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&lt;pandas.core.indexing._</a:t>
            </a:r>
            <a:r>
              <a:rPr lang="en-US" sz="2400" dirty="0" err="1"/>
              <a:t>LocIndexer</a:t>
            </a:r>
            <a:r>
              <a:rPr lang="en-US" sz="2400" dirty="0"/>
              <a:t> object at 0x0691FFC0&gt;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userC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103</a:t>
            </a:r>
          </a:p>
          <a:p>
            <a:pPr marL="0" indent="0">
              <a:buNone/>
            </a:pPr>
            <a:r>
              <a:rPr lang="en-US" sz="2400" dirty="0"/>
              <a:t>count    300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userC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userA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101</a:t>
            </a:r>
          </a:p>
          <a:p>
            <a:pPr marL="0" indent="0">
              <a:buNone/>
            </a:pPr>
            <a:r>
              <a:rPr lang="en-US" sz="2400" dirty="0"/>
              <a:t>count    150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userA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</a:rPr>
              <a:t>p.loc</a:t>
            </a:r>
            <a:r>
              <a:rPr lang="en-US" sz="2400" dirty="0">
                <a:solidFill>
                  <a:srgbClr val="FF0000"/>
                </a:solidFill>
              </a:rPr>
              <a:t>['</a:t>
            </a:r>
            <a:r>
              <a:rPr lang="en-US" sz="2400" dirty="0" err="1">
                <a:solidFill>
                  <a:srgbClr val="FF0000"/>
                </a:solidFill>
              </a:rPr>
              <a:t>userF</a:t>
            </a:r>
            <a:r>
              <a:rPr lang="en-US" sz="2400" dirty="0">
                <a:solidFill>
                  <a:srgbClr val="FF0000"/>
                </a:solidFill>
              </a:rPr>
              <a:t>'] – Exception occurred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            items  count</a:t>
            </a:r>
          </a:p>
          <a:p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r>
              <a:rPr lang="en-US" b="1" dirty="0" err="1"/>
              <a:t>userE</a:t>
            </a:r>
            <a:r>
              <a:rPr lang="en-US" b="1" dirty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load data from various file formats into a DataFrame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pandas.read_csv</a:t>
            </a:r>
            <a:r>
              <a:rPr lang="en-US" b="1" dirty="0"/>
              <a:t>('emp.csv')</a:t>
            </a:r>
          </a:p>
          <a:p>
            <a:pPr marL="400050" lvl="1" indent="0">
              <a:buNone/>
            </a:pPr>
            <a:r>
              <a:rPr lang="en-US" dirty="0"/>
              <a:t>   101   </a:t>
            </a:r>
            <a:r>
              <a:rPr lang="en-US" dirty="0" err="1"/>
              <a:t>arun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 1000</a:t>
            </a:r>
          </a:p>
          <a:p>
            <a:pPr marL="400050" lvl="1" indent="0">
              <a:buNone/>
            </a:pPr>
            <a:r>
              <a:rPr lang="en-US" dirty="0"/>
              <a:t>0  234  </a:t>
            </a:r>
            <a:r>
              <a:rPr lang="en-US" dirty="0" err="1"/>
              <a:t>vijay</a:t>
            </a:r>
            <a:r>
              <a:rPr lang="en-US" dirty="0"/>
              <a:t>   prod     </a:t>
            </a:r>
            <a:r>
              <a:rPr lang="en-US" dirty="0" err="1"/>
              <a:t>bglore</a:t>
            </a:r>
            <a:r>
              <a:rPr lang="en-US" dirty="0"/>
              <a:t>   2345</a:t>
            </a:r>
          </a:p>
          <a:p>
            <a:pPr marL="400050" lvl="1" indent="0">
              <a:buNone/>
            </a:pPr>
            <a:r>
              <a:rPr lang="en-US" dirty="0"/>
              <a:t>1  444  </a:t>
            </a:r>
            <a:r>
              <a:rPr lang="en-US" dirty="0" err="1"/>
              <a:t>xerox</a:t>
            </a:r>
            <a:r>
              <a:rPr lang="en-US" dirty="0"/>
              <a:t>  sales     </a:t>
            </a:r>
            <a:r>
              <a:rPr lang="en-US" dirty="0" err="1"/>
              <a:t>mumbai</a:t>
            </a:r>
            <a:r>
              <a:rPr lang="en-US" dirty="0"/>
              <a:t>   2433</a:t>
            </a:r>
          </a:p>
          <a:p>
            <a:pPr marL="400050" lvl="1" indent="0">
              <a:buNone/>
            </a:pPr>
            <a:r>
              <a:rPr lang="en-US" dirty="0"/>
              <a:t>2  844    </a:t>
            </a:r>
            <a:r>
              <a:rPr lang="en-US" dirty="0" err="1"/>
              <a:t>anu</a:t>
            </a:r>
            <a:r>
              <a:rPr lang="en-US" dirty="0"/>
              <a:t>     HR  </a:t>
            </a:r>
            <a:r>
              <a:rPr lang="en-US" dirty="0" err="1"/>
              <a:t>hyderabad</a:t>
            </a:r>
            <a:r>
              <a:rPr lang="en-US" dirty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/>
              <a:t>723  </a:t>
            </a:r>
            <a:r>
              <a:rPr lang="en-US" dirty="0" err="1"/>
              <a:t>theeb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23455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&gt;&gt;&gt;</a:t>
            </a:r>
            <a:r>
              <a:rPr lang="en-US" dirty="0"/>
              <a:t> </a:t>
            </a:r>
            <a:r>
              <a:rPr lang="en-US" b="1" dirty="0" err="1"/>
              <a:t>pandas.read_csv</a:t>
            </a:r>
            <a:r>
              <a:rPr lang="en-US" b="1" dirty="0"/>
              <a:t>('network_conf.txt')  </a:t>
            </a:r>
            <a:r>
              <a:rPr lang="en-US" dirty="0"/>
              <a:t>## this is not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  <a:p>
            <a:pPr marL="400050" lvl="1" indent="0">
              <a:buNone/>
            </a:pPr>
            <a:r>
              <a:rPr lang="en-US" dirty="0"/>
              <a:t>           interface=eth0</a:t>
            </a:r>
          </a:p>
          <a:p>
            <a:pPr marL="400050" lvl="1" indent="0">
              <a:buNone/>
            </a:pPr>
            <a:r>
              <a:rPr lang="en-US" dirty="0"/>
              <a:t>0             </a:t>
            </a:r>
            <a:r>
              <a:rPr lang="en-US" dirty="0" err="1"/>
              <a:t>onboot</a:t>
            </a:r>
            <a:r>
              <a:rPr lang="en-US" dirty="0"/>
              <a:t>=None</a:t>
            </a:r>
          </a:p>
          <a:p>
            <a:pPr marL="400050" lvl="1" indent="0">
              <a:buNone/>
            </a:pPr>
            <a:r>
              <a:rPr lang="en-US" dirty="0"/>
              <a:t>1      IPADDR=10.20.30.40</a:t>
            </a:r>
          </a:p>
          <a:p>
            <a:pPr marL="400050" lvl="1" indent="0">
              <a:buNone/>
            </a:pPr>
            <a:r>
              <a:rPr lang="en-US" dirty="0"/>
              <a:t>2               PREFIX=24</a:t>
            </a:r>
          </a:p>
          <a:p>
            <a:pPr marL="400050" lvl="1" indent="0">
              <a:buNone/>
            </a:pPr>
            <a:r>
              <a:rPr lang="en-US" dirty="0"/>
              <a:t>3          </a:t>
            </a:r>
            <a:r>
              <a:rPr lang="en-US" dirty="0" err="1"/>
              <a:t>bootproto</a:t>
            </a:r>
            <a:r>
              <a:rPr lang="en-US" dirty="0"/>
              <a:t>=</a:t>
            </a:r>
            <a:r>
              <a:rPr lang="en-US" dirty="0" err="1"/>
              <a:t>dhcp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4      domain=example.com</a:t>
            </a:r>
          </a:p>
          <a:p>
            <a:pPr marL="400050" lvl="1" indent="0">
              <a:buNone/>
            </a:pPr>
            <a:r>
              <a:rPr lang="en-US" dirty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dirty="0" err="1"/>
              <a:t>index_col</a:t>
            </a:r>
            <a:r>
              <a:rPr lang="en-US" dirty="0"/>
              <a:t> when reading:</a:t>
            </a:r>
          </a:p>
          <a:p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r>
              <a:rPr lang="en-US" b="1" dirty="0" err="1"/>
              <a:t>pd.read_csv</a:t>
            </a:r>
            <a:r>
              <a:rPr lang="en-US" b="1" dirty="0"/>
              <a:t>(‘input_file.</a:t>
            </a:r>
            <a:r>
              <a:rPr lang="en-US" b="1" dirty="0" err="1"/>
              <a:t>csv</a:t>
            </a:r>
            <a:r>
              <a:rPr lang="en-US" b="1" dirty="0"/>
              <a:t>’,</a:t>
            </a:r>
            <a:r>
              <a:rPr lang="en-US" b="1" dirty="0" err="1"/>
              <a:t>index_col</a:t>
            </a:r>
            <a:r>
              <a:rPr lang="en-US" b="1" dirty="0"/>
              <a:t>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&gt;&gt;&gt; </a:t>
            </a:r>
            <a:r>
              <a:rPr lang="en-US" sz="4900" b="1" dirty="0" err="1"/>
              <a:t>pd.read_csv</a:t>
            </a:r>
            <a:r>
              <a:rPr lang="en-US" sz="4900" b="1" dirty="0"/>
              <a:t>("e1.csv")</a:t>
            </a:r>
          </a:p>
          <a:p>
            <a:pPr marL="0" indent="0">
              <a:buNone/>
            </a:pPr>
            <a:r>
              <a:rPr lang="en-US" sz="4900" dirty="0"/>
              <a:t>    ID   NAME   DEPT  COST</a:t>
            </a:r>
          </a:p>
          <a:p>
            <a:pPr marL="0" indent="0">
              <a:buNone/>
            </a:pPr>
            <a:r>
              <a:rPr lang="en-US" sz="4900" dirty="0"/>
              <a:t>0  101   </a:t>
            </a:r>
            <a:r>
              <a:rPr lang="en-US" sz="4900" dirty="0" err="1"/>
              <a:t>arun</a:t>
            </a:r>
            <a:r>
              <a:rPr lang="en-US" sz="4900" dirty="0"/>
              <a:t>  sales  1000</a:t>
            </a:r>
          </a:p>
          <a:p>
            <a:pPr marL="0" indent="0">
              <a:buNone/>
            </a:pPr>
            <a:r>
              <a:rPr lang="en-US" sz="4900" dirty="0"/>
              <a:t>1  102  </a:t>
            </a:r>
            <a:r>
              <a:rPr lang="en-US" sz="4900" dirty="0" err="1"/>
              <a:t>vijay</a:t>
            </a:r>
            <a:r>
              <a:rPr lang="en-US" sz="4900" dirty="0"/>
              <a:t>   prod  2000</a:t>
            </a:r>
          </a:p>
          <a:p>
            <a:pPr marL="0" indent="0">
              <a:buNone/>
            </a:pPr>
            <a:r>
              <a:rPr lang="en-US" sz="4900" dirty="0"/>
              <a:t>2  103    </a:t>
            </a:r>
            <a:r>
              <a:rPr lang="en-US" sz="4900" dirty="0" err="1"/>
              <a:t>anu</a:t>
            </a:r>
            <a:r>
              <a:rPr lang="en-US" sz="4900" dirty="0"/>
              <a:t>     HR  3000</a:t>
            </a:r>
          </a:p>
          <a:p>
            <a:pPr marL="0" indent="0">
              <a:buNone/>
            </a:pPr>
            <a:r>
              <a:rPr lang="en-US" sz="4900" dirty="0"/>
              <a:t>3  104   </a:t>
            </a:r>
            <a:r>
              <a:rPr lang="en-US" sz="4900" dirty="0" err="1"/>
              <a:t>paul</a:t>
            </a:r>
            <a:r>
              <a:rPr lang="en-US" sz="4900" dirty="0"/>
              <a:t>  sales  4000</a:t>
            </a:r>
          </a:p>
          <a:p>
            <a:pPr marL="0" indent="0">
              <a:buNone/>
            </a:pPr>
            <a:r>
              <a:rPr lang="en-US" sz="4900" dirty="0"/>
              <a:t>4  105  </a:t>
            </a:r>
            <a:r>
              <a:rPr lang="en-US" sz="4900" dirty="0" err="1"/>
              <a:t>theeb</a:t>
            </a:r>
            <a:r>
              <a:rPr lang="en-US" sz="4900" dirty="0"/>
              <a:t>   prod  5000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7200" dirty="0"/>
              <a:t>&gt;&gt;&gt; </a:t>
            </a:r>
            <a:r>
              <a:rPr lang="en-US" sz="7200" b="1" dirty="0" err="1"/>
              <a:t>pd.read_csv</a:t>
            </a:r>
            <a:r>
              <a:rPr lang="en-US" sz="7200" b="1" dirty="0"/>
              <a:t>("e1.csv",index_col=0)</a:t>
            </a:r>
          </a:p>
          <a:p>
            <a:pPr marL="0" indent="0">
              <a:buNone/>
            </a:pPr>
            <a:r>
              <a:rPr lang="en-US" sz="7200" dirty="0"/>
              <a:t>      NAME   DEPT  COST</a:t>
            </a:r>
          </a:p>
          <a:p>
            <a:pPr marL="0" indent="0">
              <a:buNone/>
            </a:pPr>
            <a:r>
              <a:rPr lang="en-US" sz="7200" dirty="0"/>
              <a:t>ID</a:t>
            </a:r>
          </a:p>
          <a:p>
            <a:pPr marL="0" indent="0">
              <a:buNone/>
            </a:pPr>
            <a:r>
              <a:rPr lang="en-US" sz="7200" dirty="0"/>
              <a:t>101   </a:t>
            </a:r>
            <a:r>
              <a:rPr lang="en-US" sz="7200" dirty="0" err="1"/>
              <a:t>arun</a:t>
            </a:r>
            <a:r>
              <a:rPr lang="en-US" sz="7200" dirty="0"/>
              <a:t>  sales  1000</a:t>
            </a:r>
          </a:p>
          <a:p>
            <a:pPr marL="0" indent="0">
              <a:buNone/>
            </a:pPr>
            <a:r>
              <a:rPr lang="en-US" sz="7200" dirty="0"/>
              <a:t>102  </a:t>
            </a:r>
            <a:r>
              <a:rPr lang="en-US" sz="7200" dirty="0" err="1"/>
              <a:t>vijay</a:t>
            </a:r>
            <a:r>
              <a:rPr lang="en-US" sz="7200" dirty="0"/>
              <a:t>   prod  2000</a:t>
            </a:r>
          </a:p>
          <a:p>
            <a:pPr marL="0" indent="0">
              <a:buNone/>
            </a:pPr>
            <a:r>
              <a:rPr lang="en-US" sz="7200" dirty="0"/>
              <a:t>103    </a:t>
            </a:r>
            <a:r>
              <a:rPr lang="en-US" sz="7200" dirty="0" err="1"/>
              <a:t>anu</a:t>
            </a:r>
            <a:r>
              <a:rPr lang="en-US" sz="7200" dirty="0"/>
              <a:t>     HR  3000</a:t>
            </a:r>
          </a:p>
          <a:p>
            <a:pPr marL="0" indent="0">
              <a:buNone/>
            </a:pPr>
            <a:r>
              <a:rPr lang="en-US" sz="7200" dirty="0"/>
              <a:t>104   </a:t>
            </a:r>
            <a:r>
              <a:rPr lang="en-US" sz="7200" dirty="0" err="1"/>
              <a:t>paul</a:t>
            </a:r>
            <a:r>
              <a:rPr lang="en-US" sz="7200" dirty="0"/>
              <a:t>  sales  4000</a:t>
            </a:r>
          </a:p>
          <a:p>
            <a:pPr marL="0" indent="0">
              <a:buNone/>
            </a:pPr>
            <a:r>
              <a:rPr lang="en-US" sz="7200" dirty="0"/>
              <a:t>105  </a:t>
            </a:r>
            <a:r>
              <a:rPr lang="en-US" sz="7200" dirty="0" err="1"/>
              <a:t>theeb</a:t>
            </a:r>
            <a:r>
              <a:rPr lang="en-US" sz="7200" dirty="0"/>
              <a:t>   prod  5000</a:t>
            </a:r>
          </a:p>
          <a:p>
            <a:pPr marL="0" indent="0">
              <a:buNone/>
            </a:pPr>
            <a:r>
              <a:rPr lang="en-US" sz="7200" dirty="0"/>
              <a:t>&gt;&gt;&gt;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("e1.csv",index_col=1)</a:t>
            </a:r>
          </a:p>
          <a:p>
            <a:r>
              <a:rPr lang="en-US" sz="2000" dirty="0"/>
              <a:t>         ID   DEPT  COST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 err="1"/>
              <a:t>arun</a:t>
            </a:r>
            <a:r>
              <a:rPr lang="en-US" sz="2000" dirty="0"/>
              <a:t>   101  sales  1000</a:t>
            </a:r>
          </a:p>
          <a:p>
            <a:r>
              <a:rPr lang="en-US" sz="2000" dirty="0" err="1"/>
              <a:t>vijay</a:t>
            </a:r>
            <a:r>
              <a:rPr lang="en-US" sz="2000" dirty="0"/>
              <a:t>  102   prod  2000</a:t>
            </a:r>
          </a:p>
          <a:p>
            <a:r>
              <a:rPr lang="en-US" sz="2000" dirty="0" err="1"/>
              <a:t>anu</a:t>
            </a:r>
            <a:r>
              <a:rPr lang="en-US" sz="2000" dirty="0"/>
              <a:t>    103     HR  3000</a:t>
            </a:r>
          </a:p>
          <a:p>
            <a:r>
              <a:rPr lang="en-US" sz="2000" dirty="0" err="1"/>
              <a:t>paul</a:t>
            </a:r>
            <a:r>
              <a:rPr lang="en-US" sz="2000" dirty="0"/>
              <a:t>   104  sales  4000</a:t>
            </a:r>
          </a:p>
          <a:p>
            <a:r>
              <a:rPr lang="en-US" sz="2000" dirty="0" err="1"/>
              <a:t>theeb</a:t>
            </a:r>
            <a:r>
              <a:rPr lang="en-US" sz="2000" dirty="0"/>
              <a:t>  105   prod  5000</a:t>
            </a:r>
          </a:p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("e1.csv",index_col=2)</a:t>
            </a:r>
          </a:p>
          <a:p>
            <a:r>
              <a:rPr lang="en-US" sz="2000" dirty="0"/>
              <a:t>        ID   NAME  COST</a:t>
            </a:r>
          </a:p>
          <a:p>
            <a:r>
              <a:rPr lang="en-US" sz="2000" dirty="0"/>
              <a:t>DEPT</a:t>
            </a:r>
          </a:p>
          <a:p>
            <a:r>
              <a:rPr lang="en-US" sz="2000" dirty="0"/>
              <a:t>sales  101   </a:t>
            </a:r>
            <a:r>
              <a:rPr lang="en-US" sz="2000" dirty="0" err="1"/>
              <a:t>arun</a:t>
            </a:r>
            <a:r>
              <a:rPr lang="en-US" sz="2000" dirty="0"/>
              <a:t>  1000</a:t>
            </a:r>
          </a:p>
          <a:p>
            <a:r>
              <a:rPr lang="en-US" sz="2000" dirty="0"/>
              <a:t>prod   102  </a:t>
            </a:r>
            <a:r>
              <a:rPr lang="en-US" sz="2000" dirty="0" err="1"/>
              <a:t>vijay</a:t>
            </a:r>
            <a:r>
              <a:rPr lang="en-US" sz="2000" dirty="0"/>
              <a:t>  2000</a:t>
            </a:r>
          </a:p>
          <a:p>
            <a:r>
              <a:rPr lang="en-US" sz="2000" dirty="0"/>
              <a:t>HR     103    </a:t>
            </a:r>
            <a:r>
              <a:rPr lang="en-US" sz="2000" dirty="0" err="1"/>
              <a:t>anu</a:t>
            </a:r>
            <a:r>
              <a:rPr lang="en-US" sz="2000" dirty="0"/>
              <a:t>  3000</a:t>
            </a:r>
          </a:p>
          <a:p>
            <a:r>
              <a:rPr lang="en-US" sz="2000" dirty="0"/>
              <a:t>sales  104   </a:t>
            </a:r>
            <a:r>
              <a:rPr lang="en-US" sz="2000" dirty="0" err="1"/>
              <a:t>paul</a:t>
            </a:r>
            <a:r>
              <a:rPr lang="en-US" sz="2000" dirty="0"/>
              <a:t>  4000</a:t>
            </a:r>
          </a:p>
          <a:p>
            <a:r>
              <a:rPr lang="en-US" sz="2000" dirty="0"/>
              <a:t>prod   105  </a:t>
            </a:r>
            <a:r>
              <a:rPr lang="en-US" sz="2000" dirty="0" err="1"/>
              <a:t>theeb</a:t>
            </a:r>
            <a:r>
              <a:rPr lang="en-US" sz="2000" dirty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val="30679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Reading external source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/>
              <a:t>Reading data from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pd.read_json</a:t>
            </a:r>
            <a:r>
              <a:rPr lang="en-US" b="1" dirty="0"/>
              <a:t>(‘D:\\test1.json')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Reading data from a SQL database</a:t>
            </a:r>
          </a:p>
          <a:p>
            <a:pPr marL="0" indent="0">
              <a:buNone/>
            </a:pPr>
            <a:r>
              <a:rPr lang="it-IT" dirty="0"/>
              <a:t>import sqlite3 </a:t>
            </a:r>
          </a:p>
          <a:p>
            <a:pPr marL="0" indent="0">
              <a:buNone/>
            </a:pPr>
            <a:r>
              <a:rPr lang="it-IT" b="1" dirty="0"/>
              <a:t>con = sqlite3.connect("emp.db")</a:t>
            </a:r>
          </a:p>
          <a:p>
            <a:pPr marL="0" indent="0">
              <a:buNone/>
            </a:pPr>
            <a:r>
              <a:rPr lang="en-US" dirty="0"/>
              <a:t>By passing a SELECT query and our </a:t>
            </a:r>
            <a:r>
              <a:rPr lang="en-US" b="1" dirty="0"/>
              <a:t>con</a:t>
            </a:r>
            <a:r>
              <a:rPr lang="en-US" dirty="0"/>
              <a:t>, we can read from the employee table: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employee", con)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br>
              <a:rPr lang="en-US" b="1" dirty="0"/>
            </a:br>
            <a:r>
              <a:rPr lang="en-US" b="1" dirty="0"/>
              <a:t>or 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('new_emp.csv') </a:t>
            </a:r>
          </a:p>
          <a:p>
            <a:r>
              <a:rPr lang="en-US" dirty="0" err="1"/>
              <a:t>df.to_json</a:t>
            </a:r>
            <a:r>
              <a:rPr lang="en-US" dirty="0"/>
              <a:t>('new_test1.json') </a:t>
            </a:r>
          </a:p>
          <a:p>
            <a:r>
              <a:rPr lang="en-US" dirty="0" err="1"/>
              <a:t>df.to_sql</a:t>
            </a:r>
            <a:r>
              <a:rPr lang="en-US" dirty="0"/>
              <a:t>('</a:t>
            </a:r>
            <a:r>
              <a:rPr lang="en-US" dirty="0" err="1"/>
              <a:t>new_employee</a:t>
            </a:r>
            <a:r>
              <a:rPr lang="en-US" dirty="0"/>
              <a:t>', con)</a:t>
            </a:r>
          </a:p>
        </p:txBody>
      </p:sp>
    </p:spTree>
    <p:extLst>
      <p:ext uri="{BB962C8B-B14F-4D97-AF65-F5344CB8AC3E}">
        <p14:creationId xmlns:p14="http://schemas.microsoft.com/office/powerpoint/2010/main" val="88147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important DataFrame 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/>
              <a:t>'e1.csv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ID   NAME   DEPT  COST</a:t>
            </a:r>
          </a:p>
          <a:p>
            <a:pPr marL="0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0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0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0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0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index_col='NAME'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index_col=1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head() – 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ID       NAME   DEPT   COST</a:t>
            </a:r>
          </a:p>
          <a:p>
            <a:pPr marL="0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0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0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0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0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0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0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0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0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0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0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0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0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0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0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0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0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0" indent="0">
              <a:buNone/>
            </a:pPr>
            <a:r>
              <a:rPr lang="en-US" dirty="0"/>
              <a:t>17  118        Tom   prod  18000</a:t>
            </a:r>
          </a:p>
          <a:p>
            <a:pPr marL="0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()</a:t>
            </a:r>
            <a:r>
              <a:rPr lang="en-US" dirty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default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(3)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/>
              <a:t>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(7)</a:t>
            </a:r>
          </a:p>
          <a:p>
            <a:r>
              <a:rPr lang="en-US" dirty="0"/>
              <a:t>    ID    NAME   DEPT  COST</a:t>
            </a:r>
          </a:p>
          <a:p>
            <a:r>
              <a:rPr lang="en-US" dirty="0"/>
              <a:t>0  101 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5  106  </a:t>
            </a:r>
            <a:r>
              <a:rPr lang="en-US" dirty="0" err="1"/>
              <a:t>geroge</a:t>
            </a:r>
            <a:r>
              <a:rPr lang="en-US" dirty="0"/>
              <a:t>  admin  6000</a:t>
            </a:r>
          </a:p>
          <a:p>
            <a:r>
              <a:rPr lang="en-US" dirty="0"/>
              <a:t>6  107   </a:t>
            </a:r>
            <a:r>
              <a:rPr lang="en-US" dirty="0" err="1"/>
              <a:t>xerox</a:t>
            </a:r>
            <a:r>
              <a:rPr lang="en-US" dirty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ID       NAME   DEPT   COST</a:t>
            </a:r>
          </a:p>
          <a:p>
            <a:pPr marL="400050" lvl="1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400050" lvl="1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400050" lvl="1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400050" lvl="1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400050" lvl="1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400050" lvl="1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400050" lvl="1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400050" lvl="1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400050" lvl="1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400050" lvl="1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400050" lvl="1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400050" lvl="1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400050" lvl="1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400050" lvl="1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400050" lvl="1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400050" lvl="1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400050" lvl="1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400050" lvl="1" indent="0">
              <a:buNone/>
            </a:pPr>
            <a:r>
              <a:rPr lang="en-US" dirty="0"/>
              <a:t>17  118        Tom   prod  18000</a:t>
            </a:r>
          </a:p>
          <a:p>
            <a:pPr marL="400050" lvl="1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    ID   NAME   DEPT  COST</a:t>
            </a:r>
          </a:p>
          <a:p>
            <a:pPr marL="400050" lvl="1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400050" lvl="1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400050" lvl="1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400050" lvl="1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400050" lvl="1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df.tail</a:t>
            </a:r>
            <a:r>
              <a:rPr lang="en-US" b="1" dirty="0"/>
              <a:t>()</a:t>
            </a:r>
          </a:p>
          <a:p>
            <a:r>
              <a:rPr lang="en-US" dirty="0"/>
              <a:t>     ID     NAME   DEPT   COST</a:t>
            </a:r>
          </a:p>
          <a:p>
            <a:r>
              <a:rPr lang="en-US" dirty="0"/>
              <a:t>14  115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r>
              <a:rPr lang="en-US" dirty="0"/>
              <a:t>15  116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r>
              <a:rPr lang="en-US" dirty="0"/>
              <a:t>16  117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r>
              <a:rPr lang="en-US" dirty="0"/>
              <a:t>17  118      Tom   prod  18000</a:t>
            </a:r>
          </a:p>
          <a:p>
            <a:r>
              <a:rPr lang="en-US" dirty="0"/>
              <a:t>18  119    Peter     QA  19000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df.tail</a:t>
            </a:r>
            <a:r>
              <a:rPr lang="en-US" dirty="0"/>
              <a:t>(2)    </a:t>
            </a:r>
            <a:r>
              <a:rPr lang="en-US" sz="1600" b="1" dirty="0"/>
              <a:t># last two lines </a:t>
            </a:r>
            <a:endParaRPr lang="en-US" b="1" dirty="0"/>
          </a:p>
          <a:p>
            <a:r>
              <a:rPr lang="en-US" dirty="0"/>
              <a:t>     ID   NAME  DEPT   COST</a:t>
            </a:r>
          </a:p>
          <a:p>
            <a:r>
              <a:rPr lang="en-US" dirty="0"/>
              <a:t>17  118    Tom  prod  18000</a:t>
            </a:r>
          </a:p>
          <a:p>
            <a:r>
              <a:rPr lang="en-US" dirty="0"/>
              <a:t>18  119  Peter    QA  19000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148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</a:p>
          <a:p>
            <a:r>
              <a:rPr lang="en-US" dirty="0"/>
              <a:t>It is built on the </a:t>
            </a:r>
            <a:r>
              <a:rPr lang="en-US" dirty="0" err="1"/>
              <a:t>Numpy</a:t>
            </a:r>
            <a:r>
              <a:rPr lang="en-US" dirty="0"/>
              <a:t>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4686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info()</a:t>
            </a:r>
            <a:r>
              <a:rPr lang="en-US" dirty="0"/>
              <a:t> should be one of the very first commands you run after loading your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&lt;class '</a:t>
            </a:r>
            <a:r>
              <a:rPr lang="en-US" dirty="0" err="1">
                <a:effectLst/>
              </a:rPr>
              <a:t>pandas.core.frame.DataFrame</a:t>
            </a:r>
            <a:r>
              <a:rPr lang="en-US" dirty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dtypes</a:t>
            </a:r>
            <a:r>
              <a:rPr lang="en-US" dirty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memory usage: 496.0+ bytes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with open("t1.csv","w") as </a:t>
            </a:r>
            <a:r>
              <a:rPr lang="en-US" dirty="0" err="1"/>
              <a:t>wh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("101,ram,sales,1000\n")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("102,kumar</a:t>
            </a:r>
            <a:r>
              <a:rPr lang="en-US" dirty="0">
                <a:solidFill>
                  <a:srgbClr val="FF0000"/>
                </a:solidFill>
              </a:rPr>
              <a:t>,,</a:t>
            </a:r>
            <a:r>
              <a:rPr lang="en-US" dirty="0"/>
              <a:t>2000\n")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&gt;&gt;&gt; 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df.info()</a:t>
            </a:r>
          </a:p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 entries, 0 to 0</a:t>
            </a:r>
          </a:p>
          <a:p>
            <a:r>
              <a:rPr lang="en-US" dirty="0"/>
              <a:t>Data columns (total 4 columns):</a:t>
            </a:r>
          </a:p>
          <a:p>
            <a:r>
              <a:rPr lang="en-US" dirty="0"/>
              <a:t>101      1 non-null int64</a:t>
            </a:r>
          </a:p>
          <a:p>
            <a:r>
              <a:rPr lang="en-US" dirty="0"/>
              <a:t>ram      1 non-null object</a:t>
            </a:r>
          </a:p>
          <a:p>
            <a:r>
              <a:rPr lang="en-US" dirty="0"/>
              <a:t>sales    0 non-null float64</a:t>
            </a:r>
          </a:p>
          <a:p>
            <a:r>
              <a:rPr lang="en-US" dirty="0"/>
              <a:t>1000     1 non-null int64</a:t>
            </a:r>
          </a:p>
          <a:p>
            <a:r>
              <a:rPr lang="en-US" dirty="0" err="1"/>
              <a:t>dtypes</a:t>
            </a:r>
            <a:r>
              <a:rPr lang="en-US" dirty="0"/>
              <a:t>: float64(1), int64(2), object(1)</a:t>
            </a:r>
          </a:p>
          <a:p>
            <a:r>
              <a:rPr lang="en-US" sz="1600" b="1" dirty="0"/>
              <a:t>memory usage: 68.0+ bytes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7250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 </a:t>
            </a:r>
            <a:r>
              <a:rPr lang="en-US" b="1" dirty="0"/>
              <a:t>shape</a:t>
            </a:r>
            <a:r>
              <a:rPr lang="en-US" dirty="0"/>
              <a:t>, which outputs just a tuple of (rows, columns)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("t1.csv")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/>
              <a:t>NaN</a:t>
            </a:r>
            <a:r>
              <a:rPr lang="en-US" dirty="0"/>
              <a:t>  2000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(1, 4)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</p:txBody>
      </p:sp>
    </p:spTree>
    <p:extLst>
      <p:ext uri="{BB962C8B-B14F-4D97-AF65-F5344CB8AC3E}">
        <p14:creationId xmlns:p14="http://schemas.microsoft.com/office/powerpoint/2010/main" val="45642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Handling duplicates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  <a:p>
            <a:r>
              <a:rPr lang="en-US" dirty="0"/>
              <a:t>&gt;&gt;&gt; r=</a:t>
            </a:r>
            <a:r>
              <a:rPr lang="en-US" dirty="0" err="1"/>
              <a:t>df.append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r.shape</a:t>
            </a:r>
            <a:endParaRPr lang="en-US" dirty="0"/>
          </a:p>
          <a:p>
            <a:r>
              <a:rPr lang="en-US" dirty="0"/>
              <a:t>(38, 4)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r=</a:t>
            </a:r>
            <a:r>
              <a:rPr lang="en-US" dirty="0" err="1">
                <a:solidFill>
                  <a:srgbClr val="FF0000"/>
                </a:solidFill>
              </a:rPr>
              <a:t>r.drop_duplicates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r.shape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/>
              <a:t>append()</a:t>
            </a:r>
            <a:r>
              <a:rPr lang="en-US" dirty="0"/>
              <a:t>, the </a:t>
            </a:r>
            <a:r>
              <a:rPr lang="en-US" b="1" dirty="0" err="1"/>
              <a:t>drop_duplicates</a:t>
            </a:r>
            <a:r>
              <a:rPr lang="en-US" b="1" dirty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/>
              <a:t>inplace</a:t>
            </a:r>
            <a:r>
              <a:rPr lang="en-US" dirty="0"/>
              <a:t> keyword argument </a:t>
            </a:r>
          </a:p>
          <a:p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 will modify the DataFrame object.</a:t>
            </a:r>
          </a:p>
          <a:p>
            <a:r>
              <a:rPr lang="en-US" dirty="0" err="1"/>
              <a:t>df.drop_duplicates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Another important argument for </a:t>
            </a:r>
            <a:r>
              <a:rPr lang="en-US" dirty="0" err="1"/>
              <a:t>drop_duplicates</a:t>
            </a:r>
            <a:r>
              <a:rPr lang="en-US" dirty="0"/>
              <a:t>() is </a:t>
            </a:r>
            <a:r>
              <a:rPr lang="en-US" b="1" dirty="0"/>
              <a:t>keep</a:t>
            </a:r>
          </a:p>
          <a:p>
            <a:r>
              <a:rPr lang="en-US" dirty="0"/>
              <a:t>which 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duplicates.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we didn't define the </a:t>
            </a:r>
            <a:r>
              <a:rPr lang="en-US" b="1" dirty="0"/>
              <a:t>keep</a:t>
            </a:r>
            <a:r>
              <a:rPr lang="en-US" dirty="0"/>
              <a:t> argument in the previous example it was defaulted to 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last has the opposite effect: the first row is dropped.</a:t>
            </a:r>
          </a:p>
          <a:p>
            <a:pPr marL="514350" indent="-457200"/>
            <a:r>
              <a:rPr lang="en-US" dirty="0"/>
              <a:t>keep,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</a:p>
          <a:p>
            <a:pPr marL="514350" indent="-457200"/>
            <a:r>
              <a:rPr lang="en-US" dirty="0"/>
              <a:t>If two rows are the same then both will be dropped.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Column cleanup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endParaRPr lang="en-US" dirty="0"/>
          </a:p>
          <a:p>
            <a:r>
              <a:rPr lang="en-US" dirty="0"/>
              <a:t>Index(['ID', 'NAME', 'DEPT',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df.rename</a:t>
            </a:r>
            <a:r>
              <a:rPr lang="en-US" b="1" dirty="0"/>
              <a:t> </a:t>
            </a:r>
            <a:r>
              <a:rPr lang="en-US" dirty="0"/>
              <a:t>(columns={</a:t>
            </a:r>
          </a:p>
          <a:p>
            <a:r>
              <a:rPr lang="en-US" dirty="0"/>
              <a:t>... 'ID':'NEWID',</a:t>
            </a:r>
          </a:p>
          <a:p>
            <a:r>
              <a:rPr lang="en-US" dirty="0"/>
              <a:t>... 'DEPT':'NEWDEPT'</a:t>
            </a:r>
          </a:p>
          <a:p>
            <a:r>
              <a:rPr lang="en-US" dirty="0"/>
              <a:t>... },</a:t>
            </a:r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df.columns</a:t>
            </a:r>
            <a:endParaRPr lang="en-US" b="1" dirty="0"/>
          </a:p>
          <a:p>
            <a:r>
              <a:rPr lang="en-US" dirty="0"/>
              <a:t>Index(['</a:t>
            </a:r>
            <a:r>
              <a:rPr lang="en-US" b="1" dirty="0"/>
              <a:t>NEWID</a:t>
            </a:r>
            <a:r>
              <a:rPr lang="en-US" dirty="0"/>
              <a:t>', 'NAME', </a:t>
            </a:r>
            <a:r>
              <a:rPr lang="en-US" b="1" dirty="0"/>
              <a:t>'NEWDEPT</a:t>
            </a:r>
            <a:r>
              <a:rPr lang="en-US" dirty="0"/>
              <a:t>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8193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&gt;&gt;&gt; [</a:t>
            </a:r>
            <a:r>
              <a:rPr lang="en-US" dirty="0" err="1"/>
              <a:t>v.lower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</a:t>
            </a:r>
          </a:p>
          <a:p>
            <a:r>
              <a:rPr lang="en-US" dirty="0"/>
              <a:t>&gt;&gt;&gt; [</a:t>
            </a:r>
            <a:r>
              <a:rPr lang="en-US" dirty="0" err="1"/>
              <a:t>v.upper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['NEWID', 'NAME', 'NEWDEPT', 'COST']</a:t>
            </a:r>
          </a:p>
          <a:p>
            <a:r>
              <a:rPr lang="en-US" dirty="0"/>
              <a:t>&gt;&gt;&gt; [</a:t>
            </a:r>
            <a:r>
              <a:rPr lang="en-US" dirty="0" err="1"/>
              <a:t>v.title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r>
              <a:rPr lang="en-US" dirty="0"/>
              <a:t>=[</a:t>
            </a:r>
            <a:r>
              <a:rPr lang="en-US" dirty="0" err="1"/>
              <a:t>v.title</a:t>
            </a:r>
            <a:r>
              <a:rPr lang="en-US" dirty="0"/>
              <a:t>() for v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/>
              <a:t>&gt;&gt;&gt; </a:t>
            </a:r>
            <a:r>
              <a:rPr lang="en-US" dirty="0" err="1"/>
              <a:t>df.columns</a:t>
            </a:r>
            <a:endParaRPr lang="en-US" dirty="0"/>
          </a:p>
          <a:p>
            <a:r>
              <a:rPr lang="en-US" dirty="0"/>
              <a:t>Index(['</a:t>
            </a:r>
            <a:r>
              <a:rPr lang="en-US" dirty="0" err="1"/>
              <a:t>Newid</a:t>
            </a:r>
            <a:r>
              <a:rPr lang="en-US" dirty="0"/>
              <a:t>', 'Name', '</a:t>
            </a:r>
            <a:r>
              <a:rPr lang="en-US" dirty="0" err="1"/>
              <a:t>Newdept</a:t>
            </a:r>
            <a:r>
              <a:rPr lang="en-US" dirty="0"/>
              <a:t>', 'Cost'],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r>
              <a:rPr lang="en-US" dirty="0"/>
              <a:t>&gt;&gt;&gt;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to work with missing values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/>
              <a:t>imputation.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   101    ram  sales  1000</a:t>
            </a:r>
          </a:p>
          <a:p>
            <a:pPr marL="5715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57150" indent="0">
              <a:buNone/>
            </a:pPr>
            <a:r>
              <a:rPr lang="en-US" dirty="0"/>
              <a:t>&gt;&gt;&gt;</a:t>
            </a:r>
          </a:p>
          <a:p>
            <a:pPr marL="57150" indent="0">
              <a:buNone/>
            </a:pPr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</a:t>
            </a:r>
          </a:p>
          <a:p>
            <a:pPr marL="57150" indent="0">
              <a:buNone/>
            </a:pPr>
            <a:r>
              <a:rPr lang="en-US" dirty="0"/>
              <a:t>     101    ram  sales   1000</a:t>
            </a:r>
          </a:p>
          <a:p>
            <a:pPr marL="57150" indent="0">
              <a:buNone/>
            </a:pPr>
            <a:r>
              <a:rPr lang="en-US" dirty="0"/>
              <a:t> 0  False  </a:t>
            </a:r>
            <a:r>
              <a:rPr lang="en-US" dirty="0" err="1"/>
              <a:t>False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 False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3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summing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400" dirty="0"/>
              <a:t>&gt;&gt;&gt; f=</a:t>
            </a:r>
            <a:r>
              <a:rPr lang="en-US" sz="2400" dirty="0" err="1"/>
              <a:t>pd.read_csv</a:t>
            </a:r>
            <a:r>
              <a:rPr lang="en-US" sz="2400" dirty="0"/>
              <a:t>("t1.csv")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101    ram  sales   1000</a:t>
            </a:r>
          </a:p>
          <a:p>
            <a:pPr marL="0" indent="0">
              <a:buNone/>
            </a:pPr>
            <a:r>
              <a:rPr lang="en-US" sz="2400" dirty="0"/>
              <a:t>0  False  </a:t>
            </a:r>
            <a:r>
              <a:rPr lang="en-US" sz="2400" dirty="0" err="1"/>
              <a:t>False</a:t>
            </a:r>
            <a:r>
              <a:rPr lang="en-US" sz="2400" dirty="0"/>
              <a:t>   True  False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().sum()</a:t>
            </a:r>
          </a:p>
          <a:p>
            <a:pPr marL="0" indent="0">
              <a:buNone/>
            </a:pPr>
            <a:r>
              <a:rPr lang="en-US" sz="2400" dirty="0"/>
              <a:t>101      0</a:t>
            </a:r>
          </a:p>
          <a:p>
            <a:pPr marL="0" indent="0">
              <a:buNone/>
            </a:pPr>
            <a:r>
              <a:rPr lang="en-US" sz="2400" dirty="0"/>
              <a:t>ram      0</a:t>
            </a:r>
          </a:p>
          <a:p>
            <a:pPr marL="0" indent="0">
              <a:buNone/>
            </a:pPr>
            <a:r>
              <a:rPr lang="en-US" sz="2400" dirty="0"/>
              <a:t>sales    1</a:t>
            </a:r>
          </a:p>
          <a:p>
            <a:pPr marL="0" indent="0">
              <a:buNone/>
            </a:pPr>
            <a:r>
              <a:rPr lang="en-US" sz="2400" dirty="0"/>
              <a:t>1000     0</a:t>
            </a:r>
          </a:p>
          <a:p>
            <a:pPr marL="0" indent="0">
              <a:buNone/>
            </a:pP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().sum()</a:t>
            </a:r>
          </a:p>
          <a:p>
            <a:r>
              <a:rPr lang="en-US" dirty="0"/>
              <a:t>ID      0</a:t>
            </a:r>
          </a:p>
          <a:p>
            <a:r>
              <a:rPr lang="en-US" dirty="0"/>
              <a:t>NAME    0</a:t>
            </a:r>
          </a:p>
          <a:p>
            <a:r>
              <a:rPr lang="en-US" dirty="0"/>
              <a:t>DEPT    0</a:t>
            </a:r>
          </a:p>
          <a:p>
            <a:r>
              <a:rPr lang="en-US" dirty="0"/>
              <a:t>COST    0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680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fh</a:t>
            </a:r>
            <a:r>
              <a:rPr lang="en-US" dirty="0"/>
              <a:t>=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fh.mean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r=</a:t>
            </a:r>
            <a:r>
              <a:rPr lang="en-US" dirty="0" err="1"/>
              <a:t>fh.mean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r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798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/>
              <a:t>    pip install 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describe() on an entire DataFrame we can get a summary of the distribution of continuous variables.</a:t>
            </a:r>
          </a:p>
          <a:p>
            <a:r>
              <a:rPr lang="en-US" dirty="0"/>
              <a:t>&gt;&gt;&gt; </a:t>
            </a:r>
            <a:r>
              <a:rPr lang="en-US" b="1" dirty="0" err="1"/>
              <a:t>fh.describe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               ID        COST</a:t>
            </a:r>
          </a:p>
          <a:p>
            <a:pPr marL="0" indent="0">
              <a:buNone/>
            </a:pPr>
            <a:r>
              <a:rPr lang="en-US" dirty="0"/>
              <a:t>count    5.000000     5.00000</a:t>
            </a:r>
          </a:p>
          <a:p>
            <a:pPr marL="0" indent="0">
              <a:buNone/>
            </a:pPr>
            <a:r>
              <a:rPr lang="en-US" dirty="0"/>
              <a:t>mean   103.000000  3000.00000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      1.581139  1581.13883</a:t>
            </a:r>
          </a:p>
          <a:p>
            <a:pPr marL="0" indent="0">
              <a:buNone/>
            </a:pPr>
            <a:r>
              <a:rPr lang="en-US" dirty="0"/>
              <a:t>min    101.000000  1000.00000</a:t>
            </a:r>
          </a:p>
          <a:p>
            <a:pPr marL="0" indent="0">
              <a:buNone/>
            </a:pPr>
            <a:r>
              <a:rPr lang="en-US" dirty="0"/>
              <a:t>25%    102.000000  2000.00000</a:t>
            </a:r>
          </a:p>
          <a:p>
            <a:pPr marL="0" indent="0">
              <a:buNone/>
            </a:pPr>
            <a:r>
              <a:rPr lang="en-US" dirty="0"/>
              <a:t>50%    103.000000  3000.00000</a:t>
            </a:r>
          </a:p>
          <a:p>
            <a:pPr marL="0" indent="0">
              <a:buNone/>
            </a:pPr>
            <a:r>
              <a:rPr lang="en-US" dirty="0"/>
              <a:t>75%    104.000000  4000.00000</a:t>
            </a:r>
          </a:p>
          <a:p>
            <a:pPr marL="0" indent="0">
              <a:buNone/>
            </a:pPr>
            <a:r>
              <a:rPr lang="en-US" dirty="0"/>
              <a:t>max    105.000000  5000.00000</a:t>
            </a:r>
          </a:p>
        </p:txBody>
      </p:sp>
    </p:spTree>
    <p:extLst>
      <p:ext uri="{BB962C8B-B14F-4D97-AF65-F5344CB8AC3E}">
        <p14:creationId xmlns:p14="http://schemas.microsoft.com/office/powerpoint/2010/main" val="3134434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&gt;&gt;&gt; </a:t>
            </a:r>
            <a:r>
              <a:rPr lang="en-US" sz="1050" dirty="0" err="1"/>
              <a:t>df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Newid</a:t>
            </a:r>
            <a:r>
              <a:rPr lang="en-US" sz="1050" dirty="0"/>
              <a:t>       Name </a:t>
            </a:r>
            <a:r>
              <a:rPr lang="en-US" sz="1050" dirty="0" err="1"/>
              <a:t>Newdept</a:t>
            </a:r>
            <a:r>
              <a:rPr lang="en-US" sz="1050" dirty="0"/>
              <a:t>   Cost</a:t>
            </a:r>
          </a:p>
          <a:p>
            <a:pPr marL="0" indent="0">
              <a:buNone/>
            </a:pPr>
            <a:r>
              <a:rPr lang="en-US" sz="1050" dirty="0"/>
              <a:t>0     101       </a:t>
            </a:r>
            <a:r>
              <a:rPr lang="en-US" sz="1050" dirty="0" err="1"/>
              <a:t>arun</a:t>
            </a:r>
            <a:r>
              <a:rPr lang="en-US" sz="1050" dirty="0"/>
              <a:t>   sales   1000</a:t>
            </a:r>
          </a:p>
          <a:p>
            <a:pPr marL="0" indent="0">
              <a:buNone/>
            </a:pPr>
            <a:r>
              <a:rPr lang="en-US" sz="1050" dirty="0"/>
              <a:t>1     102      </a:t>
            </a:r>
            <a:r>
              <a:rPr lang="en-US" sz="1050" dirty="0" err="1"/>
              <a:t>vijay</a:t>
            </a:r>
            <a:r>
              <a:rPr lang="en-US" sz="1050" dirty="0"/>
              <a:t>    prod   2000</a:t>
            </a:r>
          </a:p>
          <a:p>
            <a:pPr marL="0" indent="0">
              <a:buNone/>
            </a:pPr>
            <a:r>
              <a:rPr lang="en-US" sz="1050" dirty="0"/>
              <a:t>2     103        </a:t>
            </a:r>
            <a:r>
              <a:rPr lang="en-US" sz="1050" dirty="0" err="1"/>
              <a:t>anu</a:t>
            </a:r>
            <a:r>
              <a:rPr lang="en-US" sz="1050" dirty="0"/>
              <a:t>      HR   3000</a:t>
            </a:r>
          </a:p>
          <a:p>
            <a:pPr marL="0" indent="0">
              <a:buNone/>
            </a:pPr>
            <a:r>
              <a:rPr lang="en-US" sz="1050" dirty="0"/>
              <a:t>3     104       </a:t>
            </a:r>
            <a:r>
              <a:rPr lang="en-US" sz="1050" dirty="0" err="1"/>
              <a:t>paul</a:t>
            </a:r>
            <a:r>
              <a:rPr lang="en-US" sz="1050" dirty="0"/>
              <a:t>   sales   4000</a:t>
            </a:r>
          </a:p>
          <a:p>
            <a:pPr marL="0" indent="0">
              <a:buNone/>
            </a:pPr>
            <a:r>
              <a:rPr lang="en-US" sz="1050" dirty="0"/>
              <a:t>4     105      </a:t>
            </a:r>
            <a:r>
              <a:rPr lang="en-US" sz="1050" dirty="0" err="1"/>
              <a:t>theeb</a:t>
            </a:r>
            <a:r>
              <a:rPr lang="en-US" sz="1050" dirty="0"/>
              <a:t>    prod   5000</a:t>
            </a:r>
          </a:p>
          <a:p>
            <a:pPr marL="0" indent="0">
              <a:buNone/>
            </a:pPr>
            <a:r>
              <a:rPr lang="en-US" sz="1050" dirty="0"/>
              <a:t>5     106     </a:t>
            </a:r>
            <a:r>
              <a:rPr lang="en-US" sz="1050" dirty="0" err="1"/>
              <a:t>geroge</a:t>
            </a:r>
            <a:r>
              <a:rPr lang="en-US" sz="1050" dirty="0"/>
              <a:t>   admin   6000</a:t>
            </a:r>
          </a:p>
          <a:p>
            <a:pPr marL="0" indent="0">
              <a:buNone/>
            </a:pPr>
            <a:r>
              <a:rPr lang="en-US" sz="1050" dirty="0"/>
              <a:t>6     107      </a:t>
            </a:r>
            <a:r>
              <a:rPr lang="en-US" sz="1050" dirty="0" err="1"/>
              <a:t>xerox</a:t>
            </a:r>
            <a:r>
              <a:rPr lang="en-US" sz="1050" dirty="0"/>
              <a:t>      QA   7000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</a:t>
            </a:r>
          </a:p>
          <a:p>
            <a:pPr marL="0" indent="0">
              <a:buNone/>
            </a:pPr>
            <a:r>
              <a:rPr lang="en-US" sz="1050" dirty="0"/>
              <a:t>0     101</a:t>
            </a:r>
          </a:p>
          <a:p>
            <a:pPr marL="0" indent="0">
              <a:buNone/>
            </a:pPr>
            <a:r>
              <a:rPr lang="en-US" sz="1050" dirty="0"/>
              <a:t>1     102</a:t>
            </a:r>
          </a:p>
          <a:p>
            <a:pPr marL="0" indent="0">
              <a:buNone/>
            </a:pPr>
            <a:r>
              <a:rPr lang="en-US" sz="1050" dirty="0"/>
              <a:t>2     103</a:t>
            </a:r>
          </a:p>
          <a:p>
            <a:pPr marL="0" indent="0">
              <a:buNone/>
            </a:pPr>
            <a:r>
              <a:rPr lang="en-US" sz="1050" dirty="0"/>
              <a:t>3     104</a:t>
            </a:r>
          </a:p>
          <a:p>
            <a:pPr marL="0" indent="0">
              <a:buNone/>
            </a:pPr>
            <a:r>
              <a:rPr lang="en-US" sz="1050" dirty="0"/>
              <a:t>4     105</a:t>
            </a:r>
          </a:p>
          <a:p>
            <a:pPr marL="0" indent="0">
              <a:buNone/>
            </a:pPr>
            <a:r>
              <a:rPr lang="en-US" sz="1050" dirty="0"/>
              <a:t>5     106</a:t>
            </a:r>
          </a:p>
          <a:p>
            <a:pPr marL="0" indent="0">
              <a:buNone/>
            </a:pPr>
            <a:r>
              <a:rPr lang="en-US" sz="1050" dirty="0"/>
              <a:t>6     107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int64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'].describe()</a:t>
            </a:r>
          </a:p>
          <a:p>
            <a:pPr marL="0" indent="0">
              <a:buNone/>
            </a:pPr>
            <a:r>
              <a:rPr lang="en-US" sz="1050" dirty="0"/>
              <a:t>count     19.000000</a:t>
            </a:r>
          </a:p>
          <a:p>
            <a:pPr marL="0" indent="0">
              <a:buNone/>
            </a:pPr>
            <a:r>
              <a:rPr lang="en-US" sz="1050" dirty="0"/>
              <a:t>mean     110.000000</a:t>
            </a:r>
          </a:p>
          <a:p>
            <a:pPr marL="0" indent="0">
              <a:buNone/>
            </a:pPr>
            <a:r>
              <a:rPr lang="en-US" sz="1050" dirty="0" err="1"/>
              <a:t>std</a:t>
            </a:r>
            <a:r>
              <a:rPr lang="en-US" sz="1050" dirty="0"/>
              <a:t>        5.627314</a:t>
            </a:r>
          </a:p>
          <a:p>
            <a:pPr marL="0" indent="0">
              <a:buNone/>
            </a:pPr>
            <a:r>
              <a:rPr lang="en-US" sz="1050" dirty="0"/>
              <a:t>min      101.000000</a:t>
            </a:r>
          </a:p>
          <a:p>
            <a:pPr marL="0" indent="0">
              <a:buNone/>
            </a:pPr>
            <a:r>
              <a:rPr lang="en-US" sz="1050" dirty="0"/>
              <a:t>25%      105.500000</a:t>
            </a:r>
          </a:p>
          <a:p>
            <a:pPr marL="0" indent="0">
              <a:buNone/>
            </a:pPr>
            <a:r>
              <a:rPr lang="en-US" sz="1050" dirty="0"/>
              <a:t>50%      110.000000</a:t>
            </a:r>
          </a:p>
          <a:p>
            <a:pPr marL="0" indent="0">
              <a:buNone/>
            </a:pPr>
            <a:r>
              <a:rPr lang="en-US" sz="1050" dirty="0"/>
              <a:t>75%      114.500000</a:t>
            </a:r>
          </a:p>
          <a:p>
            <a:pPr marL="0" indent="0">
              <a:buNone/>
            </a:pPr>
            <a:r>
              <a:rPr lang="en-US" sz="1050" dirty="0"/>
              <a:t>max      119.000000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float64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586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value_counts</a:t>
            </a:r>
            <a:r>
              <a:rPr lang="en-US" b="1" dirty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prod     5</a:t>
            </a:r>
          </a:p>
          <a:p>
            <a:pPr marL="0" indent="0">
              <a:buNone/>
            </a:pPr>
            <a:r>
              <a:rPr lang="en-US" dirty="0"/>
              <a:t>sales    4</a:t>
            </a:r>
          </a:p>
          <a:p>
            <a:pPr marL="0" indent="0">
              <a:buNone/>
            </a:pPr>
            <a:r>
              <a:rPr lang="en-US" dirty="0"/>
              <a:t>QA       3</a:t>
            </a:r>
          </a:p>
          <a:p>
            <a:pPr marL="0" indent="0">
              <a:buNone/>
            </a:pPr>
            <a:r>
              <a:rPr lang="en-US" dirty="0"/>
              <a:t>admin    3</a:t>
            </a:r>
          </a:p>
          <a:p>
            <a:pPr marL="0" indent="0">
              <a:buNone/>
            </a:pPr>
            <a:r>
              <a:rPr lang="en-US" dirty="0"/>
              <a:t>DBA      2</a:t>
            </a:r>
          </a:p>
          <a:p>
            <a:pPr marL="0" indent="0">
              <a:buNone/>
            </a:pPr>
            <a:r>
              <a:rPr lang="en-US" dirty="0"/>
              <a:t>HR       2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err="1"/>
              <a:t>Newdept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Cost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  1.0   1.0</a:t>
            </a:r>
          </a:p>
          <a:p>
            <a:pPr marL="0" indent="0">
              <a:buNone/>
            </a:pPr>
            <a:r>
              <a:rPr lang="en-US" dirty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4680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7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data={"items":[101,102,103,104,105],</a:t>
            </a:r>
          </a:p>
          <a:p>
            <a:r>
              <a:rPr lang="en-US" dirty="0"/>
              <a:t>... "count": [150,250,300,1000,400]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print(data)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'items': [101, 102, 103, 104, 105], </a:t>
            </a:r>
          </a:p>
          <a:p>
            <a:r>
              <a:rPr lang="en-US" dirty="0"/>
              <a:t> 'count': [150, 250, 300, 1000, 400]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DataFrame , Here we use  </a:t>
            </a:r>
            <a:r>
              <a:rPr lang="en-US" b="1" dirty="0" err="1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b="1" dirty="0"/>
              <a:t>pandas</a:t>
            </a:r>
          </a:p>
          <a:p>
            <a:r>
              <a:rPr lang="en-US" dirty="0"/>
              <a:t>&gt;&gt;&gt; </a:t>
            </a:r>
            <a:r>
              <a:rPr lang="en-US" sz="2800" b="1" dirty="0" err="1"/>
              <a:t>pandas.DataFrame</a:t>
            </a:r>
            <a:r>
              <a:rPr lang="en-US" sz="2800" b="1" dirty="0"/>
              <a:t>(data)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   items  count</a:t>
            </a:r>
          </a:p>
          <a:p>
            <a:pPr marL="400050" lvl="1" indent="0">
              <a:buNone/>
            </a:pPr>
            <a:r>
              <a:rPr lang="en-US" dirty="0"/>
              <a:t>0    101    150</a:t>
            </a:r>
          </a:p>
          <a:p>
            <a:pPr marL="400050" lvl="1" indent="0">
              <a:buNone/>
            </a:pPr>
            <a:r>
              <a:rPr lang="en-US" dirty="0"/>
              <a:t>1    102    250</a:t>
            </a:r>
          </a:p>
          <a:p>
            <a:pPr marL="400050" lvl="1" indent="0">
              <a:buNone/>
            </a:pPr>
            <a:r>
              <a:rPr lang="en-US" dirty="0"/>
              <a:t>2    103    300</a:t>
            </a:r>
          </a:p>
          <a:p>
            <a:pPr marL="400050" lvl="1" indent="0">
              <a:buNone/>
            </a:pPr>
            <a:r>
              <a:rPr lang="en-US" dirty="0"/>
              <a:t>3    104   1000</a:t>
            </a:r>
          </a:p>
          <a:p>
            <a:pPr marL="400050" lvl="1" indent="0">
              <a:buNone/>
            </a:pPr>
            <a:r>
              <a:rPr lang="en-US" dirty="0"/>
              <a:t>4    105    400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7128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-&gt; DataFrame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data corresponds to a </a:t>
            </a:r>
            <a:r>
              <a:rPr lang="en-US" i="1" dirty="0"/>
              <a:t>column</a:t>
            </a:r>
            <a:r>
              <a:rPr lang="en-US" dirty="0"/>
              <a:t> in the resulting DataFrame.</a:t>
            </a:r>
          </a:p>
          <a:p>
            <a:r>
              <a:rPr lang="en-US" dirty="0"/>
              <a:t>&gt;&gt;&gt; </a:t>
            </a:r>
            <a:r>
              <a:rPr lang="en-US" sz="2300" dirty="0"/>
              <a:t>p=</a:t>
            </a:r>
            <a:r>
              <a:rPr lang="en-US" sz="2300" dirty="0" err="1"/>
              <a:t>pandas.DataFrame</a:t>
            </a:r>
            <a:r>
              <a:rPr lang="en-US" sz="2300" dirty="0"/>
              <a:t>(</a:t>
            </a:r>
            <a:r>
              <a:rPr lang="en-US" sz="2300" dirty="0" err="1"/>
              <a:t>data,index</a:t>
            </a:r>
            <a:r>
              <a:rPr lang="en-US" sz="2300" dirty="0"/>
              <a:t>=["</a:t>
            </a:r>
            <a:r>
              <a:rPr lang="en-US" sz="2300" dirty="0" err="1"/>
              <a:t>userA</a:t>
            </a:r>
            <a:r>
              <a:rPr lang="en-US" sz="2300" dirty="0"/>
              <a:t>","</a:t>
            </a:r>
            <a:r>
              <a:rPr lang="en-US" sz="2300" dirty="0" err="1"/>
              <a:t>userB</a:t>
            </a:r>
            <a:r>
              <a:rPr lang="en-US" sz="2300" dirty="0"/>
              <a:t>","</a:t>
            </a:r>
            <a:r>
              <a:rPr lang="en-US" sz="2300" dirty="0" err="1"/>
              <a:t>userC</a:t>
            </a:r>
            <a:r>
              <a:rPr lang="en-US" sz="2300" dirty="0"/>
              <a:t>","</a:t>
            </a:r>
            <a:r>
              <a:rPr lang="en-US" sz="2300" dirty="0" err="1"/>
              <a:t>userD</a:t>
            </a:r>
            <a:r>
              <a:rPr lang="en-US" sz="2300" dirty="0"/>
              <a:t>","</a:t>
            </a:r>
            <a:r>
              <a:rPr lang="en-US" sz="2300" dirty="0" err="1"/>
              <a:t>userE</a:t>
            </a:r>
            <a:r>
              <a:rPr lang="en-US" sz="2300" dirty="0"/>
              <a:t>"])</a:t>
            </a:r>
          </a:p>
          <a:p>
            <a:r>
              <a:rPr lang="en-US" dirty="0"/>
              <a:t>&gt;&gt;&gt; p</a:t>
            </a:r>
          </a:p>
          <a:p>
            <a:pPr marL="0" indent="0">
              <a:buNone/>
            </a:pPr>
            <a:r>
              <a:rPr lang="en-US" b="1" dirty="0"/>
              <a:t>          items  count</a:t>
            </a:r>
          </a:p>
          <a:p>
            <a:pPr marL="0" indent="0">
              <a:buNone/>
            </a:pPr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pPr marL="0" indent="0">
              <a:buNone/>
            </a:pPr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pPr marL="0" indent="0">
              <a:buNone/>
            </a:pPr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pPr marL="0" indent="0">
              <a:buNone/>
            </a:pPr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pPr marL="0" indent="0">
              <a:buNone/>
            </a:pPr>
            <a:r>
              <a:rPr lang="en-US" b="1" dirty="0" err="1"/>
              <a:t>userE</a:t>
            </a:r>
            <a:r>
              <a:rPr lang="en-US" b="1" dirty="0"/>
              <a:t>    105    400</a:t>
            </a:r>
          </a:p>
        </p:txBody>
      </p:sp>
    </p:spTree>
    <p:extLst>
      <p:ext uri="{BB962C8B-B14F-4D97-AF65-F5344CB8AC3E}">
        <p14:creationId xmlns:p14="http://schemas.microsoft.com/office/powerpoint/2010/main" val="352055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2642</Words>
  <Application>Microsoft Office PowerPoint</Application>
  <PresentationFormat>On-screen Show (4:3)</PresentationFormat>
  <Paragraphs>515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Pandas</vt:lpstr>
      <vt:lpstr>Pandas  </vt:lpstr>
      <vt:lpstr>Pandas First Steps </vt:lpstr>
      <vt:lpstr>series</vt:lpstr>
      <vt:lpstr>series</vt:lpstr>
      <vt:lpstr>DataFrame</vt:lpstr>
      <vt:lpstr>PowerPoint Presentation</vt:lpstr>
      <vt:lpstr>To organize this as a dictionary for pandas </vt:lpstr>
      <vt:lpstr>dict -&gt; DataFrame column</vt:lpstr>
      <vt:lpstr>loc </vt:lpstr>
      <vt:lpstr> How to read in data </vt:lpstr>
      <vt:lpstr>index_col</vt:lpstr>
      <vt:lpstr>PowerPoint Presentation</vt:lpstr>
      <vt:lpstr>  Reading external source  </vt:lpstr>
      <vt:lpstr>Converting back to a CSV, JSON,  or SQL </vt:lpstr>
      <vt:lpstr> important DataFrame operations </vt:lpstr>
      <vt:lpstr>head() – Viewing data</vt:lpstr>
      <vt:lpstr>PowerPoint Presentation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Column cleanup  </vt:lpstr>
      <vt:lpstr>examples</vt:lpstr>
      <vt:lpstr>  How to work with missing values  </vt:lpstr>
      <vt:lpstr>sum()</vt:lpstr>
      <vt:lpstr>mean()</vt:lpstr>
      <vt:lpstr>describe()</vt:lpstr>
      <vt:lpstr>PowerPoint Presentation</vt:lpstr>
      <vt:lpstr>value_counts() can tell us the frequency of all values in a column</vt:lpstr>
      <vt:lpstr>Relationships between continuous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kartheeba15@outlook.com</cp:lastModifiedBy>
  <cp:revision>24</cp:revision>
  <dcterms:created xsi:type="dcterms:W3CDTF">2020-07-05T04:37:31Z</dcterms:created>
  <dcterms:modified xsi:type="dcterms:W3CDTF">2025-01-31T06:11:16Z</dcterms:modified>
</cp:coreProperties>
</file>