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9" r:id="rId4"/>
    <p:sldId id="268" r:id="rId5"/>
    <p:sldId id="267" r:id="rId6"/>
    <p:sldId id="258" r:id="rId7"/>
    <p:sldId id="266" r:id="rId8"/>
    <p:sldId id="274" r:id="rId9"/>
    <p:sldId id="260" r:id="rId10"/>
    <p:sldId id="261" r:id="rId11"/>
    <p:sldId id="262" r:id="rId12"/>
    <p:sldId id="269" r:id="rId13"/>
    <p:sldId id="270" r:id="rId14"/>
    <p:sldId id="272" r:id="rId15"/>
    <p:sldId id="271"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05" r:id="rId39"/>
    <p:sldId id="327" r:id="rId40"/>
    <p:sldId id="328" r:id="rId41"/>
    <p:sldId id="329" r:id="rId42"/>
    <p:sldId id="331" r:id="rId43"/>
    <p:sldId id="332" r:id="rId44"/>
    <p:sldId id="330"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06" r:id="rId62"/>
    <p:sldId id="307" r:id="rId63"/>
    <p:sldId id="308" r:id="rId64"/>
    <p:sldId id="309" r:id="rId65"/>
    <p:sldId id="310" r:id="rId66"/>
    <p:sldId id="311" r:id="rId67"/>
    <p:sldId id="312" r:id="rId68"/>
    <p:sldId id="313" r:id="rId69"/>
    <p:sldId id="314" r:id="rId70"/>
    <p:sldId id="315" r:id="rId71"/>
    <p:sldId id="316" r:id="rId72"/>
    <p:sldId id="304" r:id="rId73"/>
    <p:sldId id="317" r:id="rId74"/>
    <p:sldId id="318" r:id="rId75"/>
    <p:sldId id="319" r:id="rId76"/>
    <p:sldId id="320" r:id="rId77"/>
    <p:sldId id="321" r:id="rId78"/>
    <p:sldId id="322" r:id="rId79"/>
    <p:sldId id="323" r:id="rId80"/>
    <p:sldId id="324" r:id="rId81"/>
    <p:sldId id="325" r:id="rId82"/>
    <p:sldId id="326" r:id="rId83"/>
    <p:sldId id="300" r:id="rId84"/>
    <p:sldId id="301" r:id="rId85"/>
    <p:sldId id="302"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8" autoAdjust="0"/>
  </p:normalViewPr>
  <p:slideViewPr>
    <p:cSldViewPr>
      <p:cViewPr varScale="1">
        <p:scale>
          <a:sx n="65" d="100"/>
          <a:sy n="65" d="100"/>
        </p:scale>
        <p:origin x="132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3F4E1-3AAD-4C1F-B092-AE698201F24E}" type="datetimeFigureOut">
              <a:rPr lang="en-US" smtClean="0"/>
              <a:pPr/>
              <a:t>11/25/2024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872BF0-5B4D-42A2-83A5-EA17F9AD99D1}" type="slidenum">
              <a:rPr lang="en-US" smtClean="0"/>
              <a:pPr/>
              <a:t>‹#›</a:t>
            </a:fld>
            <a:endParaRPr lang="en-US"/>
          </a:p>
        </p:txBody>
      </p:sp>
    </p:spTree>
    <p:extLst>
      <p:ext uri="{BB962C8B-B14F-4D97-AF65-F5344CB8AC3E}">
        <p14:creationId xmlns:p14="http://schemas.microsoft.com/office/powerpoint/2010/main" val="271285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powershell/powershell"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ithub.com/PowerShell/PowerShell/blob/master/docs/learning-powershell" TargetMode="External"/><Relationship Id="rId4" Type="http://schemas.openxmlformats.org/officeDocument/2006/relationships/hyperlink" Target="https://github.com/PowerShell/PowerShel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PowerShell is a next generation of Command Line task based scripting language/tool which is based on .NET Framework.  </a:t>
            </a:r>
          </a:p>
          <a:p>
            <a:r>
              <a:rPr lang="en-US" dirty="0"/>
              <a:t>In PowerShell everything is considered as an Object.  It was introduced back on 2003 and was officially released as an add-on in 2006.  Since then it is part of every operating system which has to be enabled in Win7/2008 R2 releases.  In Windows Server 2012 and Windows 8 it is enabled by default. </a:t>
            </a:r>
          </a:p>
        </p:txBody>
      </p:sp>
      <p:sp>
        <p:nvSpPr>
          <p:cNvPr id="4" name="Slide Number Placeholder 3"/>
          <p:cNvSpPr>
            <a:spLocks noGrp="1"/>
          </p:cNvSpPr>
          <p:nvPr>
            <p:ph type="sldNum" sz="quarter" idx="10"/>
          </p:nvPr>
        </p:nvSpPr>
        <p:spPr/>
        <p:txBody>
          <a:bodyPr/>
          <a:lstStyle/>
          <a:p>
            <a:fld id="{63872BF0-5B4D-42A2-83A5-EA17F9AD99D1}" type="slidenum">
              <a:rPr lang="en-US" smtClean="0"/>
              <a:pPr/>
              <a:t>2</a:t>
            </a:fld>
            <a:endParaRPr lang="en-US"/>
          </a:p>
        </p:txBody>
      </p:sp>
    </p:spTree>
    <p:extLst>
      <p:ext uri="{BB962C8B-B14F-4D97-AF65-F5344CB8AC3E}">
        <p14:creationId xmlns:p14="http://schemas.microsoft.com/office/powerpoint/2010/main" val="303408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To increase (or limit) the number of commands stored in your session history, assign a</a:t>
            </a:r>
          </a:p>
          <a:p>
            <a:r>
              <a:rPr lang="en-US" sz="1200" kern="1200" dirty="0">
                <a:solidFill>
                  <a:schemeClr val="tx1"/>
                </a:solidFill>
                <a:latin typeface="+mn-lt"/>
                <a:ea typeface="+mn-ea"/>
                <a:cs typeface="+mn-cs"/>
              </a:rPr>
              <a:t>new value to the $</a:t>
            </a:r>
            <a:r>
              <a:rPr lang="en-US" sz="1200" kern="1200" dirty="0" err="1">
                <a:solidFill>
                  <a:schemeClr val="tx1"/>
                </a:solidFill>
                <a:latin typeface="+mn-lt"/>
                <a:ea typeface="+mn-ea"/>
                <a:cs typeface="+mn-cs"/>
              </a:rPr>
              <a:t>MaximumHistoryCount</a:t>
            </a:r>
            <a:r>
              <a:rPr lang="en-US" sz="1200" kern="1200" dirty="0">
                <a:solidFill>
                  <a:schemeClr val="tx1"/>
                </a:solidFill>
                <a:latin typeface="+mn-lt"/>
                <a:ea typeface="+mn-ea"/>
                <a:cs typeface="+mn-cs"/>
              </a:rPr>
              <a:t> variable:</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MaximumHistoryCount</a:t>
            </a:r>
            <a:r>
              <a:rPr lang="en-US" sz="1200" kern="1200" dirty="0">
                <a:solidFill>
                  <a:schemeClr val="tx1"/>
                </a:solidFill>
                <a:latin typeface="+mn-lt"/>
                <a:ea typeface="+mn-ea"/>
                <a:cs typeface="+mn-cs"/>
              </a:rPr>
              <a:t> = </a:t>
            </a:r>
            <a:r>
              <a:rPr lang="en-US" sz="1200" i="1" kern="1200" dirty="0">
                <a:solidFill>
                  <a:schemeClr val="tx1"/>
                </a:solidFill>
                <a:latin typeface="+mn-lt"/>
                <a:ea typeface="+mn-ea"/>
                <a:cs typeface="+mn-cs"/>
              </a:rPr>
              <a:t>Count</a:t>
            </a:r>
          </a:p>
          <a:p>
            <a:r>
              <a:rPr lang="en-US" sz="1200" kern="1200" dirty="0">
                <a:solidFill>
                  <a:schemeClr val="tx1"/>
                </a:solidFill>
                <a:latin typeface="+mn-lt"/>
                <a:ea typeface="+mn-ea"/>
                <a:cs typeface="+mn-cs"/>
              </a:rPr>
              <a:t>To save your command history to a file, pipe the output of Get-History to the </a:t>
            </a:r>
            <a:r>
              <a:rPr lang="en-US" sz="1200" kern="1200" dirty="0" err="1">
                <a:solidFill>
                  <a:schemeClr val="tx1"/>
                </a:solidFill>
                <a:latin typeface="+mn-lt"/>
                <a:ea typeface="+mn-ea"/>
                <a:cs typeface="+mn-cs"/>
              </a:rPr>
              <a:t>ExportCliXml</a:t>
            </a:r>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Get-History | Export-</a:t>
            </a:r>
            <a:r>
              <a:rPr lang="en-US" sz="1200" kern="1200" dirty="0" err="1">
                <a:solidFill>
                  <a:schemeClr val="tx1"/>
                </a:solidFill>
                <a:latin typeface="+mn-lt"/>
                <a:ea typeface="+mn-ea"/>
                <a:cs typeface="+mn-cs"/>
              </a:rPr>
              <a:t>CliXml</a:t>
            </a:r>
            <a:r>
              <a:rPr lang="en-US" sz="1200" kern="1200" dirty="0">
                <a:solidFill>
                  <a:schemeClr val="tx1"/>
                </a:solidFill>
                <a:latin typeface="+mn-lt"/>
                <a:ea typeface="+mn-ea"/>
                <a:cs typeface="+mn-cs"/>
              </a:rPr>
              <a:t> </a:t>
            </a:r>
            <a:r>
              <a:rPr lang="en-US" sz="1200" i="1" kern="1200" dirty="0">
                <a:solidFill>
                  <a:schemeClr val="tx1"/>
                </a:solidFill>
                <a:latin typeface="+mn-lt"/>
                <a:ea typeface="+mn-ea"/>
                <a:cs typeface="+mn-cs"/>
              </a:rPr>
              <a:t>Filename</a:t>
            </a:r>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66</a:t>
            </a:fld>
            <a:endParaRPr lang="en-US"/>
          </a:p>
        </p:txBody>
      </p:sp>
    </p:spTree>
    <p:extLst>
      <p:ext uri="{BB962C8B-B14F-4D97-AF65-F5344CB8AC3E}">
        <p14:creationId xmlns:p14="http://schemas.microsoft.com/office/powerpoint/2010/main" val="164792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To add a previously saved command history to your current session history, call the</a:t>
            </a:r>
          </a:p>
          <a:p>
            <a:r>
              <a:rPr lang="en-US" sz="1200" kern="1200" dirty="0">
                <a:solidFill>
                  <a:schemeClr val="tx1"/>
                </a:solidFill>
                <a:latin typeface="+mn-lt"/>
                <a:ea typeface="+mn-ea"/>
                <a:cs typeface="+mn-cs"/>
              </a:rPr>
              <a:t>Import-</a:t>
            </a:r>
            <a:r>
              <a:rPr lang="en-US" sz="1200" kern="1200" dirty="0" err="1">
                <a:solidFill>
                  <a:schemeClr val="tx1"/>
                </a:solidFill>
                <a:latin typeface="+mn-lt"/>
                <a:ea typeface="+mn-ea"/>
                <a:cs typeface="+mn-cs"/>
              </a:rPr>
              <a:t>CliXml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and then pipe that output to the Add-History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Import-</a:t>
            </a:r>
            <a:r>
              <a:rPr lang="en-US" sz="1200" kern="1200" dirty="0" err="1">
                <a:solidFill>
                  <a:schemeClr val="tx1"/>
                </a:solidFill>
                <a:latin typeface="+mn-lt"/>
                <a:ea typeface="+mn-ea"/>
                <a:cs typeface="+mn-cs"/>
              </a:rPr>
              <a:t>CliXml</a:t>
            </a:r>
            <a:r>
              <a:rPr lang="en-US" sz="1200" kern="1200" dirty="0">
                <a:solidFill>
                  <a:schemeClr val="tx1"/>
                </a:solidFill>
                <a:latin typeface="+mn-lt"/>
                <a:ea typeface="+mn-ea"/>
                <a:cs typeface="+mn-cs"/>
              </a:rPr>
              <a:t> </a:t>
            </a:r>
            <a:r>
              <a:rPr lang="en-US" sz="1200" i="1" kern="1200" dirty="0">
                <a:solidFill>
                  <a:schemeClr val="tx1"/>
                </a:solidFill>
                <a:latin typeface="+mn-lt"/>
                <a:ea typeface="+mn-ea"/>
                <a:cs typeface="+mn-cs"/>
              </a:rPr>
              <a:t>Filename | Add-History</a:t>
            </a:r>
          </a:p>
          <a:p>
            <a:r>
              <a:rPr lang="en-US" sz="1200" kern="1200" dirty="0">
                <a:solidFill>
                  <a:schemeClr val="tx1"/>
                </a:solidFill>
                <a:latin typeface="+mn-lt"/>
                <a:ea typeface="+mn-ea"/>
                <a:cs typeface="+mn-cs"/>
              </a:rPr>
              <a:t>To clear all commands from your session history, use the Clear-History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Clear-History</a:t>
            </a:r>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67</a:t>
            </a:fld>
            <a:endParaRPr lang="en-US"/>
          </a:p>
        </p:txBody>
      </p:sp>
    </p:spTree>
    <p:extLst>
      <p:ext uri="{BB962C8B-B14F-4D97-AF65-F5344CB8AC3E}">
        <p14:creationId xmlns:p14="http://schemas.microsoft.com/office/powerpoint/2010/main" val="27726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To record a transcript of your shell session, run the command Start-Transcript. It has</a:t>
            </a:r>
          </a:p>
          <a:p>
            <a:r>
              <a:rPr lang="en-US" sz="1200" kern="1200" dirty="0">
                <a:solidFill>
                  <a:schemeClr val="tx1"/>
                </a:solidFill>
                <a:latin typeface="+mn-lt"/>
                <a:ea typeface="+mn-ea"/>
                <a:cs typeface="+mn-cs"/>
              </a:rPr>
              <a:t>an optional -Path parameter that defaults to a filename based on the current system</a:t>
            </a:r>
          </a:p>
          <a:p>
            <a:r>
              <a:rPr lang="en-US" sz="1200" kern="1200" dirty="0">
                <a:solidFill>
                  <a:schemeClr val="tx1"/>
                </a:solidFill>
                <a:latin typeface="+mn-lt"/>
                <a:ea typeface="+mn-ea"/>
                <a:cs typeface="+mn-cs"/>
              </a:rPr>
              <a:t>time. By default, PowerShell places this file in the My Documents directory. To stop</a:t>
            </a:r>
          </a:p>
          <a:p>
            <a:r>
              <a:rPr lang="en-US" sz="1200" kern="1200" dirty="0">
                <a:solidFill>
                  <a:schemeClr val="tx1"/>
                </a:solidFill>
                <a:latin typeface="+mn-lt"/>
                <a:ea typeface="+mn-ea"/>
                <a:cs typeface="+mn-cs"/>
              </a:rPr>
              <a:t>recording the transcript of your shell system, run the command Stop-Transcript.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PS C:\Users\User&gt; Start-Transcript</a:t>
            </a:r>
          </a:p>
          <a:p>
            <a:r>
              <a:rPr lang="en-US" sz="1200" kern="1200" dirty="0">
                <a:solidFill>
                  <a:schemeClr val="tx1"/>
                </a:solidFill>
                <a:latin typeface="+mn-lt"/>
                <a:ea typeface="+mn-ea"/>
                <a:cs typeface="+mn-cs"/>
              </a:rPr>
              <a:t>Transcript started, output file is C:\Users\User\Documents\PowerShell_transcript.KARTHIKEYAN.6o9f2So0</a:t>
            </a:r>
          </a:p>
          <a:p>
            <a:r>
              <a:rPr lang="en-US" sz="1200" kern="1200" dirty="0">
                <a:solidFill>
                  <a:schemeClr val="tx1"/>
                </a:solidFill>
                <a:latin typeface="+mn-lt"/>
                <a:ea typeface="+mn-ea"/>
                <a:cs typeface="+mn-cs"/>
              </a:rPr>
              <a:t>.20190903160046.txt</a:t>
            </a:r>
          </a:p>
          <a:p>
            <a:r>
              <a:rPr lang="en-US" sz="1200" kern="1200" dirty="0">
                <a:solidFill>
                  <a:schemeClr val="tx1"/>
                </a:solidFill>
                <a:latin typeface="+mn-lt"/>
                <a:ea typeface="+mn-ea"/>
                <a:cs typeface="+mn-cs"/>
              </a:rPr>
              <a:t>PS C:\Users\User&gt; date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Tuesday, September 03, 2019 4:00:50 PM</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PS C:\Users\User&gt; hostname</a:t>
            </a:r>
          </a:p>
          <a:p>
            <a:r>
              <a:rPr lang="en-US" sz="1200" kern="1200" dirty="0" err="1">
                <a:solidFill>
                  <a:schemeClr val="tx1"/>
                </a:solidFill>
                <a:latin typeface="+mn-lt"/>
                <a:ea typeface="+mn-ea"/>
                <a:cs typeface="+mn-cs"/>
              </a:rPr>
              <a:t>Karthikeyan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PS C:\Users\User&gt; </a:t>
            </a:r>
            <a:r>
              <a:rPr lang="en-US" sz="1200" kern="1200" dirty="0" err="1">
                <a:solidFill>
                  <a:schemeClr val="tx1"/>
                </a:solidFill>
                <a:latin typeface="+mn-lt"/>
                <a:ea typeface="+mn-ea"/>
                <a:cs typeface="+mn-cs"/>
              </a:rPr>
              <a:t>whoami</a:t>
            </a:r>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karthikeyan</a:t>
            </a:r>
            <a:r>
              <a:rPr lang="en-US" sz="1200" kern="1200" dirty="0">
                <a:solidFill>
                  <a:schemeClr val="tx1"/>
                </a:solidFill>
                <a:latin typeface="+mn-lt"/>
                <a:ea typeface="+mn-ea"/>
                <a:cs typeface="+mn-cs"/>
              </a:rPr>
              <a:t>\user</a:t>
            </a:r>
          </a:p>
          <a:p>
            <a:r>
              <a:rPr lang="en-US" sz="1200" kern="1200" dirty="0">
                <a:solidFill>
                  <a:schemeClr val="tx1"/>
                </a:solidFill>
                <a:latin typeface="+mn-lt"/>
                <a:ea typeface="+mn-ea"/>
                <a:cs typeface="+mn-cs"/>
              </a:rPr>
              <a:t>PS C:\Users\User&gt; Stop-Transcript</a:t>
            </a:r>
          </a:p>
          <a:p>
            <a:r>
              <a:rPr lang="en-US" sz="1200" kern="1200" dirty="0">
                <a:solidFill>
                  <a:schemeClr val="tx1"/>
                </a:solidFill>
                <a:latin typeface="+mn-lt"/>
                <a:ea typeface="+mn-ea"/>
                <a:cs typeface="+mn-cs"/>
              </a:rPr>
              <a:t>Transcript stopped, output file is C:\Users\User\Documents\PowerShell_transcript.KARTHIKEYAN.6o9f2So0</a:t>
            </a:r>
          </a:p>
          <a:p>
            <a:r>
              <a:rPr lang="en-US" sz="1200" kern="1200" dirty="0">
                <a:solidFill>
                  <a:schemeClr val="tx1"/>
                </a:solidFill>
                <a:latin typeface="+mn-lt"/>
                <a:ea typeface="+mn-ea"/>
                <a:cs typeface="+mn-cs"/>
              </a:rPr>
              <a:t>.20190903160046.txt</a:t>
            </a:r>
          </a:p>
          <a:p>
            <a:r>
              <a:rPr lang="en-US" sz="1200" kern="1200" dirty="0">
                <a:solidFill>
                  <a:schemeClr val="tx1"/>
                </a:solidFill>
                <a:latin typeface="+mn-lt"/>
                <a:ea typeface="+mn-ea"/>
                <a:cs typeface="+mn-cs"/>
              </a:rPr>
              <a:t>PS C:\Users\User&gt;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PS C:\Users\User&gt; Start-Transcript  -Path D:\\a.log</a:t>
            </a:r>
          </a:p>
          <a:p>
            <a:r>
              <a:rPr lang="en-US" sz="1200" kern="1200" dirty="0">
                <a:solidFill>
                  <a:schemeClr val="tx1"/>
                </a:solidFill>
                <a:latin typeface="+mn-lt"/>
                <a:ea typeface="+mn-ea"/>
                <a:cs typeface="+mn-cs"/>
              </a:rPr>
              <a:t>Transcript started, output file is D:\\a.log</a:t>
            </a:r>
          </a:p>
          <a:p>
            <a:r>
              <a:rPr lang="en-US" sz="1200" kern="1200" dirty="0">
                <a:solidFill>
                  <a:schemeClr val="tx1"/>
                </a:solidFill>
                <a:latin typeface="+mn-lt"/>
                <a:ea typeface="+mn-ea"/>
                <a:cs typeface="+mn-cs"/>
              </a:rPr>
              <a:t>PS C:\Users\User&gt; </a:t>
            </a:r>
            <a:r>
              <a:rPr lang="en-US" sz="1200" kern="1200" dirty="0" err="1">
                <a:solidFill>
                  <a:schemeClr val="tx1"/>
                </a:solidFill>
                <a:latin typeface="+mn-lt"/>
                <a:ea typeface="+mn-ea"/>
                <a:cs typeface="+mn-cs"/>
              </a:rPr>
              <a:t>Get-Process|findstr</a:t>
            </a:r>
            <a:r>
              <a:rPr lang="en-US" sz="1200" kern="1200" dirty="0">
                <a:solidFill>
                  <a:schemeClr val="tx1"/>
                </a:solidFill>
                <a:latin typeface="+mn-lt"/>
                <a:ea typeface="+mn-ea"/>
                <a:cs typeface="+mn-cs"/>
              </a:rPr>
              <a:t> "app"</a:t>
            </a:r>
          </a:p>
          <a:p>
            <a:r>
              <a:rPr lang="en-US" sz="1200" kern="1200" dirty="0">
                <a:solidFill>
                  <a:schemeClr val="tx1"/>
                </a:solidFill>
                <a:latin typeface="+mn-lt"/>
                <a:ea typeface="+mn-ea"/>
                <a:cs typeface="+mn-cs"/>
              </a:rPr>
              <a:t>     71       7     1384       1440              4148   0 </a:t>
            </a:r>
            <a:r>
              <a:rPr lang="en-US" sz="1200" kern="1200" dirty="0" err="1">
                <a:solidFill>
                  <a:schemeClr val="tx1"/>
                </a:solidFill>
                <a:latin typeface="+mn-lt"/>
                <a:ea typeface="+mn-ea"/>
                <a:cs typeface="+mn-cs"/>
              </a:rPr>
              <a:t>unsecapp</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PS C:\Users\User&gt; stop-transcript</a:t>
            </a:r>
          </a:p>
          <a:p>
            <a:r>
              <a:rPr lang="en-US" sz="1200" kern="1200" dirty="0">
                <a:solidFill>
                  <a:schemeClr val="tx1"/>
                </a:solidFill>
                <a:latin typeface="+mn-lt"/>
                <a:ea typeface="+mn-ea"/>
                <a:cs typeface="+mn-cs"/>
              </a:rPr>
              <a:t>Transcript stopped, output file is D:\a.log</a:t>
            </a:r>
          </a:p>
          <a:p>
            <a:r>
              <a:rPr lang="en-US" sz="1200" kern="1200" dirty="0">
                <a:solidFill>
                  <a:schemeClr val="tx1"/>
                </a:solidFill>
                <a:latin typeface="+mn-lt"/>
                <a:ea typeface="+mn-ea"/>
                <a:cs typeface="+mn-cs"/>
              </a:rPr>
              <a:t>PS C:\Users\User&gt;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74</a:t>
            </a:fld>
            <a:endParaRPr lang="en-US"/>
          </a:p>
        </p:txBody>
      </p:sp>
    </p:spTree>
    <p:extLst>
      <p:ext uri="{BB962C8B-B14F-4D97-AF65-F5344CB8AC3E}">
        <p14:creationId xmlns:p14="http://schemas.microsoft.com/office/powerpoint/2010/main" val="2066725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 the Get-Process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generates objects that represent actual pro-</a:t>
            </a:r>
          </a:p>
          <a:p>
            <a:r>
              <a:rPr lang="en-US" sz="1200" kern="1200" dirty="0" err="1">
                <a:solidFill>
                  <a:schemeClr val="tx1"/>
                </a:solidFill>
                <a:latin typeface="+mn-lt"/>
                <a:ea typeface="+mn-ea"/>
                <a:cs typeface="+mn-cs"/>
              </a:rPr>
              <a:t>cesses</a:t>
            </a:r>
            <a:r>
              <a:rPr lang="en-US" sz="1200" kern="1200" dirty="0">
                <a:solidFill>
                  <a:schemeClr val="tx1"/>
                </a:solidFill>
                <a:latin typeface="+mn-lt"/>
                <a:ea typeface="+mn-ea"/>
                <a:cs typeface="+mn-cs"/>
              </a:rPr>
              <a:t> on the system. These process objects contain information about the process’s</a:t>
            </a:r>
          </a:p>
          <a:p>
            <a:r>
              <a:rPr lang="en-US" sz="1200" kern="1200" dirty="0">
                <a:solidFill>
                  <a:schemeClr val="tx1"/>
                </a:solidFill>
                <a:latin typeface="+mn-lt"/>
                <a:ea typeface="+mn-ea"/>
                <a:cs typeface="+mn-cs"/>
              </a:rPr>
              <a:t>name, memory usage, process ID, and more.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As the Get-Process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generates</a:t>
            </a:r>
          </a:p>
          <a:p>
            <a:r>
              <a:rPr lang="en-US" sz="1200" kern="1200" dirty="0">
                <a:solidFill>
                  <a:schemeClr val="tx1"/>
                </a:solidFill>
                <a:latin typeface="+mn-lt"/>
                <a:ea typeface="+mn-ea"/>
                <a:cs typeface="+mn-cs"/>
              </a:rPr>
              <a:t>output, it passes it along. Simultaneously, the Where-Object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gets to work directly</a:t>
            </a:r>
          </a:p>
          <a:p>
            <a:r>
              <a:rPr lang="en-US" sz="1200" kern="1200" dirty="0">
                <a:solidFill>
                  <a:schemeClr val="tx1"/>
                </a:solidFill>
                <a:latin typeface="+mn-lt"/>
                <a:ea typeface="+mn-ea"/>
                <a:cs typeface="+mn-cs"/>
              </a:rPr>
              <a:t>with those processes, testing easily for those that use more than 500 KB of memory.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It</a:t>
            </a:r>
          </a:p>
          <a:p>
            <a:r>
              <a:rPr lang="en-US" sz="1200" kern="1200" dirty="0">
                <a:solidFill>
                  <a:schemeClr val="tx1"/>
                </a:solidFill>
                <a:latin typeface="+mn-lt"/>
                <a:ea typeface="+mn-ea"/>
                <a:cs typeface="+mn-cs"/>
              </a:rPr>
              <a:t>passes those along immediately as it processes them, allowing the Sort-Object </a:t>
            </a:r>
            <a:r>
              <a:rPr lang="en-US" sz="1200" kern="1200" dirty="0" err="1">
                <a:solidFill>
                  <a:schemeClr val="tx1"/>
                </a:solidFill>
                <a:latin typeface="+mn-lt"/>
                <a:ea typeface="+mn-ea"/>
                <a:cs typeface="+mn-cs"/>
              </a:rPr>
              <a:t>cmdlet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to also work directly with those processes and sort them by name in descending order.</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76</a:t>
            </a:fld>
            <a:endParaRPr lang="en-US"/>
          </a:p>
        </p:txBody>
      </p:sp>
    </p:spTree>
    <p:extLst>
      <p:ext uri="{BB962C8B-B14F-4D97-AF65-F5344CB8AC3E}">
        <p14:creationId xmlns:p14="http://schemas.microsoft.com/office/powerpoint/2010/main" val="804130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To list all running processes that have “search” in their name, use the -like operator to</a:t>
            </a:r>
          </a:p>
          <a:p>
            <a:r>
              <a:rPr lang="en-US" sz="1200" kern="1200" dirty="0">
                <a:solidFill>
                  <a:schemeClr val="tx1"/>
                </a:solidFill>
                <a:latin typeface="+mn-lt"/>
                <a:ea typeface="+mn-ea"/>
                <a:cs typeface="+mn-cs"/>
              </a:rPr>
              <a:t>compare against the process’s Name property:</a:t>
            </a:r>
          </a:p>
          <a:p>
            <a:r>
              <a:rPr lang="en-US" sz="1200" kern="1200" dirty="0">
                <a:solidFill>
                  <a:schemeClr val="tx1"/>
                </a:solidFill>
                <a:latin typeface="+mn-lt"/>
                <a:ea typeface="+mn-ea"/>
                <a:cs typeface="+mn-cs"/>
              </a:rPr>
              <a:t>Get-Process | Where-Object { $_.Name -like "*Search*" }</a:t>
            </a:r>
          </a:p>
          <a:p>
            <a:r>
              <a:rPr lang="en-US" sz="1200" kern="1200" dirty="0">
                <a:solidFill>
                  <a:schemeClr val="tx1"/>
                </a:solidFill>
                <a:latin typeface="+mn-lt"/>
                <a:ea typeface="+mn-ea"/>
                <a:cs typeface="+mn-cs"/>
              </a:rPr>
              <a:t>To list all processes not responding, test the Responding property:</a:t>
            </a:r>
          </a:p>
          <a:p>
            <a:r>
              <a:rPr lang="en-US" sz="1200" kern="1200" dirty="0">
                <a:solidFill>
                  <a:schemeClr val="tx1"/>
                </a:solidFill>
                <a:latin typeface="+mn-lt"/>
                <a:ea typeface="+mn-ea"/>
                <a:cs typeface="+mn-cs"/>
              </a:rPr>
              <a:t>Get-Process | Where-Object { -not $_.Responding }</a:t>
            </a:r>
          </a:p>
          <a:p>
            <a:r>
              <a:rPr lang="en-US" sz="1200" kern="1200" dirty="0">
                <a:solidFill>
                  <a:schemeClr val="tx1"/>
                </a:solidFill>
                <a:latin typeface="+mn-lt"/>
                <a:ea typeface="+mn-ea"/>
                <a:cs typeface="+mn-cs"/>
              </a:rPr>
              <a:t>To list all stopped services, use the -</a:t>
            </a:r>
            <a:r>
              <a:rPr lang="en-US" sz="1200" kern="1200" dirty="0" err="1">
                <a:solidFill>
                  <a:schemeClr val="tx1"/>
                </a:solidFill>
                <a:latin typeface="+mn-lt"/>
                <a:ea typeface="+mn-ea"/>
                <a:cs typeface="+mn-cs"/>
              </a:rPr>
              <a:t>eq</a:t>
            </a:r>
            <a:r>
              <a:rPr lang="en-US" sz="1200" kern="1200" dirty="0">
                <a:solidFill>
                  <a:schemeClr val="tx1"/>
                </a:solidFill>
                <a:latin typeface="+mn-lt"/>
                <a:ea typeface="+mn-ea"/>
                <a:cs typeface="+mn-cs"/>
              </a:rPr>
              <a:t> operator to compare against the service’s Status</a:t>
            </a:r>
          </a:p>
          <a:p>
            <a:r>
              <a:rPr lang="en-US" sz="1200" kern="1200" dirty="0">
                <a:solidFill>
                  <a:schemeClr val="tx1"/>
                </a:solidFill>
                <a:latin typeface="+mn-lt"/>
                <a:ea typeface="+mn-ea"/>
                <a:cs typeface="+mn-cs"/>
              </a:rPr>
              <a:t>property:</a:t>
            </a:r>
          </a:p>
          <a:p>
            <a:r>
              <a:rPr lang="en-US" sz="1200" kern="1200" dirty="0">
                <a:solidFill>
                  <a:schemeClr val="tx1"/>
                </a:solidFill>
                <a:latin typeface="+mn-lt"/>
                <a:ea typeface="+mn-ea"/>
                <a:cs typeface="+mn-cs"/>
              </a:rPr>
              <a:t>Get-Service | Where-Object { $_.Status -</a:t>
            </a:r>
            <a:r>
              <a:rPr lang="en-US" sz="1200" kern="1200" dirty="0" err="1">
                <a:solidFill>
                  <a:schemeClr val="tx1"/>
                </a:solidFill>
                <a:latin typeface="+mn-lt"/>
                <a:ea typeface="+mn-ea"/>
                <a:cs typeface="+mn-cs"/>
              </a:rPr>
              <a:t>eq</a:t>
            </a:r>
            <a:r>
              <a:rPr lang="en-US" sz="1200" kern="1200" dirty="0">
                <a:solidFill>
                  <a:schemeClr val="tx1"/>
                </a:solidFill>
                <a:latin typeface="+mn-lt"/>
                <a:ea typeface="+mn-ea"/>
                <a:cs typeface="+mn-cs"/>
              </a:rPr>
              <a:t> "Stopped" }</a:t>
            </a:r>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77</a:t>
            </a:fld>
            <a:endParaRPr lang="en-US"/>
          </a:p>
        </p:txBody>
      </p:sp>
    </p:spTree>
    <p:extLst>
      <p:ext uri="{BB962C8B-B14F-4D97-AF65-F5344CB8AC3E}">
        <p14:creationId xmlns:p14="http://schemas.microsoft.com/office/powerpoint/2010/main" val="152223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PS &gt; $h = </a:t>
            </a:r>
            <a:r>
              <a:rPr lang="en-US" sz="1200" kern="1200" dirty="0" err="1">
                <a:solidFill>
                  <a:schemeClr val="tx1"/>
                </a:solidFill>
                <a:latin typeface="+mn-lt"/>
                <a:ea typeface="+mn-ea"/>
                <a:cs typeface="+mn-cs"/>
              </a:rPr>
              <a:t>dir</a:t>
            </a:r>
            <a:r>
              <a:rPr lang="en-US" sz="1200" kern="1200" dirty="0">
                <a:solidFill>
                  <a:schemeClr val="tx1"/>
                </a:solidFill>
                <a:latin typeface="+mn-lt"/>
                <a:ea typeface="+mn-ea"/>
                <a:cs typeface="+mn-cs"/>
              </a:rPr>
              <a:t> | group -</a:t>
            </a:r>
            <a:r>
              <a:rPr lang="en-US" sz="1200" kern="1200" dirty="0" err="1">
                <a:solidFill>
                  <a:schemeClr val="tx1"/>
                </a:solidFill>
                <a:latin typeface="+mn-lt"/>
                <a:ea typeface="+mn-ea"/>
                <a:cs typeface="+mn-cs"/>
              </a:rPr>
              <a:t>AsHash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AsString</a:t>
            </a:r>
            <a:r>
              <a:rPr lang="en-US" sz="1200" kern="1200" dirty="0">
                <a:solidFill>
                  <a:schemeClr val="tx1"/>
                </a:solidFill>
                <a:latin typeface="+mn-lt"/>
                <a:ea typeface="+mn-ea"/>
                <a:cs typeface="+mn-cs"/>
              </a:rPr>
              <a:t> Length</a:t>
            </a:r>
          </a:p>
          <a:p>
            <a:r>
              <a:rPr lang="en-US" sz="1200" kern="1200" dirty="0">
                <a:solidFill>
                  <a:schemeClr val="tx1"/>
                </a:solidFill>
                <a:latin typeface="+mn-lt"/>
                <a:ea typeface="+mn-ea"/>
                <a:cs typeface="+mn-cs"/>
              </a:rPr>
              <a:t>PS &gt; $h</a:t>
            </a:r>
          </a:p>
          <a:p>
            <a:r>
              <a:rPr lang="en-US" sz="1200" kern="1200" dirty="0">
                <a:solidFill>
                  <a:schemeClr val="tx1"/>
                </a:solidFill>
                <a:latin typeface="+mn-lt"/>
                <a:ea typeface="+mn-ea"/>
                <a:cs typeface="+mn-cs"/>
              </a:rPr>
              <a:t>Name                           Value</a:t>
            </a:r>
          </a:p>
          <a:p>
            <a:r>
              <a:rPr lang="en-US" sz="1200" kern="1200" dirty="0">
                <a:solidFill>
                  <a:schemeClr val="tx1"/>
                </a:solidFill>
                <a:latin typeface="+mn-lt"/>
                <a:ea typeface="+mn-ea"/>
                <a:cs typeface="+mn-cs"/>
              </a:rPr>
              <a:t>----                           ----746</a:t>
            </a:r>
          </a:p>
          <a:p>
            <a:r>
              <a:rPr lang="en-US" sz="1200" kern="1200" dirty="0">
                <a:solidFill>
                  <a:schemeClr val="tx1"/>
                </a:solidFill>
                <a:latin typeface="+mn-lt"/>
                <a:ea typeface="+mn-ea"/>
                <a:cs typeface="+mn-cs"/>
              </a:rPr>
              <a:t>                           {ReplaceTest.ps1}</a:t>
            </a:r>
          </a:p>
          <a:p>
            <a:r>
              <a:rPr lang="en-US" sz="1200" kern="1200" dirty="0">
                <a:solidFill>
                  <a:schemeClr val="tx1"/>
                </a:solidFill>
                <a:latin typeface="+mn-lt"/>
                <a:ea typeface="+mn-ea"/>
                <a:cs typeface="+mn-cs"/>
              </a:rPr>
              <a:t>499</a:t>
            </a:r>
          </a:p>
          <a:p>
            <a:r>
              <a:rPr lang="en-US" sz="1200" kern="1200" dirty="0">
                <a:solidFill>
                  <a:schemeClr val="tx1"/>
                </a:solidFill>
                <a:latin typeface="+mn-lt"/>
                <a:ea typeface="+mn-ea"/>
                <a:cs typeface="+mn-cs"/>
              </a:rPr>
              <a:t>                           {Format-String.ps1}</a:t>
            </a:r>
          </a:p>
          <a:p>
            <a:r>
              <a:rPr lang="en-US" sz="1200" kern="1200" dirty="0">
                <a:solidFill>
                  <a:schemeClr val="tx1"/>
                </a:solidFill>
                <a:latin typeface="+mn-lt"/>
                <a:ea typeface="+mn-ea"/>
                <a:cs typeface="+mn-cs"/>
              </a:rPr>
              <a:t>20494</a:t>
            </a:r>
          </a:p>
          <a:p>
            <a:r>
              <a:rPr lang="en-US" sz="1200" kern="1200" dirty="0">
                <a:solidFill>
                  <a:schemeClr val="tx1"/>
                </a:solidFill>
                <a:latin typeface="+mn-lt"/>
                <a:ea typeface="+mn-ea"/>
                <a:cs typeface="+mn-cs"/>
              </a:rPr>
              <a:t>                         {test.dll}</a:t>
            </a:r>
          </a:p>
          <a:p>
            <a:r>
              <a:rPr lang="en-US" sz="1200" kern="1200" dirty="0">
                <a:solidFill>
                  <a:schemeClr val="tx1"/>
                </a:solidFill>
                <a:latin typeface="+mn-lt"/>
                <a:ea typeface="+mn-ea"/>
                <a:cs typeface="+mn-cs"/>
              </a:rPr>
              <a:t>PS &gt; $h["499"]</a:t>
            </a:r>
          </a:p>
          <a:p>
            <a:r>
              <a:rPr lang="en-US" sz="1200" kern="1200" dirty="0">
                <a:solidFill>
                  <a:schemeClr val="tx1"/>
                </a:solidFill>
                <a:latin typeface="+mn-lt"/>
                <a:ea typeface="+mn-ea"/>
                <a:cs typeface="+mn-cs"/>
              </a:rPr>
              <a:t>    Directory: C:\temp</a:t>
            </a:r>
          </a:p>
          <a:p>
            <a:r>
              <a:rPr lang="en-US" sz="1200" kern="1200" dirty="0">
                <a:solidFill>
                  <a:schemeClr val="tx1"/>
                </a:solidFill>
                <a:latin typeface="+mn-lt"/>
                <a:ea typeface="+mn-ea"/>
                <a:cs typeface="+mn-cs"/>
              </a:rPr>
              <a:t>Mode                </a:t>
            </a:r>
            <a:r>
              <a:rPr lang="en-US" sz="1200" kern="1200" dirty="0" err="1">
                <a:solidFill>
                  <a:schemeClr val="tx1"/>
                </a:solidFill>
                <a:latin typeface="+mn-lt"/>
                <a:ea typeface="+mn-ea"/>
                <a:cs typeface="+mn-cs"/>
              </a:rPr>
              <a:t>LastWriteTime</a:t>
            </a:r>
            <a:r>
              <a:rPr lang="en-US" sz="1200" kern="1200" dirty="0">
                <a:solidFill>
                  <a:schemeClr val="tx1"/>
                </a:solidFill>
                <a:latin typeface="+mn-lt"/>
                <a:ea typeface="+mn-ea"/>
                <a:cs typeface="+mn-cs"/>
              </a:rPr>
              <a:t>     Length Name</a:t>
            </a:r>
          </a:p>
          <a:p>
            <a:r>
              <a:rPr lang="en-US" sz="1200" kern="1200" dirty="0">
                <a:solidFill>
                  <a:schemeClr val="tx1"/>
                </a:solidFill>
                <a:latin typeface="+mn-lt"/>
                <a:ea typeface="+mn-ea"/>
                <a:cs typeface="+mn-cs"/>
              </a:rPr>
              <a:t>----                -------------     ------ ----a---</a:t>
            </a:r>
          </a:p>
          <a:p>
            <a:r>
              <a:rPr lang="en-US" sz="1200" kern="1200" dirty="0">
                <a:solidFill>
                  <a:schemeClr val="tx1"/>
                </a:solidFill>
                <a:latin typeface="+mn-lt"/>
                <a:ea typeface="+mn-ea"/>
                <a:cs typeface="+mn-cs"/>
              </a:rPr>
              <a:t>       10/18/2009   9:57 PM        499 Format-String.ps1</a:t>
            </a:r>
          </a:p>
          <a:p>
            <a:r>
              <a:rPr lang="en-US" sz="1200" kern="1200" dirty="0">
                <a:solidFill>
                  <a:schemeClr val="tx1"/>
                </a:solidFill>
                <a:latin typeface="+mn-lt"/>
                <a:ea typeface="+mn-ea"/>
                <a:cs typeface="+mn-cs"/>
              </a:rPr>
              <a:t>PS &gt; $h["746"]</a:t>
            </a:r>
          </a:p>
          <a:p>
            <a:r>
              <a:rPr lang="en-US" sz="1200" kern="1200" dirty="0">
                <a:solidFill>
                  <a:schemeClr val="tx1"/>
                </a:solidFill>
                <a:latin typeface="+mn-lt"/>
                <a:ea typeface="+mn-ea"/>
                <a:cs typeface="+mn-cs"/>
              </a:rPr>
              <a:t>    Directory: C:\temp</a:t>
            </a:r>
          </a:p>
          <a:p>
            <a:r>
              <a:rPr lang="en-US" sz="1200" kern="1200" dirty="0">
                <a:solidFill>
                  <a:schemeClr val="tx1"/>
                </a:solidFill>
                <a:latin typeface="+mn-lt"/>
                <a:ea typeface="+mn-ea"/>
                <a:cs typeface="+mn-cs"/>
              </a:rPr>
              <a:t>Mode                </a:t>
            </a:r>
            <a:r>
              <a:rPr lang="en-US" sz="1200" kern="1200" dirty="0" err="1">
                <a:solidFill>
                  <a:schemeClr val="tx1"/>
                </a:solidFill>
                <a:latin typeface="+mn-lt"/>
                <a:ea typeface="+mn-ea"/>
                <a:cs typeface="+mn-cs"/>
              </a:rPr>
              <a:t>LastWriteTime</a:t>
            </a:r>
            <a:r>
              <a:rPr lang="en-US" sz="1200" kern="1200" dirty="0">
                <a:solidFill>
                  <a:schemeClr val="tx1"/>
                </a:solidFill>
                <a:latin typeface="+mn-lt"/>
                <a:ea typeface="+mn-ea"/>
                <a:cs typeface="+mn-cs"/>
              </a:rPr>
              <a:t>     Length Name</a:t>
            </a:r>
          </a:p>
          <a:p>
            <a:r>
              <a:rPr lang="en-US" sz="1200" kern="1200" dirty="0">
                <a:solidFill>
                  <a:schemeClr val="tx1"/>
                </a:solidFill>
                <a:latin typeface="+mn-lt"/>
                <a:ea typeface="+mn-ea"/>
                <a:cs typeface="+mn-cs"/>
              </a:rPr>
              <a:t>----                -------------     ------ ----a---</a:t>
            </a:r>
          </a:p>
          <a:p>
            <a:r>
              <a:rPr lang="en-US" sz="1200" kern="1200" dirty="0">
                <a:solidFill>
                  <a:schemeClr val="tx1"/>
                </a:solidFill>
                <a:latin typeface="+mn-lt"/>
                <a:ea typeface="+mn-ea"/>
                <a:cs typeface="+mn-cs"/>
              </a:rPr>
              <a:t>       10/18/2009   9:51 PM        746 ReplaceTest.ps1</a:t>
            </a:r>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78</a:t>
            </a:fld>
            <a:endParaRPr lang="en-US"/>
          </a:p>
        </p:txBody>
      </p:sp>
    </p:spTree>
    <p:extLst>
      <p:ext uri="{BB962C8B-B14F-4D97-AF65-F5344CB8AC3E}">
        <p14:creationId xmlns:p14="http://schemas.microsoft.com/office/powerpoint/2010/main" val="3907188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Where-Object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is incredibly powerful, in that it allows you to filter your</a:t>
            </a:r>
          </a:p>
          <a:p>
            <a:r>
              <a:rPr lang="en-US" sz="1200" kern="1200" dirty="0">
                <a:solidFill>
                  <a:schemeClr val="tx1"/>
                </a:solidFill>
                <a:latin typeface="+mn-lt"/>
                <a:ea typeface="+mn-ea"/>
                <a:cs typeface="+mn-cs"/>
              </a:rPr>
              <a:t>output based on arbitrary criteria. For extremely simple filters (such as filtering based</a:t>
            </a:r>
          </a:p>
          <a:p>
            <a:r>
              <a:rPr lang="en-US" sz="1200" kern="1200" dirty="0">
                <a:solidFill>
                  <a:schemeClr val="tx1"/>
                </a:solidFill>
                <a:latin typeface="+mn-lt"/>
                <a:ea typeface="+mn-ea"/>
                <a:cs typeface="+mn-cs"/>
              </a:rPr>
              <a:t>only on a comparison to a single property), though, the script-block-based syntax can</a:t>
            </a:r>
          </a:p>
          <a:p>
            <a:r>
              <a:rPr lang="en-US" sz="1200" kern="1200" dirty="0">
                <a:solidFill>
                  <a:schemeClr val="tx1"/>
                </a:solidFill>
                <a:latin typeface="+mn-lt"/>
                <a:ea typeface="+mn-ea"/>
                <a:cs typeface="+mn-cs"/>
              </a:rPr>
              <a:t>get a little ungainly:</a:t>
            </a:r>
          </a:p>
          <a:p>
            <a:r>
              <a:rPr lang="en-US" sz="1200" kern="1200" dirty="0">
                <a:solidFill>
                  <a:schemeClr val="tx1"/>
                </a:solidFill>
                <a:latin typeface="+mn-lt"/>
                <a:ea typeface="+mn-ea"/>
                <a:cs typeface="+mn-cs"/>
              </a:rPr>
              <a:t>Get-Process | Where-Object { $_.Handles -</a:t>
            </a:r>
            <a:r>
              <a:rPr lang="en-US" sz="1200" kern="1200" dirty="0" err="1">
                <a:solidFill>
                  <a:schemeClr val="tx1"/>
                </a:solidFill>
                <a:latin typeface="+mn-lt"/>
                <a:ea typeface="+mn-ea"/>
                <a:cs typeface="+mn-cs"/>
              </a:rPr>
              <a:t>gt</a:t>
            </a:r>
            <a:r>
              <a:rPr lang="en-US" sz="1200" kern="1200" dirty="0">
                <a:solidFill>
                  <a:schemeClr val="tx1"/>
                </a:solidFill>
                <a:latin typeface="+mn-lt"/>
                <a:ea typeface="+mn-ea"/>
                <a:cs typeface="+mn-cs"/>
              </a:rPr>
              <a:t> 1000 }</a:t>
            </a:r>
          </a:p>
          <a:p>
            <a:r>
              <a:rPr lang="en-US" sz="1200" kern="1200" dirty="0">
                <a:solidFill>
                  <a:schemeClr val="tx1"/>
                </a:solidFill>
                <a:latin typeface="+mn-lt"/>
                <a:ea typeface="+mn-ea"/>
                <a:cs typeface="+mn-cs"/>
              </a:rPr>
              <a:t>In PowerShell version 3, the Where-Object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(and by extension its ? alias) was</a:t>
            </a:r>
          </a:p>
          <a:p>
            <a:r>
              <a:rPr lang="en-US" sz="1200" kern="1200" dirty="0">
                <a:solidFill>
                  <a:schemeClr val="tx1"/>
                </a:solidFill>
                <a:latin typeface="+mn-lt"/>
                <a:ea typeface="+mn-ea"/>
                <a:cs typeface="+mn-cs"/>
              </a:rPr>
              <a:t>extended to simplify most filters dramatically:</a:t>
            </a:r>
          </a:p>
          <a:p>
            <a:r>
              <a:rPr lang="en-US" sz="1200" kern="1200" dirty="0">
                <a:solidFill>
                  <a:schemeClr val="tx1"/>
                </a:solidFill>
                <a:latin typeface="+mn-lt"/>
                <a:ea typeface="+mn-ea"/>
                <a:cs typeface="+mn-cs"/>
              </a:rPr>
              <a:t>Get-Process | Where-Object Handles -</a:t>
            </a:r>
            <a:r>
              <a:rPr lang="en-US" sz="1200" kern="1200" dirty="0" err="1">
                <a:solidFill>
                  <a:schemeClr val="tx1"/>
                </a:solidFill>
                <a:latin typeface="+mn-lt"/>
                <a:ea typeface="+mn-ea"/>
                <a:cs typeface="+mn-cs"/>
              </a:rPr>
              <a:t>gt</a:t>
            </a:r>
            <a:r>
              <a:rPr lang="en-US" sz="1200" kern="1200" dirty="0">
                <a:solidFill>
                  <a:schemeClr val="tx1"/>
                </a:solidFill>
                <a:latin typeface="+mn-lt"/>
                <a:ea typeface="+mn-ea"/>
                <a:cs typeface="+mn-cs"/>
              </a:rPr>
              <a:t> 1000</a:t>
            </a:r>
          </a:p>
          <a:p>
            <a:r>
              <a:rPr lang="en-US" sz="1200" kern="1200" dirty="0">
                <a:solidFill>
                  <a:schemeClr val="tx1"/>
                </a:solidFill>
                <a:latin typeface="+mn-lt"/>
                <a:ea typeface="+mn-ea"/>
                <a:cs typeface="+mn-cs"/>
              </a:rPr>
              <a:t>Get-Process | ? </a:t>
            </a:r>
            <a:r>
              <a:rPr lang="en-US" sz="1200" kern="1200" dirty="0" err="1">
                <a:solidFill>
                  <a:schemeClr val="tx1"/>
                </a:solidFill>
                <a:latin typeface="+mn-lt"/>
                <a:ea typeface="+mn-ea"/>
                <a:cs typeface="+mn-cs"/>
              </a:rPr>
              <a:t>HasExited</a:t>
            </a:r>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80</a:t>
            </a:fld>
            <a:endParaRPr lang="en-US"/>
          </a:p>
        </p:txBody>
      </p:sp>
    </p:spTree>
    <p:extLst>
      <p:ext uri="{BB962C8B-B14F-4D97-AF65-F5344CB8AC3E}">
        <p14:creationId xmlns:p14="http://schemas.microsoft.com/office/powerpoint/2010/main" val="37604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is installed by default on all supported versions of Windows client and</a:t>
            </a:r>
          </a:p>
          <a:p>
            <a:r>
              <a:rPr lang="en-US" dirty="0"/>
              <a:t>server operating systems since Windows 7 / Windows Server 2008 R2. </a:t>
            </a:r>
            <a:r>
              <a:rPr lang="en-US" dirty="0" err="1"/>
              <a:t>Powershell</a:t>
            </a:r>
            <a:r>
              <a:rPr lang="en-US" dirty="0"/>
              <a:t> can be</a:t>
            </a:r>
          </a:p>
          <a:p>
            <a:r>
              <a:rPr lang="en-US" dirty="0"/>
              <a:t>updated at any time by downloading a later version of the Windows Management Framework</a:t>
            </a:r>
          </a:p>
          <a:p>
            <a:r>
              <a:rPr lang="en-US" dirty="0"/>
              <a:t>(WMF).</a:t>
            </a:r>
          </a:p>
        </p:txBody>
      </p:sp>
      <p:sp>
        <p:nvSpPr>
          <p:cNvPr id="4" name="Slide Number Placeholder 3"/>
          <p:cNvSpPr>
            <a:spLocks noGrp="1"/>
          </p:cNvSpPr>
          <p:nvPr>
            <p:ph type="sldNum" sz="quarter" idx="10"/>
          </p:nvPr>
        </p:nvSpPr>
        <p:spPr/>
        <p:txBody>
          <a:bodyPr/>
          <a:lstStyle/>
          <a:p>
            <a:fld id="{63872BF0-5B4D-42A2-83A5-EA17F9AD99D1}" type="slidenum">
              <a:rPr lang="en-US" smtClean="0"/>
              <a:pPr/>
              <a:t>3</a:t>
            </a:fld>
            <a:endParaRPr lang="en-US"/>
          </a:p>
        </p:txBody>
      </p:sp>
    </p:spTree>
    <p:extLst>
      <p:ext uri="{BB962C8B-B14F-4D97-AF65-F5344CB8AC3E}">
        <p14:creationId xmlns:p14="http://schemas.microsoft.com/office/powerpoint/2010/main" val="31663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6</a:t>
            </a:fld>
            <a:endParaRPr lang="en-US"/>
          </a:p>
        </p:txBody>
      </p:sp>
    </p:spTree>
    <p:extLst>
      <p:ext uri="{BB962C8B-B14F-4D97-AF65-F5344CB8AC3E}">
        <p14:creationId xmlns:p14="http://schemas.microsoft.com/office/powerpoint/2010/main" val="279058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traditional command-line interfaces, PowerShell </a:t>
            </a:r>
            <a:r>
              <a:rPr lang="en-US" dirty="0" err="1"/>
              <a:t>cmdlets</a:t>
            </a:r>
            <a:r>
              <a:rPr lang="en-US" dirty="0"/>
              <a:t> are designed to deal with objects.</a:t>
            </a:r>
          </a:p>
          <a:p>
            <a:r>
              <a:rPr lang="en-US" dirty="0"/>
              <a:t> An object is structured information that is more than just the string of characters appearing on the screen. Command output always carries extra information that you can use if you need it.</a:t>
            </a:r>
          </a:p>
          <a:p>
            <a:endParaRPr lang="en-US" dirty="0"/>
          </a:p>
          <a:p>
            <a:endParaRPr lang="en-US" dirty="0"/>
          </a:p>
          <a:p>
            <a:r>
              <a:rPr lang="en-US" sz="1200" b="1" i="0" kern="1200" dirty="0">
                <a:solidFill>
                  <a:schemeClr val="tx1"/>
                </a:solidFill>
                <a:effectLst/>
                <a:latin typeface="+mn-lt"/>
                <a:ea typeface="+mn-ea"/>
                <a:cs typeface="+mn-cs"/>
              </a:rPr>
              <a:t>The command family is extensible</a:t>
            </a:r>
          </a:p>
          <a:p>
            <a:r>
              <a:rPr lang="en-US" sz="1200" b="0" i="0" kern="1200" dirty="0">
                <a:solidFill>
                  <a:schemeClr val="tx1"/>
                </a:solidFill>
                <a:effectLst/>
                <a:latin typeface="+mn-lt"/>
                <a:ea typeface="+mn-ea"/>
                <a:cs typeface="+mn-cs"/>
              </a:rPr>
              <a:t>Interfaces such as </a:t>
            </a:r>
            <a:r>
              <a:rPr lang="en-US" sz="1200" b="1" i="0" kern="1200" dirty="0">
                <a:solidFill>
                  <a:schemeClr val="tx1"/>
                </a:solidFill>
                <a:effectLst/>
                <a:latin typeface="+mn-lt"/>
                <a:ea typeface="+mn-ea"/>
                <a:cs typeface="+mn-cs"/>
              </a:rPr>
              <a:t>cmd.exe</a:t>
            </a:r>
            <a:r>
              <a:rPr lang="en-US" sz="1200" b="0" i="0" kern="1200" dirty="0">
                <a:solidFill>
                  <a:schemeClr val="tx1"/>
                </a:solidFill>
                <a:effectLst/>
                <a:latin typeface="+mn-lt"/>
                <a:ea typeface="+mn-ea"/>
                <a:cs typeface="+mn-cs"/>
              </a:rPr>
              <a:t> don't provide a way for you to directly extend the built-in command set. You can create external command-line tools that run in </a:t>
            </a:r>
            <a:r>
              <a:rPr lang="en-US" sz="1200" b="1" i="0" kern="1200" dirty="0">
                <a:solidFill>
                  <a:schemeClr val="tx1"/>
                </a:solidFill>
                <a:effectLst/>
                <a:latin typeface="+mn-lt"/>
                <a:ea typeface="+mn-ea"/>
                <a:cs typeface="+mn-cs"/>
              </a:rPr>
              <a:t>cmd.exe</a:t>
            </a:r>
            <a:r>
              <a:rPr lang="en-US" sz="1200" b="0" i="0" kern="1200" dirty="0">
                <a:solidFill>
                  <a:schemeClr val="tx1"/>
                </a:solidFill>
                <a:effectLst/>
                <a:latin typeface="+mn-lt"/>
                <a:ea typeface="+mn-ea"/>
                <a:cs typeface="+mn-cs"/>
              </a:rPr>
              <a:t>. But these external tools don't have services, such as Help integration. </a:t>
            </a:r>
            <a:r>
              <a:rPr lang="en-US" sz="1200" b="1" i="0" kern="1200" dirty="0">
                <a:solidFill>
                  <a:schemeClr val="tx1"/>
                </a:solidFill>
                <a:effectLst/>
                <a:latin typeface="+mn-lt"/>
                <a:ea typeface="+mn-ea"/>
                <a:cs typeface="+mn-cs"/>
              </a:rPr>
              <a:t>cmd.exe</a:t>
            </a:r>
            <a:r>
              <a:rPr lang="en-US" sz="1200" b="0" i="0" kern="1200" dirty="0">
                <a:solidFill>
                  <a:schemeClr val="tx1"/>
                </a:solidFill>
                <a:effectLst/>
                <a:latin typeface="+mn-lt"/>
                <a:ea typeface="+mn-ea"/>
                <a:cs typeface="+mn-cs"/>
              </a:rPr>
              <a:t> doesn't automatically know that these external tools are valid commands.</a:t>
            </a:r>
          </a:p>
          <a:p>
            <a:r>
              <a:rPr lang="en-US" sz="1200" b="0" i="0" kern="1200" dirty="0">
                <a:solidFill>
                  <a:schemeClr val="tx1"/>
                </a:solidFill>
                <a:effectLst/>
                <a:latin typeface="+mn-lt"/>
                <a:ea typeface="+mn-ea"/>
                <a:cs typeface="+mn-cs"/>
              </a:rPr>
              <a:t>The native commands in PowerShell are known as </a:t>
            </a:r>
            <a:r>
              <a:rPr lang="en-US" sz="1200" b="0" i="1" kern="1200" dirty="0" err="1">
                <a:solidFill>
                  <a:schemeClr val="tx1"/>
                </a:solidFill>
                <a:effectLst/>
                <a:latin typeface="+mn-lt"/>
                <a:ea typeface="+mn-ea"/>
                <a:cs typeface="+mn-cs"/>
              </a:rPr>
              <a:t>cmdlets</a:t>
            </a:r>
            <a:r>
              <a:rPr lang="en-US" sz="1200" b="0" i="0" kern="1200" dirty="0">
                <a:solidFill>
                  <a:schemeClr val="tx1"/>
                </a:solidFill>
                <a:effectLst/>
                <a:latin typeface="+mn-lt"/>
                <a:ea typeface="+mn-ea"/>
                <a:cs typeface="+mn-cs"/>
              </a:rPr>
              <a:t> (pronounced command-lets). You can create your own </a:t>
            </a:r>
            <a:r>
              <a:rPr lang="en-US" sz="1200" b="0" i="0" kern="1200" dirty="0" err="1">
                <a:solidFill>
                  <a:schemeClr val="tx1"/>
                </a:solidFill>
                <a:effectLst/>
                <a:latin typeface="+mn-lt"/>
                <a:ea typeface="+mn-ea"/>
                <a:cs typeface="+mn-cs"/>
              </a:rPr>
              <a:t>cmdlets</a:t>
            </a:r>
            <a:r>
              <a:rPr lang="en-US" sz="1200" b="0" i="0" kern="1200" dirty="0">
                <a:solidFill>
                  <a:schemeClr val="tx1"/>
                </a:solidFill>
                <a:effectLst/>
                <a:latin typeface="+mn-lt"/>
                <a:ea typeface="+mn-ea"/>
                <a:cs typeface="+mn-cs"/>
              </a:rPr>
              <a:t> modules and functions using compiled code or scripts. Modules can add </a:t>
            </a:r>
            <a:r>
              <a:rPr lang="en-US" sz="1200" b="0" i="0" kern="1200" dirty="0" err="1">
                <a:solidFill>
                  <a:schemeClr val="tx1"/>
                </a:solidFill>
                <a:effectLst/>
                <a:latin typeface="+mn-lt"/>
                <a:ea typeface="+mn-ea"/>
                <a:cs typeface="+mn-cs"/>
              </a:rPr>
              <a:t>cmdlets</a:t>
            </a:r>
            <a:r>
              <a:rPr lang="en-US" sz="1200" b="0" i="0" kern="1200" dirty="0">
                <a:solidFill>
                  <a:schemeClr val="tx1"/>
                </a:solidFill>
                <a:effectLst/>
                <a:latin typeface="+mn-lt"/>
                <a:ea typeface="+mn-ea"/>
                <a:cs typeface="+mn-cs"/>
              </a:rPr>
              <a:t> and providers to the shell. PowerShell also supports scripts that are analogous to UNIX shell scripts and </a:t>
            </a:r>
            <a:r>
              <a:rPr lang="en-US" sz="1200" b="1" i="0" kern="1200" dirty="0">
                <a:solidFill>
                  <a:schemeClr val="tx1"/>
                </a:solidFill>
                <a:effectLst/>
                <a:latin typeface="+mn-lt"/>
                <a:ea typeface="+mn-ea"/>
                <a:cs typeface="+mn-cs"/>
              </a:rPr>
              <a:t>cmd.exe</a:t>
            </a:r>
            <a:r>
              <a:rPr lang="en-US" sz="1200" b="0" i="0" kern="1200" dirty="0">
                <a:solidFill>
                  <a:schemeClr val="tx1"/>
                </a:solidFill>
                <a:effectLst/>
                <a:latin typeface="+mn-lt"/>
                <a:ea typeface="+mn-ea"/>
                <a:cs typeface="+mn-cs"/>
              </a:rPr>
              <a:t> batch files.</a:t>
            </a:r>
          </a:p>
          <a:p>
            <a:endParaRPr lang="en-US" dirty="0"/>
          </a:p>
          <a:p>
            <a:r>
              <a:rPr lang="en-US" sz="1200" b="0" i="0" kern="1200" dirty="0">
                <a:solidFill>
                  <a:schemeClr val="tx1"/>
                </a:solidFill>
                <a:effectLst/>
                <a:latin typeface="+mn-lt"/>
                <a:ea typeface="+mn-ea"/>
                <a:cs typeface="+mn-cs"/>
              </a:rPr>
              <a:t>PowerShell base source code is now available in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 and open to community contributions. See </a:t>
            </a:r>
            <a:r>
              <a:rPr lang="en-US" sz="1200" b="0" i="0" u="sng" kern="1200" dirty="0">
                <a:solidFill>
                  <a:schemeClr val="tx1"/>
                </a:solidFill>
                <a:effectLst/>
                <a:latin typeface="+mn-lt"/>
                <a:ea typeface="+mn-ea"/>
                <a:cs typeface="+mn-cs"/>
                <a:hlinkClick r:id="rId3"/>
              </a:rPr>
              <a:t>PowerShell source on </a:t>
            </a:r>
            <a:r>
              <a:rPr lang="en-US" sz="1200" b="0" i="0" u="sng" kern="1200" dirty="0" err="1">
                <a:solidFill>
                  <a:schemeClr val="tx1"/>
                </a:solidFill>
                <a:effectLst/>
                <a:latin typeface="+mn-lt"/>
                <a:ea typeface="+mn-ea"/>
                <a:cs typeface="+mn-cs"/>
                <a:hlinkClick r:id="rId3"/>
              </a:rPr>
              <a:t>GitHub</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You can start with the bits you need at </a:t>
            </a:r>
            <a:r>
              <a:rPr lang="en-US" sz="1200" b="0" i="0" u="sng" kern="1200" dirty="0">
                <a:solidFill>
                  <a:schemeClr val="tx1"/>
                </a:solidFill>
                <a:effectLst/>
                <a:latin typeface="+mn-lt"/>
                <a:ea typeface="+mn-ea"/>
                <a:cs typeface="+mn-cs"/>
                <a:hlinkClick r:id="rId4"/>
              </a:rPr>
              <a:t>Get PowerShell</a:t>
            </a:r>
            <a:r>
              <a:rPr lang="en-US" sz="1200" b="0" i="0" kern="1200" dirty="0">
                <a:solidFill>
                  <a:schemeClr val="tx1"/>
                </a:solidFill>
                <a:effectLst/>
                <a:latin typeface="+mn-lt"/>
                <a:ea typeface="+mn-ea"/>
                <a:cs typeface="+mn-cs"/>
              </a:rPr>
              <a:t>. Or, perhaps, with a quick tour at </a:t>
            </a:r>
            <a:r>
              <a:rPr lang="en-US" sz="1200" b="0" i="0" u="sng" kern="1200" dirty="0">
                <a:solidFill>
                  <a:schemeClr val="tx1"/>
                </a:solidFill>
                <a:effectLst/>
                <a:latin typeface="+mn-lt"/>
                <a:ea typeface="+mn-ea"/>
                <a:cs typeface="+mn-cs"/>
                <a:hlinkClick r:id="rId5"/>
              </a:rPr>
              <a:t>Getting Started</a:t>
            </a:r>
            <a:r>
              <a:rPr lang="en-US" sz="1200" b="0" i="0" kern="1200" dirty="0">
                <a:solidFill>
                  <a:schemeClr val="tx1"/>
                </a:solidFill>
                <a:effectLst/>
                <a:latin typeface="+mn-lt"/>
                <a:ea typeface="+mn-ea"/>
                <a:cs typeface="+mn-cs"/>
              </a:rPr>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7</a:t>
            </a:fld>
            <a:endParaRPr lang="en-US"/>
          </a:p>
        </p:txBody>
      </p:sp>
    </p:spTree>
    <p:extLst>
      <p:ext uri="{BB962C8B-B14F-4D97-AF65-F5344CB8AC3E}">
        <p14:creationId xmlns:p14="http://schemas.microsoft.com/office/powerpoint/2010/main" val="12431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Consistency</a:t>
            </a:r>
          </a:p>
          <a:p>
            <a:r>
              <a:rPr lang="en-US" sz="1200" b="0" i="0" kern="1200" dirty="0">
                <a:solidFill>
                  <a:schemeClr val="tx1"/>
                </a:solidFill>
                <a:effectLst/>
                <a:latin typeface="+mn-lt"/>
                <a:ea typeface="+mn-ea"/>
                <a:cs typeface="+mn-cs"/>
              </a:rPr>
              <a:t>Managing systems can be a complex task. Tools that have a consistent interface help to control the inherent complexity. Unfortunately, command-line tools and scriptable Component Object Model (COM) objects aren't known for their consistency.</a:t>
            </a:r>
          </a:p>
          <a:p>
            <a:r>
              <a:rPr lang="en-US" sz="1200" b="0" i="0" kern="1200" dirty="0">
                <a:solidFill>
                  <a:schemeClr val="tx1"/>
                </a:solidFill>
                <a:effectLst/>
                <a:latin typeface="+mn-lt"/>
                <a:ea typeface="+mn-ea"/>
                <a:cs typeface="+mn-cs"/>
              </a:rPr>
              <a:t>The consistency of PowerShell is one of its primary assets. For example, if you learn how to use the Sort-Object </a:t>
            </a:r>
            <a:r>
              <a:rPr lang="en-US" sz="1200" b="0" i="0" kern="1200" dirty="0" err="1">
                <a:solidFill>
                  <a:schemeClr val="tx1"/>
                </a:solidFill>
                <a:effectLst/>
                <a:latin typeface="+mn-lt"/>
                <a:ea typeface="+mn-ea"/>
                <a:cs typeface="+mn-cs"/>
              </a:rPr>
              <a:t>cmdlet</a:t>
            </a:r>
            <a:r>
              <a:rPr lang="en-US" sz="1200" b="0" i="0" kern="1200" dirty="0">
                <a:solidFill>
                  <a:schemeClr val="tx1"/>
                </a:solidFill>
                <a:effectLst/>
                <a:latin typeface="+mn-lt"/>
                <a:ea typeface="+mn-ea"/>
                <a:cs typeface="+mn-cs"/>
              </a:rPr>
              <a:t>, you can use that knowledge to sort the output of any </a:t>
            </a:r>
            <a:r>
              <a:rPr lang="en-US" sz="1200" b="0" i="0" kern="1200" dirty="0" err="1">
                <a:solidFill>
                  <a:schemeClr val="tx1"/>
                </a:solidFill>
                <a:effectLst/>
                <a:latin typeface="+mn-lt"/>
                <a:ea typeface="+mn-ea"/>
                <a:cs typeface="+mn-cs"/>
              </a:rPr>
              <a:t>cmdlet</a:t>
            </a:r>
            <a:r>
              <a:rPr lang="en-US" sz="1200" b="0" i="0" kern="1200" dirty="0">
                <a:solidFill>
                  <a:schemeClr val="tx1"/>
                </a:solidFill>
                <a:effectLst/>
                <a:latin typeface="+mn-lt"/>
                <a:ea typeface="+mn-ea"/>
                <a:cs typeface="+mn-cs"/>
              </a:rPr>
              <a:t>. You don't have to learn the different sorting routines of each </a:t>
            </a:r>
            <a:r>
              <a:rPr lang="en-US" sz="1200" b="0" i="0" kern="1200" dirty="0" err="1">
                <a:solidFill>
                  <a:schemeClr val="tx1"/>
                </a:solidFill>
                <a:effectLst/>
                <a:latin typeface="+mn-lt"/>
                <a:ea typeface="+mn-ea"/>
                <a:cs typeface="+mn-cs"/>
              </a:rPr>
              <a:t>cmdlet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Additionally, </a:t>
            </a:r>
            <a:r>
              <a:rPr lang="en-US" sz="1200" b="0" i="0" kern="1200" dirty="0" err="1">
                <a:solidFill>
                  <a:schemeClr val="tx1"/>
                </a:solidFill>
                <a:effectLst/>
                <a:latin typeface="+mn-lt"/>
                <a:ea typeface="+mn-ea"/>
                <a:cs typeface="+mn-cs"/>
              </a:rPr>
              <a:t>cmdlet</a:t>
            </a:r>
            <a:r>
              <a:rPr lang="en-US" sz="1200" b="0" i="0" kern="1200" dirty="0">
                <a:solidFill>
                  <a:schemeClr val="tx1"/>
                </a:solidFill>
                <a:effectLst/>
                <a:latin typeface="+mn-lt"/>
                <a:ea typeface="+mn-ea"/>
                <a:cs typeface="+mn-cs"/>
              </a:rPr>
              <a:t> developers don't have to design sorting features for their </a:t>
            </a:r>
            <a:r>
              <a:rPr lang="en-US" sz="1200" b="0" i="0" kern="1200" dirty="0" err="1">
                <a:solidFill>
                  <a:schemeClr val="tx1"/>
                </a:solidFill>
                <a:effectLst/>
                <a:latin typeface="+mn-lt"/>
                <a:ea typeface="+mn-ea"/>
                <a:cs typeface="+mn-cs"/>
              </a:rPr>
              <a:t>cmdlets</a:t>
            </a:r>
            <a:r>
              <a:rPr lang="en-US" sz="1200" b="0" i="0" kern="1200" dirty="0">
                <a:solidFill>
                  <a:schemeClr val="tx1"/>
                </a:solidFill>
                <a:effectLst/>
                <a:latin typeface="+mn-lt"/>
                <a:ea typeface="+mn-ea"/>
                <a:cs typeface="+mn-cs"/>
              </a:rPr>
              <a:t>. PowerShell provides a framework with the basic features that forces consistency. The framework eliminates some choices that are left to the developer. But, in return, it makes the development of </a:t>
            </a:r>
            <a:r>
              <a:rPr lang="en-US" sz="1200" b="0" i="0" kern="1200" dirty="0" err="1">
                <a:solidFill>
                  <a:schemeClr val="tx1"/>
                </a:solidFill>
                <a:effectLst/>
                <a:latin typeface="+mn-lt"/>
                <a:ea typeface="+mn-ea"/>
                <a:cs typeface="+mn-cs"/>
              </a:rPr>
              <a:t>cmdlets</a:t>
            </a:r>
            <a:r>
              <a:rPr lang="en-US" sz="1200" b="0" i="0" kern="1200" dirty="0">
                <a:solidFill>
                  <a:schemeClr val="tx1"/>
                </a:solidFill>
                <a:effectLst/>
                <a:latin typeface="+mn-lt"/>
                <a:ea typeface="+mn-ea"/>
                <a:cs typeface="+mn-cs"/>
              </a:rPr>
              <a:t> much simpler.</a:t>
            </a:r>
          </a:p>
          <a:p>
            <a:r>
              <a:rPr lang="en-US" sz="1200" b="1" i="0" kern="1200" dirty="0">
                <a:solidFill>
                  <a:schemeClr val="tx1"/>
                </a:solidFill>
                <a:effectLst/>
                <a:latin typeface="+mn-lt"/>
                <a:ea typeface="+mn-ea"/>
                <a:cs typeface="+mn-cs"/>
              </a:rPr>
              <a:t>Interactive and scripting environments</a:t>
            </a:r>
          </a:p>
          <a:p>
            <a:r>
              <a:rPr lang="en-US" sz="1200" b="0" i="0" kern="1200" dirty="0">
                <a:solidFill>
                  <a:schemeClr val="tx1"/>
                </a:solidFill>
                <a:effectLst/>
                <a:latin typeface="+mn-lt"/>
                <a:ea typeface="+mn-ea"/>
                <a:cs typeface="+mn-cs"/>
              </a:rPr>
              <a:t>The Windows Command Prompt provides an interactive shell with access to command-line tools and basic scripting. Windows Script Host (WSH) has scriptable command-line tools and COM automation objects, but doesn't provide an interactive shell.</a:t>
            </a:r>
          </a:p>
          <a:p>
            <a:r>
              <a:rPr lang="en-US" sz="1200" b="0" i="0" kern="1200" dirty="0">
                <a:solidFill>
                  <a:schemeClr val="tx1"/>
                </a:solidFill>
                <a:effectLst/>
                <a:latin typeface="+mn-lt"/>
                <a:ea typeface="+mn-ea"/>
                <a:cs typeface="+mn-cs"/>
              </a:rPr>
              <a:t>PowerShell combines an interactive shell and a scripting environment. PowerShell can access command-line tools, COM objects, and .NET class libraries. This combination of features extends the capabilities of the interactive user, the script writer, and the system administrator.</a:t>
            </a:r>
          </a:p>
          <a:p>
            <a:r>
              <a:rPr lang="en-US" sz="1200" b="1" i="0" kern="1200" dirty="0">
                <a:solidFill>
                  <a:schemeClr val="tx1"/>
                </a:solidFill>
                <a:effectLst/>
                <a:latin typeface="+mn-lt"/>
                <a:ea typeface="+mn-ea"/>
                <a:cs typeface="+mn-cs"/>
              </a:rPr>
              <a:t>Object orientation</a:t>
            </a:r>
          </a:p>
          <a:p>
            <a:r>
              <a:rPr lang="en-US" sz="1200" b="0" i="0" kern="1200" dirty="0">
                <a:solidFill>
                  <a:schemeClr val="tx1"/>
                </a:solidFill>
                <a:effectLst/>
                <a:latin typeface="+mn-lt"/>
                <a:ea typeface="+mn-ea"/>
                <a:cs typeface="+mn-cs"/>
              </a:rPr>
              <a:t>PowerShell is based on object not text. The output of a command is an object. You can send the output object, through the pipeline, to another command as its input.</a:t>
            </a:r>
          </a:p>
          <a:p>
            <a:r>
              <a:rPr lang="en-US" sz="1200" b="0" i="0" kern="1200" dirty="0">
                <a:solidFill>
                  <a:schemeClr val="tx1"/>
                </a:solidFill>
                <a:effectLst/>
                <a:latin typeface="+mn-lt"/>
                <a:ea typeface="+mn-ea"/>
                <a:cs typeface="+mn-cs"/>
              </a:rPr>
              <a:t>This pipeline provides a familiar interface for people experienced with other shells. PowerShell extends this concept by sending objects rather than text.</a:t>
            </a:r>
          </a:p>
          <a:p>
            <a:r>
              <a:rPr lang="en-US" sz="1200" b="1" i="0" kern="1200" dirty="0">
                <a:solidFill>
                  <a:schemeClr val="tx1"/>
                </a:solidFill>
                <a:effectLst/>
                <a:latin typeface="+mn-lt"/>
                <a:ea typeface="+mn-ea"/>
                <a:cs typeface="+mn-cs"/>
              </a:rPr>
              <a:t>Easy transition to scripting</a:t>
            </a:r>
          </a:p>
          <a:p>
            <a:r>
              <a:rPr lang="en-US" sz="1200" b="0" i="0" kern="1200" dirty="0">
                <a:solidFill>
                  <a:schemeClr val="tx1"/>
                </a:solidFill>
                <a:effectLst/>
                <a:latin typeface="+mn-lt"/>
                <a:ea typeface="+mn-ea"/>
                <a:cs typeface="+mn-cs"/>
              </a:rPr>
              <a:t>PowerShell's command discoverability makes it easy to transition from typing commands interactively to creating and running scripts. PowerShell transcripts and history make it easy to copy commands to a file for use as a script.</a:t>
            </a:r>
          </a:p>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8</a:t>
            </a:fld>
            <a:endParaRPr lang="en-US"/>
          </a:p>
        </p:txBody>
      </p:sp>
    </p:spTree>
    <p:extLst>
      <p:ext uri="{BB962C8B-B14F-4D97-AF65-F5344CB8AC3E}">
        <p14:creationId xmlns:p14="http://schemas.microsoft.com/office/powerpoint/2010/main" val="2701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PowerShell uses a "verb-noun" naming system. Each </a:t>
            </a:r>
            <a:r>
              <a:rPr lang="en-US" sz="1200" b="0" i="0" kern="1200" dirty="0" err="1">
                <a:solidFill>
                  <a:schemeClr val="tx1"/>
                </a:solidFill>
                <a:effectLst/>
                <a:latin typeface="+mn-lt"/>
                <a:ea typeface="+mn-ea"/>
                <a:cs typeface="+mn-cs"/>
              </a:rPr>
              <a:t>cmdlet</a:t>
            </a:r>
            <a:r>
              <a:rPr lang="en-US" sz="1200" b="0" i="0" kern="1200" dirty="0">
                <a:solidFill>
                  <a:schemeClr val="tx1"/>
                </a:solidFill>
                <a:effectLst/>
                <a:latin typeface="+mn-lt"/>
                <a:ea typeface="+mn-ea"/>
                <a:cs typeface="+mn-cs"/>
              </a:rPr>
              <a:t> name consists of a standard verb hyphenated with a specific noun. PowerShell verbs are not always English verbs, but they express specific actions in PowerShell. Nouns are very much like nouns in any language. They describe specific types of objects that are important in system administration. </a:t>
            </a:r>
          </a:p>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12</a:t>
            </a:fld>
            <a:endParaRPr lang="en-US"/>
          </a:p>
        </p:txBody>
      </p:sp>
    </p:spTree>
    <p:extLst>
      <p:ext uri="{BB962C8B-B14F-4D97-AF65-F5344CB8AC3E}">
        <p14:creationId xmlns:p14="http://schemas.microsoft.com/office/powerpoint/2010/main" val="11784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Get-Process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generates rich object-based output, you can use its</a:t>
            </a:r>
          </a:p>
          <a:p>
            <a:r>
              <a:rPr lang="en-US" sz="1200" kern="1200" dirty="0">
                <a:solidFill>
                  <a:schemeClr val="tx1"/>
                </a:solidFill>
                <a:latin typeface="+mn-lt"/>
                <a:ea typeface="+mn-ea"/>
                <a:cs typeface="+mn-cs"/>
              </a:rPr>
              <a:t>output for many process-related tasks.</a:t>
            </a:r>
          </a:p>
          <a:p>
            <a:endParaRPr lang="en-US" dirty="0"/>
          </a:p>
          <a:p>
            <a:r>
              <a:rPr lang="en-US" sz="1200" kern="1200" dirty="0">
                <a:solidFill>
                  <a:schemeClr val="tx1"/>
                </a:solidFill>
                <a:latin typeface="+mn-lt"/>
                <a:ea typeface="+mn-ea"/>
                <a:cs typeface="+mn-cs"/>
              </a:rPr>
              <a:t>The Get-Process command is an example of a native PowerShell command, called a</a:t>
            </a:r>
          </a:p>
          <a:p>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61</a:t>
            </a:fld>
            <a:endParaRPr lang="en-US"/>
          </a:p>
        </p:txBody>
      </p:sp>
    </p:spTree>
    <p:extLst>
      <p:ext uri="{BB962C8B-B14F-4D97-AF65-F5344CB8AC3E}">
        <p14:creationId xmlns:p14="http://schemas.microsoft.com/office/powerpoint/2010/main" val="2640769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the </a:t>
            </a:r>
            <a:r>
              <a:rPr lang="en-US" sz="1200" b="1" kern="1200" dirty="0">
                <a:solidFill>
                  <a:schemeClr val="tx1"/>
                </a:solidFill>
                <a:latin typeface="+mn-lt"/>
                <a:ea typeface="+mn-ea"/>
                <a:cs typeface="+mn-cs"/>
              </a:rPr>
              <a:t>Start-Job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cmdlet</a:t>
            </a:r>
            <a:r>
              <a:rPr lang="en-US" sz="1200" kern="1200" dirty="0">
                <a:solidFill>
                  <a:schemeClr val="tx1"/>
                </a:solidFill>
                <a:latin typeface="+mn-lt"/>
                <a:ea typeface="+mn-ea"/>
                <a:cs typeface="+mn-cs"/>
              </a:rPr>
              <a:t> to launch a background job on the</a:t>
            </a:r>
          </a:p>
          <a:p>
            <a:r>
              <a:rPr lang="en-US" sz="1200" kern="1200" dirty="0">
                <a:solidFill>
                  <a:schemeClr val="tx1"/>
                </a:solidFill>
                <a:latin typeface="+mn-lt"/>
                <a:ea typeface="+mn-ea"/>
                <a:cs typeface="+mn-cs"/>
              </a:rPr>
              <a:t>local computer. We give it the name of Sleeper, but otherwise we don’t customize much</a:t>
            </a:r>
          </a:p>
          <a:p>
            <a:r>
              <a:rPr lang="en-US" sz="1200" kern="1200" dirty="0">
                <a:solidFill>
                  <a:schemeClr val="tx1"/>
                </a:solidFill>
                <a:latin typeface="+mn-lt"/>
                <a:ea typeface="+mn-ea"/>
                <a:cs typeface="+mn-cs"/>
              </a:rPr>
              <a:t>of its execution environment.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Get-Job</a:t>
            </a:r>
          </a:p>
          <a:p>
            <a:r>
              <a:rPr lang="en-US" sz="1200" kern="1200" dirty="0">
                <a:solidFill>
                  <a:schemeClr val="tx1"/>
                </a:solidFill>
                <a:latin typeface="+mn-lt"/>
                <a:ea typeface="+mn-ea"/>
                <a:cs typeface="+mn-cs"/>
              </a:rPr>
              <a:t>Gets all jobs associated with the current session. In addition, the -Before, -After,</a:t>
            </a:r>
          </a:p>
          <a:p>
            <a:r>
              <a:rPr lang="en-US" sz="1200" kern="1200" dirty="0">
                <a:solidFill>
                  <a:schemeClr val="tx1"/>
                </a:solidFill>
                <a:latin typeface="+mn-lt"/>
                <a:ea typeface="+mn-ea"/>
                <a:cs typeface="+mn-cs"/>
              </a:rPr>
              <a:t>-Newest, and -State parameters let you filter jobs based on their state or completion</a:t>
            </a:r>
          </a:p>
          <a:p>
            <a:r>
              <a:rPr lang="en-US" sz="1200" kern="1200" dirty="0">
                <a:solidFill>
                  <a:schemeClr val="tx1"/>
                </a:solidFill>
                <a:latin typeface="+mn-lt"/>
                <a:ea typeface="+mn-ea"/>
                <a:cs typeface="+mn-cs"/>
              </a:rPr>
              <a:t>time.</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Receive-Job</a:t>
            </a:r>
          </a:p>
          <a:p>
            <a:r>
              <a:rPr lang="en-US" sz="1200" kern="1200" dirty="0">
                <a:solidFill>
                  <a:schemeClr val="tx1"/>
                </a:solidFill>
                <a:latin typeface="+mn-lt"/>
                <a:ea typeface="+mn-ea"/>
                <a:cs typeface="+mn-cs"/>
              </a:rPr>
              <a:t>Retrieves any output the job has generated since the last call to Receive-Job</a:t>
            </a:r>
          </a:p>
          <a:p>
            <a:r>
              <a:rPr lang="en-US" sz="1200" kern="1200" dirty="0">
                <a:solidFill>
                  <a:schemeClr val="tx1"/>
                </a:solidFill>
                <a:latin typeface="+mn-lt"/>
                <a:ea typeface="+mn-ea"/>
                <a:cs typeface="+mn-cs"/>
              </a:rPr>
              <a:t>Stop-Job</a:t>
            </a:r>
          </a:p>
          <a:p>
            <a:r>
              <a:rPr lang="en-US" sz="1200" kern="1200" dirty="0">
                <a:solidFill>
                  <a:schemeClr val="tx1"/>
                </a:solidFill>
                <a:latin typeface="+mn-lt"/>
                <a:ea typeface="+mn-ea"/>
                <a:cs typeface="+mn-cs"/>
              </a:rPr>
              <a:t>Stops a job.</a:t>
            </a:r>
          </a:p>
          <a:p>
            <a:r>
              <a:rPr lang="en-US" sz="1200" kern="1200" dirty="0">
                <a:solidFill>
                  <a:schemeClr val="tx1"/>
                </a:solidFill>
                <a:latin typeface="+mn-lt"/>
                <a:ea typeface="+mn-ea"/>
                <a:cs typeface="+mn-cs"/>
              </a:rPr>
              <a:t>Remove-Job</a:t>
            </a:r>
          </a:p>
          <a:p>
            <a:r>
              <a:rPr lang="en-US" sz="1200" kern="1200" dirty="0">
                <a:solidFill>
                  <a:schemeClr val="tx1"/>
                </a:solidFill>
                <a:latin typeface="+mn-lt"/>
                <a:ea typeface="+mn-ea"/>
                <a:cs typeface="+mn-cs"/>
              </a:rPr>
              <a:t>Removes a job from the list of active jobs.</a:t>
            </a:r>
          </a:p>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62</a:t>
            </a:fld>
            <a:endParaRPr lang="en-US"/>
          </a:p>
        </p:txBody>
      </p:sp>
    </p:spTree>
    <p:extLst>
      <p:ext uri="{BB962C8B-B14F-4D97-AF65-F5344CB8AC3E}">
        <p14:creationId xmlns:p14="http://schemas.microsoft.com/office/powerpoint/2010/main" val="200819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872BF0-5B4D-42A2-83A5-EA17F9AD99D1}" type="slidenum">
              <a:rPr lang="en-US" smtClean="0"/>
              <a:pPr/>
              <a:t>64</a:t>
            </a:fld>
            <a:endParaRPr lang="en-US"/>
          </a:p>
        </p:txBody>
      </p:sp>
    </p:spTree>
    <p:extLst>
      <p:ext uri="{BB962C8B-B14F-4D97-AF65-F5344CB8AC3E}">
        <p14:creationId xmlns:p14="http://schemas.microsoft.com/office/powerpoint/2010/main" val="17529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363843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645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34065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390557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219036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320860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113222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17376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269580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422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FD0534-A7F4-4885-AF65-7951BA11CF8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497BA-C3E8-4471-8361-1A26E625D201}" type="slidenum">
              <a:rPr lang="en-US" smtClean="0"/>
              <a:pPr/>
              <a:t>‹#›</a:t>
            </a:fld>
            <a:endParaRPr lang="en-US"/>
          </a:p>
        </p:txBody>
      </p:sp>
    </p:spTree>
    <p:extLst>
      <p:ext uri="{BB962C8B-B14F-4D97-AF65-F5344CB8AC3E}">
        <p14:creationId xmlns:p14="http://schemas.microsoft.com/office/powerpoint/2010/main" val="313665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D0534-A7F4-4885-AF65-7951BA11CF8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497BA-C3E8-4471-8361-1A26E625D201}" type="slidenum">
              <a:rPr lang="en-US" smtClean="0"/>
              <a:pPr/>
              <a:t>‹#›</a:t>
            </a:fld>
            <a:endParaRPr lang="en-US"/>
          </a:p>
        </p:txBody>
      </p:sp>
    </p:spTree>
    <p:extLst>
      <p:ext uri="{BB962C8B-B14F-4D97-AF65-F5344CB8AC3E}">
        <p14:creationId xmlns:p14="http://schemas.microsoft.com/office/powerpoint/2010/main" val="284181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powershell/module/microsoft.powershell.core/Get-Hel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powershel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PowerShell/PowerShell/releas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faqforge.com/wp-content/uploads/2017/05/Untitled5.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 shell Script </a:t>
            </a:r>
          </a:p>
        </p:txBody>
      </p:sp>
      <p:sp>
        <p:nvSpPr>
          <p:cNvPr id="3" name="Subtitle 2"/>
          <p:cNvSpPr>
            <a:spLocks noGrp="1"/>
          </p:cNvSpPr>
          <p:nvPr>
            <p:ph type="subTitle" idx="1"/>
          </p:nvPr>
        </p:nvSpPr>
        <p:spPr>
          <a:xfrm>
            <a:off x="2590800" y="4343400"/>
            <a:ext cx="6400800" cy="1752600"/>
          </a:xfrm>
        </p:spPr>
        <p:txBody>
          <a:bodyPr/>
          <a:lstStyle/>
          <a:p>
            <a:r>
              <a:rPr lang="en-US" dirty="0" err="1">
                <a:solidFill>
                  <a:schemeClr val="tx2"/>
                </a:solidFill>
              </a:rPr>
              <a:t>Theeba</a:t>
            </a:r>
            <a:r>
              <a:rPr lang="en-US" dirty="0">
                <a:solidFill>
                  <a:schemeClr val="tx2"/>
                </a:solidFill>
              </a:rPr>
              <a:t> K</a:t>
            </a:r>
            <a:endParaRPr lang="en-US" u="sng" dirty="0">
              <a:solidFill>
                <a:schemeClr val="tx2"/>
              </a:solidFill>
            </a:endParaRPr>
          </a:p>
        </p:txBody>
      </p:sp>
    </p:spTree>
    <p:extLst>
      <p:ext uri="{BB962C8B-B14F-4D97-AF65-F5344CB8AC3E}">
        <p14:creationId xmlns:p14="http://schemas.microsoft.com/office/powerpoint/2010/main" val="39857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313"/>
            <a:ext cx="7010400"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34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52400"/>
            <a:ext cx="9144002" cy="6705600"/>
            <a:chOff x="-1" y="152400"/>
            <a:chExt cx="9144002" cy="670560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
              <a:ext cx="9144001"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 y="5715000"/>
              <a:ext cx="9144002"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957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PowerShell </a:t>
            </a:r>
            <a:r>
              <a:rPr lang="en-US" b="1" dirty="0" err="1"/>
              <a:t>Cmdlet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err="1"/>
              <a:t>cmdlet</a:t>
            </a:r>
            <a:r>
              <a:rPr lang="en-US" dirty="0"/>
              <a:t> which is also called Command let.</a:t>
            </a:r>
          </a:p>
          <a:p>
            <a:r>
              <a:rPr lang="en-US" dirty="0"/>
              <a:t>a lightweight command used in the Window base PowerShell environment. </a:t>
            </a:r>
          </a:p>
          <a:p>
            <a:r>
              <a:rPr lang="en-US" dirty="0"/>
              <a:t>PowerShell uses a </a:t>
            </a:r>
            <a:r>
              <a:rPr lang="en-US" b="1" dirty="0"/>
              <a:t>"verb-noun" </a:t>
            </a:r>
            <a:r>
              <a:rPr lang="en-US" dirty="0"/>
              <a:t>naming system. </a:t>
            </a:r>
          </a:p>
          <a:p>
            <a:r>
              <a:rPr lang="en-US" dirty="0"/>
              <a:t>Each </a:t>
            </a:r>
            <a:r>
              <a:rPr lang="en-US" b="1" dirty="0" err="1"/>
              <a:t>cmdlet</a:t>
            </a:r>
            <a:r>
              <a:rPr lang="en-US" dirty="0"/>
              <a:t> name consists of a standard verb hyphenated with a specific noun. </a:t>
            </a:r>
          </a:p>
          <a:p>
            <a:r>
              <a:rPr lang="en-US" dirty="0"/>
              <a:t>PowerShell invokes these </a:t>
            </a:r>
            <a:r>
              <a:rPr lang="en-US" b="1" dirty="0" err="1"/>
              <a:t>cmdlets</a:t>
            </a:r>
            <a:r>
              <a:rPr lang="en-US" dirty="0"/>
              <a:t> in the command prompt.</a:t>
            </a:r>
          </a:p>
          <a:p>
            <a:r>
              <a:rPr lang="en-US" sz="2600" dirty="0"/>
              <a:t>Get-Process, Stop-Process, Get-Service, and Stop-Service.</a:t>
            </a:r>
          </a:p>
          <a:p>
            <a:endParaRPr lang="en-US" dirty="0"/>
          </a:p>
        </p:txBody>
      </p:sp>
    </p:spTree>
    <p:extLst>
      <p:ext uri="{BB962C8B-B14F-4D97-AF65-F5344CB8AC3E}">
        <p14:creationId xmlns:p14="http://schemas.microsoft.com/office/powerpoint/2010/main" val="239048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br>
              <a:rPr lang="en-US" b="1" dirty="0"/>
            </a:br>
            <a:br>
              <a:rPr lang="en-US" b="1" dirty="0"/>
            </a:br>
            <a:r>
              <a:rPr lang="en-US" b="1" dirty="0" err="1"/>
              <a:t>Cmdlet</a:t>
            </a:r>
            <a:r>
              <a:rPr lang="en-US" b="1" dirty="0"/>
              <a:t> </a:t>
            </a:r>
            <a:r>
              <a:rPr lang="en-US" b="1" dirty="0" err="1"/>
              <a:t>vs</a:t>
            </a:r>
            <a:r>
              <a:rPr lang="en-US" b="1" dirty="0"/>
              <a:t>  Command</a:t>
            </a:r>
            <a:br>
              <a:rPr lang="en-US" b="1" dirty="0"/>
            </a:br>
            <a:br>
              <a:rPr lang="en-US" dirty="0"/>
            </a:br>
            <a:endParaRPr lang="en-US" dirty="0"/>
          </a:p>
        </p:txBody>
      </p:sp>
      <p:sp>
        <p:nvSpPr>
          <p:cNvPr id="3" name="Content Placeholder 2"/>
          <p:cNvSpPr>
            <a:spLocks noGrp="1"/>
          </p:cNvSpPr>
          <p:nvPr>
            <p:ph idx="1"/>
          </p:nvPr>
        </p:nvSpPr>
        <p:spPr>
          <a:xfrm>
            <a:off x="609600" y="685800"/>
            <a:ext cx="8077200" cy="5562600"/>
          </a:xfrm>
        </p:spPr>
        <p:txBody>
          <a:bodyPr>
            <a:noAutofit/>
          </a:bodyPr>
          <a:lstStyle/>
          <a:p>
            <a:r>
              <a:rPr lang="en-US" sz="2800" b="1" dirty="0"/>
              <a:t>Cmdlets</a:t>
            </a:r>
            <a:r>
              <a:rPr lang="en-US" sz="2800" dirty="0"/>
              <a:t> are different from commands in other command-shell environments in the following manners.</a:t>
            </a:r>
          </a:p>
          <a:p>
            <a:r>
              <a:rPr lang="en-US" sz="2800" dirty="0"/>
              <a:t>Cmdlets are </a:t>
            </a:r>
            <a:r>
              <a:rPr lang="en-US" sz="2800" b="1" dirty="0"/>
              <a:t>.NET Framework class objects </a:t>
            </a:r>
            <a:r>
              <a:rPr lang="en-US" sz="2800" dirty="0"/>
              <a:t>It can't be executed separately.</a:t>
            </a:r>
          </a:p>
          <a:p>
            <a:r>
              <a:rPr lang="en-US" sz="2800" dirty="0"/>
              <a:t>Cmdlets can construct from as few as a dozen lines of code parsing, output formatting, and error presentation.</a:t>
            </a:r>
          </a:p>
          <a:p>
            <a:r>
              <a:rPr lang="en-US" sz="2800" dirty="0"/>
              <a:t> Cmdlets process works on objects. </a:t>
            </a:r>
          </a:p>
          <a:p>
            <a:r>
              <a:rPr lang="en-US" sz="2400" dirty="0"/>
              <a:t>A </a:t>
            </a:r>
            <a:r>
              <a:rPr lang="en-US" sz="2400" dirty="0" err="1"/>
              <a:t>cmdlet</a:t>
            </a:r>
            <a:r>
              <a:rPr lang="en-US" sz="2400" dirty="0"/>
              <a:t> is a series of commands, which is more than one line, stored in a text file with a .</a:t>
            </a:r>
            <a:r>
              <a:rPr lang="en-US" sz="2400" dirty="0" err="1"/>
              <a:t>psl</a:t>
            </a:r>
            <a:r>
              <a:rPr lang="en-US" sz="2400" dirty="0"/>
              <a:t> extension.</a:t>
            </a:r>
          </a:p>
          <a:p>
            <a:r>
              <a:rPr lang="en-US" sz="2400" dirty="0"/>
              <a:t>Cmdlets are record-based as so it processes a single object at a time.</a:t>
            </a:r>
            <a:endParaRPr lang="en-US" sz="1800" dirty="0"/>
          </a:p>
          <a:p>
            <a:endParaRPr lang="en-US" sz="2800" dirty="0"/>
          </a:p>
        </p:txBody>
      </p:sp>
    </p:spTree>
    <p:extLst>
      <p:ext uri="{BB962C8B-B14F-4D97-AF65-F5344CB8AC3E}">
        <p14:creationId xmlns:p14="http://schemas.microsoft.com/office/powerpoint/2010/main" val="206475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cmdlet</a:t>
            </a:r>
            <a:r>
              <a:rPr lang="en-US" dirty="0"/>
              <a:t> format</a:t>
            </a:r>
          </a:p>
        </p:txBody>
      </p:sp>
      <p:sp>
        <p:nvSpPr>
          <p:cNvPr id="3" name="Content Placeholder 2"/>
          <p:cNvSpPr>
            <a:spLocks noGrp="1"/>
          </p:cNvSpPr>
          <p:nvPr>
            <p:ph idx="1"/>
          </p:nvPr>
        </p:nvSpPr>
        <p:spPr/>
        <p:txBody>
          <a:bodyPr/>
          <a:lstStyle/>
          <a:p>
            <a:r>
              <a:rPr lang="en-US" dirty="0"/>
              <a:t>Most of the PowerShell functionality comes from </a:t>
            </a:r>
            <a:r>
              <a:rPr lang="en-US" dirty="0" err="1"/>
              <a:t>Cmdlet's</a:t>
            </a:r>
            <a:r>
              <a:rPr lang="en-US" dirty="0"/>
              <a:t> which is always in </a:t>
            </a:r>
            <a:r>
              <a:rPr lang="en-US" b="1" dirty="0"/>
              <a:t>verb-noun</a:t>
            </a:r>
            <a:r>
              <a:rPr lang="en-US" dirty="0"/>
              <a:t> format and not plural.</a:t>
            </a:r>
          </a:p>
          <a:p>
            <a:r>
              <a:rPr lang="en-US" b="1" dirty="0"/>
              <a:t>Ex: Get-Date ; Get-Process; Get-Host</a:t>
            </a:r>
          </a:p>
          <a:p>
            <a:pPr marL="0" indent="0">
              <a:buNone/>
            </a:pPr>
            <a:r>
              <a:rPr lang="en-US" b="1" dirty="0"/>
              <a:t>          Start-Process </a:t>
            </a:r>
          </a:p>
          <a:p>
            <a:pPr marL="0" indent="0">
              <a:buNone/>
            </a:pPr>
            <a:endParaRPr lang="en-US" dirty="0"/>
          </a:p>
        </p:txBody>
      </p:sp>
    </p:spTree>
    <p:extLst>
      <p:ext uri="{BB962C8B-B14F-4D97-AF65-F5344CB8AC3E}">
        <p14:creationId xmlns:p14="http://schemas.microsoft.com/office/powerpoint/2010/main" val="32999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a:t>A </a:t>
            </a:r>
            <a:r>
              <a:rPr lang="en-US" dirty="0" err="1"/>
              <a:t>cmdlet</a:t>
            </a:r>
            <a:r>
              <a:rPr lang="en-US" dirty="0"/>
              <a:t> always consists of a verb and a noun, separated with a hyphen.</a:t>
            </a:r>
          </a:p>
          <a:p>
            <a:r>
              <a:rPr lang="en-US" dirty="0"/>
              <a:t> Some of the verbs use for you to learn PowerShell is:</a:t>
            </a:r>
          </a:p>
          <a:p>
            <a:r>
              <a:rPr lang="en-US" b="1" dirty="0"/>
              <a:t>Get </a:t>
            </a:r>
            <a:r>
              <a:rPr lang="en-US" dirty="0"/>
              <a:t>— To get something</a:t>
            </a:r>
          </a:p>
          <a:p>
            <a:r>
              <a:rPr lang="en-US" b="1" dirty="0"/>
              <a:t>Start</a:t>
            </a:r>
            <a:r>
              <a:rPr lang="en-US" dirty="0"/>
              <a:t> — To run something</a:t>
            </a:r>
          </a:p>
          <a:p>
            <a:r>
              <a:rPr lang="en-US" b="1" dirty="0"/>
              <a:t>Out</a:t>
            </a:r>
            <a:r>
              <a:rPr lang="en-US" dirty="0"/>
              <a:t> — To output something</a:t>
            </a:r>
          </a:p>
          <a:p>
            <a:r>
              <a:rPr lang="en-US" b="1" dirty="0"/>
              <a:t>Stop</a:t>
            </a:r>
            <a:r>
              <a:rPr lang="en-US" dirty="0"/>
              <a:t> — To stop something that is running</a:t>
            </a:r>
          </a:p>
          <a:p>
            <a:r>
              <a:rPr lang="en-US" b="1" dirty="0"/>
              <a:t>Set </a:t>
            </a:r>
            <a:r>
              <a:rPr lang="en-US" dirty="0"/>
              <a:t>— To define something</a:t>
            </a:r>
          </a:p>
          <a:p>
            <a:r>
              <a:rPr lang="en-US" b="1" dirty="0"/>
              <a:t>New</a:t>
            </a:r>
            <a:r>
              <a:rPr lang="en-US" dirty="0"/>
              <a:t> — To create something</a:t>
            </a:r>
            <a:br>
              <a:rPr lang="en-US" dirty="0"/>
            </a:br>
            <a:endParaRPr lang="en-US" dirty="0"/>
          </a:p>
        </p:txBody>
      </p:sp>
    </p:spTree>
    <p:extLst>
      <p:ext uri="{BB962C8B-B14F-4D97-AF65-F5344CB8AC3E}">
        <p14:creationId xmlns:p14="http://schemas.microsoft.com/office/powerpoint/2010/main" val="306008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cmdlets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b="1" dirty="0"/>
              <a:t>Cmdlets use verb-noun names to reduce command memorization</a:t>
            </a:r>
          </a:p>
          <a:p>
            <a:r>
              <a:rPr lang="en-US" dirty="0"/>
              <a:t>List all commands that include a particular verb with the </a:t>
            </a:r>
            <a:r>
              <a:rPr lang="en-US" b="1" dirty="0"/>
              <a:t>Verb</a:t>
            </a:r>
            <a:r>
              <a:rPr lang="en-US" dirty="0"/>
              <a:t> parameter for Get-Command. </a:t>
            </a:r>
          </a:p>
          <a:p>
            <a:r>
              <a:rPr lang="en-US" dirty="0"/>
              <a:t>For example, to see all </a:t>
            </a:r>
            <a:r>
              <a:rPr lang="en-US" b="1" dirty="0" err="1"/>
              <a:t>cmdlets</a:t>
            </a:r>
            <a:r>
              <a:rPr lang="en-US" dirty="0"/>
              <a:t> that use the verb Get, type:</a:t>
            </a:r>
          </a:p>
          <a:p>
            <a:r>
              <a:rPr lang="en-US" sz="3000" b="1" dirty="0">
                <a:solidFill>
                  <a:srgbClr val="FF0000"/>
                </a:solidFill>
              </a:rPr>
              <a:t>PS C:\Users\User&gt; Get-Command  -verb Get</a:t>
            </a:r>
          </a:p>
          <a:p>
            <a:r>
              <a:rPr lang="en-US" dirty="0"/>
              <a:t>Use the </a:t>
            </a:r>
            <a:r>
              <a:rPr lang="en-US" b="1" dirty="0"/>
              <a:t>Noun</a:t>
            </a:r>
            <a:r>
              <a:rPr lang="en-US" dirty="0"/>
              <a:t> parameter to see a family of commands that affect the same type of object.</a:t>
            </a:r>
          </a:p>
          <a:p>
            <a:r>
              <a:rPr lang="en-US" sz="3000" b="1" dirty="0">
                <a:solidFill>
                  <a:srgbClr val="FF0000"/>
                </a:solidFill>
              </a:rPr>
              <a:t>PS&gt; Get-Command  -Noun  Service</a:t>
            </a:r>
          </a:p>
          <a:p>
            <a:endParaRPr lang="en-US" b="1" dirty="0"/>
          </a:p>
          <a:p>
            <a:endParaRPr lang="en-US" dirty="0"/>
          </a:p>
        </p:txBody>
      </p:sp>
    </p:spTree>
    <p:extLst>
      <p:ext uri="{BB962C8B-B14F-4D97-AF65-F5344CB8AC3E}">
        <p14:creationId xmlns:p14="http://schemas.microsoft.com/office/powerpoint/2010/main" val="365770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Cmdlets use standard parameters</a:t>
            </a:r>
            <a:br>
              <a:rPr lang="en-US" b="1" dirty="0"/>
            </a:br>
            <a:br>
              <a:rPr lang="en-US" dirty="0"/>
            </a:br>
            <a:endParaRPr lang="en-US" dirty="0"/>
          </a:p>
        </p:txBody>
      </p:sp>
      <p:sp>
        <p:nvSpPr>
          <p:cNvPr id="3" name="Content Placeholder 2"/>
          <p:cNvSpPr>
            <a:spLocks noGrp="1"/>
          </p:cNvSpPr>
          <p:nvPr>
            <p:ph idx="1"/>
          </p:nvPr>
        </p:nvSpPr>
        <p:spPr/>
        <p:txBody>
          <a:bodyPr/>
          <a:lstStyle/>
          <a:p>
            <a:r>
              <a:rPr lang="en-US" dirty="0"/>
              <a:t>Parameters are often single-character or abbreviated words.</a:t>
            </a:r>
          </a:p>
          <a:p>
            <a:r>
              <a:rPr lang="en-US" dirty="0"/>
              <a:t>PowerShell also standardizes the parameter separator. </a:t>
            </a:r>
          </a:p>
          <a:p>
            <a:r>
              <a:rPr lang="en-US" dirty="0"/>
              <a:t>Parameter names always have a </a:t>
            </a:r>
            <a:r>
              <a:rPr lang="en-US" b="1" dirty="0"/>
              <a:t>'-'</a:t>
            </a:r>
            <a:r>
              <a:rPr lang="en-US" dirty="0"/>
              <a:t> prepended to them with a PowerShell command. </a:t>
            </a:r>
          </a:p>
          <a:p>
            <a:r>
              <a:rPr lang="en-US" b="1" dirty="0"/>
              <a:t>Get-Command  -Name  Clear-Host </a:t>
            </a:r>
            <a:br>
              <a:rPr lang="en-US" dirty="0"/>
            </a:br>
            <a:endParaRPr lang="en-US" dirty="0"/>
          </a:p>
        </p:txBody>
      </p:sp>
    </p:spTree>
    <p:extLst>
      <p:ext uri="{BB962C8B-B14F-4D97-AF65-F5344CB8AC3E}">
        <p14:creationId xmlns:p14="http://schemas.microsoft.com/office/powerpoint/2010/main" val="386339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endParaRPr lang="en-US" sz="2400" dirty="0"/>
          </a:p>
          <a:p>
            <a:pPr marL="0" indent="0">
              <a:buNone/>
            </a:pPr>
            <a:r>
              <a:rPr lang="en-US" sz="2400" dirty="0"/>
              <a:t>PS C:\Users\User&gt; </a:t>
            </a:r>
            <a:r>
              <a:rPr lang="en-US" sz="2400" b="1" dirty="0"/>
              <a:t>get-command</a:t>
            </a:r>
            <a:r>
              <a:rPr lang="en-US" sz="2400" dirty="0"/>
              <a:t> -name Clear-Host</a:t>
            </a:r>
          </a:p>
          <a:p>
            <a:pPr marL="0" indent="0">
              <a:buNone/>
            </a:pPr>
            <a:endParaRPr lang="en-US" sz="2400" dirty="0"/>
          </a:p>
          <a:p>
            <a:pPr marL="0" indent="0">
              <a:buNone/>
            </a:pPr>
            <a:r>
              <a:rPr lang="en-US" sz="2400" dirty="0"/>
              <a:t>PS C:\Users\User&gt; </a:t>
            </a:r>
            <a:r>
              <a:rPr lang="en-US" sz="2400" b="1" dirty="0"/>
              <a:t>get-command</a:t>
            </a:r>
            <a:r>
              <a:rPr lang="en-US" sz="2400" dirty="0"/>
              <a:t> -name get-process</a:t>
            </a:r>
          </a:p>
          <a:p>
            <a:pPr marL="0" indent="0">
              <a:buNone/>
            </a:pPr>
            <a:endParaRPr lang="en-US" sz="2400" dirty="0"/>
          </a:p>
          <a:p>
            <a:pPr marL="0" indent="0">
              <a:buNone/>
            </a:pPr>
            <a:r>
              <a:rPr lang="en-US" sz="2400" dirty="0"/>
              <a:t>PS C:\Users\User&gt; </a:t>
            </a:r>
            <a:r>
              <a:rPr lang="en-US" sz="2400" b="1" dirty="0"/>
              <a:t>get-command</a:t>
            </a:r>
            <a:r>
              <a:rPr lang="en-US" sz="2400" dirty="0"/>
              <a:t> -name </a:t>
            </a:r>
            <a:r>
              <a:rPr lang="en-US" sz="2400" dirty="0" err="1"/>
              <a:t>cls</a:t>
            </a:r>
            <a:endParaRPr lang="en-US" sz="2400" dirty="0"/>
          </a:p>
          <a:p>
            <a:pPr marL="0" indent="0">
              <a:buNone/>
            </a:pPr>
            <a:endParaRPr lang="en-US" sz="2400" dirty="0"/>
          </a:p>
          <a:p>
            <a:pPr marL="0" indent="0">
              <a:buNone/>
            </a:pPr>
            <a:r>
              <a:rPr lang="en-US" sz="2400" dirty="0"/>
              <a:t>PS C:\Users\User&gt; </a:t>
            </a:r>
            <a:r>
              <a:rPr lang="en-US" sz="2400" b="1" dirty="0"/>
              <a:t>get-command</a:t>
            </a:r>
            <a:r>
              <a:rPr lang="en-US" sz="2400" dirty="0"/>
              <a:t> -name where-object</a:t>
            </a:r>
          </a:p>
        </p:txBody>
      </p:sp>
    </p:spTree>
    <p:extLst>
      <p:ext uri="{BB962C8B-B14F-4D97-AF65-F5344CB8AC3E}">
        <p14:creationId xmlns:p14="http://schemas.microsoft.com/office/powerpoint/2010/main" val="2687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8038"/>
          </a:xfrm>
        </p:spPr>
        <p:txBody>
          <a:bodyPr>
            <a:normAutofit fontScale="90000"/>
          </a:bodyPr>
          <a:lstStyle/>
          <a:p>
            <a:br>
              <a:rPr lang="en-US" b="1" dirty="0"/>
            </a:br>
            <a:r>
              <a:rPr lang="en-US" b="1" dirty="0"/>
              <a:t>Common parameters</a:t>
            </a:r>
            <a:br>
              <a:rPr lang="en-US" b="1" dirty="0"/>
            </a:br>
            <a:endParaRPr lang="en-US" dirty="0"/>
          </a:p>
        </p:txBody>
      </p:sp>
      <p:sp>
        <p:nvSpPr>
          <p:cNvPr id="3" name="Content Placeholder 2"/>
          <p:cNvSpPr>
            <a:spLocks noGrp="1"/>
          </p:cNvSpPr>
          <p:nvPr>
            <p:ph idx="1"/>
          </p:nvPr>
        </p:nvSpPr>
        <p:spPr>
          <a:xfrm>
            <a:off x="533400" y="1066800"/>
            <a:ext cx="8229600" cy="4525963"/>
          </a:xfrm>
        </p:spPr>
        <p:txBody>
          <a:bodyPr>
            <a:normAutofit fontScale="85000" lnSpcReduction="10000"/>
          </a:bodyPr>
          <a:lstStyle/>
          <a:p>
            <a:endParaRPr lang="en-US" dirty="0"/>
          </a:p>
          <a:p>
            <a:r>
              <a:rPr lang="en-US" dirty="0"/>
              <a:t>PowerShell has several common parameters. </a:t>
            </a:r>
          </a:p>
          <a:p>
            <a:r>
              <a:rPr lang="en-US" dirty="0"/>
              <a:t>These parameters are controlled by the PowerShell engine. </a:t>
            </a:r>
          </a:p>
          <a:p>
            <a:r>
              <a:rPr lang="en-US" dirty="0"/>
              <a:t>Common parameters always behave the same way. </a:t>
            </a:r>
          </a:p>
          <a:p>
            <a:r>
              <a:rPr lang="en-US" dirty="0"/>
              <a:t>The common parameters are </a:t>
            </a:r>
            <a:r>
              <a:rPr lang="en-US" b="1" dirty="0" err="1"/>
              <a:t>WhatIf</a:t>
            </a:r>
            <a:r>
              <a:rPr lang="en-US" dirty="0"/>
              <a:t>, </a:t>
            </a:r>
            <a:r>
              <a:rPr lang="en-US" b="1" dirty="0"/>
              <a:t>Confirm</a:t>
            </a:r>
            <a:r>
              <a:rPr lang="en-US" dirty="0"/>
              <a:t>, </a:t>
            </a:r>
            <a:r>
              <a:rPr lang="en-US" b="1" dirty="0"/>
              <a:t>Verbose</a:t>
            </a:r>
            <a:r>
              <a:rPr lang="en-US" dirty="0"/>
              <a:t>, </a:t>
            </a:r>
            <a:r>
              <a:rPr lang="en-US" b="1" dirty="0"/>
              <a:t>Debug</a:t>
            </a:r>
            <a:r>
              <a:rPr lang="en-US" dirty="0"/>
              <a:t>, </a:t>
            </a:r>
            <a:r>
              <a:rPr lang="en-US" b="1" dirty="0"/>
              <a:t>Warn</a:t>
            </a:r>
            <a:r>
              <a:rPr lang="en-US" dirty="0"/>
              <a:t>, </a:t>
            </a:r>
          </a:p>
          <a:p>
            <a:pPr marL="0" indent="0">
              <a:buNone/>
            </a:pPr>
            <a:r>
              <a:rPr lang="en-US" b="1" dirty="0"/>
              <a:t>    </a:t>
            </a:r>
            <a:r>
              <a:rPr lang="en-US" b="1" dirty="0" err="1"/>
              <a:t>ErrorAction</a:t>
            </a:r>
            <a:r>
              <a:rPr lang="en-US" dirty="0"/>
              <a:t>, </a:t>
            </a:r>
            <a:r>
              <a:rPr lang="en-US" b="1" dirty="0" err="1"/>
              <a:t>ErrorVariable</a:t>
            </a:r>
            <a:r>
              <a:rPr lang="en-US" dirty="0"/>
              <a:t>, </a:t>
            </a:r>
            <a:r>
              <a:rPr lang="en-US" b="1" dirty="0" err="1"/>
              <a:t>OutVariable</a:t>
            </a:r>
            <a:r>
              <a:rPr lang="en-US" dirty="0"/>
              <a:t>,                                                                             </a:t>
            </a:r>
          </a:p>
          <a:p>
            <a:pPr marL="0" indent="0">
              <a:buNone/>
            </a:pPr>
            <a:r>
              <a:rPr lang="en-US" dirty="0"/>
              <a:t>    and </a:t>
            </a:r>
            <a:r>
              <a:rPr lang="en-US" b="1" dirty="0" err="1"/>
              <a:t>OutBuffer</a:t>
            </a:r>
            <a:r>
              <a:rPr lang="en-US" dirty="0" err="1"/>
              <a:t>,</a:t>
            </a:r>
            <a:r>
              <a:rPr lang="en-US" b="1" dirty="0" err="1"/>
              <a:t>Force</a:t>
            </a:r>
            <a:r>
              <a:rPr lang="en-US" dirty="0"/>
              <a:t>, </a:t>
            </a:r>
            <a:r>
              <a:rPr lang="en-US" b="1" dirty="0"/>
              <a:t>Exclude</a:t>
            </a:r>
            <a:r>
              <a:rPr lang="en-US" dirty="0"/>
              <a:t>, </a:t>
            </a:r>
            <a:r>
              <a:rPr lang="en-US" b="1" dirty="0"/>
              <a:t>Include</a:t>
            </a:r>
            <a:r>
              <a:rPr lang="en-US" dirty="0"/>
              <a:t>, </a:t>
            </a:r>
            <a:r>
              <a:rPr lang="en-US" b="1" dirty="0" err="1"/>
              <a:t>PassThru</a:t>
            </a:r>
            <a:r>
              <a:rPr lang="en-US" dirty="0"/>
              <a:t>,</a:t>
            </a:r>
          </a:p>
          <a:p>
            <a:pPr marL="0" indent="0">
              <a:buNone/>
            </a:pPr>
            <a:r>
              <a:rPr lang="en-US" b="1" dirty="0"/>
              <a:t>    Path</a:t>
            </a:r>
            <a:r>
              <a:rPr lang="en-US" dirty="0"/>
              <a:t>, and </a:t>
            </a:r>
            <a:r>
              <a:rPr lang="en-US" b="1" dirty="0" err="1"/>
              <a:t>CaseSensitive</a:t>
            </a:r>
            <a:r>
              <a:rPr lang="en-US" dirty="0"/>
              <a:t>.</a:t>
            </a:r>
          </a:p>
        </p:txBody>
      </p:sp>
    </p:spTree>
    <p:extLst>
      <p:ext uri="{BB962C8B-B14F-4D97-AF65-F5344CB8AC3E}">
        <p14:creationId xmlns:p14="http://schemas.microsoft.com/office/powerpoint/2010/main" val="169518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about PowerShell</a:t>
            </a:r>
          </a:p>
        </p:txBody>
      </p:sp>
      <p:sp>
        <p:nvSpPr>
          <p:cNvPr id="3" name="Content Placeholder 2"/>
          <p:cNvSpPr>
            <a:spLocks noGrp="1"/>
          </p:cNvSpPr>
          <p:nvPr>
            <p:ph idx="1"/>
          </p:nvPr>
        </p:nvSpPr>
        <p:spPr/>
        <p:txBody>
          <a:bodyPr>
            <a:normAutofit fontScale="92500" lnSpcReduction="10000"/>
          </a:bodyPr>
          <a:lstStyle/>
          <a:p>
            <a:r>
              <a:rPr lang="en-US" dirty="0"/>
              <a:t>Windows PowerShell is a shell and scripting component of the Windows Management Framework, an automation/configuration management framework from Microsoft built on the </a:t>
            </a:r>
            <a:r>
              <a:rPr lang="en-US" b="1" dirty="0"/>
              <a:t>.NET Framework</a:t>
            </a:r>
            <a:r>
              <a:rPr lang="en-US" dirty="0"/>
              <a:t>.</a:t>
            </a:r>
          </a:p>
          <a:p>
            <a:r>
              <a:rPr lang="en-US" dirty="0"/>
              <a:t>Command-Line and Task based scripting tool</a:t>
            </a:r>
          </a:p>
          <a:p>
            <a:r>
              <a:rPr lang="en-US" dirty="0"/>
              <a:t>Introduced in 2003 Released in 2006 Part of Every windows OS since then (Vista SP1, 2008 R2, Window 7)</a:t>
            </a:r>
          </a:p>
          <a:p>
            <a:r>
              <a:rPr lang="en-US" dirty="0"/>
              <a:t>Latest is PowerShell 5.0</a:t>
            </a:r>
          </a:p>
          <a:p>
            <a:endParaRPr lang="en-US" dirty="0"/>
          </a:p>
        </p:txBody>
      </p:sp>
    </p:spTree>
    <p:extLst>
      <p:ext uri="{BB962C8B-B14F-4D97-AF65-F5344CB8AC3E}">
        <p14:creationId xmlns:p14="http://schemas.microsoft.com/office/powerpoint/2010/main" val="4275153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alias</a:t>
            </a:r>
          </a:p>
        </p:txBody>
      </p:sp>
      <p:sp>
        <p:nvSpPr>
          <p:cNvPr id="3" name="Content Placeholder 2"/>
          <p:cNvSpPr>
            <a:spLocks noGrp="1"/>
          </p:cNvSpPr>
          <p:nvPr>
            <p:ph idx="1"/>
          </p:nvPr>
        </p:nvSpPr>
        <p:spPr>
          <a:xfrm>
            <a:off x="457200" y="914400"/>
            <a:ext cx="8229600" cy="4525963"/>
          </a:xfrm>
        </p:spPr>
        <p:txBody>
          <a:bodyPr>
            <a:noAutofit/>
          </a:bodyPr>
          <a:lstStyle/>
          <a:p>
            <a:r>
              <a:rPr lang="en-US" sz="2800" dirty="0"/>
              <a:t>PowerShell supports aliases to refer to commands by alternate names.</a:t>
            </a:r>
          </a:p>
          <a:p>
            <a:r>
              <a:rPr lang="en-US" sz="2800" dirty="0"/>
              <a:t>Aliasing allows users with experience in other shells to use common command names that they already know for similar operations in PowerShell.</a:t>
            </a:r>
          </a:p>
          <a:p>
            <a:r>
              <a:rPr lang="en-US" sz="2800" dirty="0"/>
              <a:t>For example, PowerShell has an internal function         </a:t>
            </a:r>
          </a:p>
          <a:p>
            <a:pPr marL="0" indent="0">
              <a:buNone/>
            </a:pPr>
            <a:r>
              <a:rPr lang="en-US" sz="2800" dirty="0"/>
              <a:t>     named   </a:t>
            </a:r>
            <a:r>
              <a:rPr lang="en-US" sz="2800" b="1" dirty="0"/>
              <a:t>Clear-Host </a:t>
            </a:r>
            <a:r>
              <a:rPr lang="en-US" sz="2800" dirty="0"/>
              <a:t> that clears the output window. </a:t>
            </a:r>
          </a:p>
          <a:p>
            <a:r>
              <a:rPr lang="en-US" sz="2800" dirty="0"/>
              <a:t> type either the </a:t>
            </a:r>
            <a:r>
              <a:rPr lang="en-US" sz="2800" b="1" dirty="0" err="1"/>
              <a:t>cls</a:t>
            </a:r>
            <a:r>
              <a:rPr lang="en-US" sz="2800" dirty="0"/>
              <a:t> or </a:t>
            </a:r>
            <a:r>
              <a:rPr lang="en-US" sz="2800" b="1" dirty="0"/>
              <a:t>clear</a:t>
            </a:r>
            <a:r>
              <a:rPr lang="en-US" sz="2800" dirty="0"/>
              <a:t> alias at a command prompt. </a:t>
            </a:r>
          </a:p>
          <a:p>
            <a:r>
              <a:rPr lang="en-US" sz="2800" dirty="0"/>
              <a:t>PowerShell interprets these aliases and runs the </a:t>
            </a:r>
            <a:r>
              <a:rPr lang="en-US" sz="2800" b="1" dirty="0"/>
              <a:t>Clear-Host</a:t>
            </a:r>
            <a:r>
              <a:rPr lang="en-US" sz="2800" dirty="0"/>
              <a:t> function.</a:t>
            </a:r>
            <a:br>
              <a:rPr lang="en-US" sz="2800" dirty="0"/>
            </a:br>
            <a:br>
              <a:rPr lang="en-US" sz="2800" dirty="0"/>
            </a:br>
            <a:endParaRPr lang="en-US" sz="2800" dirty="0"/>
          </a:p>
        </p:txBody>
      </p:sp>
    </p:spTree>
    <p:extLst>
      <p:ext uri="{BB962C8B-B14F-4D97-AF65-F5344CB8AC3E}">
        <p14:creationId xmlns:p14="http://schemas.microsoft.com/office/powerpoint/2010/main" val="403515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57721047"/>
              </p:ext>
            </p:extLst>
          </p:nvPr>
        </p:nvGraphicFramePr>
        <p:xfrm>
          <a:off x="762000" y="1371600"/>
          <a:ext cx="7924800" cy="4472784"/>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496976">
                <a:tc>
                  <a:txBody>
                    <a:bodyPr/>
                    <a:lstStyle/>
                    <a:p>
                      <a:pPr algn="l" fontAlgn="b"/>
                      <a:endParaRPr lang="en-US" dirty="0">
                        <a:effectLst/>
                      </a:endParaRPr>
                    </a:p>
                  </a:txBody>
                  <a:tcPr marL="121920" marR="121920" marT="91440" marB="91440" anchor="b">
                    <a:lnL w="12700" cap="flat" cmpd="sng" algn="ctr">
                      <a:solidFill>
                        <a:srgbClr val="E0BCBC"/>
                      </a:solidFill>
                      <a:prstDash val="solid"/>
                      <a:round/>
                      <a:headEnd type="none" w="med" len="med"/>
                      <a:tailEnd type="none" w="med" len="med"/>
                    </a:lnL>
                    <a:lnR w="12700" cap="flat" cmpd="sng" algn="ctr">
                      <a:solidFill>
                        <a:srgbClr val="60B9BC"/>
                      </a:solidFill>
                      <a:prstDash val="solid"/>
                      <a:round/>
                      <a:headEnd type="none" w="med" len="med"/>
                      <a:tailEnd type="none" w="med" len="med"/>
                    </a:lnR>
                    <a:lnT w="12700" cap="flat" cmpd="sng" algn="ctr">
                      <a:solidFill>
                        <a:srgbClr val="E0BCBC"/>
                      </a:solidFill>
                      <a:prstDash val="solid"/>
                      <a:round/>
                      <a:headEnd type="none" w="med" len="med"/>
                      <a:tailEnd type="none" w="med" len="med"/>
                    </a:lnT>
                    <a:lnB w="7620" cap="flat" cmpd="sng" algn="ctr">
                      <a:solidFill>
                        <a:srgbClr val="C0B1E7"/>
                      </a:solidFill>
                      <a:prstDash val="solid"/>
                      <a:round/>
                      <a:headEnd type="none" w="med" len="med"/>
                      <a:tailEnd type="none" w="med" len="med"/>
                    </a:lnB>
                  </a:tcPr>
                </a:tc>
                <a:tc>
                  <a:txBody>
                    <a:bodyPr/>
                    <a:lstStyle/>
                    <a:p>
                      <a:pPr algn="l" fontAlgn="b"/>
                      <a:endParaRPr lang="en-US" dirty="0">
                        <a:effectLst/>
                      </a:endParaRPr>
                    </a:p>
                  </a:txBody>
                  <a:tcPr marL="121920" marR="121920" marT="91440" marB="91440" anchor="b">
                    <a:lnL w="12700" cap="flat" cmpd="sng" algn="ctr">
                      <a:solidFill>
                        <a:srgbClr val="60B9BC"/>
                      </a:solidFill>
                      <a:prstDash val="solid"/>
                      <a:round/>
                      <a:headEnd type="none" w="med" len="med"/>
                      <a:tailEnd type="none" w="med" len="med"/>
                    </a:lnL>
                    <a:lnR w="12700" cap="flat" cmpd="sng" algn="ctr">
                      <a:solidFill>
                        <a:srgbClr val="C0FF30"/>
                      </a:solidFill>
                      <a:prstDash val="solid"/>
                      <a:round/>
                      <a:headEnd type="none" w="med" len="med"/>
                      <a:tailEnd type="none" w="med" len="med"/>
                    </a:lnR>
                    <a:lnT w="12700" cap="flat" cmpd="sng" algn="ctr">
                      <a:solidFill>
                        <a:srgbClr val="60B9BC"/>
                      </a:solidFill>
                      <a:prstDash val="solid"/>
                      <a:round/>
                      <a:headEnd type="none" w="med" len="med"/>
                      <a:tailEnd type="none" w="med" len="med"/>
                    </a:lnT>
                    <a:lnB w="7620" cap="flat" cmpd="sng" algn="ctr">
                      <a:solidFill>
                        <a:srgbClr val="20B0E7"/>
                      </a:solidFill>
                      <a:prstDash val="solid"/>
                      <a:round/>
                      <a:headEnd type="none" w="med" len="med"/>
                      <a:tailEnd type="none" w="med" len="med"/>
                    </a:lnB>
                  </a:tcPr>
                </a:tc>
                <a:tc>
                  <a:txBody>
                    <a:bodyPr/>
                    <a:lstStyle/>
                    <a:p>
                      <a:pPr algn="l" fontAlgn="b"/>
                      <a:endParaRPr lang="en-US" dirty="0">
                        <a:effectLst/>
                      </a:endParaRPr>
                    </a:p>
                  </a:txBody>
                  <a:tcPr marL="121920" marR="121920" marT="91440" marB="91440" anchor="b">
                    <a:lnL w="12700" cap="flat" cmpd="sng" algn="ctr">
                      <a:solidFill>
                        <a:srgbClr val="C0FF30"/>
                      </a:solidFill>
                      <a:prstDash val="solid"/>
                      <a:round/>
                      <a:headEnd type="none" w="med" len="med"/>
                      <a:tailEnd type="none" w="med" len="med"/>
                    </a:lnL>
                    <a:lnR w="12700" cap="flat" cmpd="sng" algn="ctr">
                      <a:solidFill>
                        <a:srgbClr val="60B0E7"/>
                      </a:solidFill>
                      <a:prstDash val="solid"/>
                      <a:round/>
                      <a:headEnd type="none" w="med" len="med"/>
                      <a:tailEnd type="none" w="med" len="med"/>
                    </a:lnR>
                    <a:lnT w="12700" cap="flat" cmpd="sng" algn="ctr">
                      <a:solidFill>
                        <a:srgbClr val="C0FF30"/>
                      </a:solidFill>
                      <a:prstDash val="solid"/>
                      <a:round/>
                      <a:headEnd type="none" w="med" len="med"/>
                      <a:tailEnd type="none" w="med" len="med"/>
                    </a:lnT>
                    <a:lnB w="7620" cap="flat" cmpd="sng" algn="ctr">
                      <a:solidFill>
                        <a:srgbClr val="80B7BC"/>
                      </a:solidFill>
                      <a:prstDash val="solid"/>
                      <a:round/>
                      <a:headEnd type="none" w="med" len="med"/>
                      <a:tailEnd type="none" w="med" len="med"/>
                    </a:lnB>
                  </a:tcPr>
                </a:tc>
                <a:tc>
                  <a:txBody>
                    <a:bodyPr/>
                    <a:lstStyle/>
                    <a:p>
                      <a:pPr algn="l" fontAlgn="b"/>
                      <a:endParaRPr lang="en-US" dirty="0">
                        <a:effectLst/>
                      </a:endParaRPr>
                    </a:p>
                  </a:txBody>
                  <a:tcPr marL="121920" marR="121920" marT="91440" marB="91440" anchor="b">
                    <a:lnL w="12700" cap="flat" cmpd="sng" algn="ctr">
                      <a:solidFill>
                        <a:srgbClr val="60B0E7"/>
                      </a:solidFill>
                      <a:prstDash val="solid"/>
                      <a:round/>
                      <a:headEnd type="none" w="med" len="med"/>
                      <a:tailEnd type="none" w="med" len="med"/>
                    </a:lnL>
                    <a:lnR w="12700" cap="flat" cmpd="sng" algn="ctr">
                      <a:solidFill>
                        <a:srgbClr val="60B0E7"/>
                      </a:solidFill>
                      <a:prstDash val="solid"/>
                      <a:round/>
                      <a:headEnd type="none" w="med" len="med"/>
                      <a:tailEnd type="none" w="med" len="med"/>
                    </a:lnR>
                    <a:lnT w="12700" cap="flat" cmpd="sng" algn="ctr">
                      <a:solidFill>
                        <a:srgbClr val="60B0E7"/>
                      </a:solidFill>
                      <a:prstDash val="solid"/>
                      <a:round/>
                      <a:headEnd type="none" w="med" len="med"/>
                      <a:tailEnd type="none" w="med" len="med"/>
                    </a:lnT>
                    <a:lnB w="7620" cap="flat" cmpd="sng" algn="ctr">
                      <a:solidFill>
                        <a:srgbClr val="20AE7D"/>
                      </a:solidFill>
                      <a:prstDash val="solid"/>
                      <a:round/>
                      <a:headEnd type="none" w="med" len="med"/>
                      <a:tailEnd type="none" w="med" len="med"/>
                    </a:lnB>
                  </a:tcPr>
                </a:tc>
                <a:extLst>
                  <a:ext uri="{0D108BD9-81ED-4DB2-BD59-A6C34878D82A}">
                    <a16:rowId xmlns:a16="http://schemas.microsoft.com/office/drawing/2014/main" val="10000"/>
                  </a:ext>
                </a:extLst>
              </a:tr>
              <a:tr h="496976">
                <a:tc>
                  <a:txBody>
                    <a:bodyPr/>
                    <a:lstStyle/>
                    <a:p>
                      <a:pPr algn="l" fontAlgn="t"/>
                      <a:r>
                        <a:rPr lang="en-US">
                          <a:effectLst/>
                        </a:rPr>
                        <a:t>cat</a:t>
                      </a:r>
                    </a:p>
                  </a:txBody>
                  <a:tcPr marL="121920" marR="121920" marT="91440" marB="91440">
                    <a:lnL w="12700" cap="flat" cmpd="sng" algn="ctr">
                      <a:solidFill>
                        <a:srgbClr val="C0B1E7"/>
                      </a:solidFill>
                      <a:prstDash val="solid"/>
                      <a:round/>
                      <a:headEnd type="none" w="med" len="med"/>
                      <a:tailEnd type="none" w="med" len="med"/>
                    </a:lnL>
                    <a:lnR w="12700" cap="flat" cmpd="sng" algn="ctr">
                      <a:solidFill>
                        <a:srgbClr val="20B0E7"/>
                      </a:solidFill>
                      <a:prstDash val="solid"/>
                      <a:round/>
                      <a:headEnd type="none" w="med" len="med"/>
                      <a:tailEnd type="none" w="med" len="med"/>
                    </a:lnR>
                    <a:lnT w="7620" cap="flat" cmpd="sng" algn="ctr">
                      <a:solidFill>
                        <a:srgbClr val="C0B1E7"/>
                      </a:solidFill>
                      <a:prstDash val="solid"/>
                      <a:round/>
                      <a:headEnd type="none" w="med" len="med"/>
                      <a:tailEnd type="none" w="med" len="med"/>
                    </a:lnT>
                    <a:lnB w="7620" cap="flat" cmpd="sng" algn="ctr">
                      <a:solidFill>
                        <a:srgbClr val="402566"/>
                      </a:solidFill>
                      <a:prstDash val="solid"/>
                      <a:round/>
                      <a:headEnd type="none" w="med" len="med"/>
                      <a:tailEnd type="none" w="med" len="med"/>
                    </a:lnB>
                  </a:tcPr>
                </a:tc>
                <a:tc>
                  <a:txBody>
                    <a:bodyPr/>
                    <a:lstStyle/>
                    <a:p>
                      <a:pPr algn="l" fontAlgn="t"/>
                      <a:r>
                        <a:rPr lang="en-US" dirty="0" err="1">
                          <a:effectLst/>
                        </a:rPr>
                        <a:t>dir</a:t>
                      </a:r>
                      <a:endParaRPr lang="en-US" dirty="0">
                        <a:effectLst/>
                      </a:endParaRPr>
                    </a:p>
                  </a:txBody>
                  <a:tcPr marL="121920" marR="121920" marT="91440" marB="91440">
                    <a:lnL w="12700" cap="flat" cmpd="sng" algn="ctr">
                      <a:solidFill>
                        <a:srgbClr val="20B0E7"/>
                      </a:solidFill>
                      <a:prstDash val="solid"/>
                      <a:round/>
                      <a:headEnd type="none" w="med" len="med"/>
                      <a:tailEnd type="none" w="med" len="med"/>
                    </a:lnL>
                    <a:lnR w="12700" cap="flat" cmpd="sng" algn="ctr">
                      <a:solidFill>
                        <a:srgbClr val="80B7BC"/>
                      </a:solidFill>
                      <a:prstDash val="solid"/>
                      <a:round/>
                      <a:headEnd type="none" w="med" len="med"/>
                      <a:tailEnd type="none" w="med" len="med"/>
                    </a:lnR>
                    <a:lnT w="7620" cap="flat" cmpd="sng" algn="ctr">
                      <a:solidFill>
                        <a:srgbClr val="20B0E7"/>
                      </a:solidFill>
                      <a:prstDash val="solid"/>
                      <a:round/>
                      <a:headEnd type="none" w="med" len="med"/>
                      <a:tailEnd type="none" w="med" len="med"/>
                    </a:lnT>
                    <a:lnB w="7620" cap="flat" cmpd="sng" algn="ctr">
                      <a:solidFill>
                        <a:srgbClr val="E0F666"/>
                      </a:solidFill>
                      <a:prstDash val="solid"/>
                      <a:round/>
                      <a:headEnd type="none" w="med" len="med"/>
                      <a:tailEnd type="none" w="med" len="med"/>
                    </a:lnB>
                  </a:tcPr>
                </a:tc>
                <a:tc>
                  <a:txBody>
                    <a:bodyPr/>
                    <a:lstStyle/>
                    <a:p>
                      <a:pPr algn="l" fontAlgn="t"/>
                      <a:r>
                        <a:rPr lang="en-US">
                          <a:effectLst/>
                        </a:rPr>
                        <a:t>mount</a:t>
                      </a:r>
                    </a:p>
                  </a:txBody>
                  <a:tcPr marL="121920" marR="121920" marT="91440" marB="91440">
                    <a:lnL w="12700" cap="flat" cmpd="sng" algn="ctr">
                      <a:solidFill>
                        <a:srgbClr val="80B7BC"/>
                      </a:solidFill>
                      <a:prstDash val="solid"/>
                      <a:round/>
                      <a:headEnd type="none" w="med" len="med"/>
                      <a:tailEnd type="none" w="med" len="med"/>
                    </a:lnL>
                    <a:lnR w="12700" cap="flat" cmpd="sng" algn="ctr">
                      <a:solidFill>
                        <a:srgbClr val="20AE7D"/>
                      </a:solidFill>
                      <a:prstDash val="solid"/>
                      <a:round/>
                      <a:headEnd type="none" w="med" len="med"/>
                      <a:tailEnd type="none" w="med" len="med"/>
                    </a:lnR>
                    <a:lnT w="7620" cap="flat" cmpd="sng" algn="ctr">
                      <a:solidFill>
                        <a:srgbClr val="80B7BC"/>
                      </a:solidFill>
                      <a:prstDash val="solid"/>
                      <a:round/>
                      <a:headEnd type="none" w="med" len="med"/>
                      <a:tailEnd type="none" w="med" len="med"/>
                    </a:lnT>
                    <a:lnB w="7620" cap="flat" cmpd="sng" algn="ctr">
                      <a:solidFill>
                        <a:srgbClr val="0083FA"/>
                      </a:solidFill>
                      <a:prstDash val="solid"/>
                      <a:round/>
                      <a:headEnd type="none" w="med" len="med"/>
                      <a:tailEnd type="none" w="med" len="med"/>
                    </a:lnB>
                  </a:tcPr>
                </a:tc>
                <a:tc>
                  <a:txBody>
                    <a:bodyPr/>
                    <a:lstStyle/>
                    <a:p>
                      <a:pPr algn="l" fontAlgn="t"/>
                      <a:r>
                        <a:rPr lang="en-US">
                          <a:effectLst/>
                        </a:rPr>
                        <a:t>rm</a:t>
                      </a:r>
                    </a:p>
                  </a:txBody>
                  <a:tcPr marL="121920" marR="121920" marT="91440" marB="91440">
                    <a:lnL w="12700" cap="flat" cmpd="sng" algn="ctr">
                      <a:solidFill>
                        <a:srgbClr val="20AE7D"/>
                      </a:solidFill>
                      <a:prstDash val="solid"/>
                      <a:round/>
                      <a:headEnd type="none" w="med" len="med"/>
                      <a:tailEnd type="none" w="med" len="med"/>
                    </a:lnL>
                    <a:lnR w="12700" cap="flat" cmpd="sng" algn="ctr">
                      <a:solidFill>
                        <a:srgbClr val="20AE7D"/>
                      </a:solidFill>
                      <a:prstDash val="solid"/>
                      <a:round/>
                      <a:headEnd type="none" w="med" len="med"/>
                      <a:tailEnd type="none" w="med" len="med"/>
                    </a:lnR>
                    <a:lnT w="7620" cap="flat" cmpd="sng" algn="ctr">
                      <a:solidFill>
                        <a:srgbClr val="20AE7D"/>
                      </a:solidFill>
                      <a:prstDash val="solid"/>
                      <a:round/>
                      <a:headEnd type="none" w="med" len="med"/>
                      <a:tailEnd type="none" w="med" len="med"/>
                    </a:lnT>
                    <a:lnB w="7620" cap="flat" cmpd="sng" algn="ctr">
                      <a:solidFill>
                        <a:srgbClr val="E083FA"/>
                      </a:solidFill>
                      <a:prstDash val="solid"/>
                      <a:round/>
                      <a:headEnd type="none" w="med" len="med"/>
                      <a:tailEnd type="none" w="med" len="med"/>
                    </a:lnB>
                  </a:tcPr>
                </a:tc>
                <a:extLst>
                  <a:ext uri="{0D108BD9-81ED-4DB2-BD59-A6C34878D82A}">
                    <a16:rowId xmlns:a16="http://schemas.microsoft.com/office/drawing/2014/main" val="10001"/>
                  </a:ext>
                </a:extLst>
              </a:tr>
              <a:tr h="496976">
                <a:tc>
                  <a:txBody>
                    <a:bodyPr/>
                    <a:lstStyle/>
                    <a:p>
                      <a:pPr algn="l" fontAlgn="t"/>
                      <a:r>
                        <a:rPr lang="en-US" b="1" dirty="0">
                          <a:effectLst/>
                        </a:rPr>
                        <a:t>cd</a:t>
                      </a:r>
                    </a:p>
                  </a:txBody>
                  <a:tcPr marL="121920" marR="121920" marT="91440" marB="91440">
                    <a:lnL w="12700" cap="flat" cmpd="sng" algn="ctr">
                      <a:solidFill>
                        <a:srgbClr val="402566"/>
                      </a:solidFill>
                      <a:prstDash val="solid"/>
                      <a:round/>
                      <a:headEnd type="none" w="med" len="med"/>
                      <a:tailEnd type="none" w="med" len="med"/>
                    </a:lnL>
                    <a:lnR w="12700" cap="flat" cmpd="sng" algn="ctr">
                      <a:solidFill>
                        <a:srgbClr val="E0F666"/>
                      </a:solidFill>
                      <a:prstDash val="solid"/>
                      <a:round/>
                      <a:headEnd type="none" w="med" len="med"/>
                      <a:tailEnd type="none" w="med" len="med"/>
                    </a:lnR>
                    <a:lnT w="7620" cap="flat" cmpd="sng" algn="ctr">
                      <a:solidFill>
                        <a:srgbClr val="402566"/>
                      </a:solidFill>
                      <a:prstDash val="solid"/>
                      <a:round/>
                      <a:headEnd type="none" w="med" len="med"/>
                      <a:tailEnd type="none" w="med" len="med"/>
                    </a:lnT>
                    <a:lnB w="7620" cap="flat" cmpd="sng" algn="ctr">
                      <a:solidFill>
                        <a:srgbClr val="4082FA"/>
                      </a:solidFill>
                      <a:prstDash val="solid"/>
                      <a:round/>
                      <a:headEnd type="none" w="med" len="med"/>
                      <a:tailEnd type="none" w="med" len="med"/>
                    </a:lnB>
                  </a:tcPr>
                </a:tc>
                <a:tc>
                  <a:txBody>
                    <a:bodyPr/>
                    <a:lstStyle/>
                    <a:p>
                      <a:pPr algn="l" fontAlgn="t"/>
                      <a:r>
                        <a:rPr lang="en-US" b="1">
                          <a:effectLst/>
                        </a:rPr>
                        <a:t>echo</a:t>
                      </a:r>
                    </a:p>
                  </a:txBody>
                  <a:tcPr marL="121920" marR="121920" marT="91440" marB="91440">
                    <a:lnL w="12700" cap="flat" cmpd="sng" algn="ctr">
                      <a:solidFill>
                        <a:srgbClr val="E0F666"/>
                      </a:solidFill>
                      <a:prstDash val="solid"/>
                      <a:round/>
                      <a:headEnd type="none" w="med" len="med"/>
                      <a:tailEnd type="none" w="med" len="med"/>
                    </a:lnL>
                    <a:lnR w="12700" cap="flat" cmpd="sng" algn="ctr">
                      <a:solidFill>
                        <a:srgbClr val="0083FA"/>
                      </a:solidFill>
                      <a:prstDash val="solid"/>
                      <a:round/>
                      <a:headEnd type="none" w="med" len="med"/>
                      <a:tailEnd type="none" w="med" len="med"/>
                    </a:lnR>
                    <a:lnT w="7620" cap="flat" cmpd="sng" algn="ctr">
                      <a:solidFill>
                        <a:srgbClr val="E0F666"/>
                      </a:solidFill>
                      <a:prstDash val="solid"/>
                      <a:round/>
                      <a:headEnd type="none" w="med" len="med"/>
                      <a:tailEnd type="none" w="med" len="med"/>
                    </a:lnT>
                    <a:lnB w="7620" cap="flat" cmpd="sng" algn="ctr">
                      <a:solidFill>
                        <a:srgbClr val="2084FA"/>
                      </a:solidFill>
                      <a:prstDash val="solid"/>
                      <a:round/>
                      <a:headEnd type="none" w="med" len="med"/>
                      <a:tailEnd type="none" w="med" len="med"/>
                    </a:lnB>
                  </a:tcPr>
                </a:tc>
                <a:tc>
                  <a:txBody>
                    <a:bodyPr/>
                    <a:lstStyle/>
                    <a:p>
                      <a:pPr algn="l" fontAlgn="t"/>
                      <a:r>
                        <a:rPr lang="en-US" b="1">
                          <a:effectLst/>
                        </a:rPr>
                        <a:t>move</a:t>
                      </a:r>
                    </a:p>
                  </a:txBody>
                  <a:tcPr marL="121920" marR="121920" marT="91440" marB="91440">
                    <a:lnL w="12700" cap="flat" cmpd="sng" algn="ctr">
                      <a:solidFill>
                        <a:srgbClr val="0083FA"/>
                      </a:solidFill>
                      <a:prstDash val="solid"/>
                      <a:round/>
                      <a:headEnd type="none" w="med" len="med"/>
                      <a:tailEnd type="none" w="med" len="med"/>
                    </a:lnL>
                    <a:lnR w="12700" cap="flat" cmpd="sng" algn="ctr">
                      <a:solidFill>
                        <a:srgbClr val="E083FA"/>
                      </a:solidFill>
                      <a:prstDash val="solid"/>
                      <a:round/>
                      <a:headEnd type="none" w="med" len="med"/>
                      <a:tailEnd type="none" w="med" len="med"/>
                    </a:lnR>
                    <a:lnT w="7620" cap="flat" cmpd="sng" algn="ctr">
                      <a:solidFill>
                        <a:srgbClr val="0083FA"/>
                      </a:solidFill>
                      <a:prstDash val="solid"/>
                      <a:round/>
                      <a:headEnd type="none" w="med" len="med"/>
                      <a:tailEnd type="none" w="med" len="med"/>
                    </a:lnT>
                    <a:lnB w="7620" cap="flat" cmpd="sng" algn="ctr">
                      <a:solidFill>
                        <a:srgbClr val="8084FA"/>
                      </a:solidFill>
                      <a:prstDash val="solid"/>
                      <a:round/>
                      <a:headEnd type="none" w="med" len="med"/>
                      <a:tailEnd type="none" w="med" len="med"/>
                    </a:lnB>
                  </a:tcPr>
                </a:tc>
                <a:tc>
                  <a:txBody>
                    <a:bodyPr/>
                    <a:lstStyle/>
                    <a:p>
                      <a:pPr algn="l" fontAlgn="t"/>
                      <a:r>
                        <a:rPr lang="en-US" b="1" dirty="0" err="1">
                          <a:effectLst/>
                        </a:rPr>
                        <a:t>rmdir</a:t>
                      </a:r>
                      <a:endParaRPr lang="en-US" b="1" dirty="0">
                        <a:effectLst/>
                      </a:endParaRPr>
                    </a:p>
                  </a:txBody>
                  <a:tcPr marL="121920" marR="121920" marT="91440" marB="91440">
                    <a:lnL w="12700" cap="flat" cmpd="sng" algn="ctr">
                      <a:solidFill>
                        <a:srgbClr val="E083FA"/>
                      </a:solidFill>
                      <a:prstDash val="solid"/>
                      <a:round/>
                      <a:headEnd type="none" w="med" len="med"/>
                      <a:tailEnd type="none" w="med" len="med"/>
                    </a:lnL>
                    <a:lnR w="12700" cap="flat" cmpd="sng" algn="ctr">
                      <a:solidFill>
                        <a:srgbClr val="E083FA"/>
                      </a:solidFill>
                      <a:prstDash val="solid"/>
                      <a:round/>
                      <a:headEnd type="none" w="med" len="med"/>
                      <a:tailEnd type="none" w="med" len="med"/>
                    </a:lnR>
                    <a:lnT w="7620" cap="flat" cmpd="sng" algn="ctr">
                      <a:solidFill>
                        <a:srgbClr val="E083FA"/>
                      </a:solidFill>
                      <a:prstDash val="solid"/>
                      <a:round/>
                      <a:headEnd type="none" w="med" len="med"/>
                      <a:tailEnd type="none" w="med" len="med"/>
                    </a:lnT>
                    <a:lnB w="7620" cap="flat" cmpd="sng" algn="ctr">
                      <a:solidFill>
                        <a:srgbClr val="E084FA"/>
                      </a:solidFill>
                      <a:prstDash val="solid"/>
                      <a:round/>
                      <a:headEnd type="none" w="med" len="med"/>
                      <a:tailEnd type="none" w="med" len="med"/>
                    </a:lnB>
                  </a:tcPr>
                </a:tc>
                <a:extLst>
                  <a:ext uri="{0D108BD9-81ED-4DB2-BD59-A6C34878D82A}">
                    <a16:rowId xmlns:a16="http://schemas.microsoft.com/office/drawing/2014/main" val="10002"/>
                  </a:ext>
                </a:extLst>
              </a:tr>
              <a:tr h="496976">
                <a:tc>
                  <a:txBody>
                    <a:bodyPr/>
                    <a:lstStyle/>
                    <a:p>
                      <a:pPr algn="l" fontAlgn="t"/>
                      <a:r>
                        <a:rPr lang="en-US" b="1" dirty="0" err="1">
                          <a:effectLst/>
                        </a:rPr>
                        <a:t>chdir</a:t>
                      </a:r>
                      <a:endParaRPr lang="en-US" b="1" dirty="0">
                        <a:effectLst/>
                      </a:endParaRPr>
                    </a:p>
                  </a:txBody>
                  <a:tcPr marL="121920" marR="121920" marT="91440" marB="91440">
                    <a:lnL w="12700" cap="flat" cmpd="sng" algn="ctr">
                      <a:solidFill>
                        <a:srgbClr val="4082FA"/>
                      </a:solidFill>
                      <a:prstDash val="solid"/>
                      <a:round/>
                      <a:headEnd type="none" w="med" len="med"/>
                      <a:tailEnd type="none" w="med" len="med"/>
                    </a:lnL>
                    <a:lnR w="12700" cap="flat" cmpd="sng" algn="ctr">
                      <a:solidFill>
                        <a:srgbClr val="2084FA"/>
                      </a:solidFill>
                      <a:prstDash val="solid"/>
                      <a:round/>
                      <a:headEnd type="none" w="med" len="med"/>
                      <a:tailEnd type="none" w="med" len="med"/>
                    </a:lnR>
                    <a:lnT w="7620" cap="flat" cmpd="sng" algn="ctr">
                      <a:solidFill>
                        <a:srgbClr val="4082FA"/>
                      </a:solidFill>
                      <a:prstDash val="solid"/>
                      <a:round/>
                      <a:headEnd type="none" w="med" len="med"/>
                      <a:tailEnd type="none" w="med" len="med"/>
                    </a:lnT>
                    <a:lnB w="7620" cap="flat" cmpd="sng" algn="ctr">
                      <a:solidFill>
                        <a:srgbClr val="4085FA"/>
                      </a:solidFill>
                      <a:prstDash val="solid"/>
                      <a:round/>
                      <a:headEnd type="none" w="med" len="med"/>
                      <a:tailEnd type="none" w="med" len="med"/>
                    </a:lnB>
                  </a:tcPr>
                </a:tc>
                <a:tc>
                  <a:txBody>
                    <a:bodyPr/>
                    <a:lstStyle/>
                    <a:p>
                      <a:pPr algn="l" fontAlgn="t"/>
                      <a:r>
                        <a:rPr lang="en-US" b="1" dirty="0">
                          <a:effectLst/>
                        </a:rPr>
                        <a:t>erase</a:t>
                      </a:r>
                    </a:p>
                  </a:txBody>
                  <a:tcPr marL="121920" marR="121920" marT="91440" marB="91440">
                    <a:lnL w="12700" cap="flat" cmpd="sng" algn="ctr">
                      <a:solidFill>
                        <a:srgbClr val="2084FA"/>
                      </a:solidFill>
                      <a:prstDash val="solid"/>
                      <a:round/>
                      <a:headEnd type="none" w="med" len="med"/>
                      <a:tailEnd type="none" w="med" len="med"/>
                    </a:lnL>
                    <a:lnR w="12700" cap="flat" cmpd="sng" algn="ctr">
                      <a:solidFill>
                        <a:srgbClr val="8084FA"/>
                      </a:solidFill>
                      <a:prstDash val="solid"/>
                      <a:round/>
                      <a:headEnd type="none" w="med" len="med"/>
                      <a:tailEnd type="none" w="med" len="med"/>
                    </a:lnR>
                    <a:lnT w="7620" cap="flat" cmpd="sng" algn="ctr">
                      <a:solidFill>
                        <a:srgbClr val="2084FA"/>
                      </a:solidFill>
                      <a:prstDash val="solid"/>
                      <a:round/>
                      <a:headEnd type="none" w="med" len="med"/>
                      <a:tailEnd type="none" w="med" len="med"/>
                    </a:lnT>
                    <a:lnB w="7620" cap="flat" cmpd="sng" algn="ctr">
                      <a:solidFill>
                        <a:srgbClr val="A085FA"/>
                      </a:solidFill>
                      <a:prstDash val="solid"/>
                      <a:round/>
                      <a:headEnd type="none" w="med" len="med"/>
                      <a:tailEnd type="none" w="med" len="med"/>
                    </a:lnB>
                  </a:tcPr>
                </a:tc>
                <a:tc>
                  <a:txBody>
                    <a:bodyPr/>
                    <a:lstStyle/>
                    <a:p>
                      <a:pPr algn="l" fontAlgn="t"/>
                      <a:r>
                        <a:rPr lang="en-US" b="1">
                          <a:effectLst/>
                        </a:rPr>
                        <a:t>popd</a:t>
                      </a:r>
                    </a:p>
                  </a:txBody>
                  <a:tcPr marL="121920" marR="121920" marT="91440" marB="91440">
                    <a:lnL w="12700" cap="flat" cmpd="sng" algn="ctr">
                      <a:solidFill>
                        <a:srgbClr val="8084FA"/>
                      </a:solidFill>
                      <a:prstDash val="solid"/>
                      <a:round/>
                      <a:headEnd type="none" w="med" len="med"/>
                      <a:tailEnd type="none" w="med" len="med"/>
                    </a:lnL>
                    <a:lnR w="12700" cap="flat" cmpd="sng" algn="ctr">
                      <a:solidFill>
                        <a:srgbClr val="E084FA"/>
                      </a:solidFill>
                      <a:prstDash val="solid"/>
                      <a:round/>
                      <a:headEnd type="none" w="med" len="med"/>
                      <a:tailEnd type="none" w="med" len="med"/>
                    </a:lnR>
                    <a:lnT w="7620" cap="flat" cmpd="sng" algn="ctr">
                      <a:solidFill>
                        <a:srgbClr val="8084FA"/>
                      </a:solidFill>
                      <a:prstDash val="solid"/>
                      <a:round/>
                      <a:headEnd type="none" w="med" len="med"/>
                      <a:tailEnd type="none" w="med" len="med"/>
                    </a:lnT>
                    <a:lnB w="7620" cap="flat" cmpd="sng" algn="ctr">
                      <a:solidFill>
                        <a:srgbClr val="0086FA"/>
                      </a:solidFill>
                      <a:prstDash val="solid"/>
                      <a:round/>
                      <a:headEnd type="none" w="med" len="med"/>
                      <a:tailEnd type="none" w="med" len="med"/>
                    </a:lnB>
                  </a:tcPr>
                </a:tc>
                <a:tc>
                  <a:txBody>
                    <a:bodyPr/>
                    <a:lstStyle/>
                    <a:p>
                      <a:pPr algn="l" fontAlgn="t"/>
                      <a:r>
                        <a:rPr lang="en-US" b="1" dirty="0">
                          <a:effectLst/>
                        </a:rPr>
                        <a:t>sleep</a:t>
                      </a:r>
                    </a:p>
                  </a:txBody>
                  <a:tcPr marL="121920" marR="121920" marT="91440" marB="91440">
                    <a:lnL w="12700" cap="flat" cmpd="sng" algn="ctr">
                      <a:solidFill>
                        <a:srgbClr val="E084FA"/>
                      </a:solidFill>
                      <a:prstDash val="solid"/>
                      <a:round/>
                      <a:headEnd type="none" w="med" len="med"/>
                      <a:tailEnd type="none" w="med" len="med"/>
                    </a:lnL>
                    <a:lnR w="12700" cap="flat" cmpd="sng" algn="ctr">
                      <a:solidFill>
                        <a:srgbClr val="E084FA"/>
                      </a:solidFill>
                      <a:prstDash val="solid"/>
                      <a:round/>
                      <a:headEnd type="none" w="med" len="med"/>
                      <a:tailEnd type="none" w="med" len="med"/>
                    </a:lnR>
                    <a:lnT w="7620" cap="flat" cmpd="sng" algn="ctr">
                      <a:solidFill>
                        <a:srgbClr val="E084FA"/>
                      </a:solidFill>
                      <a:prstDash val="solid"/>
                      <a:round/>
                      <a:headEnd type="none" w="med" len="med"/>
                      <a:tailEnd type="none" w="med" len="med"/>
                    </a:lnT>
                    <a:lnB w="7620" cap="flat" cmpd="sng" algn="ctr">
                      <a:solidFill>
                        <a:srgbClr val="E015F9"/>
                      </a:solidFill>
                      <a:prstDash val="solid"/>
                      <a:round/>
                      <a:headEnd type="none" w="med" len="med"/>
                      <a:tailEnd type="none" w="med" len="med"/>
                    </a:lnB>
                  </a:tcPr>
                </a:tc>
                <a:extLst>
                  <a:ext uri="{0D108BD9-81ED-4DB2-BD59-A6C34878D82A}">
                    <a16:rowId xmlns:a16="http://schemas.microsoft.com/office/drawing/2014/main" val="10003"/>
                  </a:ext>
                </a:extLst>
              </a:tr>
              <a:tr h="496976">
                <a:tc>
                  <a:txBody>
                    <a:bodyPr/>
                    <a:lstStyle/>
                    <a:p>
                      <a:pPr algn="l" fontAlgn="t"/>
                      <a:r>
                        <a:rPr lang="en-US" b="1">
                          <a:effectLst/>
                        </a:rPr>
                        <a:t>clear</a:t>
                      </a:r>
                    </a:p>
                  </a:txBody>
                  <a:tcPr marL="121920" marR="121920" marT="91440" marB="91440">
                    <a:lnL w="12700" cap="flat" cmpd="sng" algn="ctr">
                      <a:solidFill>
                        <a:srgbClr val="4085FA"/>
                      </a:solidFill>
                      <a:prstDash val="solid"/>
                      <a:round/>
                      <a:headEnd type="none" w="med" len="med"/>
                      <a:tailEnd type="none" w="med" len="med"/>
                    </a:lnL>
                    <a:lnR w="12700" cap="flat" cmpd="sng" algn="ctr">
                      <a:solidFill>
                        <a:srgbClr val="A085FA"/>
                      </a:solidFill>
                      <a:prstDash val="solid"/>
                      <a:round/>
                      <a:headEnd type="none" w="med" len="med"/>
                      <a:tailEnd type="none" w="med" len="med"/>
                    </a:lnR>
                    <a:lnT w="7620" cap="flat" cmpd="sng" algn="ctr">
                      <a:solidFill>
                        <a:srgbClr val="4085FA"/>
                      </a:solidFill>
                      <a:prstDash val="solid"/>
                      <a:round/>
                      <a:headEnd type="none" w="med" len="med"/>
                      <a:tailEnd type="none" w="med" len="med"/>
                    </a:lnT>
                    <a:lnB w="7620" cap="flat" cmpd="sng" algn="ctr">
                      <a:solidFill>
                        <a:srgbClr val="A081FA"/>
                      </a:solidFill>
                      <a:prstDash val="solid"/>
                      <a:round/>
                      <a:headEnd type="none" w="med" len="med"/>
                      <a:tailEnd type="none" w="med" len="med"/>
                    </a:lnB>
                  </a:tcPr>
                </a:tc>
                <a:tc>
                  <a:txBody>
                    <a:bodyPr/>
                    <a:lstStyle/>
                    <a:p>
                      <a:pPr algn="l" fontAlgn="t"/>
                      <a:r>
                        <a:rPr lang="en-US" b="1" dirty="0">
                          <a:effectLst/>
                        </a:rPr>
                        <a:t>h</a:t>
                      </a:r>
                    </a:p>
                  </a:txBody>
                  <a:tcPr marL="121920" marR="121920" marT="91440" marB="91440">
                    <a:lnL w="12700" cap="flat" cmpd="sng" algn="ctr">
                      <a:solidFill>
                        <a:srgbClr val="A085FA"/>
                      </a:solidFill>
                      <a:prstDash val="solid"/>
                      <a:round/>
                      <a:headEnd type="none" w="med" len="med"/>
                      <a:tailEnd type="none" w="med" len="med"/>
                    </a:lnL>
                    <a:lnR w="12700" cap="flat" cmpd="sng" algn="ctr">
                      <a:solidFill>
                        <a:srgbClr val="0086FA"/>
                      </a:solidFill>
                      <a:prstDash val="solid"/>
                      <a:round/>
                      <a:headEnd type="none" w="med" len="med"/>
                      <a:tailEnd type="none" w="med" len="med"/>
                    </a:lnR>
                    <a:lnT w="7620" cap="flat" cmpd="sng" algn="ctr">
                      <a:solidFill>
                        <a:srgbClr val="A085FA"/>
                      </a:solidFill>
                      <a:prstDash val="solid"/>
                      <a:round/>
                      <a:headEnd type="none" w="med" len="med"/>
                      <a:tailEnd type="none" w="med" len="med"/>
                    </a:lnT>
                    <a:lnB w="7620" cap="flat" cmpd="sng" algn="ctr">
                      <a:solidFill>
                        <a:srgbClr val="00B9BC"/>
                      </a:solidFill>
                      <a:prstDash val="solid"/>
                      <a:round/>
                      <a:headEnd type="none" w="med" len="med"/>
                      <a:tailEnd type="none" w="med" len="med"/>
                    </a:lnB>
                  </a:tcPr>
                </a:tc>
                <a:tc>
                  <a:txBody>
                    <a:bodyPr/>
                    <a:lstStyle/>
                    <a:p>
                      <a:pPr algn="l" fontAlgn="t"/>
                      <a:r>
                        <a:rPr lang="en-US" b="1" dirty="0" err="1">
                          <a:effectLst/>
                        </a:rPr>
                        <a:t>ps</a:t>
                      </a:r>
                      <a:endParaRPr lang="en-US" b="1" dirty="0">
                        <a:effectLst/>
                      </a:endParaRPr>
                    </a:p>
                  </a:txBody>
                  <a:tcPr marL="121920" marR="121920" marT="91440" marB="91440">
                    <a:lnL w="12700" cap="flat" cmpd="sng" algn="ctr">
                      <a:solidFill>
                        <a:srgbClr val="0086FA"/>
                      </a:solidFill>
                      <a:prstDash val="solid"/>
                      <a:round/>
                      <a:headEnd type="none" w="med" len="med"/>
                      <a:tailEnd type="none" w="med" len="med"/>
                    </a:lnL>
                    <a:lnR w="12700" cap="flat" cmpd="sng" algn="ctr">
                      <a:solidFill>
                        <a:srgbClr val="E015F9"/>
                      </a:solidFill>
                      <a:prstDash val="solid"/>
                      <a:round/>
                      <a:headEnd type="none" w="med" len="med"/>
                      <a:tailEnd type="none" w="med" len="med"/>
                    </a:lnR>
                    <a:lnT w="7620" cap="flat" cmpd="sng" algn="ctr">
                      <a:solidFill>
                        <a:srgbClr val="0086FA"/>
                      </a:solidFill>
                      <a:prstDash val="solid"/>
                      <a:round/>
                      <a:headEnd type="none" w="med" len="med"/>
                      <a:tailEnd type="none" w="med" len="med"/>
                    </a:lnT>
                    <a:lnB w="7620" cap="flat" cmpd="sng" algn="ctr">
                      <a:solidFill>
                        <a:srgbClr val="C014F9"/>
                      </a:solidFill>
                      <a:prstDash val="solid"/>
                      <a:round/>
                      <a:headEnd type="none" w="med" len="med"/>
                      <a:tailEnd type="none" w="med" len="med"/>
                    </a:lnB>
                  </a:tcPr>
                </a:tc>
                <a:tc>
                  <a:txBody>
                    <a:bodyPr/>
                    <a:lstStyle/>
                    <a:p>
                      <a:pPr algn="l" fontAlgn="t"/>
                      <a:r>
                        <a:rPr lang="en-US" b="1">
                          <a:effectLst/>
                        </a:rPr>
                        <a:t>sort</a:t>
                      </a:r>
                    </a:p>
                  </a:txBody>
                  <a:tcPr marL="121920" marR="121920" marT="91440" marB="91440">
                    <a:lnL w="12700" cap="flat" cmpd="sng" algn="ctr">
                      <a:solidFill>
                        <a:srgbClr val="E015F9"/>
                      </a:solidFill>
                      <a:prstDash val="solid"/>
                      <a:round/>
                      <a:headEnd type="none" w="med" len="med"/>
                      <a:tailEnd type="none" w="med" len="med"/>
                    </a:lnL>
                    <a:lnR w="12700" cap="flat" cmpd="sng" algn="ctr">
                      <a:solidFill>
                        <a:srgbClr val="E015F9"/>
                      </a:solidFill>
                      <a:prstDash val="solid"/>
                      <a:round/>
                      <a:headEnd type="none" w="med" len="med"/>
                      <a:tailEnd type="none" w="med" len="med"/>
                    </a:lnR>
                    <a:lnT w="7620" cap="flat" cmpd="sng" algn="ctr">
                      <a:solidFill>
                        <a:srgbClr val="E015F9"/>
                      </a:solidFill>
                      <a:prstDash val="solid"/>
                      <a:round/>
                      <a:headEnd type="none" w="med" len="med"/>
                      <a:tailEnd type="none" w="med" len="med"/>
                    </a:lnT>
                    <a:lnB w="7620" cap="flat" cmpd="sng" algn="ctr">
                      <a:solidFill>
                        <a:srgbClr val="A012F9"/>
                      </a:solidFill>
                      <a:prstDash val="solid"/>
                      <a:round/>
                      <a:headEnd type="none" w="med" len="med"/>
                      <a:tailEnd type="none" w="med" len="med"/>
                    </a:lnB>
                  </a:tcPr>
                </a:tc>
                <a:extLst>
                  <a:ext uri="{0D108BD9-81ED-4DB2-BD59-A6C34878D82A}">
                    <a16:rowId xmlns:a16="http://schemas.microsoft.com/office/drawing/2014/main" val="10004"/>
                  </a:ext>
                </a:extLst>
              </a:tr>
              <a:tr h="496976">
                <a:tc>
                  <a:txBody>
                    <a:bodyPr/>
                    <a:lstStyle/>
                    <a:p>
                      <a:pPr algn="l" fontAlgn="t"/>
                      <a:r>
                        <a:rPr lang="en-US" b="1">
                          <a:effectLst/>
                        </a:rPr>
                        <a:t>cls</a:t>
                      </a:r>
                    </a:p>
                  </a:txBody>
                  <a:tcPr marL="121920" marR="121920" marT="91440" marB="91440">
                    <a:lnL w="12700" cap="flat" cmpd="sng" algn="ctr">
                      <a:solidFill>
                        <a:srgbClr val="A081FA"/>
                      </a:solidFill>
                      <a:prstDash val="solid"/>
                      <a:round/>
                      <a:headEnd type="none" w="med" len="med"/>
                      <a:tailEnd type="none" w="med" len="med"/>
                    </a:lnL>
                    <a:lnR w="12700" cap="flat" cmpd="sng" algn="ctr">
                      <a:solidFill>
                        <a:srgbClr val="00B9BC"/>
                      </a:solidFill>
                      <a:prstDash val="solid"/>
                      <a:round/>
                      <a:headEnd type="none" w="med" len="med"/>
                      <a:tailEnd type="none" w="med" len="med"/>
                    </a:lnR>
                    <a:lnT w="7620" cap="flat" cmpd="sng" algn="ctr">
                      <a:solidFill>
                        <a:srgbClr val="A081FA"/>
                      </a:solidFill>
                      <a:prstDash val="solid"/>
                      <a:round/>
                      <a:headEnd type="none" w="med" len="med"/>
                      <a:tailEnd type="none" w="med" len="med"/>
                    </a:lnT>
                    <a:lnB w="7620" cap="flat" cmpd="sng" algn="ctr">
                      <a:solidFill>
                        <a:srgbClr val="809BF0"/>
                      </a:solidFill>
                      <a:prstDash val="solid"/>
                      <a:round/>
                      <a:headEnd type="none" w="med" len="med"/>
                      <a:tailEnd type="none" w="med" len="med"/>
                    </a:lnB>
                  </a:tcPr>
                </a:tc>
                <a:tc>
                  <a:txBody>
                    <a:bodyPr/>
                    <a:lstStyle/>
                    <a:p>
                      <a:pPr algn="l" fontAlgn="t"/>
                      <a:r>
                        <a:rPr lang="en-US" b="1">
                          <a:effectLst/>
                        </a:rPr>
                        <a:t>history</a:t>
                      </a:r>
                    </a:p>
                  </a:txBody>
                  <a:tcPr marL="121920" marR="121920" marT="91440" marB="91440">
                    <a:lnL w="12700" cap="flat" cmpd="sng" algn="ctr">
                      <a:solidFill>
                        <a:srgbClr val="00B9BC"/>
                      </a:solidFill>
                      <a:prstDash val="solid"/>
                      <a:round/>
                      <a:headEnd type="none" w="med" len="med"/>
                      <a:tailEnd type="none" w="med" len="med"/>
                    </a:lnL>
                    <a:lnR w="12700" cap="flat" cmpd="sng" algn="ctr">
                      <a:solidFill>
                        <a:srgbClr val="C014F9"/>
                      </a:solidFill>
                      <a:prstDash val="solid"/>
                      <a:round/>
                      <a:headEnd type="none" w="med" len="med"/>
                      <a:tailEnd type="none" w="med" len="med"/>
                    </a:lnR>
                    <a:lnT w="7620" cap="flat" cmpd="sng" algn="ctr">
                      <a:solidFill>
                        <a:srgbClr val="00B9BC"/>
                      </a:solidFill>
                      <a:prstDash val="solid"/>
                      <a:round/>
                      <a:headEnd type="none" w="med" len="med"/>
                      <a:tailEnd type="none" w="med" len="med"/>
                    </a:lnT>
                    <a:lnB w="7620" cap="flat" cmpd="sng" algn="ctr">
                      <a:solidFill>
                        <a:srgbClr val="E09BF0"/>
                      </a:solidFill>
                      <a:prstDash val="solid"/>
                      <a:round/>
                      <a:headEnd type="none" w="med" len="med"/>
                      <a:tailEnd type="none" w="med" len="med"/>
                    </a:lnB>
                  </a:tcPr>
                </a:tc>
                <a:tc>
                  <a:txBody>
                    <a:bodyPr/>
                    <a:lstStyle/>
                    <a:p>
                      <a:pPr algn="l" fontAlgn="t"/>
                      <a:r>
                        <a:rPr lang="en-US" b="1" dirty="0" err="1">
                          <a:effectLst/>
                        </a:rPr>
                        <a:t>pushd</a:t>
                      </a:r>
                      <a:endParaRPr lang="en-US" b="1" dirty="0">
                        <a:effectLst/>
                      </a:endParaRPr>
                    </a:p>
                  </a:txBody>
                  <a:tcPr marL="121920" marR="121920" marT="91440" marB="91440">
                    <a:lnL w="12700" cap="flat" cmpd="sng" algn="ctr">
                      <a:solidFill>
                        <a:srgbClr val="C014F9"/>
                      </a:solidFill>
                      <a:prstDash val="solid"/>
                      <a:round/>
                      <a:headEnd type="none" w="med" len="med"/>
                      <a:tailEnd type="none" w="med" len="med"/>
                    </a:lnL>
                    <a:lnR w="12700" cap="flat" cmpd="sng" algn="ctr">
                      <a:solidFill>
                        <a:srgbClr val="A012F9"/>
                      </a:solidFill>
                      <a:prstDash val="solid"/>
                      <a:round/>
                      <a:headEnd type="none" w="med" len="med"/>
                      <a:tailEnd type="none" w="med" len="med"/>
                    </a:lnR>
                    <a:lnT w="7620" cap="flat" cmpd="sng" algn="ctr">
                      <a:solidFill>
                        <a:srgbClr val="C014F9"/>
                      </a:solidFill>
                      <a:prstDash val="solid"/>
                      <a:round/>
                      <a:headEnd type="none" w="med" len="med"/>
                      <a:tailEnd type="none" w="med" len="med"/>
                    </a:lnT>
                    <a:lnB w="7620" cap="flat" cmpd="sng" algn="ctr">
                      <a:solidFill>
                        <a:srgbClr val="8015F9"/>
                      </a:solidFill>
                      <a:prstDash val="solid"/>
                      <a:round/>
                      <a:headEnd type="none" w="med" len="med"/>
                      <a:tailEnd type="none" w="med" len="med"/>
                    </a:lnB>
                  </a:tcPr>
                </a:tc>
                <a:tc>
                  <a:txBody>
                    <a:bodyPr/>
                    <a:lstStyle/>
                    <a:p>
                      <a:pPr algn="l" fontAlgn="t"/>
                      <a:r>
                        <a:rPr lang="en-US" b="1">
                          <a:effectLst/>
                        </a:rPr>
                        <a:t>tee</a:t>
                      </a:r>
                    </a:p>
                  </a:txBody>
                  <a:tcPr marL="121920" marR="121920" marT="91440" marB="91440">
                    <a:lnL w="12700" cap="flat" cmpd="sng" algn="ctr">
                      <a:solidFill>
                        <a:srgbClr val="A012F9"/>
                      </a:solidFill>
                      <a:prstDash val="solid"/>
                      <a:round/>
                      <a:headEnd type="none" w="med" len="med"/>
                      <a:tailEnd type="none" w="med" len="med"/>
                    </a:lnL>
                    <a:lnR w="12700" cap="flat" cmpd="sng" algn="ctr">
                      <a:solidFill>
                        <a:srgbClr val="A012F9"/>
                      </a:solidFill>
                      <a:prstDash val="solid"/>
                      <a:round/>
                      <a:headEnd type="none" w="med" len="med"/>
                      <a:tailEnd type="none" w="med" len="med"/>
                    </a:lnR>
                    <a:lnT w="7620" cap="flat" cmpd="sng" algn="ctr">
                      <a:solidFill>
                        <a:srgbClr val="A012F9"/>
                      </a:solidFill>
                      <a:prstDash val="solid"/>
                      <a:round/>
                      <a:headEnd type="none" w="med" len="med"/>
                      <a:tailEnd type="none" w="med" len="med"/>
                    </a:lnT>
                    <a:lnB w="7620" cap="flat" cmpd="sng" algn="ctr">
                      <a:solidFill>
                        <a:srgbClr val="406635"/>
                      </a:solidFill>
                      <a:prstDash val="solid"/>
                      <a:round/>
                      <a:headEnd type="none" w="med" len="med"/>
                      <a:tailEnd type="none" w="med" len="med"/>
                    </a:lnB>
                  </a:tcPr>
                </a:tc>
                <a:extLst>
                  <a:ext uri="{0D108BD9-81ED-4DB2-BD59-A6C34878D82A}">
                    <a16:rowId xmlns:a16="http://schemas.microsoft.com/office/drawing/2014/main" val="10005"/>
                  </a:ext>
                </a:extLst>
              </a:tr>
              <a:tr h="496976">
                <a:tc>
                  <a:txBody>
                    <a:bodyPr/>
                    <a:lstStyle/>
                    <a:p>
                      <a:pPr algn="l" fontAlgn="t"/>
                      <a:r>
                        <a:rPr lang="en-US" b="1">
                          <a:effectLst/>
                        </a:rPr>
                        <a:t>copy</a:t>
                      </a:r>
                    </a:p>
                  </a:txBody>
                  <a:tcPr marL="121920" marR="121920" marT="91440" marB="91440">
                    <a:lnL w="12700" cap="flat" cmpd="sng" algn="ctr">
                      <a:solidFill>
                        <a:srgbClr val="809BF0"/>
                      </a:solidFill>
                      <a:prstDash val="solid"/>
                      <a:round/>
                      <a:headEnd type="none" w="med" len="med"/>
                      <a:tailEnd type="none" w="med" len="med"/>
                    </a:lnL>
                    <a:lnR w="12700" cap="flat" cmpd="sng" algn="ctr">
                      <a:solidFill>
                        <a:srgbClr val="E09BF0"/>
                      </a:solidFill>
                      <a:prstDash val="solid"/>
                      <a:round/>
                      <a:headEnd type="none" w="med" len="med"/>
                      <a:tailEnd type="none" w="med" len="med"/>
                    </a:lnR>
                    <a:lnT w="7620" cap="flat" cmpd="sng" algn="ctr">
                      <a:solidFill>
                        <a:srgbClr val="809BF0"/>
                      </a:solidFill>
                      <a:prstDash val="solid"/>
                      <a:round/>
                      <a:headEnd type="none" w="med" len="med"/>
                      <a:tailEnd type="none" w="med" len="med"/>
                    </a:lnT>
                    <a:lnB w="7620" cap="flat" cmpd="sng" algn="ctr">
                      <a:solidFill>
                        <a:srgbClr val="E0B43C"/>
                      </a:solidFill>
                      <a:prstDash val="solid"/>
                      <a:round/>
                      <a:headEnd type="none" w="med" len="med"/>
                      <a:tailEnd type="none" w="med" len="med"/>
                    </a:lnB>
                  </a:tcPr>
                </a:tc>
                <a:tc>
                  <a:txBody>
                    <a:bodyPr/>
                    <a:lstStyle/>
                    <a:p>
                      <a:pPr algn="l" fontAlgn="t"/>
                      <a:r>
                        <a:rPr lang="en-US" b="1">
                          <a:effectLst/>
                        </a:rPr>
                        <a:t>kill</a:t>
                      </a:r>
                    </a:p>
                  </a:txBody>
                  <a:tcPr marL="121920" marR="121920" marT="91440" marB="91440">
                    <a:lnL w="12700" cap="flat" cmpd="sng" algn="ctr">
                      <a:solidFill>
                        <a:srgbClr val="E09BF0"/>
                      </a:solidFill>
                      <a:prstDash val="solid"/>
                      <a:round/>
                      <a:headEnd type="none" w="med" len="med"/>
                      <a:tailEnd type="none" w="med" len="med"/>
                    </a:lnL>
                    <a:lnR w="12700" cap="flat" cmpd="sng" algn="ctr">
                      <a:solidFill>
                        <a:srgbClr val="8015F9"/>
                      </a:solidFill>
                      <a:prstDash val="solid"/>
                      <a:round/>
                      <a:headEnd type="none" w="med" len="med"/>
                      <a:tailEnd type="none" w="med" len="med"/>
                    </a:lnR>
                    <a:lnT w="7620" cap="flat" cmpd="sng" algn="ctr">
                      <a:solidFill>
                        <a:srgbClr val="E09BF0"/>
                      </a:solidFill>
                      <a:prstDash val="solid"/>
                      <a:round/>
                      <a:headEnd type="none" w="med" len="med"/>
                      <a:tailEnd type="none" w="med" len="med"/>
                    </a:lnT>
                    <a:lnB w="7620" cap="flat" cmpd="sng" algn="ctr">
                      <a:solidFill>
                        <a:srgbClr val="C0B43C"/>
                      </a:solidFill>
                      <a:prstDash val="solid"/>
                      <a:round/>
                      <a:headEnd type="none" w="med" len="med"/>
                      <a:tailEnd type="none" w="med" len="med"/>
                    </a:lnB>
                  </a:tcPr>
                </a:tc>
                <a:tc>
                  <a:txBody>
                    <a:bodyPr/>
                    <a:lstStyle/>
                    <a:p>
                      <a:pPr algn="l" fontAlgn="t"/>
                      <a:r>
                        <a:rPr lang="en-US" b="1" dirty="0" err="1">
                          <a:effectLst/>
                        </a:rPr>
                        <a:t>pwd</a:t>
                      </a:r>
                      <a:endParaRPr lang="en-US" b="1" dirty="0">
                        <a:effectLst/>
                      </a:endParaRPr>
                    </a:p>
                  </a:txBody>
                  <a:tcPr marL="121920" marR="121920" marT="91440" marB="91440">
                    <a:lnL w="12700" cap="flat" cmpd="sng" algn="ctr">
                      <a:solidFill>
                        <a:srgbClr val="8015F9"/>
                      </a:solidFill>
                      <a:prstDash val="solid"/>
                      <a:round/>
                      <a:headEnd type="none" w="med" len="med"/>
                      <a:tailEnd type="none" w="med" len="med"/>
                    </a:lnL>
                    <a:lnR w="12700" cap="flat" cmpd="sng" algn="ctr">
                      <a:solidFill>
                        <a:srgbClr val="406635"/>
                      </a:solidFill>
                      <a:prstDash val="solid"/>
                      <a:round/>
                      <a:headEnd type="none" w="med" len="med"/>
                      <a:tailEnd type="none" w="med" len="med"/>
                    </a:lnR>
                    <a:lnT w="7620" cap="flat" cmpd="sng" algn="ctr">
                      <a:solidFill>
                        <a:srgbClr val="8015F9"/>
                      </a:solidFill>
                      <a:prstDash val="solid"/>
                      <a:round/>
                      <a:headEnd type="none" w="med" len="med"/>
                      <a:tailEnd type="none" w="med" len="med"/>
                    </a:lnT>
                    <a:lnB w="7620" cap="flat" cmpd="sng" algn="ctr">
                      <a:solidFill>
                        <a:srgbClr val="804C21"/>
                      </a:solidFill>
                      <a:prstDash val="solid"/>
                      <a:round/>
                      <a:headEnd type="none" w="med" len="med"/>
                      <a:tailEnd type="none" w="med" len="med"/>
                    </a:lnB>
                  </a:tcPr>
                </a:tc>
                <a:tc>
                  <a:txBody>
                    <a:bodyPr/>
                    <a:lstStyle/>
                    <a:p>
                      <a:pPr algn="l" fontAlgn="t"/>
                      <a:r>
                        <a:rPr lang="en-US" b="1" dirty="0">
                          <a:effectLst/>
                        </a:rPr>
                        <a:t>type</a:t>
                      </a:r>
                    </a:p>
                  </a:txBody>
                  <a:tcPr marL="121920" marR="121920" marT="91440" marB="91440">
                    <a:lnL w="12700" cap="flat" cmpd="sng" algn="ctr">
                      <a:solidFill>
                        <a:srgbClr val="406635"/>
                      </a:solidFill>
                      <a:prstDash val="solid"/>
                      <a:round/>
                      <a:headEnd type="none" w="med" len="med"/>
                      <a:tailEnd type="none" w="med" len="med"/>
                    </a:lnL>
                    <a:lnR w="12700" cap="flat" cmpd="sng" algn="ctr">
                      <a:solidFill>
                        <a:srgbClr val="406635"/>
                      </a:solidFill>
                      <a:prstDash val="solid"/>
                      <a:round/>
                      <a:headEnd type="none" w="med" len="med"/>
                      <a:tailEnd type="none" w="med" len="med"/>
                    </a:lnR>
                    <a:lnT w="7620" cap="flat" cmpd="sng" algn="ctr">
                      <a:solidFill>
                        <a:srgbClr val="406635"/>
                      </a:solidFill>
                      <a:prstDash val="solid"/>
                      <a:round/>
                      <a:headEnd type="none" w="med" len="med"/>
                      <a:tailEnd type="none" w="med" len="med"/>
                    </a:lnT>
                    <a:lnB w="7620" cap="flat" cmpd="sng" algn="ctr">
                      <a:solidFill>
                        <a:srgbClr val="E04521"/>
                      </a:solidFill>
                      <a:prstDash val="solid"/>
                      <a:round/>
                      <a:headEnd type="none" w="med" len="med"/>
                      <a:tailEnd type="none" w="med" len="med"/>
                    </a:lnB>
                  </a:tcPr>
                </a:tc>
                <a:extLst>
                  <a:ext uri="{0D108BD9-81ED-4DB2-BD59-A6C34878D82A}">
                    <a16:rowId xmlns:a16="http://schemas.microsoft.com/office/drawing/2014/main" val="10006"/>
                  </a:ext>
                </a:extLst>
              </a:tr>
              <a:tr h="496976">
                <a:tc>
                  <a:txBody>
                    <a:bodyPr/>
                    <a:lstStyle/>
                    <a:p>
                      <a:pPr algn="l" fontAlgn="t"/>
                      <a:r>
                        <a:rPr lang="en-US" b="1">
                          <a:effectLst/>
                        </a:rPr>
                        <a:t>del</a:t>
                      </a:r>
                    </a:p>
                  </a:txBody>
                  <a:tcPr marL="121920" marR="121920" marT="91440" marB="91440">
                    <a:lnL w="12700" cap="flat" cmpd="sng" algn="ctr">
                      <a:solidFill>
                        <a:srgbClr val="E0B43C"/>
                      </a:solidFill>
                      <a:prstDash val="solid"/>
                      <a:round/>
                      <a:headEnd type="none" w="med" len="med"/>
                      <a:tailEnd type="none" w="med" len="med"/>
                    </a:lnL>
                    <a:lnR w="12700" cap="flat" cmpd="sng" algn="ctr">
                      <a:solidFill>
                        <a:srgbClr val="C0B43C"/>
                      </a:solidFill>
                      <a:prstDash val="solid"/>
                      <a:round/>
                      <a:headEnd type="none" w="med" len="med"/>
                      <a:tailEnd type="none" w="med" len="med"/>
                    </a:lnR>
                    <a:lnT w="7620" cap="flat" cmpd="sng" algn="ctr">
                      <a:solidFill>
                        <a:srgbClr val="E0B43C"/>
                      </a:solidFill>
                      <a:prstDash val="solid"/>
                      <a:round/>
                      <a:headEnd type="none" w="med" len="med"/>
                      <a:tailEnd type="none" w="med" len="med"/>
                    </a:lnT>
                    <a:lnB w="7620" cap="flat" cmpd="sng" algn="ctr">
                      <a:solidFill>
                        <a:srgbClr val="40FE30"/>
                      </a:solidFill>
                      <a:prstDash val="solid"/>
                      <a:round/>
                      <a:headEnd type="none" w="med" len="med"/>
                      <a:tailEnd type="none" w="med" len="med"/>
                    </a:lnB>
                  </a:tcPr>
                </a:tc>
                <a:tc>
                  <a:txBody>
                    <a:bodyPr/>
                    <a:lstStyle/>
                    <a:p>
                      <a:pPr algn="l" fontAlgn="t"/>
                      <a:r>
                        <a:rPr lang="en-US" b="1">
                          <a:effectLst/>
                        </a:rPr>
                        <a:t>lp</a:t>
                      </a:r>
                    </a:p>
                  </a:txBody>
                  <a:tcPr marL="121920" marR="121920" marT="91440" marB="91440">
                    <a:lnL w="12700" cap="flat" cmpd="sng" algn="ctr">
                      <a:solidFill>
                        <a:srgbClr val="C0B43C"/>
                      </a:solidFill>
                      <a:prstDash val="solid"/>
                      <a:round/>
                      <a:headEnd type="none" w="med" len="med"/>
                      <a:tailEnd type="none" w="med" len="med"/>
                    </a:lnL>
                    <a:lnR w="12700" cap="flat" cmpd="sng" algn="ctr">
                      <a:solidFill>
                        <a:srgbClr val="804C21"/>
                      </a:solidFill>
                      <a:prstDash val="solid"/>
                      <a:round/>
                      <a:headEnd type="none" w="med" len="med"/>
                      <a:tailEnd type="none" w="med" len="med"/>
                    </a:lnR>
                    <a:lnT w="7620" cap="flat" cmpd="sng" algn="ctr">
                      <a:solidFill>
                        <a:srgbClr val="C0B43C"/>
                      </a:solidFill>
                      <a:prstDash val="solid"/>
                      <a:round/>
                      <a:headEnd type="none" w="med" len="med"/>
                      <a:tailEnd type="none" w="med" len="med"/>
                    </a:lnT>
                    <a:lnB w="7620" cap="flat" cmpd="sng" algn="ctr">
                      <a:solidFill>
                        <a:srgbClr val="A08E5A"/>
                      </a:solidFill>
                      <a:prstDash val="solid"/>
                      <a:round/>
                      <a:headEnd type="none" w="med" len="med"/>
                      <a:tailEnd type="none" w="med" len="med"/>
                    </a:lnB>
                  </a:tcPr>
                </a:tc>
                <a:tc>
                  <a:txBody>
                    <a:bodyPr/>
                    <a:lstStyle/>
                    <a:p>
                      <a:pPr algn="l" fontAlgn="t"/>
                      <a:r>
                        <a:rPr lang="en-US" b="1">
                          <a:effectLst/>
                        </a:rPr>
                        <a:t>r</a:t>
                      </a:r>
                    </a:p>
                  </a:txBody>
                  <a:tcPr marL="121920" marR="121920" marT="91440" marB="91440">
                    <a:lnL w="12700" cap="flat" cmpd="sng" algn="ctr">
                      <a:solidFill>
                        <a:srgbClr val="804C21"/>
                      </a:solidFill>
                      <a:prstDash val="solid"/>
                      <a:round/>
                      <a:headEnd type="none" w="med" len="med"/>
                      <a:tailEnd type="none" w="med" len="med"/>
                    </a:lnL>
                    <a:lnR w="12700" cap="flat" cmpd="sng" algn="ctr">
                      <a:solidFill>
                        <a:srgbClr val="E04521"/>
                      </a:solidFill>
                      <a:prstDash val="solid"/>
                      <a:round/>
                      <a:headEnd type="none" w="med" len="med"/>
                      <a:tailEnd type="none" w="med" len="med"/>
                    </a:lnR>
                    <a:lnT w="7620" cap="flat" cmpd="sng" algn="ctr">
                      <a:solidFill>
                        <a:srgbClr val="804C21"/>
                      </a:solidFill>
                      <a:prstDash val="solid"/>
                      <a:round/>
                      <a:headEnd type="none" w="med" len="med"/>
                      <a:tailEnd type="none" w="med" len="med"/>
                    </a:lnT>
                    <a:lnB w="7620" cap="flat" cmpd="sng" algn="ctr">
                      <a:solidFill>
                        <a:srgbClr val="E0F530"/>
                      </a:solidFill>
                      <a:prstDash val="solid"/>
                      <a:round/>
                      <a:headEnd type="none" w="med" len="med"/>
                      <a:tailEnd type="none" w="med" len="med"/>
                    </a:lnB>
                  </a:tcPr>
                </a:tc>
                <a:tc>
                  <a:txBody>
                    <a:bodyPr/>
                    <a:lstStyle/>
                    <a:p>
                      <a:pPr algn="l" fontAlgn="t"/>
                      <a:r>
                        <a:rPr lang="en-US" b="1" dirty="0">
                          <a:effectLst/>
                        </a:rPr>
                        <a:t>write</a:t>
                      </a:r>
                    </a:p>
                  </a:txBody>
                  <a:tcPr marL="121920" marR="121920" marT="91440" marB="91440">
                    <a:lnL w="12700" cap="flat" cmpd="sng" algn="ctr">
                      <a:solidFill>
                        <a:srgbClr val="E04521"/>
                      </a:solidFill>
                      <a:prstDash val="solid"/>
                      <a:round/>
                      <a:headEnd type="none" w="med" len="med"/>
                      <a:tailEnd type="none" w="med" len="med"/>
                    </a:lnL>
                    <a:lnR w="12700" cap="flat" cmpd="sng" algn="ctr">
                      <a:solidFill>
                        <a:srgbClr val="E04521"/>
                      </a:solidFill>
                      <a:prstDash val="solid"/>
                      <a:round/>
                      <a:headEnd type="none" w="med" len="med"/>
                      <a:tailEnd type="none" w="med" len="med"/>
                    </a:lnR>
                    <a:lnT w="7620" cap="flat" cmpd="sng" algn="ctr">
                      <a:solidFill>
                        <a:srgbClr val="E04521"/>
                      </a:solidFill>
                      <a:prstDash val="solid"/>
                      <a:round/>
                      <a:headEnd type="none" w="med" len="med"/>
                      <a:tailEnd type="none" w="med" len="med"/>
                    </a:lnT>
                    <a:lnB w="12700" cap="flat" cmpd="sng" algn="ctr">
                      <a:solidFill>
                        <a:srgbClr val="E04521"/>
                      </a:solidFill>
                      <a:prstDash val="solid"/>
                      <a:round/>
                      <a:headEnd type="none" w="med" len="med"/>
                      <a:tailEnd type="none" w="med" len="med"/>
                    </a:lnB>
                  </a:tcPr>
                </a:tc>
                <a:extLst>
                  <a:ext uri="{0D108BD9-81ED-4DB2-BD59-A6C34878D82A}">
                    <a16:rowId xmlns:a16="http://schemas.microsoft.com/office/drawing/2014/main" val="10007"/>
                  </a:ext>
                </a:extLst>
              </a:tr>
              <a:tr h="496976">
                <a:tc>
                  <a:txBody>
                    <a:bodyPr/>
                    <a:lstStyle/>
                    <a:p>
                      <a:pPr algn="l" fontAlgn="t"/>
                      <a:r>
                        <a:rPr lang="en-US" b="1">
                          <a:effectLst/>
                        </a:rPr>
                        <a:t>diff</a:t>
                      </a:r>
                    </a:p>
                  </a:txBody>
                  <a:tcPr marL="121920" marR="121920" marT="91440" marB="91440">
                    <a:lnL w="12700" cap="flat" cmpd="sng" algn="ctr">
                      <a:solidFill>
                        <a:srgbClr val="40FE30"/>
                      </a:solidFill>
                      <a:prstDash val="solid"/>
                      <a:round/>
                      <a:headEnd type="none" w="med" len="med"/>
                      <a:tailEnd type="none" w="med" len="med"/>
                    </a:lnL>
                    <a:lnR w="12700" cap="flat" cmpd="sng" algn="ctr">
                      <a:solidFill>
                        <a:srgbClr val="A08E5A"/>
                      </a:solidFill>
                      <a:prstDash val="solid"/>
                      <a:round/>
                      <a:headEnd type="none" w="med" len="med"/>
                      <a:tailEnd type="none" w="med" len="med"/>
                    </a:lnR>
                    <a:lnT w="7620" cap="flat" cmpd="sng" algn="ctr">
                      <a:solidFill>
                        <a:srgbClr val="40FE30"/>
                      </a:solidFill>
                      <a:prstDash val="solid"/>
                      <a:round/>
                      <a:headEnd type="none" w="med" len="med"/>
                      <a:tailEnd type="none" w="med" len="med"/>
                    </a:lnT>
                    <a:lnB w="12700" cap="flat" cmpd="sng" algn="ctr">
                      <a:solidFill>
                        <a:srgbClr val="40FE30"/>
                      </a:solidFill>
                      <a:prstDash val="solid"/>
                      <a:round/>
                      <a:headEnd type="none" w="med" len="med"/>
                      <a:tailEnd type="none" w="med" len="med"/>
                    </a:lnB>
                  </a:tcPr>
                </a:tc>
                <a:tc>
                  <a:txBody>
                    <a:bodyPr/>
                    <a:lstStyle/>
                    <a:p>
                      <a:pPr algn="l" fontAlgn="t"/>
                      <a:r>
                        <a:rPr lang="en-US" b="1">
                          <a:effectLst/>
                        </a:rPr>
                        <a:t>ls</a:t>
                      </a:r>
                    </a:p>
                  </a:txBody>
                  <a:tcPr marL="121920" marR="121920" marT="91440" marB="91440">
                    <a:lnL w="12700" cap="flat" cmpd="sng" algn="ctr">
                      <a:solidFill>
                        <a:srgbClr val="A08E5A"/>
                      </a:solidFill>
                      <a:prstDash val="solid"/>
                      <a:round/>
                      <a:headEnd type="none" w="med" len="med"/>
                      <a:tailEnd type="none" w="med" len="med"/>
                    </a:lnL>
                    <a:lnR w="12700" cap="flat" cmpd="sng" algn="ctr">
                      <a:solidFill>
                        <a:srgbClr val="E0F530"/>
                      </a:solidFill>
                      <a:prstDash val="solid"/>
                      <a:round/>
                      <a:headEnd type="none" w="med" len="med"/>
                      <a:tailEnd type="none" w="med" len="med"/>
                    </a:lnR>
                    <a:lnT w="7620" cap="flat" cmpd="sng" algn="ctr">
                      <a:solidFill>
                        <a:srgbClr val="A08E5A"/>
                      </a:solidFill>
                      <a:prstDash val="solid"/>
                      <a:round/>
                      <a:headEnd type="none" w="med" len="med"/>
                      <a:tailEnd type="none" w="med" len="med"/>
                    </a:lnT>
                    <a:lnB w="12700" cap="flat" cmpd="sng" algn="ctr">
                      <a:solidFill>
                        <a:srgbClr val="A08E5A"/>
                      </a:solidFill>
                      <a:prstDash val="solid"/>
                      <a:round/>
                      <a:headEnd type="none" w="med" len="med"/>
                      <a:tailEnd type="none" w="med" len="med"/>
                    </a:lnB>
                  </a:tcPr>
                </a:tc>
                <a:tc>
                  <a:txBody>
                    <a:bodyPr/>
                    <a:lstStyle/>
                    <a:p>
                      <a:pPr algn="l" fontAlgn="t"/>
                      <a:r>
                        <a:rPr lang="en-US" b="1" dirty="0" err="1">
                          <a:effectLst/>
                        </a:rPr>
                        <a:t>ren</a:t>
                      </a:r>
                      <a:endParaRPr lang="en-US" b="1" dirty="0">
                        <a:effectLst/>
                      </a:endParaRPr>
                    </a:p>
                  </a:txBody>
                  <a:tcPr marL="121920" marR="121920" marT="91440" marB="91440">
                    <a:lnL w="12700" cap="flat" cmpd="sng" algn="ctr">
                      <a:solidFill>
                        <a:srgbClr val="E0F530"/>
                      </a:solidFill>
                      <a:prstDash val="solid"/>
                      <a:round/>
                      <a:headEnd type="none" w="med" len="med"/>
                      <a:tailEnd type="none" w="med" len="med"/>
                    </a:lnL>
                    <a:lnR w="12700" cap="flat" cmpd="sng" algn="ctr">
                      <a:solidFill>
                        <a:srgbClr val="E0F530"/>
                      </a:solidFill>
                      <a:prstDash val="solid"/>
                      <a:round/>
                      <a:headEnd type="none" w="med" len="med"/>
                      <a:tailEnd type="none" w="med" len="med"/>
                    </a:lnR>
                    <a:lnT w="7620" cap="flat" cmpd="sng" algn="ctr">
                      <a:solidFill>
                        <a:srgbClr val="E0F530"/>
                      </a:solidFill>
                      <a:prstDash val="solid"/>
                      <a:round/>
                      <a:headEnd type="none" w="med" len="med"/>
                      <a:tailEnd type="none" w="med" len="med"/>
                    </a:lnT>
                    <a:lnB w="12700" cap="flat" cmpd="sng" algn="ctr">
                      <a:solidFill>
                        <a:srgbClr val="E0F530"/>
                      </a:solidFill>
                      <a:prstDash val="solid"/>
                      <a:round/>
                      <a:headEnd type="none" w="med" len="med"/>
                      <a:tailEnd type="none" w="med" len="med"/>
                    </a:lnB>
                  </a:tcPr>
                </a:tc>
                <a:tc>
                  <a:txBody>
                    <a:bodyPr/>
                    <a:lstStyle/>
                    <a:p>
                      <a:endParaRPr lang="en-US" b="1" dirty="0"/>
                    </a:p>
                  </a:txBody>
                  <a:tcPr>
                    <a:lnL w="12700" cap="flat" cmpd="sng" algn="ctr">
                      <a:solidFill>
                        <a:srgbClr val="E0F530"/>
                      </a:solidFill>
                      <a:prstDash val="solid"/>
                      <a:round/>
                      <a:headEnd type="none" w="med" len="med"/>
                      <a:tailEnd type="none" w="med" len="med"/>
                    </a:lnL>
                    <a:lnT w="12700" cap="flat" cmpd="sng" algn="ctr">
                      <a:solidFill>
                        <a:srgbClr val="E04521"/>
                      </a:solidFill>
                      <a:prstDash val="solid"/>
                      <a:round/>
                      <a:headEnd type="none" w="med" len="med"/>
                      <a:tailEnd type="none" w="med" len="med"/>
                    </a:lnT>
                  </a:tcPr>
                </a:tc>
                <a:extLst>
                  <a:ext uri="{0D108BD9-81ED-4DB2-BD59-A6C34878D82A}">
                    <a16:rowId xmlns:a16="http://schemas.microsoft.com/office/drawing/2014/main" val="10008"/>
                  </a:ext>
                </a:extLst>
              </a:tr>
            </a:tbl>
          </a:graphicData>
        </a:graphic>
      </p:graphicFrame>
      <p:sp>
        <p:nvSpPr>
          <p:cNvPr id="7" name="Rectangle 1"/>
          <p:cNvSpPr>
            <a:spLocks noGrp="1" noChangeArrowheads="1"/>
          </p:cNvSpPr>
          <p:nvPr>
            <p:ph type="title"/>
          </p:nvPr>
        </p:nvSpPr>
        <p:spPr bwMode="auto">
          <a:xfrm>
            <a:off x="698500" y="990600"/>
            <a:ext cx="84582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400" dirty="0"/>
              <a:t>The following list shows a few of the common </a:t>
            </a:r>
            <a:r>
              <a:rPr lang="en-US" sz="2400" b="1" dirty="0"/>
              <a:t>cmd.exe</a:t>
            </a:r>
            <a:r>
              <a:rPr lang="en-US" sz="2400" dirty="0"/>
              <a:t> and Unix commands that you can use in PowerShell</a:t>
            </a:r>
            <a:endParaRPr lang="en-US" sz="2800" dirty="0"/>
          </a:p>
        </p:txBody>
      </p:sp>
    </p:spTree>
    <p:extLst>
      <p:ext uri="{BB962C8B-B14F-4D97-AF65-F5344CB8AC3E}">
        <p14:creationId xmlns:p14="http://schemas.microsoft.com/office/powerpoint/2010/main" val="4231570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b="1" dirty="0"/>
              <a:t>Get-Alias</a:t>
            </a:r>
            <a:r>
              <a:rPr lang="en-US" dirty="0"/>
              <a:t> </a:t>
            </a:r>
            <a:r>
              <a:rPr lang="en-US" dirty="0" err="1"/>
              <a:t>cmdlet</a:t>
            </a:r>
            <a:r>
              <a:rPr lang="en-US" dirty="0"/>
              <a:t> shows you the real name of the native PowerShell command associated with an alias.</a:t>
            </a:r>
          </a:p>
          <a:p>
            <a:r>
              <a:rPr lang="en-US" dirty="0"/>
              <a:t>PS C:\Users\User&gt; </a:t>
            </a:r>
            <a:r>
              <a:rPr lang="en-US" b="1" dirty="0"/>
              <a:t>Get-Alias</a:t>
            </a:r>
          </a:p>
          <a:p>
            <a:endParaRPr lang="en-US" dirty="0"/>
          </a:p>
        </p:txBody>
      </p:sp>
    </p:spTree>
    <p:extLst>
      <p:ext uri="{BB962C8B-B14F-4D97-AF65-F5344CB8AC3E}">
        <p14:creationId xmlns:p14="http://schemas.microsoft.com/office/powerpoint/2010/main" val="3245587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5973763"/>
          </a:xfrm>
        </p:spPr>
        <p:txBody>
          <a:bodyPr>
            <a:noAutofit/>
          </a:bodyPr>
          <a:lstStyle/>
          <a:p>
            <a:pPr marL="0" indent="0">
              <a:buNone/>
            </a:pPr>
            <a:r>
              <a:rPr lang="en-US" sz="2000" b="1" dirty="0"/>
              <a:t> PS C:\Users\User&gt; get-alias </a:t>
            </a:r>
            <a:r>
              <a:rPr lang="en-US" sz="2000" b="1" dirty="0" err="1"/>
              <a:t>ls</a:t>
            </a:r>
            <a:endParaRPr lang="en-US" sz="2000" b="1" dirty="0"/>
          </a:p>
          <a:p>
            <a:pPr marL="0" indent="0">
              <a:buNone/>
            </a:pPr>
            <a:r>
              <a:rPr lang="en-US" sz="2000" b="1" dirty="0"/>
              <a:t> Alias           </a:t>
            </a:r>
            <a:r>
              <a:rPr lang="en-US" sz="2000" b="1" dirty="0" err="1"/>
              <a:t>ls</a:t>
            </a:r>
            <a:r>
              <a:rPr lang="en-US" sz="2000" b="1" dirty="0"/>
              <a:t> -&gt; Get-</a:t>
            </a:r>
            <a:r>
              <a:rPr lang="en-US" sz="2000" b="1" dirty="0" err="1"/>
              <a:t>ChildItem</a:t>
            </a:r>
            <a:endParaRPr lang="en-US" sz="2000" b="1" dirty="0"/>
          </a:p>
          <a:p>
            <a:pPr marL="0" indent="0">
              <a:buNone/>
            </a:pPr>
            <a:endParaRPr lang="en-US" sz="2000" b="1" dirty="0"/>
          </a:p>
          <a:p>
            <a:pPr marL="0" indent="0">
              <a:buNone/>
            </a:pPr>
            <a:r>
              <a:rPr lang="en-US" sz="2000" b="1" dirty="0"/>
              <a:t>PS C:\Users\User&gt; get-alias </a:t>
            </a:r>
            <a:r>
              <a:rPr lang="en-US" sz="2000" b="1" dirty="0" err="1"/>
              <a:t>cls</a:t>
            </a:r>
            <a:endParaRPr lang="en-US" sz="2000" b="1" dirty="0"/>
          </a:p>
          <a:p>
            <a:pPr marL="0" indent="0">
              <a:buNone/>
            </a:pPr>
            <a:r>
              <a:rPr lang="en-US" sz="2000" b="1" dirty="0"/>
              <a:t>Alias           </a:t>
            </a:r>
            <a:r>
              <a:rPr lang="en-US" sz="2000" b="1" dirty="0" err="1"/>
              <a:t>cls</a:t>
            </a:r>
            <a:r>
              <a:rPr lang="en-US" sz="2000" b="1" dirty="0"/>
              <a:t> -&gt; Clear-Host</a:t>
            </a:r>
          </a:p>
          <a:p>
            <a:pPr marL="0" indent="0">
              <a:buNone/>
            </a:pPr>
            <a:endParaRPr lang="en-US" sz="2000" b="1" dirty="0"/>
          </a:p>
          <a:p>
            <a:pPr marL="0" indent="0">
              <a:buNone/>
            </a:pPr>
            <a:r>
              <a:rPr lang="en-US" sz="2000" b="1" dirty="0"/>
              <a:t>PS C:\Users\User&gt; get-alias cat</a:t>
            </a:r>
          </a:p>
          <a:p>
            <a:pPr marL="0" indent="0">
              <a:buNone/>
            </a:pPr>
            <a:r>
              <a:rPr lang="en-US" sz="2000" b="1" dirty="0"/>
              <a:t>Alias           cat -&gt; Get-Content</a:t>
            </a:r>
          </a:p>
          <a:p>
            <a:pPr marL="0" indent="0">
              <a:buNone/>
            </a:pPr>
            <a:endParaRPr lang="en-US" sz="2000" b="1" dirty="0"/>
          </a:p>
          <a:p>
            <a:pPr marL="0" indent="0">
              <a:buNone/>
            </a:pPr>
            <a:r>
              <a:rPr lang="en-US" sz="2000" b="1" dirty="0"/>
              <a:t>PS C:\Users\User&gt; get-command </a:t>
            </a:r>
            <a:r>
              <a:rPr lang="en-US" sz="2000" b="1" dirty="0" err="1"/>
              <a:t>cls</a:t>
            </a:r>
            <a:endParaRPr lang="en-US" sz="2000" b="1" dirty="0"/>
          </a:p>
          <a:p>
            <a:pPr marL="0" indent="0">
              <a:buNone/>
            </a:pPr>
            <a:r>
              <a:rPr lang="en-US" sz="2000" b="1" dirty="0"/>
              <a:t>Alias           </a:t>
            </a:r>
            <a:r>
              <a:rPr lang="en-US" sz="2000" b="1" dirty="0" err="1"/>
              <a:t>cls</a:t>
            </a:r>
            <a:r>
              <a:rPr lang="en-US" sz="2000" b="1" dirty="0"/>
              <a:t> -&gt; Clear-Host</a:t>
            </a:r>
          </a:p>
          <a:p>
            <a:pPr marL="0" indent="0">
              <a:buNone/>
            </a:pPr>
            <a:endParaRPr lang="en-US" sz="2000" b="1" dirty="0"/>
          </a:p>
          <a:p>
            <a:pPr marL="0" indent="0">
              <a:buNone/>
            </a:pPr>
            <a:r>
              <a:rPr lang="en-US" sz="2000" b="1" dirty="0"/>
              <a:t>PS C:\Users\User&gt; get-command clear-host</a:t>
            </a:r>
          </a:p>
          <a:p>
            <a:pPr marL="0" indent="0">
              <a:buNone/>
            </a:pPr>
            <a:r>
              <a:rPr lang="en-US" sz="2000" b="1" dirty="0"/>
              <a:t>Function        Clear-Host</a:t>
            </a:r>
          </a:p>
        </p:txBody>
      </p:sp>
    </p:spTree>
    <p:extLst>
      <p:ext uri="{BB962C8B-B14F-4D97-AF65-F5344CB8AC3E}">
        <p14:creationId xmlns:p14="http://schemas.microsoft.com/office/powerpoint/2010/main" val="3672085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Interpreting standard aliases</a:t>
            </a:r>
            <a:br>
              <a:rPr lang="en-US" b="1" dirty="0"/>
            </a:br>
            <a:endParaRPr lang="en-US" dirty="0"/>
          </a:p>
        </p:txBody>
      </p:sp>
      <p:sp>
        <p:nvSpPr>
          <p:cNvPr id="3" name="Content Placeholder 2"/>
          <p:cNvSpPr>
            <a:spLocks noGrp="1"/>
          </p:cNvSpPr>
          <p:nvPr>
            <p:ph idx="1"/>
          </p:nvPr>
        </p:nvSpPr>
        <p:spPr/>
        <p:txBody>
          <a:bodyPr/>
          <a:lstStyle/>
          <a:p>
            <a:r>
              <a:rPr lang="en-US" dirty="0"/>
              <a:t>PowerShell uses a standard set of aliases for common nouns and verbs.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71603530"/>
              </p:ext>
            </p:extLst>
          </p:nvPr>
        </p:nvGraphicFramePr>
        <p:xfrm>
          <a:off x="838200" y="2895600"/>
          <a:ext cx="5041392" cy="3200400"/>
        </p:xfrm>
        <a:graphic>
          <a:graphicData uri="http://schemas.openxmlformats.org/drawingml/2006/table">
            <a:tbl>
              <a:tblPr/>
              <a:tblGrid>
                <a:gridCol w="2520696">
                  <a:extLst>
                    <a:ext uri="{9D8B030D-6E8A-4147-A177-3AD203B41FA5}">
                      <a16:colId xmlns:a16="http://schemas.microsoft.com/office/drawing/2014/main" val="20000"/>
                    </a:ext>
                  </a:extLst>
                </a:gridCol>
                <a:gridCol w="2520696">
                  <a:extLst>
                    <a:ext uri="{9D8B030D-6E8A-4147-A177-3AD203B41FA5}">
                      <a16:colId xmlns:a16="http://schemas.microsoft.com/office/drawing/2014/main" val="20001"/>
                    </a:ext>
                  </a:extLst>
                </a:gridCol>
              </a:tblGrid>
              <a:tr h="0">
                <a:tc>
                  <a:txBody>
                    <a:bodyPr/>
                    <a:lstStyle/>
                    <a:p>
                      <a:pPr algn="l" fontAlgn="b"/>
                      <a:r>
                        <a:rPr lang="en-US">
                          <a:effectLst/>
                        </a:rPr>
                        <a:t>Noun or Verb</a:t>
                      </a:r>
                    </a:p>
                  </a:txBody>
                  <a:tcPr marL="121920" marR="121920" marT="91440" marB="91440" anchor="b">
                    <a:lnL w="12700" cap="flat" cmpd="sng" algn="ctr">
                      <a:solidFill>
                        <a:srgbClr val="80BDBC"/>
                      </a:solidFill>
                      <a:prstDash val="solid"/>
                      <a:round/>
                      <a:headEnd type="none" w="med" len="med"/>
                      <a:tailEnd type="none" w="med" len="med"/>
                    </a:lnL>
                    <a:lnR w="12700" cap="flat" cmpd="sng" algn="ctr">
                      <a:solidFill>
                        <a:srgbClr val="E0ED5D"/>
                      </a:solidFill>
                      <a:prstDash val="solid"/>
                      <a:round/>
                      <a:headEnd type="none" w="med" len="med"/>
                      <a:tailEnd type="none" w="med" len="med"/>
                    </a:lnR>
                    <a:lnT w="12700" cap="flat" cmpd="sng" algn="ctr">
                      <a:solidFill>
                        <a:srgbClr val="80BDBC"/>
                      </a:solidFill>
                      <a:prstDash val="solid"/>
                      <a:round/>
                      <a:headEnd type="none" w="med" len="med"/>
                      <a:tailEnd type="none" w="med" len="med"/>
                    </a:lnT>
                    <a:lnB w="7620" cap="flat" cmpd="sng" algn="ctr">
                      <a:solidFill>
                        <a:srgbClr val="A0AA7D"/>
                      </a:solidFill>
                      <a:prstDash val="solid"/>
                      <a:round/>
                      <a:headEnd type="none" w="med" len="med"/>
                      <a:tailEnd type="none" w="med" len="med"/>
                    </a:lnB>
                  </a:tcPr>
                </a:tc>
                <a:tc>
                  <a:txBody>
                    <a:bodyPr/>
                    <a:lstStyle/>
                    <a:p>
                      <a:pPr algn="l" fontAlgn="b"/>
                      <a:r>
                        <a:rPr lang="en-US">
                          <a:effectLst/>
                        </a:rPr>
                        <a:t>Abbreviation</a:t>
                      </a:r>
                    </a:p>
                  </a:txBody>
                  <a:tcPr marL="121920" marR="121920" marT="91440" marB="91440" anchor="b">
                    <a:lnL w="12700" cap="flat" cmpd="sng" algn="ctr">
                      <a:solidFill>
                        <a:srgbClr val="E0ED5D"/>
                      </a:solidFill>
                      <a:prstDash val="solid"/>
                      <a:round/>
                      <a:headEnd type="none" w="med" len="med"/>
                      <a:tailEnd type="none" w="med" len="med"/>
                    </a:lnL>
                    <a:lnR w="12700" cap="flat" cmpd="sng" algn="ctr">
                      <a:solidFill>
                        <a:srgbClr val="E0ED5D"/>
                      </a:solidFill>
                      <a:prstDash val="solid"/>
                      <a:round/>
                      <a:headEnd type="none" w="med" len="med"/>
                      <a:tailEnd type="none" w="med" len="med"/>
                    </a:lnR>
                    <a:lnT w="12700" cap="flat" cmpd="sng" algn="ctr">
                      <a:solidFill>
                        <a:srgbClr val="E0ED5D"/>
                      </a:solidFill>
                      <a:prstDash val="solid"/>
                      <a:round/>
                      <a:headEnd type="none" w="med" len="med"/>
                      <a:tailEnd type="none" w="med" len="med"/>
                    </a:lnT>
                    <a:lnB w="7620" cap="flat" cmpd="sng" algn="ctr">
                      <a:solidFill>
                        <a:srgbClr val="E079EC"/>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fontAlgn="t"/>
                      <a:r>
                        <a:rPr lang="en-US">
                          <a:effectLst/>
                        </a:rPr>
                        <a:t>Get</a:t>
                      </a:r>
                    </a:p>
                  </a:txBody>
                  <a:tcPr marL="121920" marR="121920" marT="91440" marB="91440">
                    <a:lnL w="12700" cap="flat" cmpd="sng" algn="ctr">
                      <a:solidFill>
                        <a:srgbClr val="A0AA7D"/>
                      </a:solidFill>
                      <a:prstDash val="solid"/>
                      <a:round/>
                      <a:headEnd type="none" w="med" len="med"/>
                      <a:tailEnd type="none" w="med" len="med"/>
                    </a:lnL>
                    <a:lnR w="12700" cap="flat" cmpd="sng" algn="ctr">
                      <a:solidFill>
                        <a:srgbClr val="E079EC"/>
                      </a:solidFill>
                      <a:prstDash val="solid"/>
                      <a:round/>
                      <a:headEnd type="none" w="med" len="med"/>
                      <a:tailEnd type="none" w="med" len="med"/>
                    </a:lnR>
                    <a:lnT w="7620" cap="flat" cmpd="sng" algn="ctr">
                      <a:solidFill>
                        <a:srgbClr val="A0AA7D"/>
                      </a:solidFill>
                      <a:prstDash val="solid"/>
                      <a:round/>
                      <a:headEnd type="none" w="med" len="med"/>
                      <a:tailEnd type="none" w="med" len="med"/>
                    </a:lnT>
                    <a:lnB w="7620" cap="flat" cmpd="sng" algn="ctr">
                      <a:solidFill>
                        <a:srgbClr val="C095F0"/>
                      </a:solidFill>
                      <a:prstDash val="solid"/>
                      <a:round/>
                      <a:headEnd type="none" w="med" len="med"/>
                      <a:tailEnd type="none" w="med" len="med"/>
                    </a:lnB>
                  </a:tcPr>
                </a:tc>
                <a:tc>
                  <a:txBody>
                    <a:bodyPr/>
                    <a:lstStyle/>
                    <a:p>
                      <a:pPr algn="l" fontAlgn="t"/>
                      <a:r>
                        <a:rPr lang="en-US">
                          <a:effectLst/>
                        </a:rPr>
                        <a:t>g</a:t>
                      </a:r>
                    </a:p>
                  </a:txBody>
                  <a:tcPr marL="121920" marR="121920" marT="91440" marB="91440">
                    <a:lnL w="12700" cap="flat" cmpd="sng" algn="ctr">
                      <a:solidFill>
                        <a:srgbClr val="E079EC"/>
                      </a:solidFill>
                      <a:prstDash val="solid"/>
                      <a:round/>
                      <a:headEnd type="none" w="med" len="med"/>
                      <a:tailEnd type="none" w="med" len="med"/>
                    </a:lnL>
                    <a:lnR w="12700" cap="flat" cmpd="sng" algn="ctr">
                      <a:solidFill>
                        <a:srgbClr val="E079EC"/>
                      </a:solidFill>
                      <a:prstDash val="solid"/>
                      <a:round/>
                      <a:headEnd type="none" w="med" len="med"/>
                      <a:tailEnd type="none" w="med" len="med"/>
                    </a:lnR>
                    <a:lnT w="7620" cap="flat" cmpd="sng" algn="ctr">
                      <a:solidFill>
                        <a:srgbClr val="E079EC"/>
                      </a:solidFill>
                      <a:prstDash val="solid"/>
                      <a:round/>
                      <a:headEnd type="none" w="med" len="med"/>
                      <a:tailEnd type="none" w="med" len="med"/>
                    </a:lnT>
                    <a:lnB w="7620" cap="flat" cmpd="sng" algn="ctr">
                      <a:solidFill>
                        <a:srgbClr val="009CF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fontAlgn="t"/>
                      <a:r>
                        <a:rPr lang="en-US">
                          <a:effectLst/>
                        </a:rPr>
                        <a:t>Set</a:t>
                      </a:r>
                    </a:p>
                  </a:txBody>
                  <a:tcPr marL="121920" marR="121920" marT="91440" marB="91440">
                    <a:lnL w="12700" cap="flat" cmpd="sng" algn="ctr">
                      <a:solidFill>
                        <a:srgbClr val="C095F0"/>
                      </a:solidFill>
                      <a:prstDash val="solid"/>
                      <a:round/>
                      <a:headEnd type="none" w="med" len="med"/>
                      <a:tailEnd type="none" w="med" len="med"/>
                    </a:lnL>
                    <a:lnR w="12700" cap="flat" cmpd="sng" algn="ctr">
                      <a:solidFill>
                        <a:srgbClr val="009CF0"/>
                      </a:solidFill>
                      <a:prstDash val="solid"/>
                      <a:round/>
                      <a:headEnd type="none" w="med" len="med"/>
                      <a:tailEnd type="none" w="med" len="med"/>
                    </a:lnR>
                    <a:lnT w="7620" cap="flat" cmpd="sng" algn="ctr">
                      <a:solidFill>
                        <a:srgbClr val="C095F0"/>
                      </a:solidFill>
                      <a:prstDash val="solid"/>
                      <a:round/>
                      <a:headEnd type="none" w="med" len="med"/>
                      <a:tailEnd type="none" w="med" len="med"/>
                    </a:lnT>
                    <a:lnB w="7620" cap="flat" cmpd="sng" algn="ctr">
                      <a:solidFill>
                        <a:srgbClr val="009FF0"/>
                      </a:solidFill>
                      <a:prstDash val="solid"/>
                      <a:round/>
                      <a:headEnd type="none" w="med" len="med"/>
                      <a:tailEnd type="none" w="med" len="med"/>
                    </a:lnB>
                  </a:tcPr>
                </a:tc>
                <a:tc>
                  <a:txBody>
                    <a:bodyPr/>
                    <a:lstStyle/>
                    <a:p>
                      <a:pPr algn="l" fontAlgn="t"/>
                      <a:r>
                        <a:rPr lang="en-US">
                          <a:effectLst/>
                        </a:rPr>
                        <a:t>s</a:t>
                      </a:r>
                    </a:p>
                  </a:txBody>
                  <a:tcPr marL="121920" marR="121920" marT="91440" marB="91440">
                    <a:lnL w="12700" cap="flat" cmpd="sng" algn="ctr">
                      <a:solidFill>
                        <a:srgbClr val="009CF0"/>
                      </a:solidFill>
                      <a:prstDash val="solid"/>
                      <a:round/>
                      <a:headEnd type="none" w="med" len="med"/>
                      <a:tailEnd type="none" w="med" len="med"/>
                    </a:lnL>
                    <a:lnR w="12700" cap="flat" cmpd="sng" algn="ctr">
                      <a:solidFill>
                        <a:srgbClr val="009CF0"/>
                      </a:solidFill>
                      <a:prstDash val="solid"/>
                      <a:round/>
                      <a:headEnd type="none" w="med" len="med"/>
                      <a:tailEnd type="none" w="med" len="med"/>
                    </a:lnR>
                    <a:lnT w="7620" cap="flat" cmpd="sng" algn="ctr">
                      <a:solidFill>
                        <a:srgbClr val="009CF0"/>
                      </a:solidFill>
                      <a:prstDash val="solid"/>
                      <a:round/>
                      <a:headEnd type="none" w="med" len="med"/>
                      <a:tailEnd type="none" w="med" len="med"/>
                    </a:lnT>
                    <a:lnB w="7620" cap="flat" cmpd="sng" algn="ctr">
                      <a:solidFill>
                        <a:srgbClr val="4030F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fontAlgn="t"/>
                      <a:r>
                        <a:rPr lang="en-US">
                          <a:effectLst/>
                        </a:rPr>
                        <a:t>Item</a:t>
                      </a:r>
                    </a:p>
                  </a:txBody>
                  <a:tcPr marL="121920" marR="121920" marT="91440" marB="91440">
                    <a:lnL w="12700" cap="flat" cmpd="sng" algn="ctr">
                      <a:solidFill>
                        <a:srgbClr val="009FF0"/>
                      </a:solidFill>
                      <a:prstDash val="solid"/>
                      <a:round/>
                      <a:headEnd type="none" w="med" len="med"/>
                      <a:tailEnd type="none" w="med" len="med"/>
                    </a:lnL>
                    <a:lnR w="12700" cap="flat" cmpd="sng" algn="ctr">
                      <a:solidFill>
                        <a:srgbClr val="4030F1"/>
                      </a:solidFill>
                      <a:prstDash val="solid"/>
                      <a:round/>
                      <a:headEnd type="none" w="med" len="med"/>
                      <a:tailEnd type="none" w="med" len="med"/>
                    </a:lnR>
                    <a:lnT w="7620" cap="flat" cmpd="sng" algn="ctr">
                      <a:solidFill>
                        <a:srgbClr val="009FF0"/>
                      </a:solidFill>
                      <a:prstDash val="solid"/>
                      <a:round/>
                      <a:headEnd type="none" w="med" len="med"/>
                      <a:tailEnd type="none" w="med" len="med"/>
                    </a:lnT>
                    <a:lnB w="7620" cap="flat" cmpd="sng" algn="ctr">
                      <a:solidFill>
                        <a:srgbClr val="203BF1"/>
                      </a:solidFill>
                      <a:prstDash val="solid"/>
                      <a:round/>
                      <a:headEnd type="none" w="med" len="med"/>
                      <a:tailEnd type="none" w="med" len="med"/>
                    </a:lnB>
                  </a:tcPr>
                </a:tc>
                <a:tc>
                  <a:txBody>
                    <a:bodyPr/>
                    <a:lstStyle/>
                    <a:p>
                      <a:pPr algn="l" fontAlgn="t"/>
                      <a:r>
                        <a:rPr lang="en-US">
                          <a:effectLst/>
                        </a:rPr>
                        <a:t>i</a:t>
                      </a:r>
                    </a:p>
                  </a:txBody>
                  <a:tcPr marL="121920" marR="121920" marT="91440" marB="91440">
                    <a:lnL w="12700" cap="flat" cmpd="sng" algn="ctr">
                      <a:solidFill>
                        <a:srgbClr val="4030F1"/>
                      </a:solidFill>
                      <a:prstDash val="solid"/>
                      <a:round/>
                      <a:headEnd type="none" w="med" len="med"/>
                      <a:tailEnd type="none" w="med" len="med"/>
                    </a:lnL>
                    <a:lnR w="12700" cap="flat" cmpd="sng" algn="ctr">
                      <a:solidFill>
                        <a:srgbClr val="4030F1"/>
                      </a:solidFill>
                      <a:prstDash val="solid"/>
                      <a:round/>
                      <a:headEnd type="none" w="med" len="med"/>
                      <a:tailEnd type="none" w="med" len="med"/>
                    </a:lnR>
                    <a:lnT w="7620" cap="flat" cmpd="sng" algn="ctr">
                      <a:solidFill>
                        <a:srgbClr val="4030F1"/>
                      </a:solidFill>
                      <a:prstDash val="solid"/>
                      <a:round/>
                      <a:headEnd type="none" w="med" len="med"/>
                      <a:tailEnd type="none" w="med" len="med"/>
                    </a:lnT>
                    <a:lnB w="7620" cap="flat" cmpd="sng" algn="ctr">
                      <a:solidFill>
                        <a:srgbClr val="003DF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fontAlgn="t"/>
                      <a:r>
                        <a:rPr lang="en-US">
                          <a:effectLst/>
                        </a:rPr>
                        <a:t>Location</a:t>
                      </a:r>
                    </a:p>
                  </a:txBody>
                  <a:tcPr marL="121920" marR="121920" marT="91440" marB="91440">
                    <a:lnL w="12700" cap="flat" cmpd="sng" algn="ctr">
                      <a:solidFill>
                        <a:srgbClr val="203BF1"/>
                      </a:solidFill>
                      <a:prstDash val="solid"/>
                      <a:round/>
                      <a:headEnd type="none" w="med" len="med"/>
                      <a:tailEnd type="none" w="med" len="med"/>
                    </a:lnL>
                    <a:lnR w="12700" cap="flat" cmpd="sng" algn="ctr">
                      <a:solidFill>
                        <a:srgbClr val="003DF1"/>
                      </a:solidFill>
                      <a:prstDash val="solid"/>
                      <a:round/>
                      <a:headEnd type="none" w="med" len="med"/>
                      <a:tailEnd type="none" w="med" len="med"/>
                    </a:lnR>
                    <a:lnT w="7620" cap="flat" cmpd="sng" algn="ctr">
                      <a:solidFill>
                        <a:srgbClr val="203BF1"/>
                      </a:solidFill>
                      <a:prstDash val="solid"/>
                      <a:round/>
                      <a:headEnd type="none" w="med" len="med"/>
                      <a:tailEnd type="none" w="med" len="med"/>
                    </a:lnT>
                    <a:lnB w="7620" cap="flat" cmpd="sng" algn="ctr">
                      <a:solidFill>
                        <a:srgbClr val="603FF1"/>
                      </a:solidFill>
                      <a:prstDash val="solid"/>
                      <a:round/>
                      <a:headEnd type="none" w="med" len="med"/>
                      <a:tailEnd type="none" w="med" len="med"/>
                    </a:lnB>
                  </a:tcPr>
                </a:tc>
                <a:tc>
                  <a:txBody>
                    <a:bodyPr/>
                    <a:lstStyle/>
                    <a:p>
                      <a:pPr algn="l" fontAlgn="t"/>
                      <a:r>
                        <a:rPr lang="en-US">
                          <a:effectLst/>
                        </a:rPr>
                        <a:t>l</a:t>
                      </a:r>
                    </a:p>
                  </a:txBody>
                  <a:tcPr marL="121920" marR="121920" marT="91440" marB="91440">
                    <a:lnL w="12700" cap="flat" cmpd="sng" algn="ctr">
                      <a:solidFill>
                        <a:srgbClr val="003DF1"/>
                      </a:solidFill>
                      <a:prstDash val="solid"/>
                      <a:round/>
                      <a:headEnd type="none" w="med" len="med"/>
                      <a:tailEnd type="none" w="med" len="med"/>
                    </a:lnL>
                    <a:lnR w="12700" cap="flat" cmpd="sng" algn="ctr">
                      <a:solidFill>
                        <a:srgbClr val="003DF1"/>
                      </a:solidFill>
                      <a:prstDash val="solid"/>
                      <a:round/>
                      <a:headEnd type="none" w="med" len="med"/>
                      <a:tailEnd type="none" w="med" len="med"/>
                    </a:lnR>
                    <a:lnT w="7620" cap="flat" cmpd="sng" algn="ctr">
                      <a:solidFill>
                        <a:srgbClr val="003DF1"/>
                      </a:solidFill>
                      <a:prstDash val="solid"/>
                      <a:round/>
                      <a:headEnd type="none" w="med" len="med"/>
                      <a:tailEnd type="none" w="med" len="med"/>
                    </a:lnT>
                    <a:lnB w="7620" cap="flat" cmpd="sng" algn="ctr">
                      <a:solidFill>
                        <a:srgbClr val="E086FA"/>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fontAlgn="t"/>
                      <a:r>
                        <a:rPr lang="en-US">
                          <a:effectLst/>
                        </a:rPr>
                        <a:t>Command</a:t>
                      </a:r>
                    </a:p>
                  </a:txBody>
                  <a:tcPr marL="121920" marR="121920" marT="91440" marB="91440">
                    <a:lnL w="12700" cap="flat" cmpd="sng" algn="ctr">
                      <a:solidFill>
                        <a:srgbClr val="603FF1"/>
                      </a:solidFill>
                      <a:prstDash val="solid"/>
                      <a:round/>
                      <a:headEnd type="none" w="med" len="med"/>
                      <a:tailEnd type="none" w="med" len="med"/>
                    </a:lnL>
                    <a:lnR w="12700" cap="flat" cmpd="sng" algn="ctr">
                      <a:solidFill>
                        <a:srgbClr val="E086FA"/>
                      </a:solidFill>
                      <a:prstDash val="solid"/>
                      <a:round/>
                      <a:headEnd type="none" w="med" len="med"/>
                      <a:tailEnd type="none" w="med" len="med"/>
                    </a:lnR>
                    <a:lnT w="7620" cap="flat" cmpd="sng" algn="ctr">
                      <a:solidFill>
                        <a:srgbClr val="603FF1"/>
                      </a:solidFill>
                      <a:prstDash val="solid"/>
                      <a:round/>
                      <a:headEnd type="none" w="med" len="med"/>
                      <a:tailEnd type="none" w="med" len="med"/>
                    </a:lnT>
                    <a:lnB w="7620" cap="flat" cmpd="sng" algn="ctr">
                      <a:solidFill>
                        <a:srgbClr val="60300F"/>
                      </a:solidFill>
                      <a:prstDash val="solid"/>
                      <a:round/>
                      <a:headEnd type="none" w="med" len="med"/>
                      <a:tailEnd type="none" w="med" len="med"/>
                    </a:lnB>
                  </a:tcPr>
                </a:tc>
                <a:tc>
                  <a:txBody>
                    <a:bodyPr/>
                    <a:lstStyle/>
                    <a:p>
                      <a:pPr algn="l" fontAlgn="t"/>
                      <a:r>
                        <a:rPr lang="en-US">
                          <a:effectLst/>
                        </a:rPr>
                        <a:t>cm</a:t>
                      </a:r>
                    </a:p>
                  </a:txBody>
                  <a:tcPr marL="121920" marR="121920" marT="91440" marB="91440">
                    <a:lnL w="12700" cap="flat" cmpd="sng" algn="ctr">
                      <a:solidFill>
                        <a:srgbClr val="E086FA"/>
                      </a:solidFill>
                      <a:prstDash val="solid"/>
                      <a:round/>
                      <a:headEnd type="none" w="med" len="med"/>
                      <a:tailEnd type="none" w="med" len="med"/>
                    </a:lnL>
                    <a:lnR w="12700" cap="flat" cmpd="sng" algn="ctr">
                      <a:solidFill>
                        <a:srgbClr val="E086FA"/>
                      </a:solidFill>
                      <a:prstDash val="solid"/>
                      <a:round/>
                      <a:headEnd type="none" w="med" len="med"/>
                      <a:tailEnd type="none" w="med" len="med"/>
                    </a:lnR>
                    <a:lnT w="7620" cap="flat" cmpd="sng" algn="ctr">
                      <a:solidFill>
                        <a:srgbClr val="E086FA"/>
                      </a:solidFill>
                      <a:prstDash val="solid"/>
                      <a:round/>
                      <a:headEnd type="none" w="med" len="med"/>
                      <a:tailEnd type="none" w="med" len="med"/>
                    </a:lnT>
                    <a:lnB w="7620" cap="flat" cmpd="sng" algn="ctr">
                      <a:solidFill>
                        <a:srgbClr val="C0330F"/>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l" fontAlgn="t"/>
                      <a:r>
                        <a:rPr lang="en-US">
                          <a:effectLst/>
                        </a:rPr>
                        <a:t>Alias</a:t>
                      </a:r>
                    </a:p>
                  </a:txBody>
                  <a:tcPr marL="121920" marR="121920" marT="91440" marB="91440">
                    <a:lnL w="12700" cap="flat" cmpd="sng" algn="ctr">
                      <a:solidFill>
                        <a:srgbClr val="60300F"/>
                      </a:solidFill>
                      <a:prstDash val="solid"/>
                      <a:round/>
                      <a:headEnd type="none" w="med" len="med"/>
                      <a:tailEnd type="none" w="med" len="med"/>
                    </a:lnL>
                    <a:lnR w="12700" cap="flat" cmpd="sng" algn="ctr">
                      <a:solidFill>
                        <a:srgbClr val="C0330F"/>
                      </a:solidFill>
                      <a:prstDash val="solid"/>
                      <a:round/>
                      <a:headEnd type="none" w="med" len="med"/>
                      <a:tailEnd type="none" w="med" len="med"/>
                    </a:lnR>
                    <a:lnT w="7620" cap="flat" cmpd="sng" algn="ctr">
                      <a:solidFill>
                        <a:srgbClr val="60300F"/>
                      </a:solidFill>
                      <a:prstDash val="solid"/>
                      <a:round/>
                      <a:headEnd type="none" w="med" len="med"/>
                      <a:tailEnd type="none" w="med" len="med"/>
                    </a:lnT>
                    <a:lnB w="12700" cap="flat" cmpd="sng" algn="ctr">
                      <a:solidFill>
                        <a:srgbClr val="60300F"/>
                      </a:solidFill>
                      <a:prstDash val="solid"/>
                      <a:round/>
                      <a:headEnd type="none" w="med" len="med"/>
                      <a:tailEnd type="none" w="med" len="med"/>
                    </a:lnB>
                  </a:tcPr>
                </a:tc>
                <a:tc>
                  <a:txBody>
                    <a:bodyPr/>
                    <a:lstStyle/>
                    <a:p>
                      <a:pPr algn="l" fontAlgn="t"/>
                      <a:r>
                        <a:rPr lang="en-US" dirty="0">
                          <a:effectLst/>
                        </a:rPr>
                        <a:t>al</a:t>
                      </a:r>
                    </a:p>
                  </a:txBody>
                  <a:tcPr marL="121920" marR="121920" marT="91440" marB="91440">
                    <a:lnL w="12700" cap="flat" cmpd="sng" algn="ctr">
                      <a:solidFill>
                        <a:srgbClr val="C0330F"/>
                      </a:solidFill>
                      <a:prstDash val="solid"/>
                      <a:round/>
                      <a:headEnd type="none" w="med" len="med"/>
                      <a:tailEnd type="none" w="med" len="med"/>
                    </a:lnL>
                    <a:lnR w="12700" cap="flat" cmpd="sng" algn="ctr">
                      <a:solidFill>
                        <a:srgbClr val="C0330F"/>
                      </a:solidFill>
                      <a:prstDash val="solid"/>
                      <a:round/>
                      <a:headEnd type="none" w="med" len="med"/>
                      <a:tailEnd type="none" w="med" len="med"/>
                    </a:lnR>
                    <a:lnT w="7620" cap="flat" cmpd="sng" algn="ctr">
                      <a:solidFill>
                        <a:srgbClr val="C0330F"/>
                      </a:solidFill>
                      <a:prstDash val="solid"/>
                      <a:round/>
                      <a:headEnd type="none" w="med" len="med"/>
                      <a:tailEnd type="none" w="med" len="med"/>
                    </a:lnT>
                    <a:lnB w="12700" cap="flat" cmpd="sng" algn="ctr">
                      <a:solidFill>
                        <a:srgbClr val="C0330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7156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2400" dirty="0"/>
            </a:br>
            <a:br>
              <a:rPr lang="en-US" sz="2400" dirty="0"/>
            </a:br>
            <a:r>
              <a:rPr lang="en-US" sz="2400" dirty="0"/>
              <a:t>These aliases are understandable when you know the shorthand names.</a:t>
            </a:r>
            <a:br>
              <a:rPr lang="en-US" sz="2400" dirty="0"/>
            </a:br>
            <a:br>
              <a:rPr lang="en-US" sz="2400" dirty="0"/>
            </a:b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618266151"/>
              </p:ext>
            </p:extLst>
          </p:nvPr>
        </p:nvGraphicFramePr>
        <p:xfrm>
          <a:off x="533400" y="1752597"/>
          <a:ext cx="7315200" cy="3710784"/>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30112">
                <a:tc>
                  <a:txBody>
                    <a:bodyPr/>
                    <a:lstStyle/>
                    <a:p>
                      <a:pPr algn="ctr" fontAlgn="b"/>
                      <a:r>
                        <a:rPr lang="en-US" b="1" dirty="0" err="1">
                          <a:effectLst/>
                        </a:rPr>
                        <a:t>Cmdlet</a:t>
                      </a:r>
                      <a:r>
                        <a:rPr lang="en-US" b="1" dirty="0">
                          <a:effectLst/>
                        </a:rPr>
                        <a:t> name</a:t>
                      </a:r>
                    </a:p>
                  </a:txBody>
                  <a:tcPr marL="121920" marR="121920" marT="91440" marB="91440" anchor="b">
                    <a:lnL w="12700" cap="flat" cmpd="sng" algn="ctr">
                      <a:solidFill>
                        <a:srgbClr val="C0F766"/>
                      </a:solidFill>
                      <a:prstDash val="solid"/>
                      <a:round/>
                      <a:headEnd type="none" w="med" len="med"/>
                      <a:tailEnd type="none" w="med" len="med"/>
                    </a:lnL>
                    <a:lnR w="12700" cap="flat" cmpd="sng" algn="ctr">
                      <a:solidFill>
                        <a:srgbClr val="609F3E"/>
                      </a:solidFill>
                      <a:prstDash val="solid"/>
                      <a:round/>
                      <a:headEnd type="none" w="med" len="med"/>
                      <a:tailEnd type="none" w="med" len="med"/>
                    </a:lnR>
                    <a:lnT w="12700" cap="flat" cmpd="sng" algn="ctr">
                      <a:solidFill>
                        <a:srgbClr val="C0F766"/>
                      </a:solidFill>
                      <a:prstDash val="solid"/>
                      <a:round/>
                      <a:headEnd type="none" w="med" len="med"/>
                      <a:tailEnd type="none" w="med" len="med"/>
                    </a:lnT>
                    <a:lnB w="7620" cap="flat" cmpd="sng" algn="ctr">
                      <a:solidFill>
                        <a:srgbClr val="204C47"/>
                      </a:solidFill>
                      <a:prstDash val="solid"/>
                      <a:round/>
                      <a:headEnd type="none" w="med" len="med"/>
                      <a:tailEnd type="none" w="med" len="med"/>
                    </a:lnB>
                    <a:solidFill>
                      <a:srgbClr val="FFFFFF"/>
                    </a:solidFill>
                  </a:tcPr>
                </a:tc>
                <a:tc>
                  <a:txBody>
                    <a:bodyPr/>
                    <a:lstStyle/>
                    <a:p>
                      <a:pPr algn="ctr" fontAlgn="b"/>
                      <a:r>
                        <a:rPr lang="en-US" b="1" dirty="0">
                          <a:effectLst/>
                        </a:rPr>
                        <a:t>Alias</a:t>
                      </a:r>
                    </a:p>
                  </a:txBody>
                  <a:tcPr marL="121920" marR="121920" marT="91440" marB="91440" anchor="b">
                    <a:lnL w="12700" cap="flat" cmpd="sng" algn="ctr">
                      <a:solidFill>
                        <a:srgbClr val="609F3E"/>
                      </a:solidFill>
                      <a:prstDash val="solid"/>
                      <a:round/>
                      <a:headEnd type="none" w="med" len="med"/>
                      <a:tailEnd type="none" w="med" len="med"/>
                    </a:lnL>
                    <a:lnR w="12700" cap="flat" cmpd="sng" algn="ctr">
                      <a:solidFill>
                        <a:srgbClr val="609F3E"/>
                      </a:solidFill>
                      <a:prstDash val="solid"/>
                      <a:round/>
                      <a:headEnd type="none" w="med" len="med"/>
                      <a:tailEnd type="none" w="med" len="med"/>
                    </a:lnR>
                    <a:lnT w="12700" cap="flat" cmpd="sng" algn="ctr">
                      <a:solidFill>
                        <a:srgbClr val="609F3E"/>
                      </a:solidFill>
                      <a:prstDash val="solid"/>
                      <a:round/>
                      <a:headEnd type="none" w="med" len="med"/>
                      <a:tailEnd type="none" w="med" len="med"/>
                    </a:lnT>
                    <a:lnB w="7620" cap="flat" cmpd="sng" algn="ctr">
                      <a:solidFill>
                        <a:srgbClr val="A018F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30112">
                <a:tc>
                  <a:txBody>
                    <a:bodyPr/>
                    <a:lstStyle/>
                    <a:p>
                      <a:pPr algn="ctr" fontAlgn="t"/>
                      <a:r>
                        <a:rPr lang="en-US" dirty="0">
                          <a:effectLst/>
                        </a:rPr>
                        <a:t>Get-Item</a:t>
                      </a:r>
                    </a:p>
                  </a:txBody>
                  <a:tcPr marL="121920" marR="121920" marT="91440" marB="91440">
                    <a:lnL w="12700" cap="flat" cmpd="sng" algn="ctr">
                      <a:solidFill>
                        <a:srgbClr val="204C47"/>
                      </a:solidFill>
                      <a:prstDash val="solid"/>
                      <a:round/>
                      <a:headEnd type="none" w="med" len="med"/>
                      <a:tailEnd type="none" w="med" len="med"/>
                    </a:lnL>
                    <a:lnR w="12700" cap="flat" cmpd="sng" algn="ctr">
                      <a:solidFill>
                        <a:srgbClr val="A018F9"/>
                      </a:solidFill>
                      <a:prstDash val="solid"/>
                      <a:round/>
                      <a:headEnd type="none" w="med" len="med"/>
                      <a:tailEnd type="none" w="med" len="med"/>
                    </a:lnR>
                    <a:lnT w="7620" cap="flat" cmpd="sng" algn="ctr">
                      <a:solidFill>
                        <a:srgbClr val="204C47"/>
                      </a:solidFill>
                      <a:prstDash val="solid"/>
                      <a:round/>
                      <a:headEnd type="none" w="med" len="med"/>
                      <a:tailEnd type="none" w="med" len="med"/>
                    </a:lnT>
                    <a:lnB w="7620" cap="flat" cmpd="sng" algn="ctr">
                      <a:solidFill>
                        <a:srgbClr val="E084FA"/>
                      </a:solidFill>
                      <a:prstDash val="solid"/>
                      <a:round/>
                      <a:headEnd type="none" w="med" len="med"/>
                      <a:tailEnd type="none" w="med" len="med"/>
                    </a:lnB>
                    <a:solidFill>
                      <a:srgbClr val="FFFFFF"/>
                    </a:solidFill>
                  </a:tcPr>
                </a:tc>
                <a:tc>
                  <a:txBody>
                    <a:bodyPr/>
                    <a:lstStyle/>
                    <a:p>
                      <a:pPr algn="ctr" fontAlgn="t"/>
                      <a:r>
                        <a:rPr lang="en-US" dirty="0" err="1">
                          <a:effectLst/>
                        </a:rPr>
                        <a:t>gi</a:t>
                      </a:r>
                      <a:endParaRPr lang="en-US" dirty="0">
                        <a:effectLst/>
                      </a:endParaRPr>
                    </a:p>
                  </a:txBody>
                  <a:tcPr marL="121920" marR="121920" marT="91440" marB="91440">
                    <a:lnL w="12700" cap="flat" cmpd="sng" algn="ctr">
                      <a:solidFill>
                        <a:srgbClr val="A018F9"/>
                      </a:solidFill>
                      <a:prstDash val="solid"/>
                      <a:round/>
                      <a:headEnd type="none" w="med" len="med"/>
                      <a:tailEnd type="none" w="med" len="med"/>
                    </a:lnL>
                    <a:lnR w="12700" cap="flat" cmpd="sng" algn="ctr">
                      <a:solidFill>
                        <a:srgbClr val="A018F9"/>
                      </a:solidFill>
                      <a:prstDash val="solid"/>
                      <a:round/>
                      <a:headEnd type="none" w="med" len="med"/>
                      <a:tailEnd type="none" w="med" len="med"/>
                    </a:lnR>
                    <a:lnT w="7620" cap="flat" cmpd="sng" algn="ctr">
                      <a:solidFill>
                        <a:srgbClr val="A018F9"/>
                      </a:solidFill>
                      <a:prstDash val="solid"/>
                      <a:round/>
                      <a:headEnd type="none" w="med" len="med"/>
                      <a:tailEnd type="none" w="med" len="med"/>
                    </a:lnT>
                    <a:lnB w="7620" cap="flat" cmpd="sng" algn="ctr">
                      <a:solidFill>
                        <a:srgbClr val="40565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0112">
                <a:tc>
                  <a:txBody>
                    <a:bodyPr/>
                    <a:lstStyle/>
                    <a:p>
                      <a:pPr algn="ctr" fontAlgn="t"/>
                      <a:r>
                        <a:rPr lang="en-US" dirty="0">
                          <a:effectLst/>
                        </a:rPr>
                        <a:t>Set-Item</a:t>
                      </a:r>
                    </a:p>
                  </a:txBody>
                  <a:tcPr marL="121920" marR="121920" marT="91440" marB="91440">
                    <a:lnL w="12700" cap="flat" cmpd="sng" algn="ctr">
                      <a:solidFill>
                        <a:srgbClr val="E084FA"/>
                      </a:solidFill>
                      <a:prstDash val="solid"/>
                      <a:round/>
                      <a:headEnd type="none" w="med" len="med"/>
                      <a:tailEnd type="none" w="med" len="med"/>
                    </a:lnL>
                    <a:lnR w="12700" cap="flat" cmpd="sng" algn="ctr">
                      <a:solidFill>
                        <a:srgbClr val="405650"/>
                      </a:solidFill>
                      <a:prstDash val="solid"/>
                      <a:round/>
                      <a:headEnd type="none" w="med" len="med"/>
                      <a:tailEnd type="none" w="med" len="med"/>
                    </a:lnR>
                    <a:lnT w="7620" cap="flat" cmpd="sng" algn="ctr">
                      <a:solidFill>
                        <a:srgbClr val="E084FA"/>
                      </a:solidFill>
                      <a:prstDash val="solid"/>
                      <a:round/>
                      <a:headEnd type="none" w="med" len="med"/>
                      <a:tailEnd type="none" w="med" len="med"/>
                    </a:lnT>
                    <a:lnB w="7620" cap="flat" cmpd="sng" algn="ctr">
                      <a:solidFill>
                        <a:srgbClr val="00E0F1"/>
                      </a:solidFill>
                      <a:prstDash val="solid"/>
                      <a:round/>
                      <a:headEnd type="none" w="med" len="med"/>
                      <a:tailEnd type="none" w="med" len="med"/>
                    </a:lnB>
                    <a:solidFill>
                      <a:srgbClr val="FFFFFF"/>
                    </a:solidFill>
                  </a:tcPr>
                </a:tc>
                <a:tc>
                  <a:txBody>
                    <a:bodyPr/>
                    <a:lstStyle/>
                    <a:p>
                      <a:pPr algn="ctr" fontAlgn="t"/>
                      <a:r>
                        <a:rPr lang="en-US">
                          <a:effectLst/>
                        </a:rPr>
                        <a:t>si</a:t>
                      </a:r>
                    </a:p>
                  </a:txBody>
                  <a:tcPr marL="121920" marR="121920" marT="91440" marB="91440">
                    <a:lnL w="12700" cap="flat" cmpd="sng" algn="ctr">
                      <a:solidFill>
                        <a:srgbClr val="405650"/>
                      </a:solidFill>
                      <a:prstDash val="solid"/>
                      <a:round/>
                      <a:headEnd type="none" w="med" len="med"/>
                      <a:tailEnd type="none" w="med" len="med"/>
                    </a:lnL>
                    <a:lnR w="12700" cap="flat" cmpd="sng" algn="ctr">
                      <a:solidFill>
                        <a:srgbClr val="405650"/>
                      </a:solidFill>
                      <a:prstDash val="solid"/>
                      <a:round/>
                      <a:headEnd type="none" w="med" len="med"/>
                      <a:tailEnd type="none" w="med" len="med"/>
                    </a:lnR>
                    <a:lnT w="7620" cap="flat" cmpd="sng" algn="ctr">
                      <a:solidFill>
                        <a:srgbClr val="405650"/>
                      </a:solidFill>
                      <a:prstDash val="solid"/>
                      <a:round/>
                      <a:headEnd type="none" w="med" len="med"/>
                      <a:tailEnd type="none" w="med" len="med"/>
                    </a:lnT>
                    <a:lnB w="7620" cap="flat" cmpd="sng" algn="ctr">
                      <a:solidFill>
                        <a:srgbClr val="E0E0F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30112">
                <a:tc>
                  <a:txBody>
                    <a:bodyPr/>
                    <a:lstStyle/>
                    <a:p>
                      <a:pPr algn="ctr" fontAlgn="t"/>
                      <a:r>
                        <a:rPr lang="en-US" dirty="0">
                          <a:effectLst/>
                        </a:rPr>
                        <a:t>Get-Location</a:t>
                      </a:r>
                    </a:p>
                  </a:txBody>
                  <a:tcPr marL="121920" marR="121920" marT="91440" marB="91440">
                    <a:lnL w="12700" cap="flat" cmpd="sng" algn="ctr">
                      <a:solidFill>
                        <a:srgbClr val="00E0F1"/>
                      </a:solidFill>
                      <a:prstDash val="solid"/>
                      <a:round/>
                      <a:headEnd type="none" w="med" len="med"/>
                      <a:tailEnd type="none" w="med" len="med"/>
                    </a:lnL>
                    <a:lnR w="12700" cap="flat" cmpd="sng" algn="ctr">
                      <a:solidFill>
                        <a:srgbClr val="E0E0F1"/>
                      </a:solidFill>
                      <a:prstDash val="solid"/>
                      <a:round/>
                      <a:headEnd type="none" w="med" len="med"/>
                      <a:tailEnd type="none" w="med" len="med"/>
                    </a:lnR>
                    <a:lnT w="7620" cap="flat" cmpd="sng" algn="ctr">
                      <a:solidFill>
                        <a:srgbClr val="00E0F1"/>
                      </a:solidFill>
                      <a:prstDash val="solid"/>
                      <a:round/>
                      <a:headEnd type="none" w="med" len="med"/>
                      <a:tailEnd type="none" w="med" len="med"/>
                    </a:lnT>
                    <a:lnB w="7620" cap="flat" cmpd="sng" algn="ctr">
                      <a:solidFill>
                        <a:srgbClr val="00E6F1"/>
                      </a:solidFill>
                      <a:prstDash val="solid"/>
                      <a:round/>
                      <a:headEnd type="none" w="med" len="med"/>
                      <a:tailEnd type="none" w="med" len="med"/>
                    </a:lnB>
                    <a:solidFill>
                      <a:srgbClr val="FFFFFF"/>
                    </a:solidFill>
                  </a:tcPr>
                </a:tc>
                <a:tc>
                  <a:txBody>
                    <a:bodyPr/>
                    <a:lstStyle/>
                    <a:p>
                      <a:pPr algn="ctr" fontAlgn="t"/>
                      <a:r>
                        <a:rPr lang="en-US">
                          <a:effectLst/>
                        </a:rPr>
                        <a:t>gl</a:t>
                      </a:r>
                    </a:p>
                  </a:txBody>
                  <a:tcPr marL="121920" marR="121920" marT="91440" marB="91440">
                    <a:lnL w="12700" cap="flat" cmpd="sng" algn="ctr">
                      <a:solidFill>
                        <a:srgbClr val="E0E0F1"/>
                      </a:solidFill>
                      <a:prstDash val="solid"/>
                      <a:round/>
                      <a:headEnd type="none" w="med" len="med"/>
                      <a:tailEnd type="none" w="med" len="med"/>
                    </a:lnL>
                    <a:lnR w="12700" cap="flat" cmpd="sng" algn="ctr">
                      <a:solidFill>
                        <a:srgbClr val="E0E0F1"/>
                      </a:solidFill>
                      <a:prstDash val="solid"/>
                      <a:round/>
                      <a:headEnd type="none" w="med" len="med"/>
                      <a:tailEnd type="none" w="med" len="med"/>
                    </a:lnR>
                    <a:lnT w="7620" cap="flat" cmpd="sng" algn="ctr">
                      <a:solidFill>
                        <a:srgbClr val="E0E0F1"/>
                      </a:solidFill>
                      <a:prstDash val="solid"/>
                      <a:round/>
                      <a:headEnd type="none" w="med" len="med"/>
                      <a:tailEnd type="none" w="med" len="med"/>
                    </a:lnT>
                    <a:lnB w="7620" cap="flat" cmpd="sng" algn="ctr">
                      <a:solidFill>
                        <a:srgbClr val="20E6F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0112">
                <a:tc>
                  <a:txBody>
                    <a:bodyPr/>
                    <a:lstStyle/>
                    <a:p>
                      <a:pPr algn="ctr" fontAlgn="t"/>
                      <a:r>
                        <a:rPr lang="en-US" dirty="0">
                          <a:effectLst/>
                        </a:rPr>
                        <a:t>Set-Location</a:t>
                      </a:r>
                    </a:p>
                  </a:txBody>
                  <a:tcPr marL="121920" marR="121920" marT="91440" marB="91440">
                    <a:lnL w="12700" cap="flat" cmpd="sng" algn="ctr">
                      <a:solidFill>
                        <a:srgbClr val="00E6F1"/>
                      </a:solidFill>
                      <a:prstDash val="solid"/>
                      <a:round/>
                      <a:headEnd type="none" w="med" len="med"/>
                      <a:tailEnd type="none" w="med" len="med"/>
                    </a:lnL>
                    <a:lnR w="12700" cap="flat" cmpd="sng" algn="ctr">
                      <a:solidFill>
                        <a:srgbClr val="20E6F1"/>
                      </a:solidFill>
                      <a:prstDash val="solid"/>
                      <a:round/>
                      <a:headEnd type="none" w="med" len="med"/>
                      <a:tailEnd type="none" w="med" len="med"/>
                    </a:lnR>
                    <a:lnT w="7620" cap="flat" cmpd="sng" algn="ctr">
                      <a:solidFill>
                        <a:srgbClr val="00E6F1"/>
                      </a:solidFill>
                      <a:prstDash val="solid"/>
                      <a:round/>
                      <a:headEnd type="none" w="med" len="med"/>
                      <a:tailEnd type="none" w="med" len="med"/>
                    </a:lnT>
                    <a:lnB w="7620" cap="flat" cmpd="sng" algn="ctr">
                      <a:solidFill>
                        <a:srgbClr val="80E8F1"/>
                      </a:solidFill>
                      <a:prstDash val="solid"/>
                      <a:round/>
                      <a:headEnd type="none" w="med" len="med"/>
                      <a:tailEnd type="none" w="med" len="med"/>
                    </a:lnB>
                    <a:solidFill>
                      <a:srgbClr val="FFFFFF"/>
                    </a:solidFill>
                  </a:tcPr>
                </a:tc>
                <a:tc>
                  <a:txBody>
                    <a:bodyPr/>
                    <a:lstStyle/>
                    <a:p>
                      <a:pPr algn="ctr" fontAlgn="t"/>
                      <a:r>
                        <a:rPr lang="en-US" dirty="0" err="1">
                          <a:effectLst/>
                        </a:rPr>
                        <a:t>sl</a:t>
                      </a:r>
                      <a:endParaRPr lang="en-US" dirty="0">
                        <a:effectLst/>
                      </a:endParaRPr>
                    </a:p>
                  </a:txBody>
                  <a:tcPr marL="121920" marR="121920" marT="91440" marB="91440">
                    <a:lnL w="12700" cap="flat" cmpd="sng" algn="ctr">
                      <a:solidFill>
                        <a:srgbClr val="20E6F1"/>
                      </a:solidFill>
                      <a:prstDash val="solid"/>
                      <a:round/>
                      <a:headEnd type="none" w="med" len="med"/>
                      <a:tailEnd type="none" w="med" len="med"/>
                    </a:lnL>
                    <a:lnR w="12700" cap="flat" cmpd="sng" algn="ctr">
                      <a:solidFill>
                        <a:srgbClr val="20E6F1"/>
                      </a:solidFill>
                      <a:prstDash val="solid"/>
                      <a:round/>
                      <a:headEnd type="none" w="med" len="med"/>
                      <a:tailEnd type="none" w="med" len="med"/>
                    </a:lnR>
                    <a:lnT w="7620" cap="flat" cmpd="sng" algn="ctr">
                      <a:solidFill>
                        <a:srgbClr val="20E6F1"/>
                      </a:solidFill>
                      <a:prstDash val="solid"/>
                      <a:round/>
                      <a:headEnd type="none" w="med" len="med"/>
                      <a:tailEnd type="none" w="med" len="med"/>
                    </a:lnT>
                    <a:lnB w="7620" cap="flat" cmpd="sng" algn="ctr">
                      <a:solidFill>
                        <a:srgbClr val="20E9F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30112">
                <a:tc>
                  <a:txBody>
                    <a:bodyPr/>
                    <a:lstStyle/>
                    <a:p>
                      <a:pPr algn="ctr" fontAlgn="t"/>
                      <a:r>
                        <a:rPr lang="en-US">
                          <a:effectLst/>
                        </a:rPr>
                        <a:t>Get-Command</a:t>
                      </a:r>
                    </a:p>
                  </a:txBody>
                  <a:tcPr marL="121920" marR="121920" marT="91440" marB="91440">
                    <a:lnL w="12700" cap="flat" cmpd="sng" algn="ctr">
                      <a:solidFill>
                        <a:srgbClr val="80E8F1"/>
                      </a:solidFill>
                      <a:prstDash val="solid"/>
                      <a:round/>
                      <a:headEnd type="none" w="med" len="med"/>
                      <a:tailEnd type="none" w="med" len="med"/>
                    </a:lnL>
                    <a:lnR w="12700" cap="flat" cmpd="sng" algn="ctr">
                      <a:solidFill>
                        <a:srgbClr val="20E9F1"/>
                      </a:solidFill>
                      <a:prstDash val="solid"/>
                      <a:round/>
                      <a:headEnd type="none" w="med" len="med"/>
                      <a:tailEnd type="none" w="med" len="med"/>
                    </a:lnR>
                    <a:lnT w="7620" cap="flat" cmpd="sng" algn="ctr">
                      <a:solidFill>
                        <a:srgbClr val="80E8F1"/>
                      </a:solidFill>
                      <a:prstDash val="solid"/>
                      <a:round/>
                      <a:headEnd type="none" w="med" len="med"/>
                      <a:tailEnd type="none" w="med" len="med"/>
                    </a:lnT>
                    <a:lnB w="7620" cap="flat" cmpd="sng" algn="ctr">
                      <a:solidFill>
                        <a:srgbClr val="202217"/>
                      </a:solidFill>
                      <a:prstDash val="solid"/>
                      <a:round/>
                      <a:headEnd type="none" w="med" len="med"/>
                      <a:tailEnd type="none" w="med" len="med"/>
                    </a:lnB>
                    <a:solidFill>
                      <a:srgbClr val="FFFFFF"/>
                    </a:solidFill>
                  </a:tcPr>
                </a:tc>
                <a:tc>
                  <a:txBody>
                    <a:bodyPr/>
                    <a:lstStyle/>
                    <a:p>
                      <a:pPr algn="ctr" fontAlgn="t"/>
                      <a:r>
                        <a:rPr lang="en-US" dirty="0" err="1">
                          <a:effectLst/>
                        </a:rPr>
                        <a:t>gcm</a:t>
                      </a:r>
                      <a:endParaRPr lang="en-US" dirty="0">
                        <a:effectLst/>
                      </a:endParaRPr>
                    </a:p>
                  </a:txBody>
                  <a:tcPr marL="121920" marR="121920" marT="91440" marB="91440">
                    <a:lnL w="12700" cap="flat" cmpd="sng" algn="ctr">
                      <a:solidFill>
                        <a:srgbClr val="20E9F1"/>
                      </a:solidFill>
                      <a:prstDash val="solid"/>
                      <a:round/>
                      <a:headEnd type="none" w="med" len="med"/>
                      <a:tailEnd type="none" w="med" len="med"/>
                    </a:lnL>
                    <a:lnR w="12700" cap="flat" cmpd="sng" algn="ctr">
                      <a:solidFill>
                        <a:srgbClr val="20E9F1"/>
                      </a:solidFill>
                      <a:prstDash val="solid"/>
                      <a:round/>
                      <a:headEnd type="none" w="med" len="med"/>
                      <a:tailEnd type="none" w="med" len="med"/>
                    </a:lnR>
                    <a:lnT w="7620" cap="flat" cmpd="sng" algn="ctr">
                      <a:solidFill>
                        <a:srgbClr val="20E9F1"/>
                      </a:solidFill>
                      <a:prstDash val="solid"/>
                      <a:round/>
                      <a:headEnd type="none" w="med" len="med"/>
                      <a:tailEnd type="none" w="med" len="med"/>
                    </a:lnT>
                    <a:lnB w="7620" cap="flat" cmpd="sng" algn="ctr">
                      <a:solidFill>
                        <a:srgbClr val="C02417"/>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30112">
                <a:tc>
                  <a:txBody>
                    <a:bodyPr/>
                    <a:lstStyle/>
                    <a:p>
                      <a:pPr algn="ctr" fontAlgn="t"/>
                      <a:r>
                        <a:rPr lang="en-US">
                          <a:effectLst/>
                        </a:rPr>
                        <a:t>Get-Alias</a:t>
                      </a:r>
                    </a:p>
                  </a:txBody>
                  <a:tcPr marL="121920" marR="121920" marT="91440" marB="91440">
                    <a:lnL w="12700" cap="flat" cmpd="sng" algn="ctr">
                      <a:solidFill>
                        <a:srgbClr val="202217"/>
                      </a:solidFill>
                      <a:prstDash val="solid"/>
                      <a:round/>
                      <a:headEnd type="none" w="med" len="med"/>
                      <a:tailEnd type="none" w="med" len="med"/>
                    </a:lnL>
                    <a:lnR w="12700" cap="flat" cmpd="sng" algn="ctr">
                      <a:solidFill>
                        <a:srgbClr val="C02417"/>
                      </a:solidFill>
                      <a:prstDash val="solid"/>
                      <a:round/>
                      <a:headEnd type="none" w="med" len="med"/>
                      <a:tailEnd type="none" w="med" len="med"/>
                    </a:lnR>
                    <a:lnT w="7620" cap="flat" cmpd="sng" algn="ctr">
                      <a:solidFill>
                        <a:srgbClr val="202217"/>
                      </a:solidFill>
                      <a:prstDash val="solid"/>
                      <a:round/>
                      <a:headEnd type="none" w="med" len="med"/>
                      <a:tailEnd type="none" w="med" len="med"/>
                    </a:lnT>
                    <a:lnB w="12700" cap="flat" cmpd="sng" algn="ctr">
                      <a:solidFill>
                        <a:srgbClr val="202217"/>
                      </a:solidFill>
                      <a:prstDash val="solid"/>
                      <a:round/>
                      <a:headEnd type="none" w="med" len="med"/>
                      <a:tailEnd type="none" w="med" len="med"/>
                    </a:lnB>
                    <a:solidFill>
                      <a:srgbClr val="FFFFFF"/>
                    </a:solidFill>
                  </a:tcPr>
                </a:tc>
                <a:tc>
                  <a:txBody>
                    <a:bodyPr/>
                    <a:lstStyle/>
                    <a:p>
                      <a:pPr algn="ctr" fontAlgn="t"/>
                      <a:r>
                        <a:rPr lang="en-US" dirty="0">
                          <a:effectLst/>
                        </a:rPr>
                        <a:t>gal</a:t>
                      </a:r>
                    </a:p>
                  </a:txBody>
                  <a:tcPr marL="121920" marR="121920" marT="91440" marB="91440">
                    <a:lnL w="12700" cap="flat" cmpd="sng" algn="ctr">
                      <a:solidFill>
                        <a:srgbClr val="C02417"/>
                      </a:solidFill>
                      <a:prstDash val="solid"/>
                      <a:round/>
                      <a:headEnd type="none" w="med" len="med"/>
                      <a:tailEnd type="none" w="med" len="med"/>
                    </a:lnL>
                    <a:lnR w="12700" cap="flat" cmpd="sng" algn="ctr">
                      <a:solidFill>
                        <a:srgbClr val="C02417"/>
                      </a:solidFill>
                      <a:prstDash val="solid"/>
                      <a:round/>
                      <a:headEnd type="none" w="med" len="med"/>
                      <a:tailEnd type="none" w="med" len="med"/>
                    </a:lnR>
                    <a:lnT w="7620" cap="flat" cmpd="sng" algn="ctr">
                      <a:solidFill>
                        <a:srgbClr val="C02417"/>
                      </a:solidFill>
                      <a:prstDash val="solid"/>
                      <a:round/>
                      <a:headEnd type="none" w="med" len="med"/>
                      <a:tailEnd type="none" w="med" len="med"/>
                    </a:lnT>
                    <a:lnB w="12700" cap="flat" cmpd="sng" algn="ctr">
                      <a:solidFill>
                        <a:srgbClr val="C02417"/>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8541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457200"/>
          </a:xfrm>
        </p:spPr>
        <p:txBody>
          <a:bodyPr>
            <a:noAutofit/>
          </a:bodyPr>
          <a:lstStyle/>
          <a:p>
            <a:r>
              <a:rPr lang="en-US" sz="2800" b="1" dirty="0"/>
              <a:t>Creating new aliases</a:t>
            </a:r>
            <a:br>
              <a:rPr lang="en-US" sz="2800" b="1" dirty="0"/>
            </a:br>
            <a:endParaRPr lang="en-US" sz="2800" dirty="0"/>
          </a:p>
        </p:txBody>
      </p:sp>
      <p:sp>
        <p:nvSpPr>
          <p:cNvPr id="3" name="Content Placeholder 2"/>
          <p:cNvSpPr>
            <a:spLocks noGrp="1"/>
          </p:cNvSpPr>
          <p:nvPr>
            <p:ph idx="1"/>
          </p:nvPr>
        </p:nvSpPr>
        <p:spPr>
          <a:xfrm>
            <a:off x="609600" y="533400"/>
            <a:ext cx="8229600" cy="1219200"/>
          </a:xfrm>
        </p:spPr>
        <p:txBody>
          <a:bodyPr>
            <a:normAutofit/>
          </a:bodyPr>
          <a:lstStyle/>
          <a:p>
            <a:r>
              <a:rPr lang="en-US" sz="2000" dirty="0"/>
              <a:t> Create your own aliases using the </a:t>
            </a:r>
          </a:p>
          <a:p>
            <a:pPr marL="0" indent="0">
              <a:buNone/>
            </a:pPr>
            <a:r>
              <a:rPr lang="en-US" sz="2000" dirty="0"/>
              <a:t>        Set-Alias </a:t>
            </a:r>
            <a:r>
              <a:rPr lang="en-US" sz="2000" dirty="0" err="1"/>
              <a:t>cmdlet</a:t>
            </a:r>
            <a:endParaRPr lang="en-US" sz="2000" dirty="0"/>
          </a:p>
          <a:p>
            <a:pPr marL="0" indent="0">
              <a:buNone/>
            </a:pPr>
            <a:endParaRPr lang="en-US" sz="2000" dirty="0"/>
          </a:p>
          <a:p>
            <a:pPr marL="0" indent="0">
              <a:buNone/>
            </a:pPr>
            <a:endParaRPr lang="en-US" sz="2000" dirty="0"/>
          </a:p>
        </p:txBody>
      </p:sp>
      <p:sp>
        <p:nvSpPr>
          <p:cNvPr id="4" name="Rectangle 3"/>
          <p:cNvSpPr/>
          <p:nvPr/>
        </p:nvSpPr>
        <p:spPr>
          <a:xfrm>
            <a:off x="736600" y="1295400"/>
            <a:ext cx="7010400" cy="5632311"/>
          </a:xfrm>
          <a:prstGeom prst="rect">
            <a:avLst/>
          </a:prstGeom>
        </p:spPr>
        <p:txBody>
          <a:bodyPr wrap="square">
            <a:spAutoFit/>
          </a:bodyPr>
          <a:lstStyle/>
          <a:p>
            <a:r>
              <a:rPr lang="en-US" dirty="0"/>
              <a:t>PS C:\Users\User&gt; </a:t>
            </a:r>
            <a:r>
              <a:rPr lang="en-US" b="1" dirty="0"/>
              <a:t>d</a:t>
            </a:r>
          </a:p>
          <a:p>
            <a:r>
              <a:rPr lang="en-US" dirty="0"/>
              <a:t>d : The term 'd' is not recognized as the name of a </a:t>
            </a:r>
            <a:r>
              <a:rPr lang="en-US" dirty="0" err="1"/>
              <a:t>cmdlet</a:t>
            </a:r>
            <a:r>
              <a:rPr lang="en-US" dirty="0"/>
              <a:t>, function, script file, or operable</a:t>
            </a:r>
          </a:p>
          <a:p>
            <a:r>
              <a:rPr lang="en-US" dirty="0"/>
              <a:t>program. Check the spelling of the name, or if a path was included, verify that the path is correct</a:t>
            </a:r>
          </a:p>
          <a:p>
            <a:r>
              <a:rPr lang="en-US" dirty="0"/>
              <a:t>and try again.</a:t>
            </a:r>
          </a:p>
          <a:p>
            <a:r>
              <a:rPr lang="en-US" dirty="0"/>
              <a:t>At line:1 char:1</a:t>
            </a:r>
          </a:p>
          <a:p>
            <a:r>
              <a:rPr lang="en-US" dirty="0"/>
              <a:t>+ d</a:t>
            </a:r>
          </a:p>
          <a:p>
            <a:r>
              <a:rPr lang="en-US" dirty="0"/>
              <a:t>+ ~</a:t>
            </a:r>
          </a:p>
          <a:p>
            <a:r>
              <a:rPr lang="en-US" dirty="0"/>
              <a:t>    + </a:t>
            </a:r>
            <a:r>
              <a:rPr lang="en-US" dirty="0" err="1"/>
              <a:t>CategoryInfo</a:t>
            </a:r>
            <a:r>
              <a:rPr lang="en-US" dirty="0"/>
              <a:t>          : </a:t>
            </a:r>
            <a:r>
              <a:rPr lang="en-US" dirty="0" err="1"/>
              <a:t>ObjectNotFound</a:t>
            </a:r>
            <a:r>
              <a:rPr lang="en-US" dirty="0"/>
              <a:t>: (</a:t>
            </a:r>
            <a:r>
              <a:rPr lang="en-US" dirty="0" err="1"/>
              <a:t>d:String</a:t>
            </a:r>
            <a:r>
              <a:rPr lang="en-US" dirty="0"/>
              <a:t>) [], </a:t>
            </a:r>
            <a:r>
              <a:rPr lang="en-US" dirty="0" err="1"/>
              <a:t>CommandNotFoundException</a:t>
            </a:r>
            <a:endParaRPr lang="en-US" dirty="0"/>
          </a:p>
          <a:p>
            <a:r>
              <a:rPr lang="en-US" dirty="0"/>
              <a:t>    + </a:t>
            </a:r>
            <a:r>
              <a:rPr lang="en-US" dirty="0" err="1"/>
              <a:t>FullyQualifiedErrorId</a:t>
            </a:r>
            <a:r>
              <a:rPr lang="en-US" dirty="0"/>
              <a:t> : </a:t>
            </a:r>
            <a:r>
              <a:rPr lang="en-US" dirty="0" err="1"/>
              <a:t>CommandNotFoundException</a:t>
            </a:r>
            <a:endParaRPr lang="en-US" dirty="0"/>
          </a:p>
          <a:p>
            <a:r>
              <a:rPr lang="en-US" dirty="0"/>
              <a:t>PS C:\Users\User&gt; get-date</a:t>
            </a:r>
          </a:p>
          <a:p>
            <a:r>
              <a:rPr lang="en-US" dirty="0"/>
              <a:t>Tuesday, September 03, 2019 10:43:29 AM</a:t>
            </a:r>
          </a:p>
          <a:p>
            <a:r>
              <a:rPr lang="en-US" b="1" dirty="0"/>
              <a:t>PS C:\Users\User&gt; set-alias  -name d  -value  get-date</a:t>
            </a:r>
          </a:p>
          <a:p>
            <a:r>
              <a:rPr lang="en-US" dirty="0"/>
              <a:t>PS C:\Users\User&gt; </a:t>
            </a:r>
            <a:r>
              <a:rPr lang="en-US" b="1" dirty="0"/>
              <a:t>d</a:t>
            </a:r>
          </a:p>
          <a:p>
            <a:r>
              <a:rPr lang="en-US" dirty="0"/>
              <a:t>Tuesday, September 03, 2019 10:43:49 AM</a:t>
            </a:r>
          </a:p>
          <a:p>
            <a:endParaRPr lang="en-US" dirty="0"/>
          </a:p>
          <a:p>
            <a:r>
              <a:rPr lang="en-US" dirty="0"/>
              <a:t>PS C:\Users\User&gt;</a:t>
            </a:r>
          </a:p>
          <a:p>
            <a:endParaRPr lang="en-US" dirty="0"/>
          </a:p>
        </p:txBody>
      </p:sp>
    </p:spTree>
    <p:extLst>
      <p:ext uri="{BB962C8B-B14F-4D97-AF65-F5344CB8AC3E}">
        <p14:creationId xmlns:p14="http://schemas.microsoft.com/office/powerpoint/2010/main" val="125050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Getting detailed help information</a:t>
            </a:r>
            <a:br>
              <a:rPr lang="en-US" b="1" dirty="0"/>
            </a:br>
            <a:br>
              <a:rPr lang="en-US" dirty="0"/>
            </a:br>
            <a:endParaRPr lang="en-US" dirty="0"/>
          </a:p>
        </p:txBody>
      </p:sp>
      <p:sp>
        <p:nvSpPr>
          <p:cNvPr id="3" name="Content Placeholder 2"/>
          <p:cNvSpPr>
            <a:spLocks noGrp="1"/>
          </p:cNvSpPr>
          <p:nvPr>
            <p:ph idx="1"/>
          </p:nvPr>
        </p:nvSpPr>
        <p:spPr/>
        <p:txBody>
          <a:bodyPr/>
          <a:lstStyle/>
          <a:p>
            <a:r>
              <a:rPr lang="en-US" dirty="0"/>
              <a:t>To get Help about PowerShell </a:t>
            </a:r>
            <a:r>
              <a:rPr lang="en-US" dirty="0" err="1"/>
              <a:t>cmdlets</a:t>
            </a:r>
            <a:r>
              <a:rPr lang="en-US" dirty="0"/>
              <a:t>, use the </a:t>
            </a:r>
            <a:r>
              <a:rPr lang="en-US" u="sng" dirty="0">
                <a:hlinkClick r:id="rId2"/>
              </a:rPr>
              <a:t>Get-Help</a:t>
            </a:r>
            <a:r>
              <a:rPr lang="en-US" dirty="0"/>
              <a:t> </a:t>
            </a:r>
            <a:r>
              <a:rPr lang="en-US" dirty="0" err="1"/>
              <a:t>cmdlet</a:t>
            </a:r>
            <a:r>
              <a:rPr lang="en-US" dirty="0"/>
              <a:t> (or)  </a:t>
            </a:r>
            <a:r>
              <a:rPr lang="en-US" b="1" dirty="0"/>
              <a:t>-?</a:t>
            </a:r>
          </a:p>
          <a:p>
            <a:r>
              <a:rPr lang="en-US" dirty="0"/>
              <a:t>Get-Help Get-host</a:t>
            </a:r>
          </a:p>
          <a:p>
            <a:r>
              <a:rPr lang="en-US" dirty="0"/>
              <a:t>Get-Help Get-process</a:t>
            </a:r>
          </a:p>
          <a:p>
            <a:r>
              <a:rPr lang="en-US" dirty="0"/>
              <a:t>Get-Host  </a:t>
            </a:r>
            <a:r>
              <a:rPr lang="en-US" b="1" dirty="0"/>
              <a: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24248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4525963"/>
          </a:xfrm>
        </p:spPr>
        <p:txBody>
          <a:bodyPr>
            <a:noAutofit/>
          </a:bodyPr>
          <a:lstStyle/>
          <a:p>
            <a:pPr algn="just">
              <a:lnSpc>
                <a:spcPct val="170000"/>
              </a:lnSpc>
            </a:pPr>
            <a:r>
              <a:rPr lang="en-US" sz="2000" dirty="0"/>
              <a:t>To display detailed information, use the </a:t>
            </a:r>
            <a:r>
              <a:rPr lang="en-US" sz="2000" b="1" dirty="0"/>
              <a:t>Detailed</a:t>
            </a:r>
            <a:r>
              <a:rPr lang="en-US" sz="2000" dirty="0"/>
              <a:t> parameter of the </a:t>
            </a:r>
          </a:p>
          <a:p>
            <a:pPr marL="0" indent="0" algn="just">
              <a:lnSpc>
                <a:spcPct val="170000"/>
              </a:lnSpc>
              <a:buNone/>
            </a:pPr>
            <a:r>
              <a:rPr lang="en-US" sz="2000" b="1" dirty="0">
                <a:solidFill>
                  <a:srgbClr val="FF0000"/>
                </a:solidFill>
              </a:rPr>
              <a:t>         Get-Help  Get-</a:t>
            </a:r>
            <a:r>
              <a:rPr lang="en-US" sz="2000" b="1" dirty="0" err="1">
                <a:solidFill>
                  <a:srgbClr val="FF0000"/>
                </a:solidFill>
              </a:rPr>
              <a:t>ChildItem</a:t>
            </a:r>
            <a:r>
              <a:rPr lang="en-US" sz="2000" b="1" dirty="0">
                <a:solidFill>
                  <a:srgbClr val="FF0000"/>
                </a:solidFill>
              </a:rPr>
              <a:t>   </a:t>
            </a:r>
            <a:r>
              <a:rPr lang="en-US" sz="2000" b="1" dirty="0">
                <a:solidFill>
                  <a:schemeClr val="tx2">
                    <a:lumMod val="75000"/>
                  </a:schemeClr>
                </a:solidFill>
              </a:rPr>
              <a:t>-Detailed </a:t>
            </a:r>
          </a:p>
          <a:p>
            <a:pPr algn="just">
              <a:lnSpc>
                <a:spcPct val="170000"/>
              </a:lnSpc>
            </a:pPr>
            <a:r>
              <a:rPr lang="en-US" sz="2000" dirty="0"/>
              <a:t>To display all content in the Help article, use the </a:t>
            </a:r>
            <a:r>
              <a:rPr lang="en-US" sz="2000" b="1" dirty="0"/>
              <a:t>Full</a:t>
            </a:r>
            <a:r>
              <a:rPr lang="en-US" sz="2000" dirty="0"/>
              <a:t> parameter of the Get-Help </a:t>
            </a:r>
            <a:r>
              <a:rPr lang="en-US" sz="2000" dirty="0" err="1"/>
              <a:t>cmdlet</a:t>
            </a:r>
            <a:r>
              <a:rPr lang="en-US" sz="2000" dirty="0"/>
              <a:t>. For example, to display all content in the Help article for the  Get-</a:t>
            </a:r>
            <a:r>
              <a:rPr lang="en-US" sz="2000" dirty="0" err="1"/>
              <a:t>ChildItem</a:t>
            </a:r>
            <a:r>
              <a:rPr lang="en-US" sz="2000" dirty="0"/>
              <a:t> </a:t>
            </a:r>
            <a:r>
              <a:rPr lang="en-US" sz="2000" dirty="0" err="1"/>
              <a:t>cmdlet</a:t>
            </a:r>
            <a:r>
              <a:rPr lang="en-US" sz="2000" dirty="0"/>
              <a:t>, type:</a:t>
            </a:r>
          </a:p>
          <a:p>
            <a:pPr marL="0" indent="0" algn="just">
              <a:lnSpc>
                <a:spcPct val="170000"/>
              </a:lnSpc>
              <a:buNone/>
            </a:pPr>
            <a:r>
              <a:rPr lang="en-US" sz="2000" b="1" dirty="0">
                <a:solidFill>
                  <a:srgbClr val="FF0000"/>
                </a:solidFill>
              </a:rPr>
              <a:t>        Get-Help Get-</a:t>
            </a:r>
            <a:r>
              <a:rPr lang="en-US" sz="2000" b="1" dirty="0" err="1">
                <a:solidFill>
                  <a:srgbClr val="FF0000"/>
                </a:solidFill>
              </a:rPr>
              <a:t>ChildItem</a:t>
            </a:r>
            <a:r>
              <a:rPr lang="en-US" sz="2000" b="1" dirty="0">
                <a:solidFill>
                  <a:srgbClr val="FF0000"/>
                </a:solidFill>
              </a:rPr>
              <a:t> </a:t>
            </a:r>
            <a:r>
              <a:rPr lang="en-US" sz="2000" b="1" dirty="0">
                <a:solidFill>
                  <a:schemeClr val="tx2">
                    <a:lumMod val="75000"/>
                  </a:schemeClr>
                </a:solidFill>
              </a:rPr>
              <a:t>-Full </a:t>
            </a:r>
          </a:p>
          <a:p>
            <a:pPr algn="just">
              <a:lnSpc>
                <a:spcPct val="170000"/>
              </a:lnSpc>
            </a:pPr>
            <a:r>
              <a:rPr lang="en-US" sz="2000" dirty="0"/>
              <a:t>To get detailed Help about the parameters of a </a:t>
            </a:r>
            <a:r>
              <a:rPr lang="en-US" sz="2000" dirty="0" err="1"/>
              <a:t>cmdlet</a:t>
            </a:r>
            <a:r>
              <a:rPr lang="en-US" sz="2000" dirty="0"/>
              <a:t>, use the </a:t>
            </a:r>
            <a:r>
              <a:rPr lang="en-US" sz="2000" b="1" dirty="0"/>
              <a:t>Parameter</a:t>
            </a:r>
            <a:r>
              <a:rPr lang="en-US" sz="2000" dirty="0"/>
              <a:t> </a:t>
            </a:r>
            <a:r>
              <a:rPr lang="en-US" sz="2000" dirty="0" err="1"/>
              <a:t>parameter</a:t>
            </a:r>
            <a:r>
              <a:rPr lang="en-US" sz="2000" dirty="0"/>
              <a:t> of </a:t>
            </a:r>
            <a:r>
              <a:rPr lang="en-US" sz="2000" dirty="0" err="1"/>
              <a:t>theGet</a:t>
            </a:r>
            <a:r>
              <a:rPr lang="en-US" sz="2000" dirty="0"/>
              <a:t>-Help </a:t>
            </a:r>
            <a:r>
              <a:rPr lang="en-US" sz="2000" dirty="0" err="1"/>
              <a:t>cmdlet</a:t>
            </a:r>
            <a:r>
              <a:rPr lang="en-US" sz="2000" dirty="0"/>
              <a:t>. </a:t>
            </a:r>
          </a:p>
          <a:p>
            <a:pPr marL="0" indent="0" algn="just">
              <a:lnSpc>
                <a:spcPct val="170000"/>
              </a:lnSpc>
              <a:buNone/>
            </a:pPr>
            <a:r>
              <a:rPr lang="en-US" sz="2000" b="1" dirty="0">
                <a:solidFill>
                  <a:srgbClr val="FF0000"/>
                </a:solidFill>
              </a:rPr>
              <a:t>         Get-Help Get-</a:t>
            </a:r>
            <a:r>
              <a:rPr lang="en-US" sz="2000" b="1" dirty="0" err="1">
                <a:solidFill>
                  <a:srgbClr val="FF0000"/>
                </a:solidFill>
              </a:rPr>
              <a:t>ChildItem</a:t>
            </a:r>
            <a:r>
              <a:rPr lang="en-US" sz="2000" b="1" dirty="0">
                <a:solidFill>
                  <a:srgbClr val="FF0000"/>
                </a:solidFill>
              </a:rPr>
              <a:t>  </a:t>
            </a:r>
            <a:r>
              <a:rPr lang="en-US" sz="2000" b="1" dirty="0">
                <a:solidFill>
                  <a:schemeClr val="tx2">
                    <a:lumMod val="75000"/>
                  </a:schemeClr>
                </a:solidFill>
              </a:rPr>
              <a:t>-Parameter * </a:t>
            </a:r>
          </a:p>
          <a:p>
            <a:pPr algn="just">
              <a:lnSpc>
                <a:spcPct val="170000"/>
              </a:lnSpc>
            </a:pPr>
            <a:r>
              <a:rPr lang="en-US" sz="2000" dirty="0"/>
              <a:t>use the </a:t>
            </a:r>
            <a:r>
              <a:rPr lang="en-US" sz="2000" b="1" dirty="0"/>
              <a:t>Examples</a:t>
            </a:r>
            <a:r>
              <a:rPr lang="en-US" sz="2000" dirty="0"/>
              <a:t> parameter of the Get-Help. </a:t>
            </a:r>
          </a:p>
          <a:p>
            <a:pPr marL="0" indent="0" algn="just">
              <a:lnSpc>
                <a:spcPct val="170000"/>
              </a:lnSpc>
              <a:buNone/>
            </a:pPr>
            <a:r>
              <a:rPr lang="en-US" sz="2000" b="1" dirty="0">
                <a:solidFill>
                  <a:srgbClr val="FF0000"/>
                </a:solidFill>
              </a:rPr>
              <a:t>       Get-Help Get-</a:t>
            </a:r>
            <a:r>
              <a:rPr lang="en-US" sz="2000" b="1" dirty="0" err="1">
                <a:solidFill>
                  <a:srgbClr val="FF0000"/>
                </a:solidFill>
              </a:rPr>
              <a:t>ChildItem</a:t>
            </a:r>
            <a:r>
              <a:rPr lang="en-US" sz="2000" b="1" dirty="0">
                <a:solidFill>
                  <a:srgbClr val="FF0000"/>
                </a:solidFill>
              </a:rPr>
              <a:t> </a:t>
            </a:r>
            <a:r>
              <a:rPr lang="en-US" sz="2000" b="1" dirty="0">
                <a:solidFill>
                  <a:schemeClr val="tx2">
                    <a:lumMod val="75000"/>
                  </a:schemeClr>
                </a:solidFill>
              </a:rPr>
              <a:t>–Examples </a:t>
            </a:r>
          </a:p>
          <a:p>
            <a:pPr marL="0" indent="0">
              <a:buNone/>
            </a:pPr>
            <a:br>
              <a:rPr lang="en-US" sz="2000" dirty="0"/>
            </a:br>
            <a:endParaRPr lang="en-US" sz="2000" dirty="0"/>
          </a:p>
          <a:p>
            <a:endParaRPr lang="en-US" sz="2000" dirty="0"/>
          </a:p>
          <a:p>
            <a:pPr marL="0" indent="0">
              <a:buNone/>
            </a:pPr>
            <a:br>
              <a:rPr lang="en-US" sz="2000" dirty="0"/>
            </a:br>
            <a:endParaRPr lang="en-US" sz="2000" dirty="0"/>
          </a:p>
        </p:txBody>
      </p:sp>
    </p:spTree>
    <p:extLst>
      <p:ext uri="{BB962C8B-B14F-4D97-AF65-F5344CB8AC3E}">
        <p14:creationId xmlns:p14="http://schemas.microsoft.com/office/powerpoint/2010/main" val="289205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Getting help online</a:t>
            </a:r>
            <a:br>
              <a:rPr lang="en-US" b="1" dirty="0"/>
            </a:br>
            <a:endParaRPr lang="en-US" dirty="0"/>
          </a:p>
        </p:txBody>
      </p:sp>
      <p:sp>
        <p:nvSpPr>
          <p:cNvPr id="3" name="Content Placeholder 2"/>
          <p:cNvSpPr>
            <a:spLocks noGrp="1"/>
          </p:cNvSpPr>
          <p:nvPr>
            <p:ph idx="1"/>
          </p:nvPr>
        </p:nvSpPr>
        <p:spPr/>
        <p:txBody>
          <a:bodyPr/>
          <a:lstStyle/>
          <a:p>
            <a:r>
              <a:rPr lang="en-US" dirty="0"/>
              <a:t>Viewing the Help articles online is one of the best ways to get help. </a:t>
            </a:r>
          </a:p>
          <a:p>
            <a:r>
              <a:rPr lang="en-US" dirty="0"/>
              <a:t>Online articles are easier to update and provide the most current content.</a:t>
            </a:r>
          </a:p>
          <a:p>
            <a:r>
              <a:rPr lang="en-US" dirty="0"/>
              <a:t>To get Help online, use the </a:t>
            </a:r>
            <a:r>
              <a:rPr lang="en-US" b="1" dirty="0"/>
              <a:t>Online</a:t>
            </a:r>
            <a:r>
              <a:rPr lang="en-US" dirty="0"/>
              <a:t> parameter of the Get-Help </a:t>
            </a:r>
            <a:r>
              <a:rPr lang="en-US" dirty="0" err="1"/>
              <a:t>cmdlet</a:t>
            </a:r>
            <a:r>
              <a:rPr lang="en-US" dirty="0"/>
              <a:t>.</a:t>
            </a:r>
          </a:p>
          <a:p>
            <a:r>
              <a:rPr lang="en-US" dirty="0"/>
              <a:t>Get-Help Get-</a:t>
            </a:r>
            <a:r>
              <a:rPr lang="en-US" dirty="0" err="1"/>
              <a:t>ChildItem</a:t>
            </a:r>
            <a:r>
              <a:rPr lang="en-US" dirty="0"/>
              <a:t> -Online </a:t>
            </a:r>
            <a:br>
              <a:rPr lang="en-US" dirty="0"/>
            </a:br>
            <a:endParaRPr lang="en-US" dirty="0"/>
          </a:p>
        </p:txBody>
      </p:sp>
    </p:spTree>
    <p:extLst>
      <p:ext uri="{BB962C8B-B14F-4D97-AF65-F5344CB8AC3E}">
        <p14:creationId xmlns:p14="http://schemas.microsoft.com/office/powerpoint/2010/main" val="369579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In PowerShell, which is actually built on top of .NET, everything is an object. </a:t>
            </a:r>
          </a:p>
          <a:p>
            <a:r>
              <a:rPr lang="en-US" dirty="0"/>
              <a:t>PowerShell can be updated at any time by downloading a later version of the Windows Management Framework (WMF). </a:t>
            </a:r>
            <a:r>
              <a:rPr lang="en-US" sz="2400" u="sng" dirty="0">
                <a:hlinkClick r:id="rId3"/>
              </a:rPr>
              <a:t>https://docs.microsoft.com/en-us/powershell/</a:t>
            </a:r>
            <a:endParaRPr lang="en-US" u="sng" dirty="0"/>
          </a:p>
          <a:p>
            <a:r>
              <a:rPr lang="en-US" dirty="0"/>
              <a:t>The "Alpha" version of PowerShell 6 is cross-platform (Windows, Linux, and OS X) and needs to be downloaded and installed from this release page. </a:t>
            </a:r>
            <a:r>
              <a:rPr lang="en-US" sz="2400" u="sng" dirty="0">
                <a:hlinkClick r:id="rId4"/>
              </a:rPr>
              <a:t>https://github.com/PowerShell/PowerShell/releases</a:t>
            </a:r>
            <a:endParaRPr lang="en-US" u="sng" dirty="0"/>
          </a:p>
          <a:p>
            <a:endParaRPr lang="en-US" dirty="0"/>
          </a:p>
        </p:txBody>
      </p:sp>
    </p:spTree>
    <p:extLst>
      <p:ext uri="{BB962C8B-B14F-4D97-AF65-F5344CB8AC3E}">
        <p14:creationId xmlns:p14="http://schemas.microsoft.com/office/powerpoint/2010/main" val="704036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br>
              <a:rPr lang="en-US" b="1" dirty="0"/>
            </a:br>
            <a:r>
              <a:rPr lang="en-US" b="1" dirty="0"/>
              <a:t>Displaying available command </a:t>
            </a:r>
            <a:br>
              <a:rPr lang="en-US" b="1" dirty="0"/>
            </a:br>
            <a:r>
              <a:rPr lang="en-US" b="1" dirty="0"/>
              <a:t>by type</a:t>
            </a:r>
            <a:br>
              <a:rPr lang="en-US" b="1" dirty="0"/>
            </a:br>
            <a:endParaRPr lang="en-US" dirty="0"/>
          </a:p>
        </p:txBody>
      </p:sp>
      <p:sp>
        <p:nvSpPr>
          <p:cNvPr id="3" name="Content Placeholder 2"/>
          <p:cNvSpPr>
            <a:spLocks noGrp="1"/>
          </p:cNvSpPr>
          <p:nvPr>
            <p:ph idx="1"/>
          </p:nvPr>
        </p:nvSpPr>
        <p:spPr>
          <a:xfrm>
            <a:off x="609600" y="1447800"/>
            <a:ext cx="8229600" cy="4525963"/>
          </a:xfrm>
        </p:spPr>
        <p:txBody>
          <a:bodyPr/>
          <a:lstStyle/>
          <a:p>
            <a:endParaRPr lang="en-US" dirty="0"/>
          </a:p>
          <a:p>
            <a:r>
              <a:rPr lang="en-US" dirty="0"/>
              <a:t>To get command aliases</a:t>
            </a:r>
          </a:p>
          <a:p>
            <a:pPr marL="0" indent="0">
              <a:buNone/>
            </a:pPr>
            <a:r>
              <a:rPr lang="en-US" b="1" dirty="0"/>
              <a:t>    get-command  -commandtype  alias </a:t>
            </a:r>
            <a:br>
              <a:rPr lang="en-US" b="1" dirty="0"/>
            </a:br>
            <a:endParaRPr lang="en-US" b="1" dirty="0"/>
          </a:p>
          <a:p>
            <a:r>
              <a:rPr lang="en-US" dirty="0"/>
              <a:t>To get the functions in the current session</a:t>
            </a:r>
          </a:p>
          <a:p>
            <a:pPr marL="0" indent="0">
              <a:buNone/>
            </a:pPr>
            <a:r>
              <a:rPr lang="en-US" dirty="0"/>
              <a:t>    </a:t>
            </a:r>
            <a:r>
              <a:rPr lang="en-US" b="1" dirty="0"/>
              <a:t>get-command  -commandtype  function</a:t>
            </a:r>
          </a:p>
        </p:txBody>
      </p:sp>
    </p:spTree>
    <p:extLst>
      <p:ext uri="{BB962C8B-B14F-4D97-AF65-F5344CB8AC3E}">
        <p14:creationId xmlns:p14="http://schemas.microsoft.com/office/powerpoint/2010/main" val="281442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the Execution of </a:t>
            </a:r>
            <a:r>
              <a:rPr lang="en-US" dirty="0" err="1"/>
              <a:t>cmdlet</a:t>
            </a:r>
            <a:r>
              <a:rPr lang="en-US" dirty="0"/>
              <a:t> </a:t>
            </a:r>
          </a:p>
        </p:txBody>
      </p:sp>
      <p:sp>
        <p:nvSpPr>
          <p:cNvPr id="3" name="Content Placeholder 2"/>
          <p:cNvSpPr>
            <a:spLocks noGrp="1"/>
          </p:cNvSpPr>
          <p:nvPr>
            <p:ph idx="1"/>
          </p:nvPr>
        </p:nvSpPr>
        <p:spPr/>
        <p:txBody>
          <a:bodyPr>
            <a:normAutofit/>
          </a:bodyPr>
          <a:lstStyle/>
          <a:p>
            <a:r>
              <a:rPr lang="en-US" dirty="0"/>
              <a:t>There are several arguments that can be                                           passed to </a:t>
            </a:r>
            <a:r>
              <a:rPr lang="en-US" dirty="0" err="1"/>
              <a:t>cmdlets</a:t>
            </a:r>
            <a:r>
              <a:rPr lang="en-US" dirty="0"/>
              <a:t> to control the way they  execute.</a:t>
            </a:r>
          </a:p>
          <a:p>
            <a:r>
              <a:rPr lang="en-US" dirty="0"/>
              <a:t>The three ways to control execution are </a:t>
            </a:r>
          </a:p>
          <a:p>
            <a:pPr marL="0" indent="0">
              <a:buNone/>
            </a:pPr>
            <a:r>
              <a:rPr lang="en-US" dirty="0"/>
              <a:t>       -whatif,</a:t>
            </a:r>
          </a:p>
          <a:p>
            <a:pPr marL="0" indent="0">
              <a:buNone/>
            </a:pPr>
            <a:r>
              <a:rPr lang="en-US" dirty="0"/>
              <a:t>        -confirm, and </a:t>
            </a:r>
          </a:p>
          <a:p>
            <a:pPr marL="0" indent="0">
              <a:buNone/>
            </a:pPr>
            <a:r>
              <a:rPr lang="en-US" dirty="0"/>
              <a:t>        suspend.</a:t>
            </a:r>
          </a:p>
          <a:p>
            <a:pPr marL="0" indent="0">
              <a:buNone/>
            </a:pPr>
            <a:endParaRPr lang="en-US" dirty="0"/>
          </a:p>
        </p:txBody>
      </p:sp>
    </p:spTree>
    <p:extLst>
      <p:ext uri="{BB962C8B-B14F-4D97-AF65-F5344CB8AC3E}">
        <p14:creationId xmlns:p14="http://schemas.microsoft.com/office/powerpoint/2010/main" val="2609989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Parameters </a:t>
            </a:r>
          </a:p>
        </p:txBody>
      </p:sp>
      <p:sp>
        <p:nvSpPr>
          <p:cNvPr id="3" name="Content Placeholder 2"/>
          <p:cNvSpPr>
            <a:spLocks noGrp="1"/>
          </p:cNvSpPr>
          <p:nvPr>
            <p:ph idx="1"/>
          </p:nvPr>
        </p:nvSpPr>
        <p:spPr>
          <a:xfrm>
            <a:off x="457200" y="1295400"/>
            <a:ext cx="8229600" cy="4525963"/>
          </a:xfrm>
        </p:spPr>
        <p:txBody>
          <a:bodyPr>
            <a:normAutofit fontScale="85000" lnSpcReduction="20000"/>
          </a:bodyPr>
          <a:lstStyle/>
          <a:p>
            <a:r>
              <a:rPr lang="en-US" dirty="0"/>
              <a:t>-</a:t>
            </a:r>
            <a:r>
              <a:rPr lang="en-US" b="1" dirty="0"/>
              <a:t>whatif</a:t>
            </a:r>
            <a:r>
              <a:rPr lang="en-US" dirty="0"/>
              <a:t>     Tells the </a:t>
            </a:r>
            <a:r>
              <a:rPr lang="en-US" dirty="0" err="1"/>
              <a:t>cmdlet</a:t>
            </a:r>
            <a:r>
              <a:rPr lang="en-US" dirty="0"/>
              <a:t> not to </a:t>
            </a:r>
            <a:r>
              <a:rPr lang="en-US" dirty="0" err="1"/>
              <a:t>execute;instead</a:t>
            </a:r>
            <a:r>
              <a:rPr lang="en-US" dirty="0"/>
              <a:t> it will tell you what would happen if the </a:t>
            </a:r>
            <a:r>
              <a:rPr lang="en-US" dirty="0" err="1"/>
              <a:t>cmdlet</a:t>
            </a:r>
            <a:r>
              <a:rPr lang="en-US" dirty="0"/>
              <a:t> were to actually run.</a:t>
            </a:r>
          </a:p>
          <a:p>
            <a:r>
              <a:rPr lang="en-US" b="1" dirty="0">
                <a:solidFill>
                  <a:srgbClr val="FF0000"/>
                </a:solidFill>
              </a:rPr>
              <a:t>Remove-Item Date.csv -</a:t>
            </a:r>
            <a:r>
              <a:rPr lang="en-US" b="1" dirty="0" err="1">
                <a:solidFill>
                  <a:srgbClr val="FF0000"/>
                </a:solidFill>
              </a:rPr>
              <a:t>WhatIf</a:t>
            </a:r>
            <a:r>
              <a:rPr lang="en-US" b="1" dirty="0">
                <a:solidFill>
                  <a:srgbClr val="FF0000"/>
                </a:solidFill>
              </a:rPr>
              <a:t> </a:t>
            </a:r>
            <a:br>
              <a:rPr lang="en-US" dirty="0"/>
            </a:br>
            <a:r>
              <a:rPr lang="en-US" b="1" dirty="0"/>
              <a:t>PS C:\Users\User&gt; Remove-Item .\p1.ps1 -whatif</a:t>
            </a:r>
          </a:p>
          <a:p>
            <a:r>
              <a:rPr lang="en-US" dirty="0"/>
              <a:t>What if: Performing the operation "Remove File" on target "C:\Users\User\p1.ps1".</a:t>
            </a:r>
          </a:p>
          <a:p>
            <a:r>
              <a:rPr lang="en-US" dirty="0"/>
              <a:t>PS C:\Users\User&gt; cat .\p1.ps1</a:t>
            </a:r>
          </a:p>
          <a:p>
            <a:r>
              <a:rPr lang="en-US" dirty="0"/>
              <a:t>$name="</a:t>
            </a:r>
            <a:r>
              <a:rPr lang="en-US" dirty="0" err="1"/>
              <a:t>karthik</a:t>
            </a:r>
            <a:r>
              <a:rPr lang="en-US" dirty="0"/>
              <a:t>"</a:t>
            </a:r>
          </a:p>
          <a:p>
            <a:r>
              <a:rPr lang="en-US" dirty="0"/>
              <a:t>write-host "Hello $name"</a:t>
            </a:r>
          </a:p>
          <a:p>
            <a:r>
              <a:rPr lang="en-US" dirty="0"/>
              <a:t>write-host "How are you $name ?"</a:t>
            </a:r>
          </a:p>
        </p:txBody>
      </p:sp>
    </p:spTree>
    <p:extLst>
      <p:ext uri="{BB962C8B-B14F-4D97-AF65-F5344CB8AC3E}">
        <p14:creationId xmlns:p14="http://schemas.microsoft.com/office/powerpoint/2010/main" val="1588471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Confirm</a:t>
            </a:r>
            <a:br>
              <a:rPr lang="en-US" b="1" dirty="0"/>
            </a:br>
            <a:endParaRPr lang="en-US" dirty="0"/>
          </a:p>
        </p:txBody>
      </p:sp>
      <p:sp>
        <p:nvSpPr>
          <p:cNvPr id="3" name="Content Placeholder 2"/>
          <p:cNvSpPr>
            <a:spLocks noGrp="1"/>
          </p:cNvSpPr>
          <p:nvPr>
            <p:ph idx="1"/>
          </p:nvPr>
        </p:nvSpPr>
        <p:spPr/>
        <p:txBody>
          <a:bodyPr>
            <a:normAutofit/>
          </a:bodyPr>
          <a:lstStyle/>
          <a:p>
            <a:r>
              <a:rPr lang="en-US" dirty="0"/>
              <a:t>Prompts you for confirmation before executing the command.</a:t>
            </a:r>
          </a:p>
          <a:p>
            <a:r>
              <a:rPr lang="en-US" dirty="0"/>
              <a:t>For example, the following command uses the </a:t>
            </a:r>
            <a:r>
              <a:rPr lang="en-US" b="1" dirty="0"/>
              <a:t>Confirm</a:t>
            </a:r>
            <a:r>
              <a:rPr lang="en-US" dirty="0"/>
              <a:t> parameter with a </a:t>
            </a:r>
          </a:p>
          <a:p>
            <a:pPr marL="0" indent="0">
              <a:buNone/>
            </a:pPr>
            <a:r>
              <a:rPr lang="en-US" dirty="0"/>
              <a:t>    Remove-</a:t>
            </a:r>
            <a:r>
              <a:rPr lang="en-US" dirty="0" err="1"/>
              <a:t>Itemcommand</a:t>
            </a:r>
            <a:r>
              <a:rPr lang="en-US" dirty="0"/>
              <a:t>.</a:t>
            </a:r>
          </a:p>
          <a:p>
            <a:r>
              <a:rPr lang="en-US" dirty="0"/>
              <a:t>Before removing the item, PowerShell lists the operations it would do and the items that would be affected, and asks for approval.</a:t>
            </a:r>
          </a:p>
          <a:p>
            <a:endParaRPr lang="en-US" dirty="0"/>
          </a:p>
        </p:txBody>
      </p:sp>
    </p:spTree>
    <p:extLst>
      <p:ext uri="{BB962C8B-B14F-4D97-AF65-F5344CB8AC3E}">
        <p14:creationId xmlns:p14="http://schemas.microsoft.com/office/powerpoint/2010/main" val="1353143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800" b="1" dirty="0">
                <a:solidFill>
                  <a:srgbClr val="FF0000"/>
                </a:solidFill>
              </a:rPr>
              <a:t>PS C:\ps-test&gt; Remove-Item tmp*.txt -Confirm </a:t>
            </a:r>
            <a:r>
              <a:rPr lang="en-US" dirty="0" err="1"/>
              <a:t>Confirm</a:t>
            </a:r>
            <a:r>
              <a:rPr lang="en-US" dirty="0"/>
              <a:t> </a:t>
            </a:r>
          </a:p>
          <a:p>
            <a:r>
              <a:rPr lang="en-US" dirty="0"/>
              <a:t>Are you sure you want to perform this action? Performing operation "Remove File" on Target " C:\ps-test\tmp1.txt </a:t>
            </a:r>
          </a:p>
          <a:p>
            <a:r>
              <a:rPr lang="en-US" dirty="0"/>
              <a:t>[Y] Yes [A] Yes to All [N] No [L] No to All [S] Suspend [?] Help (default is "Y"):</a:t>
            </a:r>
          </a:p>
        </p:txBody>
      </p:sp>
    </p:spTree>
    <p:extLst>
      <p:ext uri="{BB962C8B-B14F-4D97-AF65-F5344CB8AC3E}">
        <p14:creationId xmlns:p14="http://schemas.microsoft.com/office/powerpoint/2010/main" val="3093105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43000"/>
          </a:xfrm>
        </p:spPr>
        <p:txBody>
          <a:bodyPr>
            <a:noAutofit/>
          </a:bodyPr>
          <a:lstStyle/>
          <a:p>
            <a:br>
              <a:rPr lang="en-US" sz="2800" dirty="0"/>
            </a:br>
            <a:br>
              <a:rPr lang="en-US" sz="2800" dirty="0"/>
            </a:br>
            <a:br>
              <a:rPr lang="en-US" sz="2800" dirty="0"/>
            </a:br>
            <a:r>
              <a:rPr lang="en-US" sz="2800" dirty="0"/>
              <a:t>The Confirm response options are as follows:</a:t>
            </a:r>
            <a:br>
              <a:rPr lang="en-US" sz="2800" dirty="0"/>
            </a:br>
            <a:br>
              <a:rPr lang="en-US" sz="2800" dirty="0"/>
            </a:b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2660"/>
              </p:ext>
            </p:extLst>
          </p:nvPr>
        </p:nvGraphicFramePr>
        <p:xfrm>
          <a:off x="990600" y="1295400"/>
          <a:ext cx="7391402" cy="5181576"/>
        </p:xfrm>
        <a:graphic>
          <a:graphicData uri="http://schemas.openxmlformats.org/drawingml/2006/table">
            <a:tbl>
              <a:tblPr/>
              <a:tblGrid>
                <a:gridCol w="1905003">
                  <a:extLst>
                    <a:ext uri="{9D8B030D-6E8A-4147-A177-3AD203B41FA5}">
                      <a16:colId xmlns:a16="http://schemas.microsoft.com/office/drawing/2014/main" val="20000"/>
                    </a:ext>
                  </a:extLst>
                </a:gridCol>
                <a:gridCol w="5486399">
                  <a:extLst>
                    <a:ext uri="{9D8B030D-6E8A-4147-A177-3AD203B41FA5}">
                      <a16:colId xmlns:a16="http://schemas.microsoft.com/office/drawing/2014/main" val="20001"/>
                    </a:ext>
                  </a:extLst>
                </a:gridCol>
              </a:tblGrid>
              <a:tr h="349250">
                <a:tc>
                  <a:txBody>
                    <a:bodyPr/>
                    <a:lstStyle/>
                    <a:p>
                      <a:pPr algn="l" fontAlgn="b"/>
                      <a:r>
                        <a:rPr lang="en-US" sz="1800" dirty="0">
                          <a:effectLst/>
                        </a:rPr>
                        <a:t>Response</a:t>
                      </a:r>
                    </a:p>
                  </a:txBody>
                  <a:tcPr marL="83814" marR="83814" marT="62861" marB="62861" anchor="b">
                    <a:lnL w="12700" cap="flat" cmpd="sng" algn="ctr">
                      <a:solidFill>
                        <a:srgbClr val="A06A35"/>
                      </a:solidFill>
                      <a:prstDash val="solid"/>
                      <a:round/>
                      <a:headEnd type="none" w="med" len="med"/>
                      <a:tailEnd type="none" w="med" len="med"/>
                    </a:lnL>
                    <a:lnR w="12700" cap="flat" cmpd="sng" algn="ctr">
                      <a:solidFill>
                        <a:srgbClr val="A06435"/>
                      </a:solidFill>
                      <a:prstDash val="solid"/>
                      <a:round/>
                      <a:headEnd type="none" w="med" len="med"/>
                      <a:tailEnd type="none" w="med" len="med"/>
                    </a:lnR>
                    <a:lnT w="12700" cap="flat" cmpd="sng" algn="ctr">
                      <a:solidFill>
                        <a:srgbClr val="A06A35"/>
                      </a:solidFill>
                      <a:prstDash val="solid"/>
                      <a:round/>
                      <a:headEnd type="none" w="med" len="med"/>
                      <a:tailEnd type="none" w="med" len="med"/>
                    </a:lnT>
                    <a:lnB w="7620" cap="flat" cmpd="sng" algn="ctr">
                      <a:solidFill>
                        <a:srgbClr val="E06C35"/>
                      </a:solidFill>
                      <a:prstDash val="solid"/>
                      <a:round/>
                      <a:headEnd type="none" w="med" len="med"/>
                      <a:tailEnd type="none" w="med" len="med"/>
                    </a:lnB>
                  </a:tcPr>
                </a:tc>
                <a:tc>
                  <a:txBody>
                    <a:bodyPr/>
                    <a:lstStyle/>
                    <a:p>
                      <a:pPr algn="l" fontAlgn="b"/>
                      <a:r>
                        <a:rPr lang="en-US" sz="1800">
                          <a:effectLst/>
                        </a:rPr>
                        <a:t>Result</a:t>
                      </a:r>
                    </a:p>
                  </a:txBody>
                  <a:tcPr marL="83814" marR="83814" marT="62861" marB="62861" anchor="b">
                    <a:lnL w="12700" cap="flat" cmpd="sng" algn="ctr">
                      <a:solidFill>
                        <a:srgbClr val="A06435"/>
                      </a:solidFill>
                      <a:prstDash val="solid"/>
                      <a:round/>
                      <a:headEnd type="none" w="med" len="med"/>
                      <a:tailEnd type="none" w="med" len="med"/>
                    </a:lnL>
                    <a:lnR w="12700" cap="flat" cmpd="sng" algn="ctr">
                      <a:solidFill>
                        <a:srgbClr val="A06435"/>
                      </a:solidFill>
                      <a:prstDash val="solid"/>
                      <a:round/>
                      <a:headEnd type="none" w="med" len="med"/>
                      <a:tailEnd type="none" w="med" len="med"/>
                    </a:lnR>
                    <a:lnT w="12700" cap="flat" cmpd="sng" algn="ctr">
                      <a:solidFill>
                        <a:srgbClr val="A06435"/>
                      </a:solidFill>
                      <a:prstDash val="solid"/>
                      <a:round/>
                      <a:headEnd type="none" w="med" len="med"/>
                      <a:tailEnd type="none" w="med" len="med"/>
                    </a:lnT>
                    <a:lnB w="7620" cap="flat" cmpd="sng" algn="ctr">
                      <a:solidFill>
                        <a:srgbClr val="00B23C"/>
                      </a:solidFill>
                      <a:prstDash val="solid"/>
                      <a:round/>
                      <a:headEnd type="none" w="med" len="med"/>
                      <a:tailEnd type="none" w="med" len="med"/>
                    </a:lnB>
                  </a:tcPr>
                </a:tc>
                <a:extLst>
                  <a:ext uri="{0D108BD9-81ED-4DB2-BD59-A6C34878D82A}">
                    <a16:rowId xmlns:a16="http://schemas.microsoft.com/office/drawing/2014/main" val="10000"/>
                  </a:ext>
                </a:extLst>
              </a:tr>
              <a:tr h="349250">
                <a:tc>
                  <a:txBody>
                    <a:bodyPr/>
                    <a:lstStyle/>
                    <a:p>
                      <a:pPr algn="l" fontAlgn="t"/>
                      <a:r>
                        <a:rPr lang="en-US" sz="1800">
                          <a:effectLst/>
                        </a:rPr>
                        <a:t>Yes (Y)</a:t>
                      </a:r>
                    </a:p>
                  </a:txBody>
                  <a:tcPr marL="83814" marR="83814" marT="62861" marB="62861">
                    <a:lnL w="12700" cap="flat" cmpd="sng" algn="ctr">
                      <a:solidFill>
                        <a:srgbClr val="E06C35"/>
                      </a:solidFill>
                      <a:prstDash val="solid"/>
                      <a:round/>
                      <a:headEnd type="none" w="med" len="med"/>
                      <a:tailEnd type="none" w="med" len="med"/>
                    </a:lnL>
                    <a:lnR w="12700" cap="flat" cmpd="sng" algn="ctr">
                      <a:solidFill>
                        <a:srgbClr val="00B23C"/>
                      </a:solidFill>
                      <a:prstDash val="solid"/>
                      <a:round/>
                      <a:headEnd type="none" w="med" len="med"/>
                      <a:tailEnd type="none" w="med" len="med"/>
                    </a:lnR>
                    <a:lnT w="7620" cap="flat" cmpd="sng" algn="ctr">
                      <a:solidFill>
                        <a:srgbClr val="E06C35"/>
                      </a:solidFill>
                      <a:prstDash val="solid"/>
                      <a:round/>
                      <a:headEnd type="none" w="med" len="med"/>
                      <a:tailEnd type="none" w="med" len="med"/>
                    </a:lnT>
                    <a:lnB w="7620" cap="flat" cmpd="sng" algn="ctr">
                      <a:solidFill>
                        <a:srgbClr val="E0B93C"/>
                      </a:solidFill>
                      <a:prstDash val="solid"/>
                      <a:round/>
                      <a:headEnd type="none" w="med" len="med"/>
                      <a:tailEnd type="none" w="med" len="med"/>
                    </a:lnB>
                  </a:tcPr>
                </a:tc>
                <a:tc>
                  <a:txBody>
                    <a:bodyPr/>
                    <a:lstStyle/>
                    <a:p>
                      <a:pPr algn="l" fontAlgn="t"/>
                      <a:r>
                        <a:rPr lang="en-US" sz="1800">
                          <a:effectLst/>
                        </a:rPr>
                        <a:t>Perform the action.</a:t>
                      </a:r>
                    </a:p>
                  </a:txBody>
                  <a:tcPr marL="83814" marR="83814" marT="62861" marB="62861">
                    <a:lnL w="12700" cap="flat" cmpd="sng" algn="ctr">
                      <a:solidFill>
                        <a:srgbClr val="00B23C"/>
                      </a:solidFill>
                      <a:prstDash val="solid"/>
                      <a:round/>
                      <a:headEnd type="none" w="med" len="med"/>
                      <a:tailEnd type="none" w="med" len="med"/>
                    </a:lnL>
                    <a:lnR w="12700" cap="flat" cmpd="sng" algn="ctr">
                      <a:solidFill>
                        <a:srgbClr val="00B23C"/>
                      </a:solidFill>
                      <a:prstDash val="solid"/>
                      <a:round/>
                      <a:headEnd type="none" w="med" len="med"/>
                      <a:tailEnd type="none" w="med" len="med"/>
                    </a:lnR>
                    <a:lnT w="7620" cap="flat" cmpd="sng" algn="ctr">
                      <a:solidFill>
                        <a:srgbClr val="00B23C"/>
                      </a:solidFill>
                      <a:prstDash val="solid"/>
                      <a:round/>
                      <a:headEnd type="none" w="med" len="med"/>
                      <a:tailEnd type="none" w="med" len="med"/>
                    </a:lnT>
                    <a:lnB w="7620" cap="flat" cmpd="sng" algn="ctr">
                      <a:solidFill>
                        <a:srgbClr val="00BE3C"/>
                      </a:solidFill>
                      <a:prstDash val="solid"/>
                      <a:round/>
                      <a:headEnd type="none" w="med" len="med"/>
                      <a:tailEnd type="none" w="med" len="med"/>
                    </a:lnB>
                  </a:tcPr>
                </a:tc>
                <a:extLst>
                  <a:ext uri="{0D108BD9-81ED-4DB2-BD59-A6C34878D82A}">
                    <a16:rowId xmlns:a16="http://schemas.microsoft.com/office/drawing/2014/main" val="10001"/>
                  </a:ext>
                </a:extLst>
              </a:tr>
              <a:tr h="768350">
                <a:tc>
                  <a:txBody>
                    <a:bodyPr/>
                    <a:lstStyle/>
                    <a:p>
                      <a:pPr algn="l" fontAlgn="t"/>
                      <a:r>
                        <a:rPr lang="en-US" sz="1800" dirty="0">
                          <a:effectLst/>
                        </a:rPr>
                        <a:t>Yes to All (A)</a:t>
                      </a:r>
                    </a:p>
                  </a:txBody>
                  <a:tcPr marL="83814" marR="83814" marT="62861" marB="62861">
                    <a:lnL w="12700" cap="flat" cmpd="sng" algn="ctr">
                      <a:solidFill>
                        <a:srgbClr val="E0B93C"/>
                      </a:solidFill>
                      <a:prstDash val="solid"/>
                      <a:round/>
                      <a:headEnd type="none" w="med" len="med"/>
                      <a:tailEnd type="none" w="med" len="med"/>
                    </a:lnL>
                    <a:lnR w="12700" cap="flat" cmpd="sng" algn="ctr">
                      <a:solidFill>
                        <a:srgbClr val="00BE3C"/>
                      </a:solidFill>
                      <a:prstDash val="solid"/>
                      <a:round/>
                      <a:headEnd type="none" w="med" len="med"/>
                      <a:tailEnd type="none" w="med" len="med"/>
                    </a:lnR>
                    <a:lnT w="7620" cap="flat" cmpd="sng" algn="ctr">
                      <a:solidFill>
                        <a:srgbClr val="E0B93C"/>
                      </a:solidFill>
                      <a:prstDash val="solid"/>
                      <a:round/>
                      <a:headEnd type="none" w="med" len="med"/>
                      <a:tailEnd type="none" w="med" len="med"/>
                    </a:lnT>
                    <a:lnB w="7620" cap="flat" cmpd="sng" algn="ctr">
                      <a:solidFill>
                        <a:srgbClr val="009A3E"/>
                      </a:solidFill>
                      <a:prstDash val="solid"/>
                      <a:round/>
                      <a:headEnd type="none" w="med" len="med"/>
                      <a:tailEnd type="none" w="med" len="med"/>
                    </a:lnB>
                  </a:tcPr>
                </a:tc>
                <a:tc>
                  <a:txBody>
                    <a:bodyPr/>
                    <a:lstStyle/>
                    <a:p>
                      <a:pPr algn="l" fontAlgn="t"/>
                      <a:r>
                        <a:rPr lang="en-US" sz="1800">
                          <a:effectLst/>
                        </a:rPr>
                        <a:t>Perform all actions and suppress subsequent Confirm queries</a:t>
                      </a:r>
                    </a:p>
                  </a:txBody>
                  <a:tcPr marL="83814" marR="83814" marT="62861" marB="62861">
                    <a:lnL w="12700" cap="flat" cmpd="sng" algn="ctr">
                      <a:solidFill>
                        <a:srgbClr val="00BE3C"/>
                      </a:solidFill>
                      <a:prstDash val="solid"/>
                      <a:round/>
                      <a:headEnd type="none" w="med" len="med"/>
                      <a:tailEnd type="none" w="med" len="med"/>
                    </a:lnL>
                    <a:lnR w="12700" cap="flat" cmpd="sng" algn="ctr">
                      <a:solidFill>
                        <a:srgbClr val="00BE3C"/>
                      </a:solidFill>
                      <a:prstDash val="solid"/>
                      <a:round/>
                      <a:headEnd type="none" w="med" len="med"/>
                      <a:tailEnd type="none" w="med" len="med"/>
                    </a:lnR>
                    <a:lnT w="7620" cap="flat" cmpd="sng" algn="ctr">
                      <a:solidFill>
                        <a:srgbClr val="00BE3C"/>
                      </a:solidFill>
                      <a:prstDash val="solid"/>
                      <a:round/>
                      <a:headEnd type="none" w="med" len="med"/>
                      <a:tailEnd type="none" w="med" len="med"/>
                    </a:lnT>
                    <a:lnB w="7620" cap="flat" cmpd="sng" algn="ctr">
                      <a:solidFill>
                        <a:srgbClr val="E04047"/>
                      </a:solidFill>
                      <a:prstDash val="solid"/>
                      <a:round/>
                      <a:headEnd type="none" w="med" len="med"/>
                      <a:tailEnd type="none" w="med" len="med"/>
                    </a:lnB>
                  </a:tcPr>
                </a:tc>
                <a:extLst>
                  <a:ext uri="{0D108BD9-81ED-4DB2-BD59-A6C34878D82A}">
                    <a16:rowId xmlns:a16="http://schemas.microsoft.com/office/drawing/2014/main" val="10002"/>
                  </a:ext>
                </a:extLst>
              </a:tr>
              <a:tr h="349250">
                <a:tc>
                  <a:txBody>
                    <a:bodyPr/>
                    <a:lstStyle/>
                    <a:p>
                      <a:pPr algn="l" fontAlgn="t"/>
                      <a:endParaRPr lang="en-US" sz="1800">
                        <a:effectLst/>
                      </a:endParaRPr>
                    </a:p>
                  </a:txBody>
                  <a:tcPr marL="83814" marR="83814" marT="62861" marB="62861">
                    <a:lnL w="12700" cap="flat" cmpd="sng" algn="ctr">
                      <a:solidFill>
                        <a:srgbClr val="009A3E"/>
                      </a:solidFill>
                      <a:prstDash val="solid"/>
                      <a:round/>
                      <a:headEnd type="none" w="med" len="med"/>
                      <a:tailEnd type="none" w="med" len="med"/>
                    </a:lnL>
                    <a:lnR w="12700" cap="flat" cmpd="sng" algn="ctr">
                      <a:solidFill>
                        <a:srgbClr val="E04047"/>
                      </a:solidFill>
                      <a:prstDash val="solid"/>
                      <a:round/>
                      <a:headEnd type="none" w="med" len="med"/>
                      <a:tailEnd type="none" w="med" len="med"/>
                    </a:lnR>
                    <a:lnT w="7620" cap="flat" cmpd="sng" algn="ctr">
                      <a:solidFill>
                        <a:srgbClr val="009A3E"/>
                      </a:solidFill>
                      <a:prstDash val="solid"/>
                      <a:round/>
                      <a:headEnd type="none" w="med" len="med"/>
                      <a:tailEnd type="none" w="med" len="med"/>
                    </a:lnT>
                    <a:lnB w="7620" cap="flat" cmpd="sng" algn="ctr">
                      <a:solidFill>
                        <a:srgbClr val="804A47"/>
                      </a:solidFill>
                      <a:prstDash val="solid"/>
                      <a:round/>
                      <a:headEnd type="none" w="med" len="med"/>
                      <a:tailEnd type="none" w="med" len="med"/>
                    </a:lnB>
                  </a:tcPr>
                </a:tc>
                <a:tc>
                  <a:txBody>
                    <a:bodyPr/>
                    <a:lstStyle/>
                    <a:p>
                      <a:pPr algn="l" fontAlgn="t"/>
                      <a:r>
                        <a:rPr lang="en-US" sz="1800">
                          <a:effectLst/>
                        </a:rPr>
                        <a:t>for this command.</a:t>
                      </a:r>
                    </a:p>
                  </a:txBody>
                  <a:tcPr marL="83814" marR="83814" marT="62861" marB="62861">
                    <a:lnL w="12700" cap="flat" cmpd="sng" algn="ctr">
                      <a:solidFill>
                        <a:srgbClr val="E04047"/>
                      </a:solidFill>
                      <a:prstDash val="solid"/>
                      <a:round/>
                      <a:headEnd type="none" w="med" len="med"/>
                      <a:tailEnd type="none" w="med" len="med"/>
                    </a:lnL>
                    <a:lnR w="12700" cap="flat" cmpd="sng" algn="ctr">
                      <a:solidFill>
                        <a:srgbClr val="E04047"/>
                      </a:solidFill>
                      <a:prstDash val="solid"/>
                      <a:round/>
                      <a:headEnd type="none" w="med" len="med"/>
                      <a:tailEnd type="none" w="med" len="med"/>
                    </a:lnR>
                    <a:lnT w="7620" cap="flat" cmpd="sng" algn="ctr">
                      <a:solidFill>
                        <a:srgbClr val="E04047"/>
                      </a:solidFill>
                      <a:prstDash val="solid"/>
                      <a:round/>
                      <a:headEnd type="none" w="med" len="med"/>
                      <a:tailEnd type="none" w="med" len="med"/>
                    </a:lnT>
                    <a:lnB w="7620" cap="flat" cmpd="sng" algn="ctr">
                      <a:solidFill>
                        <a:srgbClr val="604D47"/>
                      </a:solidFill>
                      <a:prstDash val="solid"/>
                      <a:round/>
                      <a:headEnd type="none" w="med" len="med"/>
                      <a:tailEnd type="none" w="med" len="med"/>
                    </a:lnB>
                  </a:tcPr>
                </a:tc>
                <a:extLst>
                  <a:ext uri="{0D108BD9-81ED-4DB2-BD59-A6C34878D82A}">
                    <a16:rowId xmlns:a16="http://schemas.microsoft.com/office/drawing/2014/main" val="10003"/>
                  </a:ext>
                </a:extLst>
              </a:tr>
              <a:tr h="558800">
                <a:tc>
                  <a:txBody>
                    <a:bodyPr/>
                    <a:lstStyle/>
                    <a:p>
                      <a:pPr algn="l" fontAlgn="t"/>
                      <a:r>
                        <a:rPr lang="en-US" sz="1800">
                          <a:effectLst/>
                        </a:rPr>
                        <a:t>No (N):</a:t>
                      </a:r>
                    </a:p>
                  </a:txBody>
                  <a:tcPr marL="83814" marR="83814" marT="62861" marB="62861">
                    <a:lnL w="12700" cap="flat" cmpd="sng" algn="ctr">
                      <a:solidFill>
                        <a:srgbClr val="804A47"/>
                      </a:solidFill>
                      <a:prstDash val="solid"/>
                      <a:round/>
                      <a:headEnd type="none" w="med" len="med"/>
                      <a:tailEnd type="none" w="med" len="med"/>
                    </a:lnL>
                    <a:lnR w="12700" cap="flat" cmpd="sng" algn="ctr">
                      <a:solidFill>
                        <a:srgbClr val="604D47"/>
                      </a:solidFill>
                      <a:prstDash val="solid"/>
                      <a:round/>
                      <a:headEnd type="none" w="med" len="med"/>
                      <a:tailEnd type="none" w="med" len="med"/>
                    </a:lnR>
                    <a:lnT w="7620" cap="flat" cmpd="sng" algn="ctr">
                      <a:solidFill>
                        <a:srgbClr val="804A47"/>
                      </a:solidFill>
                      <a:prstDash val="solid"/>
                      <a:round/>
                      <a:headEnd type="none" w="med" len="med"/>
                      <a:tailEnd type="none" w="med" len="med"/>
                    </a:lnT>
                    <a:lnB w="7620" cap="flat" cmpd="sng" algn="ctr">
                      <a:solidFill>
                        <a:srgbClr val="205650"/>
                      </a:solidFill>
                      <a:prstDash val="solid"/>
                      <a:round/>
                      <a:headEnd type="none" w="med" len="med"/>
                      <a:tailEnd type="none" w="med" len="med"/>
                    </a:lnB>
                  </a:tcPr>
                </a:tc>
                <a:tc>
                  <a:txBody>
                    <a:bodyPr/>
                    <a:lstStyle/>
                    <a:p>
                      <a:pPr algn="l" fontAlgn="t"/>
                      <a:r>
                        <a:rPr lang="en-US" sz="1800">
                          <a:effectLst/>
                        </a:rPr>
                        <a:t>Do not perform the action.</a:t>
                      </a:r>
                    </a:p>
                  </a:txBody>
                  <a:tcPr marL="83814" marR="83814" marT="62861" marB="62861">
                    <a:lnL w="12700" cap="flat" cmpd="sng" algn="ctr">
                      <a:solidFill>
                        <a:srgbClr val="604D47"/>
                      </a:solidFill>
                      <a:prstDash val="solid"/>
                      <a:round/>
                      <a:headEnd type="none" w="med" len="med"/>
                      <a:tailEnd type="none" w="med" len="med"/>
                    </a:lnL>
                    <a:lnR w="12700" cap="flat" cmpd="sng" algn="ctr">
                      <a:solidFill>
                        <a:srgbClr val="604D47"/>
                      </a:solidFill>
                      <a:prstDash val="solid"/>
                      <a:round/>
                      <a:headEnd type="none" w="med" len="med"/>
                      <a:tailEnd type="none" w="med" len="med"/>
                    </a:lnR>
                    <a:lnT w="7620" cap="flat" cmpd="sng" algn="ctr">
                      <a:solidFill>
                        <a:srgbClr val="604D47"/>
                      </a:solidFill>
                      <a:prstDash val="solid"/>
                      <a:round/>
                      <a:headEnd type="none" w="med" len="med"/>
                      <a:tailEnd type="none" w="med" len="med"/>
                    </a:lnT>
                    <a:lnB w="7620" cap="flat" cmpd="sng" algn="ctr">
                      <a:solidFill>
                        <a:srgbClr val="005C50"/>
                      </a:solidFill>
                      <a:prstDash val="solid"/>
                      <a:round/>
                      <a:headEnd type="none" w="med" len="med"/>
                      <a:tailEnd type="none" w="med" len="med"/>
                    </a:lnB>
                  </a:tcPr>
                </a:tc>
                <a:extLst>
                  <a:ext uri="{0D108BD9-81ED-4DB2-BD59-A6C34878D82A}">
                    <a16:rowId xmlns:a16="http://schemas.microsoft.com/office/drawing/2014/main" val="10004"/>
                  </a:ext>
                </a:extLst>
              </a:tr>
              <a:tr h="768350">
                <a:tc>
                  <a:txBody>
                    <a:bodyPr/>
                    <a:lstStyle/>
                    <a:p>
                      <a:pPr algn="l" fontAlgn="t"/>
                      <a:r>
                        <a:rPr lang="en-US" sz="1800">
                          <a:effectLst/>
                        </a:rPr>
                        <a:t>No to All (L):</a:t>
                      </a:r>
                    </a:p>
                  </a:txBody>
                  <a:tcPr marL="83814" marR="83814" marT="62861" marB="62861">
                    <a:lnL w="12700" cap="flat" cmpd="sng" algn="ctr">
                      <a:solidFill>
                        <a:srgbClr val="205650"/>
                      </a:solidFill>
                      <a:prstDash val="solid"/>
                      <a:round/>
                      <a:headEnd type="none" w="med" len="med"/>
                      <a:tailEnd type="none" w="med" len="med"/>
                    </a:lnL>
                    <a:lnR w="12700" cap="flat" cmpd="sng" algn="ctr">
                      <a:solidFill>
                        <a:srgbClr val="005C50"/>
                      </a:solidFill>
                      <a:prstDash val="solid"/>
                      <a:round/>
                      <a:headEnd type="none" w="med" len="med"/>
                      <a:tailEnd type="none" w="med" len="med"/>
                    </a:lnR>
                    <a:lnT w="7620" cap="flat" cmpd="sng" algn="ctr">
                      <a:solidFill>
                        <a:srgbClr val="205650"/>
                      </a:solidFill>
                      <a:prstDash val="solid"/>
                      <a:round/>
                      <a:headEnd type="none" w="med" len="med"/>
                      <a:tailEnd type="none" w="med" len="med"/>
                    </a:lnT>
                    <a:lnB w="7620" cap="flat" cmpd="sng" algn="ctr">
                      <a:solidFill>
                        <a:srgbClr val="002DAA"/>
                      </a:solidFill>
                      <a:prstDash val="solid"/>
                      <a:round/>
                      <a:headEnd type="none" w="med" len="med"/>
                      <a:tailEnd type="none" w="med" len="med"/>
                    </a:lnB>
                  </a:tcPr>
                </a:tc>
                <a:tc>
                  <a:txBody>
                    <a:bodyPr/>
                    <a:lstStyle/>
                    <a:p>
                      <a:pPr algn="l" fontAlgn="t"/>
                      <a:r>
                        <a:rPr lang="en-US" sz="1800">
                          <a:effectLst/>
                        </a:rPr>
                        <a:t>Do not perform any actions and suppress subsequent Confirm</a:t>
                      </a:r>
                    </a:p>
                  </a:txBody>
                  <a:tcPr marL="83814" marR="83814" marT="62861" marB="62861">
                    <a:lnL w="12700" cap="flat" cmpd="sng" algn="ctr">
                      <a:solidFill>
                        <a:srgbClr val="005C50"/>
                      </a:solidFill>
                      <a:prstDash val="solid"/>
                      <a:round/>
                      <a:headEnd type="none" w="med" len="med"/>
                      <a:tailEnd type="none" w="med" len="med"/>
                    </a:lnL>
                    <a:lnR w="12700" cap="flat" cmpd="sng" algn="ctr">
                      <a:solidFill>
                        <a:srgbClr val="005C50"/>
                      </a:solidFill>
                      <a:prstDash val="solid"/>
                      <a:round/>
                      <a:headEnd type="none" w="med" len="med"/>
                      <a:tailEnd type="none" w="med" len="med"/>
                    </a:lnR>
                    <a:lnT w="7620" cap="flat" cmpd="sng" algn="ctr">
                      <a:solidFill>
                        <a:srgbClr val="005C50"/>
                      </a:solidFill>
                      <a:prstDash val="solid"/>
                      <a:round/>
                      <a:headEnd type="none" w="med" len="med"/>
                      <a:tailEnd type="none" w="med" len="med"/>
                    </a:lnT>
                    <a:lnB w="7620" cap="flat" cmpd="sng" algn="ctr">
                      <a:solidFill>
                        <a:srgbClr val="40BBE7"/>
                      </a:solidFill>
                      <a:prstDash val="solid"/>
                      <a:round/>
                      <a:headEnd type="none" w="med" len="med"/>
                      <a:tailEnd type="none" w="med" len="med"/>
                    </a:lnB>
                  </a:tcPr>
                </a:tc>
                <a:extLst>
                  <a:ext uri="{0D108BD9-81ED-4DB2-BD59-A6C34878D82A}">
                    <a16:rowId xmlns:a16="http://schemas.microsoft.com/office/drawing/2014/main" val="10005"/>
                  </a:ext>
                </a:extLst>
              </a:tr>
              <a:tr h="558800">
                <a:tc>
                  <a:txBody>
                    <a:bodyPr/>
                    <a:lstStyle/>
                    <a:p>
                      <a:pPr algn="l" fontAlgn="t"/>
                      <a:endParaRPr lang="en-US" sz="1800">
                        <a:effectLst/>
                      </a:endParaRPr>
                    </a:p>
                  </a:txBody>
                  <a:tcPr marL="83814" marR="83814" marT="62861" marB="62861">
                    <a:lnL w="12700" cap="flat" cmpd="sng" algn="ctr">
                      <a:solidFill>
                        <a:srgbClr val="002DAA"/>
                      </a:solidFill>
                      <a:prstDash val="solid"/>
                      <a:round/>
                      <a:headEnd type="none" w="med" len="med"/>
                      <a:tailEnd type="none" w="med" len="med"/>
                    </a:lnL>
                    <a:lnR w="12700" cap="flat" cmpd="sng" algn="ctr">
                      <a:solidFill>
                        <a:srgbClr val="40BBE7"/>
                      </a:solidFill>
                      <a:prstDash val="solid"/>
                      <a:round/>
                      <a:headEnd type="none" w="med" len="med"/>
                      <a:tailEnd type="none" w="med" len="med"/>
                    </a:lnR>
                    <a:lnT w="7620" cap="flat" cmpd="sng" algn="ctr">
                      <a:solidFill>
                        <a:srgbClr val="002DAA"/>
                      </a:solidFill>
                      <a:prstDash val="solid"/>
                      <a:round/>
                      <a:headEnd type="none" w="med" len="med"/>
                      <a:tailEnd type="none" w="med" len="med"/>
                    </a:lnT>
                    <a:lnB w="7620" cap="flat" cmpd="sng" algn="ctr">
                      <a:solidFill>
                        <a:srgbClr val="C04421"/>
                      </a:solidFill>
                      <a:prstDash val="solid"/>
                      <a:round/>
                      <a:headEnd type="none" w="med" len="med"/>
                      <a:tailEnd type="none" w="med" len="med"/>
                    </a:lnB>
                  </a:tcPr>
                </a:tc>
                <a:tc>
                  <a:txBody>
                    <a:bodyPr/>
                    <a:lstStyle/>
                    <a:p>
                      <a:pPr algn="l" fontAlgn="t"/>
                      <a:r>
                        <a:rPr lang="en-US" sz="1800">
                          <a:effectLst/>
                        </a:rPr>
                        <a:t>queries for this command.</a:t>
                      </a:r>
                    </a:p>
                  </a:txBody>
                  <a:tcPr marL="83814" marR="83814" marT="62861" marB="62861">
                    <a:lnL w="12700" cap="flat" cmpd="sng" algn="ctr">
                      <a:solidFill>
                        <a:srgbClr val="40BBE7"/>
                      </a:solidFill>
                      <a:prstDash val="solid"/>
                      <a:round/>
                      <a:headEnd type="none" w="med" len="med"/>
                      <a:tailEnd type="none" w="med" len="med"/>
                    </a:lnL>
                    <a:lnR w="12700" cap="flat" cmpd="sng" algn="ctr">
                      <a:solidFill>
                        <a:srgbClr val="40BBE7"/>
                      </a:solidFill>
                      <a:prstDash val="solid"/>
                      <a:round/>
                      <a:headEnd type="none" w="med" len="med"/>
                      <a:tailEnd type="none" w="med" len="med"/>
                    </a:lnR>
                    <a:lnT w="7620" cap="flat" cmpd="sng" algn="ctr">
                      <a:solidFill>
                        <a:srgbClr val="40BBE7"/>
                      </a:solidFill>
                      <a:prstDash val="solid"/>
                      <a:round/>
                      <a:headEnd type="none" w="med" len="med"/>
                      <a:tailEnd type="none" w="med" len="med"/>
                    </a:lnT>
                    <a:lnB w="7620" cap="flat" cmpd="sng" algn="ctr">
                      <a:solidFill>
                        <a:srgbClr val="C05A50"/>
                      </a:solidFill>
                      <a:prstDash val="solid"/>
                      <a:round/>
                      <a:headEnd type="none" w="med" len="med"/>
                      <a:tailEnd type="none" w="med" len="med"/>
                    </a:lnB>
                  </a:tcPr>
                </a:tc>
                <a:extLst>
                  <a:ext uri="{0D108BD9-81ED-4DB2-BD59-A6C34878D82A}">
                    <a16:rowId xmlns:a16="http://schemas.microsoft.com/office/drawing/2014/main" val="10006"/>
                  </a:ext>
                </a:extLst>
              </a:tr>
              <a:tr h="768350">
                <a:tc>
                  <a:txBody>
                    <a:bodyPr/>
                    <a:lstStyle/>
                    <a:p>
                      <a:pPr algn="l" fontAlgn="t"/>
                      <a:r>
                        <a:rPr lang="en-US" sz="1800">
                          <a:effectLst/>
                        </a:rPr>
                        <a:t>Suspend (S):</a:t>
                      </a:r>
                    </a:p>
                  </a:txBody>
                  <a:tcPr marL="83814" marR="83814" marT="62861" marB="62861">
                    <a:lnL w="12700" cap="flat" cmpd="sng" algn="ctr">
                      <a:solidFill>
                        <a:srgbClr val="C04421"/>
                      </a:solidFill>
                      <a:prstDash val="solid"/>
                      <a:round/>
                      <a:headEnd type="none" w="med" len="med"/>
                      <a:tailEnd type="none" w="med" len="med"/>
                    </a:lnL>
                    <a:lnR w="12700" cap="flat" cmpd="sng" algn="ctr">
                      <a:solidFill>
                        <a:srgbClr val="C05A50"/>
                      </a:solidFill>
                      <a:prstDash val="solid"/>
                      <a:round/>
                      <a:headEnd type="none" w="med" len="med"/>
                      <a:tailEnd type="none" w="med" len="med"/>
                    </a:lnR>
                    <a:lnT w="7620" cap="flat" cmpd="sng" algn="ctr">
                      <a:solidFill>
                        <a:srgbClr val="C04421"/>
                      </a:solidFill>
                      <a:prstDash val="solid"/>
                      <a:round/>
                      <a:headEnd type="none" w="med" len="med"/>
                      <a:tailEnd type="none" w="med" len="med"/>
                    </a:lnT>
                    <a:lnB w="7620" cap="flat" cmpd="sng" algn="ctr">
                      <a:solidFill>
                        <a:srgbClr val="80BCBC"/>
                      </a:solidFill>
                      <a:prstDash val="solid"/>
                      <a:round/>
                      <a:headEnd type="none" w="med" len="med"/>
                      <a:tailEnd type="none" w="med" len="med"/>
                    </a:lnB>
                  </a:tcPr>
                </a:tc>
                <a:tc>
                  <a:txBody>
                    <a:bodyPr/>
                    <a:lstStyle/>
                    <a:p>
                      <a:pPr algn="l" fontAlgn="t"/>
                      <a:r>
                        <a:rPr lang="en-US" sz="1800">
                          <a:effectLst/>
                        </a:rPr>
                        <a:t>Pause the command and create a temporary session.</a:t>
                      </a:r>
                    </a:p>
                  </a:txBody>
                  <a:tcPr marL="83814" marR="83814" marT="62861" marB="62861">
                    <a:lnL w="12700" cap="flat" cmpd="sng" algn="ctr">
                      <a:solidFill>
                        <a:srgbClr val="C05A50"/>
                      </a:solidFill>
                      <a:prstDash val="solid"/>
                      <a:round/>
                      <a:headEnd type="none" w="med" len="med"/>
                      <a:tailEnd type="none" w="med" len="med"/>
                    </a:lnL>
                    <a:lnR w="12700" cap="flat" cmpd="sng" algn="ctr">
                      <a:solidFill>
                        <a:srgbClr val="C05A50"/>
                      </a:solidFill>
                      <a:prstDash val="solid"/>
                      <a:round/>
                      <a:headEnd type="none" w="med" len="med"/>
                      <a:tailEnd type="none" w="med" len="med"/>
                    </a:lnR>
                    <a:lnT w="7620" cap="flat" cmpd="sng" algn="ctr">
                      <a:solidFill>
                        <a:srgbClr val="C05A50"/>
                      </a:solidFill>
                      <a:prstDash val="solid"/>
                      <a:round/>
                      <a:headEnd type="none" w="med" len="med"/>
                      <a:tailEnd type="none" w="med" len="med"/>
                    </a:lnT>
                    <a:lnB w="7620" cap="flat" cmpd="sng" algn="ctr">
                      <a:solidFill>
                        <a:srgbClr val="A08A5A"/>
                      </a:solidFill>
                      <a:prstDash val="solid"/>
                      <a:round/>
                      <a:headEnd type="none" w="med" len="med"/>
                      <a:tailEnd type="none" w="med" len="med"/>
                    </a:lnB>
                  </a:tcPr>
                </a:tc>
                <a:extLst>
                  <a:ext uri="{0D108BD9-81ED-4DB2-BD59-A6C34878D82A}">
                    <a16:rowId xmlns:a16="http://schemas.microsoft.com/office/drawing/2014/main" val="10007"/>
                  </a:ext>
                </a:extLst>
              </a:tr>
              <a:tr h="558800">
                <a:tc>
                  <a:txBody>
                    <a:bodyPr/>
                    <a:lstStyle/>
                    <a:p>
                      <a:pPr algn="l" fontAlgn="t"/>
                      <a:r>
                        <a:rPr lang="en-US" sz="1800">
                          <a:effectLst/>
                        </a:rPr>
                        <a:t>Help (?)</a:t>
                      </a:r>
                    </a:p>
                  </a:txBody>
                  <a:tcPr marL="83814" marR="83814" marT="62861" marB="62861">
                    <a:lnL w="12700" cap="flat" cmpd="sng" algn="ctr">
                      <a:solidFill>
                        <a:srgbClr val="80BCBC"/>
                      </a:solidFill>
                      <a:prstDash val="solid"/>
                      <a:round/>
                      <a:headEnd type="none" w="med" len="med"/>
                      <a:tailEnd type="none" w="med" len="med"/>
                    </a:lnL>
                    <a:lnR w="12700" cap="flat" cmpd="sng" algn="ctr">
                      <a:solidFill>
                        <a:srgbClr val="A08A5A"/>
                      </a:solidFill>
                      <a:prstDash val="solid"/>
                      <a:round/>
                      <a:headEnd type="none" w="med" len="med"/>
                      <a:tailEnd type="none" w="med" len="med"/>
                    </a:lnR>
                    <a:lnT w="7620" cap="flat" cmpd="sng" algn="ctr">
                      <a:solidFill>
                        <a:srgbClr val="80BCBC"/>
                      </a:solidFill>
                      <a:prstDash val="solid"/>
                      <a:round/>
                      <a:headEnd type="none" w="med" len="med"/>
                      <a:tailEnd type="none" w="med" len="med"/>
                    </a:lnT>
                    <a:lnB w="12700" cap="flat" cmpd="sng" algn="ctr">
                      <a:solidFill>
                        <a:srgbClr val="80BCBC"/>
                      </a:solidFill>
                      <a:prstDash val="solid"/>
                      <a:round/>
                      <a:headEnd type="none" w="med" len="med"/>
                      <a:tailEnd type="none" w="med" len="med"/>
                    </a:lnB>
                  </a:tcPr>
                </a:tc>
                <a:tc>
                  <a:txBody>
                    <a:bodyPr/>
                    <a:lstStyle/>
                    <a:p>
                      <a:pPr algn="l" fontAlgn="t"/>
                      <a:r>
                        <a:rPr lang="en-US" sz="1800" dirty="0">
                          <a:effectLst/>
                        </a:rPr>
                        <a:t>Display help for these options.</a:t>
                      </a:r>
                    </a:p>
                  </a:txBody>
                  <a:tcPr marL="83814" marR="83814" marT="62861" marB="62861">
                    <a:lnL w="12700" cap="flat" cmpd="sng" algn="ctr">
                      <a:solidFill>
                        <a:srgbClr val="A08A5A"/>
                      </a:solidFill>
                      <a:prstDash val="solid"/>
                      <a:round/>
                      <a:headEnd type="none" w="med" len="med"/>
                      <a:tailEnd type="none" w="med" len="med"/>
                    </a:lnL>
                    <a:lnR w="12700" cap="flat" cmpd="sng" algn="ctr">
                      <a:solidFill>
                        <a:srgbClr val="A08A5A"/>
                      </a:solidFill>
                      <a:prstDash val="solid"/>
                      <a:round/>
                      <a:headEnd type="none" w="med" len="med"/>
                      <a:tailEnd type="none" w="med" len="med"/>
                    </a:lnR>
                    <a:lnT w="7620" cap="flat" cmpd="sng" algn="ctr">
                      <a:solidFill>
                        <a:srgbClr val="A08A5A"/>
                      </a:solidFill>
                      <a:prstDash val="solid"/>
                      <a:round/>
                      <a:headEnd type="none" w="med" len="med"/>
                      <a:tailEnd type="none" w="med" len="med"/>
                    </a:lnT>
                    <a:lnB w="12700" cap="flat" cmpd="sng" algn="ctr">
                      <a:solidFill>
                        <a:srgbClr val="A08A5A"/>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0904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Suspend</a:t>
            </a:r>
            <a:r>
              <a:rPr lang="en-US" dirty="0"/>
              <a:t> </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a:t>The </a:t>
            </a:r>
            <a:r>
              <a:rPr lang="en-US" b="1" dirty="0"/>
              <a:t>Suspend</a:t>
            </a:r>
            <a:r>
              <a:rPr lang="en-US" dirty="0"/>
              <a:t> option places the command on hold and creates a temporary nested session in which you can work until you're ready to choose a </a:t>
            </a:r>
            <a:r>
              <a:rPr lang="en-US" b="1" dirty="0"/>
              <a:t>Confirm</a:t>
            </a:r>
            <a:r>
              <a:rPr lang="en-US" dirty="0"/>
              <a:t> option.</a:t>
            </a:r>
          </a:p>
          <a:p>
            <a:r>
              <a:rPr lang="en-US" dirty="0"/>
              <a:t>The command prompt for the nested session has two extra carets (&gt;&gt;) to indicate that it's a child operation of the original parent command. </a:t>
            </a:r>
          </a:p>
          <a:p>
            <a:r>
              <a:rPr lang="en-US" dirty="0"/>
              <a:t>You can run commands and scripts in the nested session. To end the nested session and return to the Confirm options for the original command, type "exit".</a:t>
            </a:r>
          </a:p>
        </p:txBody>
      </p:sp>
    </p:spTree>
    <p:extLst>
      <p:ext uri="{BB962C8B-B14F-4D97-AF65-F5344CB8AC3E}">
        <p14:creationId xmlns:p14="http://schemas.microsoft.com/office/powerpoint/2010/main" val="3093105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Autofit/>
          </a:bodyPr>
          <a:lstStyle/>
          <a:p>
            <a:pPr algn="l"/>
            <a:r>
              <a:rPr lang="en-US" sz="2000" b="1" dirty="0"/>
              <a:t>PS C:\ps-test&gt; New-Item -ItemType File -Name Test.txt  </a:t>
            </a:r>
            <a:r>
              <a:rPr lang="en-US" sz="2000" b="1" dirty="0">
                <a:solidFill>
                  <a:srgbClr val="FF0000"/>
                </a:solidFill>
              </a:rPr>
              <a:t>-Confirm </a:t>
            </a:r>
            <a:br>
              <a:rPr lang="en-US" sz="2000" b="1" dirty="0">
                <a:solidFill>
                  <a:srgbClr val="FF0000"/>
                </a:solidFill>
              </a:rPr>
            </a:br>
            <a:endParaRPr lang="en-US" sz="2000" b="1" dirty="0">
              <a:solidFill>
                <a:srgbClr val="FF0000"/>
              </a:solidFill>
            </a:endParaRPr>
          </a:p>
        </p:txBody>
      </p:sp>
      <p:sp>
        <p:nvSpPr>
          <p:cNvPr id="3" name="Content Placeholder 2"/>
          <p:cNvSpPr>
            <a:spLocks noGrp="1"/>
          </p:cNvSpPr>
          <p:nvPr>
            <p:ph idx="1"/>
          </p:nvPr>
        </p:nvSpPr>
        <p:spPr>
          <a:xfrm>
            <a:off x="457200" y="914400"/>
            <a:ext cx="8229600" cy="5211763"/>
          </a:xfrm>
        </p:spPr>
        <p:txBody>
          <a:bodyPr>
            <a:noAutofit/>
          </a:bodyPr>
          <a:lstStyle/>
          <a:p>
            <a:r>
              <a:rPr lang="en-US" sz="1800" b="1" dirty="0"/>
              <a:t>Confirm </a:t>
            </a:r>
          </a:p>
          <a:p>
            <a:r>
              <a:rPr lang="en-US" sz="1800" dirty="0"/>
              <a:t>Are you sure you want to perform this action? </a:t>
            </a:r>
          </a:p>
          <a:p>
            <a:r>
              <a:rPr lang="en-US" sz="1800" dirty="0"/>
              <a:t>Performing operation "Create File" on Target "Destination: C:\ps-test\test.txt". [Y] Yes [A] Yes to All [N] No [L] No to All [S] Suspend [?] Help (default is "Y"): s </a:t>
            </a:r>
          </a:p>
          <a:p>
            <a:r>
              <a:rPr lang="en-US" sz="1800" b="1" dirty="0"/>
              <a:t>PS C:\ps-test&gt; Get-Help New-Item -Parameter ItemType  -ItemType &lt;string&gt; </a:t>
            </a:r>
          </a:p>
          <a:p>
            <a:pPr marL="400050" lvl="1" indent="0">
              <a:lnSpc>
                <a:spcPct val="150000"/>
              </a:lnSpc>
              <a:buNone/>
            </a:pPr>
            <a:r>
              <a:rPr lang="en-US" sz="1400" dirty="0"/>
              <a:t>Specifies the provider-specified type of the new item. </a:t>
            </a:r>
          </a:p>
          <a:p>
            <a:pPr marL="400050" lvl="1" indent="0">
              <a:lnSpc>
                <a:spcPct val="150000"/>
              </a:lnSpc>
              <a:buNone/>
            </a:pPr>
            <a:r>
              <a:rPr lang="en-US" sz="1400" dirty="0"/>
              <a:t>Required? false </a:t>
            </a:r>
          </a:p>
          <a:p>
            <a:pPr marL="400050" lvl="1" indent="0">
              <a:lnSpc>
                <a:spcPct val="150000"/>
              </a:lnSpc>
              <a:buNone/>
            </a:pPr>
            <a:r>
              <a:rPr lang="en-US" sz="1400" dirty="0"/>
              <a:t>Position? named </a:t>
            </a:r>
          </a:p>
          <a:p>
            <a:pPr marL="400050" lvl="1" indent="0">
              <a:lnSpc>
                <a:spcPct val="150000"/>
              </a:lnSpc>
              <a:buNone/>
            </a:pPr>
            <a:r>
              <a:rPr lang="en-US" sz="1400" dirty="0"/>
              <a:t>Default value </a:t>
            </a:r>
          </a:p>
          <a:p>
            <a:pPr marL="400050" lvl="1" indent="0">
              <a:lnSpc>
                <a:spcPct val="150000"/>
              </a:lnSpc>
              <a:buNone/>
            </a:pPr>
            <a:r>
              <a:rPr lang="en-US" sz="1400" dirty="0"/>
              <a:t>Accept pipeline input? true (ByPropertyName) </a:t>
            </a:r>
          </a:p>
          <a:p>
            <a:pPr marL="400050" lvl="1" indent="0">
              <a:lnSpc>
                <a:spcPct val="150000"/>
              </a:lnSpc>
              <a:buNone/>
            </a:pPr>
            <a:r>
              <a:rPr lang="en-US" sz="1400" dirty="0"/>
              <a:t>Accept wildcard characters?   false </a:t>
            </a:r>
            <a:br>
              <a:rPr lang="en-US" sz="1400" dirty="0"/>
            </a:br>
            <a:r>
              <a:rPr lang="en-US" sz="1400" b="1" dirty="0"/>
              <a:t>PS C:\ps-test&gt; exit </a:t>
            </a:r>
            <a:br>
              <a:rPr lang="en-US" sz="1400" dirty="0"/>
            </a:br>
            <a:r>
              <a:rPr lang="en-US" sz="1400" b="1" dirty="0"/>
              <a:t>Confirm </a:t>
            </a:r>
          </a:p>
          <a:p>
            <a:r>
              <a:rPr lang="en-US" sz="1800" dirty="0"/>
              <a:t> Are you sure you want to perform this action? Performing operation "Create File" on Target "Destination: C:\ps-test\test .txt". [Y] Yes   [A] Yes to All [N] No [L] No to All [S] Suspend [?] Help (default is "Y"): y </a:t>
            </a:r>
          </a:p>
          <a:p>
            <a:r>
              <a:rPr lang="en-US" sz="1800" dirty="0"/>
              <a:t>Directory: </a:t>
            </a:r>
            <a:r>
              <a:rPr lang="en-US" sz="1800" b="1" dirty="0"/>
              <a:t>C:\ps-test </a:t>
            </a:r>
            <a:br>
              <a:rPr lang="en-US" sz="1800" dirty="0"/>
            </a:br>
            <a:endParaRPr lang="en-US" sz="1800" dirty="0"/>
          </a:p>
          <a:p>
            <a:endParaRPr lang="en-US" sz="1800" dirty="0"/>
          </a:p>
        </p:txBody>
      </p:sp>
    </p:spTree>
    <p:extLst>
      <p:ext uri="{BB962C8B-B14F-4D97-AF65-F5344CB8AC3E}">
        <p14:creationId xmlns:p14="http://schemas.microsoft.com/office/powerpoint/2010/main" val="190904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1143000"/>
          </a:xfrm>
        </p:spPr>
        <p:txBody>
          <a:bodyPr/>
          <a:lstStyle/>
          <a:p>
            <a:r>
              <a:rPr lang="en-US" b="1" dirty="0"/>
              <a:t>Run a PowerShell Commands</a:t>
            </a:r>
            <a:endParaRPr lang="en-US" dirty="0"/>
          </a:p>
        </p:txBody>
      </p:sp>
    </p:spTree>
    <p:extLst>
      <p:ext uri="{BB962C8B-B14F-4D97-AF65-F5344CB8AC3E}">
        <p14:creationId xmlns:p14="http://schemas.microsoft.com/office/powerpoint/2010/main" val="3714904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Get Operating System Details</a:t>
            </a:r>
            <a:br>
              <a:rPr lang="en-US" dirty="0"/>
            </a:b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a:t> To check operating system name.</a:t>
            </a:r>
          </a:p>
          <a:p>
            <a:pPr marL="0" indent="0">
              <a:buNone/>
            </a:pPr>
            <a:r>
              <a:rPr lang="en-US" sz="2800" b="1" dirty="0"/>
              <a:t>      (Get-</a:t>
            </a:r>
            <a:r>
              <a:rPr lang="en-US" sz="2800" b="1" dirty="0" err="1"/>
              <a:t>WMIObject</a:t>
            </a:r>
            <a:r>
              <a:rPr lang="en-US" sz="2800" b="1" dirty="0"/>
              <a:t> win32_operatingsystem).name</a:t>
            </a:r>
          </a:p>
          <a:p>
            <a:pPr marL="0" indent="0">
              <a:buNone/>
            </a:pPr>
            <a:endParaRPr lang="en-US" sz="2800" b="1" dirty="0"/>
          </a:p>
          <a:p>
            <a:r>
              <a:rPr lang="en-US" sz="2800" dirty="0"/>
              <a:t>To check if the operating system is 32-bit or 64-bit.</a:t>
            </a:r>
          </a:p>
          <a:p>
            <a:pPr marL="0" indent="0" fontAlgn="base">
              <a:buNone/>
            </a:pPr>
            <a:r>
              <a:rPr lang="en-US" sz="2400" b="1" dirty="0"/>
              <a:t>      (Get-</a:t>
            </a:r>
            <a:r>
              <a:rPr lang="en-US" sz="2400" b="1" dirty="0" err="1"/>
              <a:t>WmiObject</a:t>
            </a:r>
            <a:r>
              <a:rPr lang="en-US" sz="2400" b="1" dirty="0"/>
              <a:t> Win32_OperatingSystem).OSArchitecture</a:t>
            </a:r>
            <a:endParaRPr lang="en-US" sz="2800" b="1" dirty="0"/>
          </a:p>
          <a:p>
            <a:endParaRPr lang="en-US" sz="2800" dirty="0"/>
          </a:p>
          <a:p>
            <a:r>
              <a:rPr lang="en-US" sz="2800" dirty="0"/>
              <a:t>To check machine name.</a:t>
            </a:r>
          </a:p>
          <a:p>
            <a:pPr marL="400050" lvl="1" indent="0" fontAlgn="base">
              <a:buNone/>
            </a:pPr>
            <a:r>
              <a:rPr lang="en-US" sz="2200" b="1" dirty="0"/>
              <a:t>(Get-</a:t>
            </a:r>
            <a:r>
              <a:rPr lang="en-US" sz="2200" b="1" dirty="0" err="1"/>
              <a:t>WmiObject</a:t>
            </a:r>
            <a:r>
              <a:rPr lang="en-US" sz="2200" b="1" dirty="0"/>
              <a:t> Win32_OperatingSystem).</a:t>
            </a:r>
            <a:r>
              <a:rPr lang="en-US" sz="2200" b="1" dirty="0" err="1"/>
              <a:t>CSName</a:t>
            </a:r>
            <a:endParaRPr lang="en-US" sz="2200" b="1" dirty="0"/>
          </a:p>
          <a:p>
            <a:endParaRPr lang="en-US" sz="2800" dirty="0">
              <a:hlinkClick r:id="rId2"/>
            </a:endParaRPr>
          </a:p>
          <a:p>
            <a:r>
              <a:rPr lang="en-US" sz="2800" b="1" dirty="0"/>
              <a:t>Get-Help Get-</a:t>
            </a:r>
            <a:r>
              <a:rPr lang="en-US" sz="2800" b="1" dirty="0" err="1"/>
              <a:t>WmiObject</a:t>
            </a:r>
            <a:r>
              <a:rPr lang="en-US" sz="2800" b="1" dirty="0"/>
              <a:t>  </a:t>
            </a:r>
            <a:r>
              <a:rPr lang="en-US" sz="2800" b="1" dirty="0">
                <a:solidFill>
                  <a:schemeClr val="tx2">
                    <a:lumMod val="75000"/>
                  </a:schemeClr>
                </a:solidFill>
              </a:rPr>
              <a:t>-examples</a:t>
            </a:r>
            <a:br>
              <a:rPr lang="en-US" sz="2800" dirty="0">
                <a:solidFill>
                  <a:schemeClr val="tx2">
                    <a:lumMod val="75000"/>
                  </a:schemeClr>
                </a:solidFill>
              </a:rPr>
            </a:br>
            <a:endParaRPr lang="en-US" sz="2800" b="1" dirty="0">
              <a:solidFill>
                <a:schemeClr val="tx2">
                  <a:lumMod val="75000"/>
                </a:schemeClr>
              </a:solidFill>
            </a:endParaRPr>
          </a:p>
        </p:txBody>
      </p:sp>
    </p:spTree>
    <p:extLst>
      <p:ext uri="{BB962C8B-B14F-4D97-AF65-F5344CB8AC3E}">
        <p14:creationId xmlns:p14="http://schemas.microsoft.com/office/powerpoint/2010/main" val="170635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Windows PowerShell is a Windows command-line shell designed especially for system administrators. </a:t>
            </a:r>
          </a:p>
          <a:p>
            <a:r>
              <a:rPr lang="en-US" dirty="0"/>
              <a:t>Windows PowerShell includes an interactive prompt and a scripting environment that can be used independently or in combination.</a:t>
            </a:r>
          </a:p>
          <a:p>
            <a:pPr marL="0" indent="0">
              <a:buNone/>
            </a:pPr>
            <a:br>
              <a:rPr lang="en-US" dirty="0"/>
            </a:br>
            <a:endParaRPr lang="en-US" dirty="0"/>
          </a:p>
        </p:txBody>
      </p:sp>
    </p:spTree>
    <p:extLst>
      <p:ext uri="{BB962C8B-B14F-4D97-AF65-F5344CB8AC3E}">
        <p14:creationId xmlns:p14="http://schemas.microsoft.com/office/powerpoint/2010/main" val="201787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manipulation </a:t>
            </a:r>
            <a:r>
              <a:rPr lang="en-US" dirty="0" err="1"/>
              <a:t>cmdlets</a:t>
            </a:r>
            <a:endParaRPr lang="en-US" dirty="0"/>
          </a:p>
        </p:txBody>
      </p:sp>
      <p:sp>
        <p:nvSpPr>
          <p:cNvPr id="3" name="Content Placeholder 2"/>
          <p:cNvSpPr>
            <a:spLocks noGrp="1"/>
          </p:cNvSpPr>
          <p:nvPr>
            <p:ph idx="1"/>
          </p:nvPr>
        </p:nvSpPr>
        <p:spPr/>
        <p:txBody>
          <a:bodyPr>
            <a:normAutofit fontScale="92500"/>
          </a:bodyPr>
          <a:lstStyle/>
          <a:p>
            <a:r>
              <a:rPr lang="en-US" dirty="0"/>
              <a:t>Create new file and write data</a:t>
            </a:r>
          </a:p>
          <a:p>
            <a:pPr marL="0" indent="0">
              <a:buNone/>
            </a:pPr>
            <a:r>
              <a:rPr lang="en-US" dirty="0"/>
              <a:t>    </a:t>
            </a:r>
            <a:r>
              <a:rPr lang="en-US" b="1" dirty="0"/>
              <a:t>Set-Content</a:t>
            </a:r>
            <a:r>
              <a:rPr lang="en-US" dirty="0"/>
              <a:t> -path filename</a:t>
            </a:r>
          </a:p>
          <a:p>
            <a:pPr marL="0" indent="0">
              <a:buNone/>
            </a:pPr>
            <a:endParaRPr lang="en-US" dirty="0"/>
          </a:p>
          <a:p>
            <a:r>
              <a:rPr lang="en-US" b="1" dirty="0"/>
              <a:t>Examples </a:t>
            </a:r>
          </a:p>
          <a:p>
            <a:pPr marL="0" indent="0">
              <a:buNone/>
            </a:pPr>
            <a:r>
              <a:rPr lang="en-US" dirty="0"/>
              <a:t>    set-content -path ab1.txt -value “Sample data”</a:t>
            </a:r>
          </a:p>
          <a:p>
            <a:pPr marL="0" indent="0">
              <a:buNone/>
            </a:pPr>
            <a:r>
              <a:rPr lang="en-US" dirty="0"/>
              <a:t>    set-content -path ab.txt -value </a:t>
            </a:r>
            <a:r>
              <a:rPr lang="en-US" b="1" dirty="0"/>
              <a:t>"</a:t>
            </a:r>
            <a:r>
              <a:rPr lang="en-US" dirty="0"/>
              <a:t>Sample1</a:t>
            </a:r>
          </a:p>
          <a:p>
            <a:pPr marL="0" indent="0">
              <a:buNone/>
            </a:pPr>
            <a:r>
              <a:rPr lang="en-US" dirty="0"/>
              <a:t>    Sample2</a:t>
            </a:r>
          </a:p>
          <a:p>
            <a:pPr marL="0" indent="0">
              <a:buNone/>
            </a:pPr>
            <a:r>
              <a:rPr lang="en-US" dirty="0"/>
              <a:t>    Sample3</a:t>
            </a:r>
            <a:r>
              <a:rPr lang="en-US" b="1" dirty="0"/>
              <a:t>"</a:t>
            </a:r>
          </a:p>
          <a:p>
            <a:pPr marL="0" indent="0">
              <a:buNone/>
            </a:pPr>
            <a:endParaRPr lang="en-US" dirty="0"/>
          </a:p>
        </p:txBody>
      </p:sp>
    </p:spTree>
    <p:extLst>
      <p:ext uri="{BB962C8B-B14F-4D97-AF65-F5344CB8AC3E}">
        <p14:creationId xmlns:p14="http://schemas.microsoft.com/office/powerpoint/2010/main" val="4055847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Get-Content</a:t>
            </a:r>
          </a:p>
        </p:txBody>
      </p:sp>
      <p:sp>
        <p:nvSpPr>
          <p:cNvPr id="3" name="Content Placeholder 2"/>
          <p:cNvSpPr>
            <a:spLocks noGrp="1"/>
          </p:cNvSpPr>
          <p:nvPr>
            <p:ph idx="1"/>
          </p:nvPr>
        </p:nvSpPr>
        <p:spPr/>
        <p:txBody>
          <a:bodyPr/>
          <a:lstStyle/>
          <a:p>
            <a:r>
              <a:rPr lang="en-US" b="1" dirty="0"/>
              <a:t>Get-Content    ab1.txt</a:t>
            </a:r>
          </a:p>
          <a:p>
            <a:pPr marL="0" indent="0">
              <a:buNone/>
            </a:pPr>
            <a:r>
              <a:rPr lang="en-US" dirty="0"/>
              <a:t>   sample data</a:t>
            </a:r>
          </a:p>
          <a:p>
            <a:r>
              <a:rPr lang="en-US" b="1" dirty="0"/>
              <a:t>Get-Content ab.txt</a:t>
            </a:r>
          </a:p>
          <a:p>
            <a:pPr marL="0" indent="0">
              <a:buNone/>
            </a:pPr>
            <a:r>
              <a:rPr lang="en-US" dirty="0"/>
              <a:t>   Sample1</a:t>
            </a:r>
          </a:p>
          <a:p>
            <a:pPr marL="0" indent="0">
              <a:buNone/>
            </a:pPr>
            <a:r>
              <a:rPr lang="en-US" dirty="0"/>
              <a:t>   Sample2</a:t>
            </a:r>
          </a:p>
          <a:p>
            <a:pPr marL="0" indent="0">
              <a:buNone/>
            </a:pPr>
            <a:r>
              <a:rPr lang="en-US" dirty="0"/>
              <a:t>   Sample3</a:t>
            </a:r>
          </a:p>
        </p:txBody>
      </p:sp>
    </p:spTree>
    <p:extLst>
      <p:ext uri="{BB962C8B-B14F-4D97-AF65-F5344CB8AC3E}">
        <p14:creationId xmlns:p14="http://schemas.microsoft.com/office/powerpoint/2010/main" val="1885046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Copy a file to a remote computer</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PS C:&gt; $Session = New-</a:t>
            </a:r>
            <a:r>
              <a:rPr lang="en-US" dirty="0" err="1"/>
              <a:t>PSSession</a:t>
            </a:r>
            <a:r>
              <a:rPr lang="en-US" dirty="0"/>
              <a:t> -</a:t>
            </a:r>
            <a:r>
              <a:rPr lang="en-US" dirty="0" err="1"/>
              <a:t>ComputerName</a:t>
            </a:r>
            <a:r>
              <a:rPr lang="en-US" dirty="0"/>
              <a:t> "Server01" -Credential "</a:t>
            </a:r>
            <a:r>
              <a:rPr lang="en-US" dirty="0" err="1"/>
              <a:t>ContosoPattiFul</a:t>
            </a:r>
            <a:r>
              <a:rPr lang="en-US" dirty="0"/>
              <a:t>"</a:t>
            </a:r>
          </a:p>
          <a:p>
            <a:r>
              <a:rPr lang="en-US" dirty="0"/>
              <a:t>PS C:&gt;  Copy-Item "D:Folder001test.log" -Destination "C:Folder001_Copy" -</a:t>
            </a:r>
            <a:r>
              <a:rPr lang="en-US" dirty="0" err="1"/>
              <a:t>ToSession</a:t>
            </a:r>
            <a:r>
              <a:rPr lang="en-US" dirty="0"/>
              <a:t> $Session</a:t>
            </a:r>
          </a:p>
          <a:p>
            <a:endParaRPr lang="en-US" dirty="0"/>
          </a:p>
          <a:p>
            <a:endParaRPr lang="en-US" dirty="0"/>
          </a:p>
          <a:p>
            <a:r>
              <a:rPr lang="en-US" dirty="0"/>
              <a:t>Copy a remote file to the local computer:</a:t>
            </a:r>
          </a:p>
          <a:p>
            <a:endParaRPr lang="en-US" dirty="0"/>
          </a:p>
          <a:p>
            <a:r>
              <a:rPr lang="en-US" dirty="0"/>
              <a:t>PS C:&gt; $Session = New-</a:t>
            </a:r>
            <a:r>
              <a:rPr lang="en-US" dirty="0" err="1"/>
              <a:t>PSSession</a:t>
            </a:r>
            <a:r>
              <a:rPr lang="en-US" dirty="0"/>
              <a:t> -</a:t>
            </a:r>
            <a:r>
              <a:rPr lang="en-US" dirty="0" err="1"/>
              <a:t>ComputerName</a:t>
            </a:r>
            <a:r>
              <a:rPr lang="en-US" dirty="0"/>
              <a:t> "Server01" -Credential "</a:t>
            </a:r>
            <a:r>
              <a:rPr lang="en-US" dirty="0" err="1"/>
              <a:t>ContosoPattiFul</a:t>
            </a:r>
            <a:r>
              <a:rPr lang="en-US" dirty="0"/>
              <a:t>"</a:t>
            </a:r>
          </a:p>
          <a:p>
            <a:r>
              <a:rPr lang="en-US" dirty="0"/>
              <a:t>PS C:&gt;  Copy-Item "C:MyRemoteDatatest.log" -Destination "D:MyLocalData" -</a:t>
            </a:r>
            <a:r>
              <a:rPr lang="en-US" dirty="0" err="1"/>
              <a:t>FromSession</a:t>
            </a:r>
            <a:r>
              <a:rPr lang="en-US" dirty="0"/>
              <a:t> $Session</a:t>
            </a:r>
          </a:p>
          <a:p>
            <a:endParaRPr lang="en-US" dirty="0"/>
          </a:p>
        </p:txBody>
      </p:sp>
    </p:spTree>
    <p:extLst>
      <p:ext uri="{BB962C8B-B14F-4D97-AF65-F5344CB8AC3E}">
        <p14:creationId xmlns:p14="http://schemas.microsoft.com/office/powerpoint/2010/main" val="2144886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Copy the entire contents of a remote folder to the local computer:</a:t>
            </a:r>
          </a:p>
        </p:txBody>
      </p:sp>
      <p:sp>
        <p:nvSpPr>
          <p:cNvPr id="3" name="Content Placeholder 2"/>
          <p:cNvSpPr>
            <a:spLocks noGrp="1"/>
          </p:cNvSpPr>
          <p:nvPr>
            <p:ph idx="1"/>
          </p:nvPr>
        </p:nvSpPr>
        <p:spPr/>
        <p:txBody>
          <a:bodyPr/>
          <a:lstStyle/>
          <a:p>
            <a:r>
              <a:rPr lang="en-US" dirty="0"/>
              <a:t>PS C:&gt; $Session = New-</a:t>
            </a:r>
            <a:r>
              <a:rPr lang="en-US" dirty="0" err="1"/>
              <a:t>PSSession</a:t>
            </a:r>
            <a:r>
              <a:rPr lang="en-US" dirty="0"/>
              <a:t> -</a:t>
            </a:r>
            <a:r>
              <a:rPr lang="en-US" dirty="0" err="1"/>
              <a:t>ComputerName</a:t>
            </a:r>
            <a:r>
              <a:rPr lang="en-US" dirty="0"/>
              <a:t> "Server01" -Credential "</a:t>
            </a:r>
            <a:r>
              <a:rPr lang="en-US" dirty="0" err="1"/>
              <a:t>ContosoPattiFul</a:t>
            </a:r>
            <a:r>
              <a:rPr lang="en-US" dirty="0"/>
              <a:t>"</a:t>
            </a:r>
          </a:p>
          <a:p>
            <a:r>
              <a:rPr lang="en-US" dirty="0"/>
              <a:t>PS C:&gt;  Copy-Item "C:MyRemoteDatascripts" -Destination "D:MyLocalData" -</a:t>
            </a:r>
            <a:r>
              <a:rPr lang="en-US" dirty="0" err="1"/>
              <a:t>FromSession</a:t>
            </a:r>
            <a:r>
              <a:rPr lang="en-US" dirty="0"/>
              <a:t> $Session</a:t>
            </a:r>
          </a:p>
          <a:p>
            <a:endParaRPr lang="en-US" dirty="0"/>
          </a:p>
        </p:txBody>
      </p:sp>
    </p:spTree>
    <p:extLst>
      <p:ext uri="{BB962C8B-B14F-4D97-AF65-F5344CB8AC3E}">
        <p14:creationId xmlns:p14="http://schemas.microsoft.com/office/powerpoint/2010/main" val="1443884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Copy file content (like </a:t>
            </a:r>
            <a:r>
              <a:rPr lang="en-US" dirty="0" err="1"/>
              <a:t>cp</a:t>
            </a:r>
            <a:r>
              <a:rPr lang="en-US" dirty="0"/>
              <a:t> command )</a:t>
            </a:r>
          </a:p>
        </p:txBody>
      </p:sp>
      <p:sp>
        <p:nvSpPr>
          <p:cNvPr id="3" name="Content Placeholder 2"/>
          <p:cNvSpPr>
            <a:spLocks noGrp="1"/>
          </p:cNvSpPr>
          <p:nvPr>
            <p:ph idx="1"/>
          </p:nvPr>
        </p:nvSpPr>
        <p:spPr/>
        <p:txBody>
          <a:bodyPr>
            <a:normAutofit/>
          </a:bodyPr>
          <a:lstStyle/>
          <a:p>
            <a:r>
              <a:rPr lang="en-US" b="1" dirty="0"/>
              <a:t>Copy-item </a:t>
            </a:r>
            <a:r>
              <a:rPr lang="en-US" b="1" dirty="0" err="1"/>
              <a:t>oldfile</a:t>
            </a:r>
            <a:r>
              <a:rPr lang="en-US" b="1" dirty="0"/>
              <a:t>   –Destination </a:t>
            </a:r>
            <a:r>
              <a:rPr lang="en-US" b="1" dirty="0" err="1"/>
              <a:t>newfile</a:t>
            </a:r>
            <a:endParaRPr lang="en-US" b="1" dirty="0"/>
          </a:p>
          <a:p>
            <a:endParaRPr lang="en-US" dirty="0"/>
          </a:p>
          <a:p>
            <a:r>
              <a:rPr lang="en-US" dirty="0"/>
              <a:t>copy-item ab.txt sab.txt</a:t>
            </a:r>
          </a:p>
          <a:p>
            <a:endParaRPr lang="en-US" dirty="0"/>
          </a:p>
          <a:p>
            <a:r>
              <a:rPr lang="en-US" dirty="0"/>
              <a:t>copy-item ab.txt -Destination ab1.txt</a:t>
            </a:r>
          </a:p>
          <a:p>
            <a:endParaRPr lang="en-US" dirty="0"/>
          </a:p>
        </p:txBody>
      </p:sp>
    </p:spTree>
    <p:extLst>
      <p:ext uri="{BB962C8B-B14F-4D97-AF65-F5344CB8AC3E}">
        <p14:creationId xmlns:p14="http://schemas.microsoft.com/office/powerpoint/2010/main" val="3938150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Rename-Item</a:t>
            </a:r>
          </a:p>
        </p:txBody>
      </p:sp>
      <p:sp>
        <p:nvSpPr>
          <p:cNvPr id="3" name="Content Placeholder 2"/>
          <p:cNvSpPr>
            <a:spLocks noGrp="1"/>
          </p:cNvSpPr>
          <p:nvPr>
            <p:ph idx="1"/>
          </p:nvPr>
        </p:nvSpPr>
        <p:spPr/>
        <p:txBody>
          <a:bodyPr>
            <a:normAutofit fontScale="92500"/>
          </a:bodyPr>
          <a:lstStyle/>
          <a:p>
            <a:endParaRPr lang="en-US" dirty="0"/>
          </a:p>
          <a:p>
            <a:r>
              <a:rPr lang="en-US" dirty="0"/>
              <a:t>Rename-Item  </a:t>
            </a:r>
            <a:r>
              <a:rPr lang="en-US" dirty="0" err="1"/>
              <a:t>oldfile</a:t>
            </a:r>
            <a:r>
              <a:rPr lang="en-US" dirty="0"/>
              <a:t>  </a:t>
            </a:r>
            <a:r>
              <a:rPr lang="en-US" dirty="0" err="1"/>
              <a:t>newfile</a:t>
            </a:r>
            <a:endParaRPr lang="en-US" dirty="0"/>
          </a:p>
          <a:p>
            <a:endParaRPr lang="en-US" dirty="0"/>
          </a:p>
          <a:p>
            <a:r>
              <a:rPr lang="en-US" dirty="0"/>
              <a:t>Rename-Item .\ab1.txt ABB.txt</a:t>
            </a:r>
          </a:p>
          <a:p>
            <a:endParaRPr lang="en-US" dirty="0"/>
          </a:p>
          <a:p>
            <a:r>
              <a:rPr lang="en-US" dirty="0"/>
              <a:t>You cannot use Rename-Item to move an item, </a:t>
            </a:r>
          </a:p>
          <a:p>
            <a:r>
              <a:rPr lang="en-US" dirty="0"/>
              <a:t>To move and rename an item, use the Move-Item </a:t>
            </a:r>
            <a:r>
              <a:rPr lang="en-US" dirty="0" err="1"/>
              <a:t>cmdlet</a:t>
            </a:r>
            <a:r>
              <a:rPr lang="en-US" dirty="0"/>
              <a:t>.</a:t>
            </a:r>
          </a:p>
        </p:txBody>
      </p:sp>
    </p:spTree>
    <p:extLst>
      <p:ext uri="{BB962C8B-B14F-4D97-AF65-F5344CB8AC3E}">
        <p14:creationId xmlns:p14="http://schemas.microsoft.com/office/powerpoint/2010/main" val="4121283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move and rename a file by using Move-Item</a:t>
            </a:r>
          </a:p>
        </p:txBody>
      </p:sp>
      <p:sp>
        <p:nvSpPr>
          <p:cNvPr id="3" name="Content Placeholder 2"/>
          <p:cNvSpPr>
            <a:spLocks noGrp="1"/>
          </p:cNvSpPr>
          <p:nvPr>
            <p:ph idx="1"/>
          </p:nvPr>
        </p:nvSpPr>
        <p:spPr/>
        <p:txBody>
          <a:bodyPr/>
          <a:lstStyle/>
          <a:p>
            <a:r>
              <a:rPr lang="en-US" dirty="0"/>
              <a:t>Move-Item -Path "project.txt" -Destination "d:archiveold-project.txt“</a:t>
            </a:r>
          </a:p>
          <a:p>
            <a:r>
              <a:rPr lang="en-US" b="1" dirty="0"/>
              <a:t>Rename multiple files:</a:t>
            </a:r>
          </a:p>
          <a:p>
            <a:r>
              <a:rPr lang="en-US" dirty="0"/>
              <a:t>PS C:&gt; Get-</a:t>
            </a:r>
            <a:r>
              <a:rPr lang="en-US" dirty="0" err="1"/>
              <a:t>ChildItem</a:t>
            </a:r>
            <a:r>
              <a:rPr lang="en-US" dirty="0"/>
              <a:t> *.txt | Rename-Item -</a:t>
            </a:r>
            <a:r>
              <a:rPr lang="en-US" dirty="0" err="1"/>
              <a:t>NewName</a:t>
            </a:r>
            <a:r>
              <a:rPr lang="en-US" dirty="0"/>
              <a:t> { $_.name -Replace '.txt','.log' }</a:t>
            </a:r>
          </a:p>
        </p:txBody>
      </p:sp>
    </p:spTree>
    <p:extLst>
      <p:ext uri="{BB962C8B-B14F-4D97-AF65-F5344CB8AC3E}">
        <p14:creationId xmlns:p14="http://schemas.microsoft.com/office/powerpoint/2010/main" val="156542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Remove-Item</a:t>
            </a:r>
          </a:p>
        </p:txBody>
      </p:sp>
      <p:sp>
        <p:nvSpPr>
          <p:cNvPr id="3" name="Content Placeholder 2"/>
          <p:cNvSpPr>
            <a:spLocks noGrp="1"/>
          </p:cNvSpPr>
          <p:nvPr>
            <p:ph idx="1"/>
          </p:nvPr>
        </p:nvSpPr>
        <p:spPr/>
        <p:txBody>
          <a:bodyPr/>
          <a:lstStyle/>
          <a:p>
            <a:r>
              <a:rPr lang="en-US" b="1" dirty="0"/>
              <a:t>Remove-Item  filename </a:t>
            </a:r>
          </a:p>
          <a:p>
            <a:endParaRPr lang="en-US" dirty="0"/>
          </a:p>
          <a:p>
            <a:r>
              <a:rPr lang="en-US" dirty="0"/>
              <a:t>Remove-item .\AB1.txt</a:t>
            </a:r>
          </a:p>
          <a:p>
            <a:r>
              <a:rPr lang="en-US" dirty="0"/>
              <a:t>Remove-item .\D3.zip</a:t>
            </a:r>
          </a:p>
          <a:p>
            <a:r>
              <a:rPr lang="en-US" dirty="0"/>
              <a:t>Remove-item .\sab.txt</a:t>
            </a:r>
          </a:p>
        </p:txBody>
      </p:sp>
    </p:spTree>
    <p:extLst>
      <p:ext uri="{BB962C8B-B14F-4D97-AF65-F5344CB8AC3E}">
        <p14:creationId xmlns:p14="http://schemas.microsoft.com/office/powerpoint/2010/main" val="4270696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clear-content</a:t>
            </a:r>
          </a:p>
        </p:txBody>
      </p:sp>
      <p:sp>
        <p:nvSpPr>
          <p:cNvPr id="3" name="Content Placeholder 2"/>
          <p:cNvSpPr>
            <a:spLocks noGrp="1"/>
          </p:cNvSpPr>
          <p:nvPr>
            <p:ph idx="1"/>
          </p:nvPr>
        </p:nvSpPr>
        <p:spPr/>
        <p:txBody>
          <a:bodyPr/>
          <a:lstStyle/>
          <a:p>
            <a:r>
              <a:rPr lang="en-US" dirty="0"/>
              <a:t>clear-content ab.txt</a:t>
            </a:r>
          </a:p>
          <a:p>
            <a:r>
              <a:rPr lang="en-US" dirty="0"/>
              <a:t>cat ab.txt</a:t>
            </a:r>
          </a:p>
        </p:txBody>
      </p:sp>
    </p:spTree>
    <p:extLst>
      <p:ext uri="{BB962C8B-B14F-4D97-AF65-F5344CB8AC3E}">
        <p14:creationId xmlns:p14="http://schemas.microsoft.com/office/powerpoint/2010/main" val="3809058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New-Item</a:t>
            </a:r>
          </a:p>
        </p:txBody>
      </p:sp>
      <p:sp>
        <p:nvSpPr>
          <p:cNvPr id="3" name="Content Placeholder 2"/>
          <p:cNvSpPr>
            <a:spLocks noGrp="1"/>
          </p:cNvSpPr>
          <p:nvPr>
            <p:ph idx="1"/>
          </p:nvPr>
        </p:nvSpPr>
        <p:spPr/>
        <p:txBody>
          <a:bodyPr>
            <a:normAutofit fontScale="92500" lnSpcReduction="20000"/>
          </a:bodyPr>
          <a:lstStyle/>
          <a:p>
            <a:r>
              <a:rPr lang="en-US" dirty="0"/>
              <a:t>New-Item </a:t>
            </a:r>
            <a:r>
              <a:rPr lang="en-US" dirty="0" err="1"/>
              <a:t>cmdlets</a:t>
            </a:r>
            <a:r>
              <a:rPr lang="en-US" dirty="0"/>
              <a:t> creates a new item and sets its value.</a:t>
            </a:r>
          </a:p>
          <a:p>
            <a:endParaRPr lang="en-US" dirty="0"/>
          </a:p>
          <a:p>
            <a:r>
              <a:rPr lang="en-US" dirty="0"/>
              <a:t>Create a file in the current directory:</a:t>
            </a:r>
          </a:p>
          <a:p>
            <a:r>
              <a:rPr lang="en-US" b="1" dirty="0"/>
              <a:t>New-Item</a:t>
            </a:r>
            <a:r>
              <a:rPr lang="en-US" dirty="0"/>
              <a:t> -Path . -Name </a:t>
            </a:r>
            <a:r>
              <a:rPr lang="en-US" b="1" dirty="0"/>
              <a:t>"testfile1.txt" </a:t>
            </a:r>
            <a:r>
              <a:rPr lang="en-US" dirty="0"/>
              <a:t>-ItemType "file" -Value "This is a text string."</a:t>
            </a:r>
          </a:p>
          <a:p>
            <a:endParaRPr lang="en-US" dirty="0"/>
          </a:p>
          <a:p>
            <a:r>
              <a:rPr lang="en-US" dirty="0"/>
              <a:t>Create multiple files:</a:t>
            </a:r>
          </a:p>
          <a:p>
            <a:r>
              <a:rPr lang="en-US" dirty="0"/>
              <a:t>New-Item -ItemType "file" -Path </a:t>
            </a:r>
            <a:r>
              <a:rPr lang="en-US" dirty="0">
                <a:solidFill>
                  <a:srgbClr val="FF0000"/>
                </a:solidFill>
              </a:rPr>
              <a:t>"</a:t>
            </a:r>
            <a:r>
              <a:rPr lang="en-US" dirty="0"/>
              <a:t>c:ps-testtest.txt", "c:ps-testLogstest.log</a:t>
            </a:r>
            <a:r>
              <a:rPr lang="en-US" dirty="0">
                <a:solidFill>
                  <a:srgbClr val="FF0000"/>
                </a:solidFill>
              </a:rPr>
              <a:t>"</a:t>
            </a:r>
          </a:p>
          <a:p>
            <a:endParaRPr lang="en-US" dirty="0"/>
          </a:p>
        </p:txBody>
      </p:sp>
    </p:spTree>
    <p:extLst>
      <p:ext uri="{BB962C8B-B14F-4D97-AF65-F5344CB8AC3E}">
        <p14:creationId xmlns:p14="http://schemas.microsoft.com/office/powerpoint/2010/main" val="128303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PowerShell is based on </a:t>
            </a:r>
            <a:r>
              <a:rPr lang="en-US" b="1" dirty="0"/>
              <a:t>object</a:t>
            </a:r>
            <a:r>
              <a:rPr lang="en-US" dirty="0"/>
              <a:t> not text. </a:t>
            </a:r>
          </a:p>
          <a:p>
            <a:r>
              <a:rPr lang="en-US" dirty="0"/>
              <a:t>The output of a command is an </a:t>
            </a:r>
            <a:r>
              <a:rPr lang="en-US" b="1" dirty="0"/>
              <a:t>object</a:t>
            </a:r>
            <a:r>
              <a:rPr lang="en-US" dirty="0"/>
              <a:t>. </a:t>
            </a:r>
          </a:p>
          <a:p>
            <a:r>
              <a:rPr lang="en-US" dirty="0"/>
              <a:t>You can send the output </a:t>
            </a:r>
            <a:r>
              <a:rPr lang="en-US" b="1" dirty="0"/>
              <a:t>object</a:t>
            </a:r>
            <a:r>
              <a:rPr lang="en-US" dirty="0"/>
              <a:t>, through the </a:t>
            </a:r>
            <a:r>
              <a:rPr lang="en-US" b="1" dirty="0"/>
              <a:t>pipeline</a:t>
            </a:r>
            <a:r>
              <a:rPr lang="en-US" dirty="0"/>
              <a:t>, to another command as its input.</a:t>
            </a:r>
          </a:p>
          <a:p>
            <a:endParaRPr lang="en-US" sz="2400" b="1" dirty="0"/>
          </a:p>
          <a:p>
            <a:r>
              <a:rPr lang="en-US" sz="2400" b="1" dirty="0"/>
              <a:t>Example</a:t>
            </a:r>
            <a:endParaRPr lang="en-US" dirty="0"/>
          </a:p>
          <a:p>
            <a:r>
              <a:rPr lang="en-US" sz="2000" b="1" dirty="0"/>
              <a:t>PS C:\Users\User&gt; get-process |select-object -Property Name</a:t>
            </a:r>
          </a:p>
        </p:txBody>
      </p:sp>
    </p:spTree>
    <p:extLst>
      <p:ext uri="{BB962C8B-B14F-4D97-AF65-F5344CB8AC3E}">
        <p14:creationId xmlns:p14="http://schemas.microsoft.com/office/powerpoint/2010/main" val="2222437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compare-object</a:t>
            </a:r>
          </a:p>
        </p:txBody>
      </p:sp>
      <p:sp>
        <p:nvSpPr>
          <p:cNvPr id="3" name="Content Placeholder 2"/>
          <p:cNvSpPr>
            <a:spLocks noGrp="1"/>
          </p:cNvSpPr>
          <p:nvPr>
            <p:ph idx="1"/>
          </p:nvPr>
        </p:nvSpPr>
        <p:spPr/>
        <p:txBody>
          <a:bodyPr>
            <a:normAutofit fontScale="47500" lnSpcReduction="20000"/>
          </a:bodyPr>
          <a:lstStyle/>
          <a:p>
            <a:r>
              <a:rPr lang="en-US" dirty="0"/>
              <a:t>cat ab.txt</a:t>
            </a:r>
          </a:p>
          <a:p>
            <a:r>
              <a:rPr lang="en-US" dirty="0"/>
              <a:t>set-content .\ab.txt -value "data1</a:t>
            </a:r>
          </a:p>
          <a:p>
            <a:pPr marL="400050" lvl="1" indent="0">
              <a:buNone/>
            </a:pPr>
            <a:r>
              <a:rPr lang="en-US" dirty="0"/>
              <a:t>&gt;&gt;&gt; data2</a:t>
            </a:r>
          </a:p>
          <a:p>
            <a:pPr marL="400050" lvl="1" indent="0">
              <a:buNone/>
            </a:pPr>
            <a:r>
              <a:rPr lang="en-US" dirty="0"/>
              <a:t>&gt;&gt;&gt; data3"</a:t>
            </a:r>
          </a:p>
          <a:p>
            <a:r>
              <a:rPr lang="en-US" dirty="0"/>
              <a:t>set-content ab1.txt -value "data1</a:t>
            </a:r>
          </a:p>
          <a:p>
            <a:pPr marL="400050" lvl="1" indent="0">
              <a:buNone/>
            </a:pPr>
            <a:r>
              <a:rPr lang="en-US" dirty="0"/>
              <a:t>&gt;&gt;&gt; data2</a:t>
            </a:r>
          </a:p>
          <a:p>
            <a:pPr marL="400050" lvl="1" indent="0">
              <a:buNone/>
            </a:pPr>
            <a:r>
              <a:rPr lang="en-US" dirty="0"/>
              <a:t>&gt;&gt;&gt; data4“</a:t>
            </a:r>
          </a:p>
          <a:p>
            <a:pPr marL="400050" lvl="1" indent="0">
              <a:buNone/>
            </a:pPr>
            <a:endParaRPr lang="en-US" dirty="0"/>
          </a:p>
          <a:p>
            <a:r>
              <a:rPr lang="en-US" dirty="0"/>
              <a:t>compare-object -</a:t>
            </a:r>
            <a:r>
              <a:rPr lang="en-US" dirty="0" err="1"/>
              <a:t>referenceobject</a:t>
            </a:r>
            <a:r>
              <a:rPr lang="en-US" dirty="0"/>
              <a:t> $(get-content ab.txt) -</a:t>
            </a:r>
            <a:r>
              <a:rPr lang="en-US" dirty="0" err="1"/>
              <a:t>DifferenceObject</a:t>
            </a:r>
            <a:r>
              <a:rPr lang="en-US" dirty="0"/>
              <a:t> $(get-content ab1.txt)</a:t>
            </a:r>
          </a:p>
          <a:p>
            <a:endParaRPr lang="en-US" dirty="0"/>
          </a:p>
          <a:p>
            <a:r>
              <a:rPr lang="en-US" dirty="0" err="1"/>
              <a:t>InputObject</a:t>
            </a:r>
            <a:r>
              <a:rPr lang="en-US" dirty="0"/>
              <a:t> </a:t>
            </a:r>
            <a:r>
              <a:rPr lang="en-US" dirty="0" err="1"/>
              <a:t>SideIndicator</a:t>
            </a:r>
            <a:endParaRPr lang="en-US" dirty="0"/>
          </a:p>
          <a:p>
            <a:r>
              <a:rPr lang="en-US" dirty="0"/>
              <a:t>----------- -------------</a:t>
            </a:r>
          </a:p>
          <a:p>
            <a:r>
              <a:rPr lang="en-US" dirty="0"/>
              <a:t>data4       =&gt;</a:t>
            </a:r>
          </a:p>
          <a:p>
            <a:r>
              <a:rPr lang="en-US" dirty="0"/>
              <a:t>data3       &lt;=</a:t>
            </a:r>
          </a:p>
          <a:p>
            <a:endParaRPr lang="en-US" dirty="0"/>
          </a:p>
          <a:p>
            <a:endParaRPr lang="en-US" dirty="0"/>
          </a:p>
          <a:p>
            <a:r>
              <a:rPr lang="en-US" dirty="0"/>
              <a:t>compare-object -</a:t>
            </a:r>
            <a:r>
              <a:rPr lang="en-US" dirty="0" err="1"/>
              <a:t>referenceobject</a:t>
            </a:r>
            <a:r>
              <a:rPr lang="en-US" dirty="0"/>
              <a:t> $(get-content ab.txt) -</a:t>
            </a:r>
            <a:r>
              <a:rPr lang="en-US" dirty="0" err="1"/>
              <a:t>DifferenceObject</a:t>
            </a:r>
            <a:r>
              <a:rPr lang="en-US" dirty="0"/>
              <a:t> $(get-content ab.txt)</a:t>
            </a:r>
          </a:p>
          <a:p>
            <a:endParaRPr lang="en-US" dirty="0"/>
          </a:p>
          <a:p>
            <a:endParaRPr lang="en-US" dirty="0"/>
          </a:p>
        </p:txBody>
      </p:sp>
    </p:spTree>
    <p:extLst>
      <p:ext uri="{BB962C8B-B14F-4D97-AF65-F5344CB8AC3E}">
        <p14:creationId xmlns:p14="http://schemas.microsoft.com/office/powerpoint/2010/main" val="3406315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compress-archive  and expand-archive</a:t>
            </a:r>
          </a:p>
        </p:txBody>
      </p:sp>
      <p:sp>
        <p:nvSpPr>
          <p:cNvPr id="3" name="Content Placeholder 2"/>
          <p:cNvSpPr>
            <a:spLocks noGrp="1"/>
          </p:cNvSpPr>
          <p:nvPr>
            <p:ph idx="1"/>
          </p:nvPr>
        </p:nvSpPr>
        <p:spPr/>
        <p:txBody>
          <a:bodyPr/>
          <a:lstStyle/>
          <a:p>
            <a:r>
              <a:rPr lang="en-US" b="1" dirty="0"/>
              <a:t>Compress-Archive</a:t>
            </a:r>
            <a:r>
              <a:rPr lang="en-US" dirty="0"/>
              <a:t> ab.txt</a:t>
            </a:r>
          </a:p>
          <a:p>
            <a:r>
              <a:rPr lang="en-US" dirty="0" err="1"/>
              <a:t>cmdlet</a:t>
            </a:r>
            <a:r>
              <a:rPr lang="en-US" dirty="0"/>
              <a:t> Compress-Archive at command pipeline position 1</a:t>
            </a:r>
          </a:p>
          <a:p>
            <a:r>
              <a:rPr lang="en-US" dirty="0"/>
              <a:t>Supply values for the following parameters:</a:t>
            </a:r>
          </a:p>
          <a:p>
            <a:r>
              <a:rPr lang="en-US" dirty="0"/>
              <a:t>DestinationPath: ab.zip</a:t>
            </a:r>
          </a:p>
          <a:p>
            <a:r>
              <a:rPr lang="en-US" dirty="0"/>
              <a:t>Expand-Archive ab.zip</a:t>
            </a:r>
          </a:p>
        </p:txBody>
      </p:sp>
    </p:spTree>
    <p:extLst>
      <p:ext uri="{BB962C8B-B14F-4D97-AF65-F5344CB8AC3E}">
        <p14:creationId xmlns:p14="http://schemas.microsoft.com/office/powerpoint/2010/main" val="1744773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Test-Path</a:t>
            </a:r>
          </a:p>
        </p:txBody>
      </p:sp>
      <p:sp>
        <p:nvSpPr>
          <p:cNvPr id="3" name="Content Placeholder 2"/>
          <p:cNvSpPr>
            <a:spLocks noGrp="1"/>
          </p:cNvSpPr>
          <p:nvPr>
            <p:ph idx="1"/>
          </p:nvPr>
        </p:nvSpPr>
        <p:spPr/>
        <p:txBody>
          <a:bodyPr/>
          <a:lstStyle/>
          <a:p>
            <a:r>
              <a:rPr lang="en-US" dirty="0"/>
              <a:t>The Test-Path </a:t>
            </a:r>
            <a:r>
              <a:rPr lang="en-US" dirty="0" err="1"/>
              <a:t>cmdlet</a:t>
            </a:r>
            <a:r>
              <a:rPr lang="en-US" dirty="0"/>
              <a:t> determines whether all elements of the path exist. </a:t>
            </a:r>
          </a:p>
          <a:p>
            <a:r>
              <a:rPr lang="en-US" dirty="0"/>
              <a:t>It returns $True if all elements exist and $False if any are missing.</a:t>
            </a:r>
          </a:p>
          <a:p>
            <a:endParaRPr lang="en-US" dirty="0"/>
          </a:p>
        </p:txBody>
      </p:sp>
    </p:spTree>
    <p:extLst>
      <p:ext uri="{BB962C8B-B14F-4D97-AF65-F5344CB8AC3E}">
        <p14:creationId xmlns:p14="http://schemas.microsoft.com/office/powerpoint/2010/main" val="2770297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
            <a:ext cx="4040188" cy="5897563"/>
          </a:xfrm>
        </p:spPr>
        <p:txBody>
          <a:bodyPr>
            <a:normAutofit fontScale="92500" lnSpcReduction="20000"/>
          </a:bodyPr>
          <a:lstStyle/>
          <a:p>
            <a:pPr marL="0" indent="0">
              <a:buNone/>
            </a:pPr>
            <a:r>
              <a:rPr lang="en-US" dirty="0"/>
              <a:t>Test-Path -path D:</a:t>
            </a:r>
          </a:p>
          <a:p>
            <a:pPr marL="0" indent="0">
              <a:buNone/>
            </a:pPr>
            <a:r>
              <a:rPr lang="en-US" dirty="0"/>
              <a:t>False</a:t>
            </a:r>
          </a:p>
          <a:p>
            <a:pPr marL="0" indent="0">
              <a:buNone/>
            </a:pPr>
            <a:endParaRPr lang="en-US" dirty="0"/>
          </a:p>
          <a:p>
            <a:pPr marL="0" indent="0">
              <a:buNone/>
            </a:pPr>
            <a:r>
              <a:rPr lang="en-US" dirty="0"/>
              <a:t>Test-Path -path E:</a:t>
            </a:r>
          </a:p>
          <a:p>
            <a:pPr marL="0" indent="0">
              <a:buNone/>
            </a:pPr>
            <a:r>
              <a:rPr lang="en-US" dirty="0"/>
              <a:t>True</a:t>
            </a:r>
          </a:p>
          <a:p>
            <a:pPr marL="0" indent="0">
              <a:buNone/>
            </a:pPr>
            <a:r>
              <a:rPr lang="en-US" dirty="0"/>
              <a:t> </a:t>
            </a:r>
          </a:p>
          <a:p>
            <a:pPr marL="0" indent="0">
              <a:buNone/>
            </a:pPr>
            <a:r>
              <a:rPr lang="en-US" dirty="0"/>
              <a:t>Test-Path -path E:ab</a:t>
            </a:r>
          </a:p>
          <a:p>
            <a:pPr marL="0" indent="0">
              <a:buNone/>
            </a:pPr>
            <a:r>
              <a:rPr lang="en-US" dirty="0"/>
              <a:t>False</a:t>
            </a:r>
          </a:p>
          <a:p>
            <a:pPr marL="0" indent="0">
              <a:buNone/>
            </a:pPr>
            <a:endParaRPr lang="en-US" dirty="0"/>
          </a:p>
          <a:p>
            <a:pPr marL="0" indent="0">
              <a:buNone/>
            </a:pPr>
            <a:r>
              <a:rPr lang="en-US" dirty="0"/>
              <a:t>Test-Path -path E:ab.txt</a:t>
            </a:r>
          </a:p>
          <a:p>
            <a:pPr marL="0" indent="0">
              <a:buNone/>
            </a:pPr>
            <a:r>
              <a:rPr lang="en-US" dirty="0"/>
              <a:t>False</a:t>
            </a:r>
          </a:p>
          <a:p>
            <a:pPr marL="0" indent="0">
              <a:buNone/>
            </a:pPr>
            <a:endParaRPr lang="en-US" dirty="0"/>
          </a:p>
          <a:p>
            <a:pPr marL="0" indent="0">
              <a:buNone/>
            </a:pPr>
            <a:r>
              <a:rPr lang="en-US" dirty="0"/>
              <a:t>Test-path -path E:ab1.txt</a:t>
            </a:r>
          </a:p>
          <a:p>
            <a:pPr marL="0" indent="0">
              <a:buNone/>
            </a:pPr>
            <a:r>
              <a:rPr lang="en-US" dirty="0"/>
              <a:t>False</a:t>
            </a:r>
          </a:p>
          <a:p>
            <a:pPr marL="0" indent="0">
              <a:buNone/>
            </a:pPr>
            <a:endParaRPr lang="en-US" dirty="0"/>
          </a:p>
          <a:p>
            <a:pPr marL="0" indent="0">
              <a:buNone/>
            </a:pPr>
            <a:r>
              <a:rPr lang="en-US" dirty="0"/>
              <a:t>Test-path -path E:\Demo\</a:t>
            </a:r>
          </a:p>
          <a:p>
            <a:pPr marL="0" indent="0">
              <a:buNone/>
            </a:pPr>
            <a:r>
              <a:rPr lang="en-US" dirty="0"/>
              <a:t>True</a:t>
            </a:r>
          </a:p>
          <a:p>
            <a:endParaRPr lang="en-US" dirty="0"/>
          </a:p>
        </p:txBody>
      </p:sp>
      <p:sp>
        <p:nvSpPr>
          <p:cNvPr id="6" name="Content Placeholder 5"/>
          <p:cNvSpPr>
            <a:spLocks noGrp="1"/>
          </p:cNvSpPr>
          <p:nvPr>
            <p:ph sz="quarter" idx="4"/>
          </p:nvPr>
        </p:nvSpPr>
        <p:spPr>
          <a:xfrm>
            <a:off x="3657600" y="304800"/>
            <a:ext cx="5257799" cy="5821363"/>
          </a:xfrm>
        </p:spPr>
        <p:txBody>
          <a:bodyPr>
            <a:normAutofit lnSpcReduction="10000"/>
          </a:bodyPr>
          <a:lstStyle/>
          <a:p>
            <a:pPr marL="0" indent="0">
              <a:buNone/>
            </a:pPr>
            <a:r>
              <a:rPr lang="en-US" dirty="0"/>
              <a:t>Test-Path -path ab.zip</a:t>
            </a:r>
          </a:p>
          <a:p>
            <a:pPr marL="0" indent="0">
              <a:buNone/>
            </a:pPr>
            <a:r>
              <a:rPr lang="en-US" dirty="0"/>
              <a:t>True</a:t>
            </a:r>
          </a:p>
          <a:p>
            <a:pPr marL="0" indent="0">
              <a:buNone/>
            </a:pPr>
            <a:endParaRPr lang="en-US" dirty="0"/>
          </a:p>
          <a:p>
            <a:pPr marL="0" indent="0">
              <a:buNone/>
            </a:pPr>
            <a:r>
              <a:rPr lang="en-US" dirty="0"/>
              <a:t>Test-Path -path ".*" -Exclude ".zip</a:t>
            </a:r>
          </a:p>
          <a:p>
            <a:pPr marL="0" indent="0">
              <a:buNone/>
            </a:pPr>
            <a:r>
              <a:rPr lang="en-US" dirty="0"/>
              <a:t>True</a:t>
            </a:r>
          </a:p>
          <a:p>
            <a:pPr marL="0" indent="0">
              <a:buNone/>
            </a:pPr>
            <a:endParaRPr lang="en-US" dirty="0"/>
          </a:p>
          <a:p>
            <a:pPr marL="0" indent="0">
              <a:buNone/>
            </a:pPr>
            <a:r>
              <a:rPr lang="en-US" dirty="0"/>
              <a:t>Test-Path -path ".*" -Exclude .zip</a:t>
            </a:r>
          </a:p>
          <a:p>
            <a:pPr marL="0" indent="0">
              <a:buNone/>
            </a:pPr>
            <a:r>
              <a:rPr lang="en-US" dirty="0"/>
              <a:t>True</a:t>
            </a:r>
          </a:p>
          <a:p>
            <a:pPr marL="0" indent="0">
              <a:buNone/>
            </a:pPr>
            <a:r>
              <a:rPr lang="en-US" dirty="0"/>
              <a:t>Test-path -path ".*" -Exclude .txt</a:t>
            </a:r>
          </a:p>
          <a:p>
            <a:pPr marL="0" indent="0">
              <a:buNone/>
            </a:pPr>
            <a:r>
              <a:rPr lang="en-US" dirty="0"/>
              <a:t>True</a:t>
            </a:r>
          </a:p>
          <a:p>
            <a:pPr marL="0" indent="0">
              <a:buNone/>
            </a:pPr>
            <a:endParaRPr lang="en-US" dirty="0"/>
          </a:p>
          <a:p>
            <a:pPr marL="0" indent="0">
              <a:buNone/>
            </a:pPr>
            <a:r>
              <a:rPr lang="en-US" dirty="0"/>
              <a:t>Check whether there are any files besides a specified type:</a:t>
            </a:r>
          </a:p>
          <a:p>
            <a:pPr marL="0" indent="0">
              <a:buNone/>
            </a:pPr>
            <a:r>
              <a:rPr lang="en-US" sz="1800" dirty="0"/>
              <a:t>PS C:&gt; Test-Path -Path "C:CADCommercial Buildings*" -Exclude *.</a:t>
            </a:r>
            <a:r>
              <a:rPr lang="en-US" sz="1800" dirty="0" err="1"/>
              <a:t>dwg</a:t>
            </a:r>
            <a:endParaRPr lang="en-US" sz="1800" dirty="0"/>
          </a:p>
        </p:txBody>
      </p:sp>
    </p:spTree>
    <p:extLst>
      <p:ext uri="{BB962C8B-B14F-4D97-AF65-F5344CB8AC3E}">
        <p14:creationId xmlns:p14="http://schemas.microsoft.com/office/powerpoint/2010/main" val="2570048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Split-Path </a:t>
            </a:r>
            <a:br>
              <a:rPr lang="en-US" dirty="0"/>
            </a:br>
            <a:endParaRPr lang="en-US" dirty="0"/>
          </a:p>
        </p:txBody>
      </p:sp>
      <p:sp>
        <p:nvSpPr>
          <p:cNvPr id="3" name="Content Placeholder 2"/>
          <p:cNvSpPr>
            <a:spLocks noGrp="1"/>
          </p:cNvSpPr>
          <p:nvPr>
            <p:ph idx="1"/>
          </p:nvPr>
        </p:nvSpPr>
        <p:spPr>
          <a:xfrm>
            <a:off x="457200" y="1600200"/>
            <a:ext cx="8534400" cy="4525963"/>
          </a:xfrm>
        </p:spPr>
        <p:txBody>
          <a:bodyPr>
            <a:normAutofit fontScale="92500"/>
          </a:bodyPr>
          <a:lstStyle/>
          <a:p>
            <a:pPr marL="0" indent="0">
              <a:buNone/>
            </a:pPr>
            <a:r>
              <a:rPr lang="en-US" b="1" dirty="0"/>
              <a:t>Split-Path</a:t>
            </a:r>
            <a:r>
              <a:rPr lang="en-US" dirty="0"/>
              <a:t> -</a:t>
            </a:r>
            <a:r>
              <a:rPr lang="en-US" b="1" dirty="0"/>
              <a:t>path</a:t>
            </a:r>
            <a:r>
              <a:rPr lang="en-US" dirty="0"/>
              <a:t> </a:t>
            </a:r>
            <a:r>
              <a:rPr lang="en-US" b="1" dirty="0"/>
              <a:t>E:\Users\Users\L1\L2\L3</a:t>
            </a:r>
          </a:p>
          <a:p>
            <a:pPr marL="0" indent="0">
              <a:buNone/>
            </a:pPr>
            <a:r>
              <a:rPr lang="en-US" dirty="0"/>
              <a:t>E:\Users\Users\L1\L2</a:t>
            </a:r>
          </a:p>
          <a:p>
            <a:pPr marL="0" indent="0">
              <a:buNone/>
            </a:pPr>
            <a:r>
              <a:rPr lang="en-US" dirty="0"/>
              <a:t>Returns the specified part of a path.</a:t>
            </a:r>
          </a:p>
          <a:p>
            <a:pPr marL="0" indent="0">
              <a:buNone/>
            </a:pPr>
            <a:endParaRPr lang="en-US" b="1" dirty="0"/>
          </a:p>
          <a:p>
            <a:pPr marL="0" indent="0">
              <a:buNone/>
            </a:pPr>
            <a:r>
              <a:rPr lang="en-US" b="1" dirty="0"/>
              <a:t>Split-path -path E:\Users\Users\L1\L2\L3 -Leaf</a:t>
            </a:r>
          </a:p>
          <a:p>
            <a:pPr marL="0" indent="0">
              <a:buNone/>
            </a:pPr>
            <a:r>
              <a:rPr lang="en-US" dirty="0"/>
              <a:t>L3</a:t>
            </a:r>
            <a:endParaRPr lang="en-US" b="1" dirty="0"/>
          </a:p>
          <a:p>
            <a:pPr marL="0" indent="0">
              <a:buNone/>
            </a:pPr>
            <a:r>
              <a:rPr lang="en-US" b="1" dirty="0"/>
              <a:t>Split-path -path E:\Users\Users\L1\L2\L3  </a:t>
            </a:r>
            <a:r>
              <a:rPr lang="en-US" sz="3000" b="1" dirty="0"/>
              <a:t>-Qualifier</a:t>
            </a:r>
          </a:p>
          <a:p>
            <a:pPr marL="0" indent="0">
              <a:buNone/>
            </a:pPr>
            <a:r>
              <a:rPr lang="en-US" dirty="0"/>
              <a:t>E:</a:t>
            </a:r>
          </a:p>
        </p:txBody>
      </p:sp>
    </p:spTree>
    <p:extLst>
      <p:ext uri="{BB962C8B-B14F-4D97-AF65-F5344CB8AC3E}">
        <p14:creationId xmlns:p14="http://schemas.microsoft.com/office/powerpoint/2010/main" val="1752869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Determines whether a path is absolute</a:t>
            </a:r>
          </a:p>
        </p:txBody>
      </p:sp>
      <p:sp>
        <p:nvSpPr>
          <p:cNvPr id="3" name="Content Placeholder 2"/>
          <p:cNvSpPr>
            <a:spLocks noGrp="1"/>
          </p:cNvSpPr>
          <p:nvPr>
            <p:ph idx="1"/>
          </p:nvPr>
        </p:nvSpPr>
        <p:spPr/>
        <p:txBody>
          <a:bodyPr/>
          <a:lstStyle/>
          <a:p>
            <a:pPr marL="0" indent="0">
              <a:buNone/>
            </a:pPr>
            <a:r>
              <a:rPr lang="en-US" dirty="0"/>
              <a:t>Split-Path -path C:\ -</a:t>
            </a:r>
            <a:r>
              <a:rPr lang="en-US" dirty="0" err="1"/>
              <a:t>IsAbsolute</a:t>
            </a:r>
            <a:endParaRPr lang="en-US" dirty="0"/>
          </a:p>
          <a:p>
            <a:pPr marL="0" indent="0">
              <a:buNone/>
            </a:pPr>
            <a:r>
              <a:rPr lang="en-US" dirty="0"/>
              <a:t>True</a:t>
            </a:r>
          </a:p>
          <a:p>
            <a:pPr marL="0" indent="0">
              <a:buNone/>
            </a:pPr>
            <a:r>
              <a:rPr lang="en-US" dirty="0"/>
              <a:t>Split-Path -path .ab.txt -</a:t>
            </a:r>
            <a:r>
              <a:rPr lang="en-US" dirty="0" err="1"/>
              <a:t>IsAbsolute</a:t>
            </a:r>
            <a:endParaRPr lang="en-US" dirty="0"/>
          </a:p>
          <a:p>
            <a:pPr marL="0" indent="0">
              <a:buNone/>
            </a:pPr>
            <a:r>
              <a:rPr lang="en-US" dirty="0"/>
              <a:t>False</a:t>
            </a:r>
          </a:p>
          <a:p>
            <a:pPr marL="0" indent="0">
              <a:buNone/>
            </a:pPr>
            <a:r>
              <a:rPr lang="en-US" dirty="0"/>
              <a:t>"C:\Users\Theeba\DD3\D3\d3"|split-path</a:t>
            </a:r>
          </a:p>
          <a:p>
            <a:pPr marL="0" indent="0">
              <a:buNone/>
            </a:pPr>
            <a:r>
              <a:rPr lang="en-US" dirty="0"/>
              <a:t>C:\Users\Theeba\DD3\D3</a:t>
            </a:r>
          </a:p>
        </p:txBody>
      </p:sp>
    </p:spTree>
    <p:extLst>
      <p:ext uri="{BB962C8B-B14F-4D97-AF65-F5344CB8AC3E}">
        <p14:creationId xmlns:p14="http://schemas.microsoft.com/office/powerpoint/2010/main" val="936664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Join-Path</a:t>
            </a:r>
          </a:p>
        </p:txBody>
      </p:sp>
      <p:sp>
        <p:nvSpPr>
          <p:cNvPr id="3" name="Content Placeholder 2"/>
          <p:cNvSpPr>
            <a:spLocks noGrp="1"/>
          </p:cNvSpPr>
          <p:nvPr>
            <p:ph idx="1"/>
          </p:nvPr>
        </p:nvSpPr>
        <p:spPr>
          <a:xfrm>
            <a:off x="457200" y="1295400"/>
            <a:ext cx="8229600" cy="4876800"/>
          </a:xfrm>
        </p:spPr>
        <p:txBody>
          <a:bodyPr>
            <a:normAutofit fontScale="77500" lnSpcReduction="20000"/>
          </a:bodyPr>
          <a:lstStyle/>
          <a:p>
            <a:r>
              <a:rPr lang="en-US" dirty="0"/>
              <a:t>The </a:t>
            </a:r>
            <a:r>
              <a:rPr lang="en-US" b="1" dirty="0"/>
              <a:t>Join-Path</a:t>
            </a:r>
            <a:r>
              <a:rPr lang="en-US" dirty="0"/>
              <a:t> </a:t>
            </a:r>
            <a:r>
              <a:rPr lang="en-US" dirty="0" err="1"/>
              <a:t>cmdlet</a:t>
            </a:r>
            <a:r>
              <a:rPr lang="en-US" dirty="0"/>
              <a:t> combines a path and child-path into a single path.</a:t>
            </a:r>
          </a:p>
          <a:p>
            <a:endParaRPr lang="en-US" dirty="0"/>
          </a:p>
          <a:p>
            <a:r>
              <a:rPr lang="en-US" dirty="0"/>
              <a:t>This </a:t>
            </a:r>
            <a:r>
              <a:rPr lang="en-US" dirty="0" err="1"/>
              <a:t>cmdlet</a:t>
            </a:r>
            <a:r>
              <a:rPr lang="en-US" dirty="0"/>
              <a:t> returns a string that contains the resulting path.</a:t>
            </a:r>
          </a:p>
          <a:p>
            <a:pPr marL="0" indent="0">
              <a:buNone/>
            </a:pPr>
            <a:endParaRPr lang="en-US" dirty="0"/>
          </a:p>
          <a:p>
            <a:r>
              <a:rPr lang="en-US" b="1" dirty="0"/>
              <a:t>join-path</a:t>
            </a:r>
            <a:r>
              <a:rPr lang="en-US" dirty="0"/>
              <a:t> -path "C:win*" -</a:t>
            </a:r>
            <a:r>
              <a:rPr lang="en-US" dirty="0" err="1"/>
              <a:t>childpath</a:t>
            </a:r>
            <a:r>
              <a:rPr lang="en-US" dirty="0"/>
              <a:t> "system"</a:t>
            </a:r>
          </a:p>
          <a:p>
            <a:pPr marL="0" indent="0">
              <a:buNone/>
            </a:pPr>
            <a:r>
              <a:rPr lang="en-US" dirty="0"/>
              <a:t>C:win*\system</a:t>
            </a:r>
          </a:p>
          <a:p>
            <a:pPr marL="0" indent="0">
              <a:buNone/>
            </a:pPr>
            <a:endParaRPr lang="en-US" dirty="0"/>
          </a:p>
          <a:p>
            <a:r>
              <a:rPr lang="en-US" b="1" dirty="0"/>
              <a:t>join-path</a:t>
            </a:r>
            <a:r>
              <a:rPr lang="en-US" dirty="0"/>
              <a:t> -path C:,D:,E: -</a:t>
            </a:r>
            <a:r>
              <a:rPr lang="en-US" dirty="0" err="1"/>
              <a:t>childpath</a:t>
            </a:r>
            <a:r>
              <a:rPr lang="en-US" dirty="0"/>
              <a:t> -new</a:t>
            </a:r>
          </a:p>
          <a:p>
            <a:pPr marL="0" indent="0">
              <a:buNone/>
            </a:pPr>
            <a:r>
              <a:rPr lang="en-US" dirty="0"/>
              <a:t>C:\-new</a:t>
            </a:r>
          </a:p>
          <a:p>
            <a:pPr marL="0" indent="0">
              <a:buNone/>
            </a:pPr>
            <a:r>
              <a:rPr lang="en-US" dirty="0"/>
              <a:t>D:\-new</a:t>
            </a:r>
          </a:p>
          <a:p>
            <a:pPr marL="0" indent="0">
              <a:buNone/>
            </a:pPr>
            <a:r>
              <a:rPr lang="en-US" dirty="0"/>
              <a:t>E:\-new</a:t>
            </a:r>
          </a:p>
        </p:txBody>
      </p:sp>
    </p:spTree>
    <p:extLst>
      <p:ext uri="{BB962C8B-B14F-4D97-AF65-F5344CB8AC3E}">
        <p14:creationId xmlns:p14="http://schemas.microsoft.com/office/powerpoint/2010/main" val="1196952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Resolve-Path</a:t>
            </a:r>
          </a:p>
        </p:txBody>
      </p:sp>
      <p:sp>
        <p:nvSpPr>
          <p:cNvPr id="3" name="Content Placeholder 2"/>
          <p:cNvSpPr>
            <a:spLocks noGrp="1"/>
          </p:cNvSpPr>
          <p:nvPr>
            <p:ph sz="half" idx="1"/>
          </p:nvPr>
        </p:nvSpPr>
        <p:spPr/>
        <p:txBody>
          <a:bodyPr>
            <a:noAutofit/>
          </a:bodyPr>
          <a:lstStyle/>
          <a:p>
            <a:r>
              <a:rPr lang="en-US" b="1" dirty="0"/>
              <a:t>Resolve-Path</a:t>
            </a:r>
            <a:r>
              <a:rPr lang="en-US" dirty="0"/>
              <a:t> </a:t>
            </a:r>
            <a:r>
              <a:rPr lang="en-US" dirty="0" err="1"/>
              <a:t>cmdlet</a:t>
            </a:r>
            <a:r>
              <a:rPr lang="en-US" dirty="0"/>
              <a:t> </a:t>
            </a:r>
            <a:r>
              <a:rPr lang="en-US" dirty="0" err="1"/>
              <a:t>cmdlet</a:t>
            </a:r>
            <a:r>
              <a:rPr lang="en-US" dirty="0"/>
              <a:t> interprets the wildcard characters in a path and displays the items and containers at the location specified by the path, such as the files.</a:t>
            </a:r>
          </a:p>
          <a:p>
            <a:r>
              <a:rPr lang="en-US" sz="1600" dirty="0">
                <a:solidFill>
                  <a:schemeClr val="tx2"/>
                </a:solidFill>
              </a:rPr>
              <a:t>PS C:\Users\User\Desktop\JAVA\pgm&gt; Resolve-Path </a:t>
            </a:r>
            <a:r>
              <a:rPr lang="en-US" sz="1600" b="1" dirty="0">
                <a:solidFill>
                  <a:schemeClr val="tx2"/>
                </a:solidFill>
              </a:rPr>
              <a:t>.</a:t>
            </a:r>
          </a:p>
          <a:p>
            <a:r>
              <a:rPr lang="en-US" sz="1600" dirty="0">
                <a:solidFill>
                  <a:schemeClr val="tx2"/>
                </a:solidFill>
              </a:rPr>
              <a:t>Path</a:t>
            </a:r>
          </a:p>
          <a:p>
            <a:r>
              <a:rPr lang="en-US" sz="1600" dirty="0">
                <a:solidFill>
                  <a:schemeClr val="tx2"/>
                </a:solidFill>
              </a:rPr>
              <a:t>----</a:t>
            </a:r>
          </a:p>
          <a:p>
            <a:r>
              <a:rPr lang="en-US" sz="1600" dirty="0">
                <a:solidFill>
                  <a:schemeClr val="tx2"/>
                </a:solidFill>
              </a:rPr>
              <a:t>C:\Users\User\Desktop\JAVA\pgm</a:t>
            </a:r>
          </a:p>
          <a:p>
            <a:endParaRPr lang="en-US" dirty="0"/>
          </a:p>
          <a:p>
            <a:endParaRPr lang="en-US" dirty="0"/>
          </a:p>
        </p:txBody>
      </p:sp>
      <p:sp>
        <p:nvSpPr>
          <p:cNvPr id="4" name="Content Placeholder 3"/>
          <p:cNvSpPr>
            <a:spLocks noGrp="1"/>
          </p:cNvSpPr>
          <p:nvPr>
            <p:ph sz="half" idx="2"/>
          </p:nvPr>
        </p:nvSpPr>
        <p:spPr>
          <a:xfrm>
            <a:off x="4419600" y="1600200"/>
            <a:ext cx="4724400" cy="4525963"/>
          </a:xfrm>
        </p:spPr>
        <p:txBody>
          <a:bodyPr>
            <a:normAutofit/>
          </a:bodyPr>
          <a:lstStyle/>
          <a:p>
            <a:r>
              <a:rPr lang="en-US" sz="2400" dirty="0">
                <a:solidFill>
                  <a:schemeClr val="tx2"/>
                </a:solidFill>
              </a:rPr>
              <a:t>C:\Users\User\Desktop\JAVA\pgm&gt; Resolve-Path ~</a:t>
            </a:r>
          </a:p>
          <a:p>
            <a:endParaRPr lang="en-US" sz="2400" dirty="0">
              <a:solidFill>
                <a:schemeClr val="tx2"/>
              </a:solidFill>
            </a:endParaRPr>
          </a:p>
          <a:p>
            <a:r>
              <a:rPr lang="en-US" sz="2400" dirty="0">
                <a:solidFill>
                  <a:schemeClr val="tx2"/>
                </a:solidFill>
              </a:rPr>
              <a:t>Path</a:t>
            </a:r>
          </a:p>
          <a:p>
            <a:r>
              <a:rPr lang="en-US" sz="2400" dirty="0">
                <a:solidFill>
                  <a:schemeClr val="tx2"/>
                </a:solidFill>
              </a:rPr>
              <a:t>----</a:t>
            </a:r>
          </a:p>
          <a:p>
            <a:r>
              <a:rPr lang="en-US" sz="2400" dirty="0">
                <a:solidFill>
                  <a:schemeClr val="tx2"/>
                </a:solidFill>
              </a:rPr>
              <a:t>C:\Users\User</a:t>
            </a:r>
          </a:p>
          <a:p>
            <a:endParaRPr lang="en-US" sz="2400" dirty="0">
              <a:solidFill>
                <a:schemeClr val="tx2"/>
              </a:solidFill>
            </a:endParaRPr>
          </a:p>
          <a:p>
            <a:endParaRPr lang="en-US" sz="2400" dirty="0">
              <a:solidFill>
                <a:schemeClr val="tx2"/>
              </a:solidFill>
            </a:endParaRPr>
          </a:p>
          <a:p>
            <a:pPr marL="0" indent="0">
              <a:buNone/>
            </a:pPr>
            <a:r>
              <a:rPr lang="en-US" sz="2400" dirty="0">
                <a:solidFill>
                  <a:schemeClr val="tx2"/>
                </a:solidFill>
              </a:rPr>
              <a:t>C:\Users\User\Desktop\JAVA\pgm&gt;</a:t>
            </a:r>
          </a:p>
          <a:p>
            <a:endParaRPr lang="en-US" dirty="0"/>
          </a:p>
        </p:txBody>
      </p:sp>
    </p:spTree>
    <p:extLst>
      <p:ext uri="{BB962C8B-B14F-4D97-AF65-F5344CB8AC3E}">
        <p14:creationId xmlns:p14="http://schemas.microsoft.com/office/powerpoint/2010/main" val="4131654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Compress-Archive</a:t>
            </a:r>
          </a:p>
        </p:txBody>
      </p:sp>
      <p:sp>
        <p:nvSpPr>
          <p:cNvPr id="6" name="Content Placeholder 5"/>
          <p:cNvSpPr>
            <a:spLocks noGrp="1"/>
          </p:cNvSpPr>
          <p:nvPr>
            <p:ph idx="1"/>
          </p:nvPr>
        </p:nvSpPr>
        <p:spPr/>
        <p:txBody>
          <a:bodyPr/>
          <a:lstStyle/>
          <a:p>
            <a:r>
              <a:rPr lang="en-US" dirty="0"/>
              <a:t>The Compress-Archive </a:t>
            </a:r>
            <a:r>
              <a:rPr lang="en-US" dirty="0" err="1"/>
              <a:t>cmdlet</a:t>
            </a:r>
            <a:r>
              <a:rPr lang="en-US" dirty="0"/>
              <a:t> creates a zipped (or compressed) archive file from one or more specified files or folders. </a:t>
            </a:r>
          </a:p>
          <a:p>
            <a:r>
              <a:rPr lang="en-US" dirty="0"/>
              <a:t>An archive file allows multiple files to be packaged, and optionally compressed, into a single zipped file for easier distribution and storage.</a:t>
            </a:r>
          </a:p>
        </p:txBody>
      </p:sp>
    </p:spTree>
    <p:extLst>
      <p:ext uri="{BB962C8B-B14F-4D97-AF65-F5344CB8AC3E}">
        <p14:creationId xmlns:p14="http://schemas.microsoft.com/office/powerpoint/2010/main" val="3836280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Compress-Archive</a:t>
            </a:r>
          </a:p>
        </p:txBody>
      </p:sp>
      <p:sp>
        <p:nvSpPr>
          <p:cNvPr id="6" name="Content Placeholder 5"/>
          <p:cNvSpPr>
            <a:spLocks noGrp="1"/>
          </p:cNvSpPr>
          <p:nvPr>
            <p:ph idx="1"/>
          </p:nvPr>
        </p:nvSpPr>
        <p:spPr>
          <a:xfrm>
            <a:off x="457200" y="1600200"/>
            <a:ext cx="8458200" cy="4525963"/>
          </a:xfrm>
        </p:spPr>
        <p:txBody>
          <a:bodyPr/>
          <a:lstStyle/>
          <a:p>
            <a:endParaRPr lang="en-US" sz="2800" b="1" dirty="0"/>
          </a:p>
          <a:p>
            <a:r>
              <a:rPr lang="en-US" sz="2800" b="1" dirty="0"/>
              <a:t>Compress-Archive</a:t>
            </a:r>
            <a:r>
              <a:rPr lang="en-US" sz="2800" dirty="0"/>
              <a:t> -path *.txt B1.zip </a:t>
            </a:r>
          </a:p>
          <a:p>
            <a:r>
              <a:rPr lang="en-US" sz="2800" b="1" dirty="0"/>
              <a:t>Compress-Archive </a:t>
            </a:r>
            <a:r>
              <a:rPr lang="en-US" sz="2800" dirty="0"/>
              <a:t> -path *.txt -DestinationPath B2.zip</a:t>
            </a:r>
          </a:p>
          <a:p>
            <a:r>
              <a:rPr lang="en-US" sz="2800" b="1" dirty="0"/>
              <a:t>Compress-Archive  </a:t>
            </a:r>
            <a:r>
              <a:rPr lang="en-US" sz="2800" dirty="0"/>
              <a:t> -path  D3  D3.zip</a:t>
            </a:r>
          </a:p>
        </p:txBody>
      </p:sp>
    </p:spTree>
    <p:extLst>
      <p:ext uri="{BB962C8B-B14F-4D97-AF65-F5344CB8AC3E}">
        <p14:creationId xmlns:p14="http://schemas.microsoft.com/office/powerpoint/2010/main" val="363680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Features of PowerShell</a:t>
            </a:r>
            <a:br>
              <a:rPr lang="en-US" dirty="0"/>
            </a:br>
            <a:endParaRPr lang="en-US" dirty="0"/>
          </a:p>
        </p:txBody>
      </p:sp>
      <p:sp>
        <p:nvSpPr>
          <p:cNvPr id="3" name="Content Placeholder 2"/>
          <p:cNvSpPr>
            <a:spLocks noGrp="1"/>
          </p:cNvSpPr>
          <p:nvPr>
            <p:ph sz="half" idx="2"/>
          </p:nvPr>
        </p:nvSpPr>
        <p:spPr>
          <a:xfrm>
            <a:off x="228600" y="1447800"/>
            <a:ext cx="4040188" cy="4876800"/>
          </a:xfrm>
        </p:spPr>
        <p:txBody>
          <a:bodyPr numCol="1">
            <a:noAutofit/>
          </a:bodyPr>
          <a:lstStyle/>
          <a:p>
            <a:r>
              <a:rPr lang="en-US" b="1" dirty="0"/>
              <a:t>PowerShell Remoting:</a:t>
            </a:r>
          </a:p>
          <a:p>
            <a:pPr marL="0" indent="0">
              <a:buNone/>
            </a:pPr>
            <a:r>
              <a:rPr lang="en-US" dirty="0"/>
              <a:t>PowerShell allows scripts and </a:t>
            </a:r>
            <a:r>
              <a:rPr lang="en-US" b="1" dirty="0" err="1"/>
              <a:t>cmdlets</a:t>
            </a:r>
            <a:r>
              <a:rPr lang="en-US" dirty="0"/>
              <a:t> to be invoked on a remote machine.</a:t>
            </a:r>
          </a:p>
          <a:p>
            <a:r>
              <a:rPr lang="en-US" b="1" dirty="0"/>
              <a:t>Background Jobs: </a:t>
            </a:r>
          </a:p>
          <a:p>
            <a:pPr marL="0" indent="0">
              <a:buNone/>
            </a:pPr>
            <a:r>
              <a:rPr lang="en-US" dirty="0"/>
              <a:t>It helps you to invoked   script or pipeline asynchronously. You can run your jobs either on the local machine or multiple remotely operated machines.</a:t>
            </a:r>
          </a:p>
        </p:txBody>
      </p:sp>
      <p:sp>
        <p:nvSpPr>
          <p:cNvPr id="6" name="Content Placeholder 5"/>
          <p:cNvSpPr>
            <a:spLocks noGrp="1"/>
          </p:cNvSpPr>
          <p:nvPr>
            <p:ph sz="quarter" idx="4"/>
          </p:nvPr>
        </p:nvSpPr>
        <p:spPr>
          <a:xfrm>
            <a:off x="4547725" y="1447800"/>
            <a:ext cx="4422775" cy="4495800"/>
          </a:xfrm>
        </p:spPr>
        <p:txBody>
          <a:bodyPr>
            <a:noAutofit/>
          </a:bodyPr>
          <a:lstStyle/>
          <a:p>
            <a:r>
              <a:rPr lang="en-US" b="1" dirty="0"/>
              <a:t>Network File Transfer:  </a:t>
            </a:r>
            <a:r>
              <a:rPr lang="en-US" dirty="0" err="1"/>
              <a:t>Powershell</a:t>
            </a:r>
            <a:r>
              <a:rPr lang="en-US" dirty="0"/>
              <a:t> offers native support for prioritized, asynchronous, throttled, transfer of files between machines using the Background Intelligent Transfer Service (BITS) technology.</a:t>
            </a:r>
          </a:p>
          <a:p>
            <a:endParaRPr lang="en-US" dirty="0"/>
          </a:p>
          <a:p>
            <a:endParaRPr lang="en-US" dirty="0"/>
          </a:p>
        </p:txBody>
      </p:sp>
    </p:spTree>
    <p:extLst>
      <p:ext uri="{BB962C8B-B14F-4D97-AF65-F5344CB8AC3E}">
        <p14:creationId xmlns:p14="http://schemas.microsoft.com/office/powerpoint/2010/main" val="1295858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Expand-Archive</a:t>
            </a:r>
          </a:p>
        </p:txBody>
      </p:sp>
      <p:sp>
        <p:nvSpPr>
          <p:cNvPr id="3" name="Content Placeholder 2"/>
          <p:cNvSpPr>
            <a:spLocks noGrp="1"/>
          </p:cNvSpPr>
          <p:nvPr>
            <p:ph idx="1"/>
          </p:nvPr>
        </p:nvSpPr>
        <p:spPr>
          <a:xfrm>
            <a:off x="228600" y="1600200"/>
            <a:ext cx="8458200" cy="4525963"/>
          </a:xfrm>
        </p:spPr>
        <p:txBody>
          <a:bodyPr/>
          <a:lstStyle/>
          <a:p>
            <a:r>
              <a:rPr lang="en-US" dirty="0"/>
              <a:t>Expand-Archive ..\D3.zip</a:t>
            </a:r>
          </a:p>
          <a:p>
            <a:r>
              <a:rPr lang="en-US" dirty="0"/>
              <a:t>Expand-Archive  -path ../D3.zip </a:t>
            </a:r>
            <a:r>
              <a:rPr lang="en-US" sz="2400" dirty="0"/>
              <a:t>-DestinationPath</a:t>
            </a:r>
            <a:r>
              <a:rPr lang="en-US" dirty="0"/>
              <a:t> E:</a:t>
            </a:r>
          </a:p>
        </p:txBody>
      </p:sp>
    </p:spTree>
    <p:extLst>
      <p:ext uri="{BB962C8B-B14F-4D97-AF65-F5344CB8AC3E}">
        <p14:creationId xmlns:p14="http://schemas.microsoft.com/office/powerpoint/2010/main" val="962391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Get-Process</a:t>
            </a:r>
          </a:p>
        </p:txBody>
      </p:sp>
      <p:sp>
        <p:nvSpPr>
          <p:cNvPr id="4" name="Rectangle 3"/>
          <p:cNvSpPr/>
          <p:nvPr/>
        </p:nvSpPr>
        <p:spPr>
          <a:xfrm>
            <a:off x="241300" y="1295400"/>
            <a:ext cx="8382000" cy="5262979"/>
          </a:xfrm>
          <a:prstGeom prst="rect">
            <a:avLst/>
          </a:prstGeom>
        </p:spPr>
        <p:txBody>
          <a:bodyPr wrap="square">
            <a:spAutoFit/>
          </a:bodyPr>
          <a:lstStyle/>
          <a:p>
            <a:r>
              <a:rPr lang="en-US" sz="2400" dirty="0"/>
              <a:t>PS C:\Users\User&gt; </a:t>
            </a:r>
            <a:r>
              <a:rPr lang="en-US" sz="2400" b="1" dirty="0"/>
              <a:t>get-process notepad</a:t>
            </a:r>
          </a:p>
          <a:p>
            <a:endParaRPr lang="en-US" sz="2400" dirty="0"/>
          </a:p>
          <a:p>
            <a:r>
              <a:rPr lang="en-US" sz="2400" dirty="0"/>
              <a:t>Handles  NPM(K)    PM(K)      WS(K)     CPU(s)     Id  SI </a:t>
            </a:r>
            <a:r>
              <a:rPr lang="en-US" sz="2400" dirty="0" err="1"/>
              <a:t>ProcessName</a:t>
            </a:r>
            <a:endParaRPr lang="en-US" sz="2400" dirty="0"/>
          </a:p>
          <a:p>
            <a:r>
              <a:rPr lang="en-US" sz="2400" dirty="0"/>
              <a:t>-------  ------    -----      -----     ------     --  -- -----------</a:t>
            </a:r>
          </a:p>
          <a:p>
            <a:r>
              <a:rPr lang="en-US" sz="2400" dirty="0"/>
              <a:t>     62       7     1780       6252       0.53   4784   1 notepad</a:t>
            </a:r>
          </a:p>
          <a:p>
            <a:endParaRPr lang="en-US" sz="2400" dirty="0"/>
          </a:p>
          <a:p>
            <a:endParaRPr lang="en-US" sz="2400" dirty="0"/>
          </a:p>
          <a:p>
            <a:r>
              <a:rPr lang="en-US" sz="2400" dirty="0"/>
              <a:t>PS C:\Users\User&gt; </a:t>
            </a:r>
            <a:r>
              <a:rPr lang="en-US" sz="2400" b="1" dirty="0"/>
              <a:t>get-process p*</a:t>
            </a:r>
          </a:p>
          <a:p>
            <a:endParaRPr lang="en-US" sz="2400" dirty="0"/>
          </a:p>
          <a:p>
            <a:r>
              <a:rPr lang="en-US" sz="2400" dirty="0"/>
              <a:t>Handles  NPM(K)    PM(K)      WS(K)     CPU(s)     Id  SI </a:t>
            </a:r>
            <a:r>
              <a:rPr lang="en-US" sz="2400" dirty="0" err="1"/>
              <a:t>ProcessName</a:t>
            </a:r>
            <a:endParaRPr lang="en-US" sz="2400" dirty="0"/>
          </a:p>
          <a:p>
            <a:r>
              <a:rPr lang="en-US" sz="2400" dirty="0"/>
              <a:t>-------  ------    -----      -----     ------     --  -- -----------</a:t>
            </a:r>
          </a:p>
          <a:p>
            <a:r>
              <a:rPr lang="en-US" sz="2400" dirty="0"/>
              <a:t>    505      90    82220      99936     378.13   3616   1 POWERPNT</a:t>
            </a:r>
          </a:p>
          <a:p>
            <a:r>
              <a:rPr lang="en-US" sz="2400" dirty="0"/>
              <a:t>    645      30   152592     164396      10.67   5932   1 </a:t>
            </a:r>
            <a:r>
              <a:rPr lang="en-US" sz="2400" dirty="0" err="1"/>
              <a:t>powershell</a:t>
            </a:r>
            <a:endParaRPr lang="en-US" sz="2400" dirty="0"/>
          </a:p>
          <a:p>
            <a:endParaRPr lang="en-US" sz="2400" dirty="0"/>
          </a:p>
        </p:txBody>
      </p:sp>
    </p:spTree>
    <p:extLst>
      <p:ext uri="{BB962C8B-B14F-4D97-AF65-F5344CB8AC3E}">
        <p14:creationId xmlns:p14="http://schemas.microsoft.com/office/powerpoint/2010/main" val="3802231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a:t>Invoke a Long-Running or Background Command</a:t>
            </a:r>
            <a:endParaRPr lang="en-US" sz="3200" dirty="0"/>
          </a:p>
        </p:txBody>
      </p:sp>
      <p:sp>
        <p:nvSpPr>
          <p:cNvPr id="3" name="Content Placeholder 2"/>
          <p:cNvSpPr>
            <a:spLocks noGrp="1"/>
          </p:cNvSpPr>
          <p:nvPr>
            <p:ph idx="1"/>
          </p:nvPr>
        </p:nvSpPr>
        <p:spPr>
          <a:xfrm>
            <a:off x="152400" y="1066800"/>
            <a:ext cx="8991600" cy="5486400"/>
          </a:xfrm>
        </p:spPr>
        <p:txBody>
          <a:bodyPr>
            <a:normAutofit/>
          </a:bodyPr>
          <a:lstStyle/>
          <a:p>
            <a:r>
              <a:rPr lang="en-US" sz="2400" dirty="0"/>
              <a:t>Start-Job </a:t>
            </a:r>
            <a:r>
              <a:rPr lang="en-US" sz="2000" dirty="0"/>
              <a:t>{$c=0;while($c -</a:t>
            </a:r>
            <a:r>
              <a:rPr lang="en-US" sz="2000" dirty="0" err="1"/>
              <a:t>lt</a:t>
            </a:r>
            <a:r>
              <a:rPr lang="en-US" sz="2000" dirty="0"/>
              <a:t> 3){ Get-Host “</a:t>
            </a:r>
            <a:r>
              <a:rPr lang="en-US" sz="2000" dirty="0" err="1"/>
              <a:t>Hello..$c</a:t>
            </a:r>
            <a:r>
              <a:rPr lang="en-US" sz="2000" dirty="0"/>
              <a:t>";$</a:t>
            </a:r>
            <a:r>
              <a:rPr lang="en-US" sz="2000" dirty="0" err="1"/>
              <a:t>c++</a:t>
            </a:r>
            <a:r>
              <a:rPr lang="en-US" sz="2000" dirty="0"/>
              <a:t>}}</a:t>
            </a:r>
            <a:r>
              <a:rPr lang="en-US" dirty="0"/>
              <a:t> </a:t>
            </a:r>
            <a:r>
              <a:rPr lang="en-US" sz="2400" dirty="0"/>
              <a:t>-name sleeper</a:t>
            </a:r>
          </a:p>
          <a:p>
            <a:endParaRPr lang="en-US" sz="2400" dirty="0"/>
          </a:p>
          <a:p>
            <a:r>
              <a:rPr lang="en-US" sz="2400" dirty="0">
                <a:solidFill>
                  <a:schemeClr val="tx2"/>
                </a:solidFill>
              </a:rPr>
              <a:t>C:\Users\User&gt; get-job  </a:t>
            </a:r>
            <a:r>
              <a:rPr lang="en-US" sz="1800" dirty="0"/>
              <a:t># Gets all jobs associated with the current session.</a:t>
            </a:r>
            <a:endParaRPr lang="en-US" sz="2400" dirty="0"/>
          </a:p>
          <a:p>
            <a:endParaRPr lang="en-US" sz="2400" dirty="0">
              <a:solidFill>
                <a:schemeClr val="tx2"/>
              </a:solidFill>
            </a:endParaRPr>
          </a:p>
          <a:p>
            <a:r>
              <a:rPr lang="en-US" sz="1800" dirty="0">
                <a:solidFill>
                  <a:schemeClr val="tx2"/>
                </a:solidFill>
              </a:rPr>
              <a:t>    Name            </a:t>
            </a:r>
            <a:r>
              <a:rPr lang="en-US" sz="1800" dirty="0" err="1">
                <a:solidFill>
                  <a:schemeClr val="tx2"/>
                </a:solidFill>
              </a:rPr>
              <a:t>PSJobTypeName</a:t>
            </a:r>
            <a:r>
              <a:rPr lang="en-US" sz="1800" dirty="0">
                <a:solidFill>
                  <a:schemeClr val="tx2"/>
                </a:solidFill>
              </a:rPr>
              <a:t>   State         </a:t>
            </a:r>
            <a:r>
              <a:rPr lang="en-US" sz="1800" dirty="0" err="1">
                <a:solidFill>
                  <a:schemeClr val="tx2"/>
                </a:solidFill>
              </a:rPr>
              <a:t>HasMoreData</a:t>
            </a:r>
            <a:r>
              <a:rPr lang="en-US" sz="1800" dirty="0">
                <a:solidFill>
                  <a:schemeClr val="tx2"/>
                </a:solidFill>
              </a:rPr>
              <a:t>     Location             Command</a:t>
            </a:r>
          </a:p>
          <a:p>
            <a:r>
              <a:rPr lang="en-US" sz="1800" dirty="0">
                <a:solidFill>
                  <a:schemeClr val="tx2"/>
                </a:solidFill>
              </a:rPr>
              <a:t>    ----            -------------   -----         -----------     --------             -------</a:t>
            </a:r>
          </a:p>
          <a:p>
            <a:r>
              <a:rPr lang="en-US" sz="2400" dirty="0">
                <a:solidFill>
                  <a:schemeClr val="tx2"/>
                </a:solidFill>
              </a:rPr>
              <a:t>    </a:t>
            </a:r>
            <a:r>
              <a:rPr lang="en-US" sz="1800" dirty="0">
                <a:solidFill>
                  <a:schemeClr val="tx2"/>
                </a:solidFill>
              </a:rPr>
              <a:t>sleeper         </a:t>
            </a:r>
            <a:r>
              <a:rPr lang="en-US" sz="1800" dirty="0" err="1">
                <a:solidFill>
                  <a:schemeClr val="tx2"/>
                </a:solidFill>
              </a:rPr>
              <a:t>BackgroundJob</a:t>
            </a:r>
            <a:r>
              <a:rPr lang="en-US" sz="1800" dirty="0">
                <a:solidFill>
                  <a:schemeClr val="tx2"/>
                </a:solidFill>
              </a:rPr>
              <a:t>   Completed     False           </a:t>
            </a:r>
            <a:r>
              <a:rPr lang="en-US" sz="1800" dirty="0" err="1">
                <a:solidFill>
                  <a:schemeClr val="tx2"/>
                </a:solidFill>
              </a:rPr>
              <a:t>localhost</a:t>
            </a:r>
            <a:r>
              <a:rPr lang="en-US" sz="1800" dirty="0">
                <a:solidFill>
                  <a:schemeClr val="tx2"/>
                </a:solidFill>
              </a:rPr>
              <a:t>            $c=0;wh...</a:t>
            </a:r>
          </a:p>
          <a:p>
            <a:endParaRPr lang="en-US" sz="2400" dirty="0">
              <a:solidFill>
                <a:schemeClr val="tx2"/>
              </a:solidFill>
            </a:endParaRPr>
          </a:p>
          <a:p>
            <a:endParaRPr lang="en-US" sz="2400" dirty="0"/>
          </a:p>
          <a:p>
            <a:endParaRPr lang="en-US" dirty="0"/>
          </a:p>
          <a:p>
            <a:endParaRPr lang="en-US" dirty="0"/>
          </a:p>
        </p:txBody>
      </p:sp>
    </p:spTree>
    <p:extLst>
      <p:ext uri="{BB962C8B-B14F-4D97-AF65-F5344CB8AC3E}">
        <p14:creationId xmlns:p14="http://schemas.microsoft.com/office/powerpoint/2010/main" val="3033642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Find a Command to Accomplish a Task</a:t>
            </a:r>
            <a:endParaRPr lang="en-US" dirty="0"/>
          </a:p>
        </p:txBody>
      </p:sp>
      <p:sp>
        <p:nvSpPr>
          <p:cNvPr id="3" name="Content Placeholder 2"/>
          <p:cNvSpPr>
            <a:spLocks noGrp="1"/>
          </p:cNvSpPr>
          <p:nvPr>
            <p:ph idx="1"/>
          </p:nvPr>
        </p:nvSpPr>
        <p:spPr/>
        <p:txBody>
          <a:bodyPr/>
          <a:lstStyle/>
          <a:p>
            <a:r>
              <a:rPr lang="en-US" sz="2800" b="1" dirty="0"/>
              <a:t>Get-Command </a:t>
            </a:r>
            <a:r>
              <a:rPr lang="en-US" sz="2800" b="1" i="1" dirty="0" err="1"/>
              <a:t>CommandName</a:t>
            </a:r>
            <a:r>
              <a:rPr lang="en-US" sz="2800" b="1" i="1" dirty="0"/>
              <a:t> | Format-List</a:t>
            </a:r>
          </a:p>
          <a:p>
            <a:r>
              <a:rPr lang="en-US" sz="2800" dirty="0"/>
              <a:t>To get the detailed information about a specific command, pipe the output of </a:t>
            </a:r>
            <a:r>
              <a:rPr lang="en-US" sz="2800" b="1" dirty="0"/>
              <a:t>Get-Command  to the Format-List </a:t>
            </a:r>
            <a:r>
              <a:rPr lang="en-US" sz="2800" b="1" dirty="0" err="1"/>
              <a:t>cmdlet</a:t>
            </a:r>
            <a:endParaRPr lang="en-US" sz="2800" b="1" dirty="0"/>
          </a:p>
          <a:p>
            <a:r>
              <a:rPr lang="en-US" sz="2800" dirty="0"/>
              <a:t>To search for all commands with a name that contains text, surround the text with asterisk characters:</a:t>
            </a:r>
          </a:p>
          <a:p>
            <a:pPr marL="0" indent="0">
              <a:buNone/>
            </a:pPr>
            <a:r>
              <a:rPr lang="en-US" sz="2800" dirty="0"/>
              <a:t>    </a:t>
            </a:r>
            <a:r>
              <a:rPr lang="en-US" sz="2800" b="1" dirty="0"/>
              <a:t>Get-Command *</a:t>
            </a:r>
            <a:r>
              <a:rPr lang="en-US" sz="2800" b="1" i="1" dirty="0"/>
              <a:t>text*</a:t>
            </a:r>
          </a:p>
          <a:p>
            <a:pPr marL="0" indent="0">
              <a:buNone/>
            </a:pPr>
            <a:endParaRPr lang="en-US" sz="2800" b="1" dirty="0"/>
          </a:p>
        </p:txBody>
      </p:sp>
    </p:spTree>
    <p:extLst>
      <p:ext uri="{BB962C8B-B14F-4D97-AF65-F5344CB8AC3E}">
        <p14:creationId xmlns:p14="http://schemas.microsoft.com/office/powerpoint/2010/main" val="3301655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2800" b="1" dirty="0"/>
              <a:t>Customize Your Shell, Profile, and Prompt</a:t>
            </a:r>
            <a:endParaRPr lang="en-US" sz="2800" dirty="0"/>
          </a:p>
        </p:txBody>
      </p:sp>
      <p:sp>
        <p:nvSpPr>
          <p:cNvPr id="3" name="Content Placeholder 2"/>
          <p:cNvSpPr>
            <a:spLocks noGrp="1"/>
          </p:cNvSpPr>
          <p:nvPr>
            <p:ph idx="1"/>
          </p:nvPr>
        </p:nvSpPr>
        <p:spPr>
          <a:xfrm>
            <a:off x="152400" y="685800"/>
            <a:ext cx="8763000" cy="5791200"/>
          </a:xfrm>
        </p:spPr>
        <p:txBody>
          <a:bodyPr>
            <a:noAutofit/>
          </a:bodyPr>
          <a:lstStyle/>
          <a:p>
            <a:r>
              <a:rPr lang="en-US" sz="2800" dirty="0"/>
              <a:t>To create a new profile </a:t>
            </a:r>
            <a:r>
              <a:rPr lang="en-US" sz="2000" dirty="0"/>
              <a:t>(and overwrite one if it already exists):</a:t>
            </a:r>
            <a:endParaRPr lang="en-US" dirty="0"/>
          </a:p>
          <a:p>
            <a:endParaRPr lang="en-US" sz="1800" b="1" dirty="0"/>
          </a:p>
          <a:p>
            <a:r>
              <a:rPr lang="en-US" sz="1800" b="1" dirty="0"/>
              <a:t>New-Item -type file -force $profile</a:t>
            </a:r>
          </a:p>
          <a:p>
            <a:r>
              <a:rPr lang="en-US" sz="1800" b="1" dirty="0" err="1"/>
              <a:t>ise</a:t>
            </a:r>
            <a:r>
              <a:rPr lang="en-US" sz="1800" b="1" dirty="0"/>
              <a:t>  $profile   # To edit your profile (in the Integrated Scripting Environment)</a:t>
            </a:r>
          </a:p>
          <a:p>
            <a:r>
              <a:rPr lang="en-US" sz="1800" dirty="0"/>
              <a:t>Once you create a profile script, you can add a function called </a:t>
            </a:r>
            <a:r>
              <a:rPr lang="en-US" sz="1800" b="1" dirty="0"/>
              <a:t>prompt</a:t>
            </a:r>
            <a:r>
              <a:rPr lang="en-US" sz="1800" dirty="0"/>
              <a:t> that returns a string. </a:t>
            </a:r>
          </a:p>
          <a:p>
            <a:r>
              <a:rPr lang="en-US" sz="1800" dirty="0"/>
              <a:t>PowerShell displays the output of this function as your command-line prompt.</a:t>
            </a:r>
          </a:p>
          <a:p>
            <a:r>
              <a:rPr lang="en-US" sz="1800" dirty="0"/>
              <a:t>function prompt</a:t>
            </a:r>
          </a:p>
          <a:p>
            <a:pPr marL="400050" lvl="1" indent="0">
              <a:buNone/>
            </a:pPr>
            <a:r>
              <a:rPr lang="en-US" sz="1400" dirty="0"/>
              <a:t>{</a:t>
            </a:r>
          </a:p>
          <a:p>
            <a:pPr marL="400050" lvl="1" indent="0">
              <a:buNone/>
            </a:pPr>
            <a:r>
              <a:rPr lang="en-US" sz="1400" dirty="0"/>
              <a:t>    "PS [$</a:t>
            </a:r>
            <a:r>
              <a:rPr lang="en-US" sz="1400" dirty="0" err="1"/>
              <a:t>env:COMPUTERNAME</a:t>
            </a:r>
            <a:r>
              <a:rPr lang="en-US" sz="1400" dirty="0"/>
              <a:t>] &gt;"</a:t>
            </a:r>
          </a:p>
          <a:p>
            <a:pPr marL="400050" lvl="1" indent="0">
              <a:buNone/>
            </a:pPr>
            <a:r>
              <a:rPr lang="en-US" sz="1400" dirty="0"/>
              <a:t>}</a:t>
            </a:r>
          </a:p>
          <a:p>
            <a:endParaRPr lang="en-US" sz="1800" b="1" dirty="0"/>
          </a:p>
          <a:p>
            <a:r>
              <a:rPr lang="en-US" sz="1800" b="1" dirty="0"/>
              <a:t>Set-Alias new New-Object</a:t>
            </a:r>
          </a:p>
          <a:p>
            <a:r>
              <a:rPr lang="en-US" sz="1800" b="1" dirty="0"/>
              <a:t>Set-Alias </a:t>
            </a:r>
            <a:r>
              <a:rPr lang="en-US" sz="1800" b="1" dirty="0" err="1"/>
              <a:t>iexplore</a:t>
            </a:r>
            <a:r>
              <a:rPr lang="en-US" sz="1800" b="1" dirty="0"/>
              <a:t> 'C:\Program Files\Internet Explorer\iexplore.exe‘</a:t>
            </a:r>
          </a:p>
          <a:p>
            <a:r>
              <a:rPr lang="en-US" sz="1800" dirty="0"/>
              <a:t>Your changes will become effective once you save your profile and </a:t>
            </a:r>
            <a:r>
              <a:rPr lang="en-US" sz="1800" b="1" dirty="0"/>
              <a:t>restart</a:t>
            </a:r>
            <a:r>
              <a:rPr lang="en-US" sz="1800" dirty="0"/>
              <a:t> PowerShell.</a:t>
            </a:r>
          </a:p>
          <a:p>
            <a:endParaRPr lang="en-US" sz="1800" dirty="0"/>
          </a:p>
          <a:p>
            <a:r>
              <a:rPr lang="en-US" sz="1800" dirty="0"/>
              <a:t>Alternatively, you can reload your profile immediately by running this command:</a:t>
            </a:r>
          </a:p>
          <a:p>
            <a:r>
              <a:rPr lang="en-US" sz="1800" b="1" dirty="0"/>
              <a:t>. $profile</a:t>
            </a:r>
          </a:p>
        </p:txBody>
      </p:sp>
    </p:spTree>
    <p:extLst>
      <p:ext uri="{BB962C8B-B14F-4D97-AF65-F5344CB8AC3E}">
        <p14:creationId xmlns:p14="http://schemas.microsoft.com/office/powerpoint/2010/main" val="1173500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To search for all commands that use the Get verb, supply Get to the -Verb parameter:</a:t>
            </a:r>
          </a:p>
          <a:p>
            <a:r>
              <a:rPr lang="en-US" b="1" dirty="0"/>
              <a:t>Get-Command -Verb Get</a:t>
            </a:r>
          </a:p>
          <a:p>
            <a:r>
              <a:rPr lang="en-US" dirty="0"/>
              <a:t>To search for all commands that act on a service, use Service as the value of the –Noun parameter:</a:t>
            </a:r>
          </a:p>
          <a:p>
            <a:r>
              <a:rPr lang="en-US" b="1" dirty="0"/>
              <a:t>Get-Command -Noun </a:t>
            </a:r>
            <a:r>
              <a:rPr lang="en-US" b="1" i="1" dirty="0"/>
              <a:t>Service</a:t>
            </a:r>
            <a:endParaRPr lang="en-US" b="1" dirty="0"/>
          </a:p>
        </p:txBody>
      </p:sp>
    </p:spTree>
    <p:extLst>
      <p:ext uri="{BB962C8B-B14F-4D97-AF65-F5344CB8AC3E}">
        <p14:creationId xmlns:p14="http://schemas.microsoft.com/office/powerpoint/2010/main" val="895847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 and Manage Your Console History</a:t>
            </a:r>
            <a:endParaRPr lang="en-US" dirty="0"/>
          </a:p>
        </p:txBody>
      </p:sp>
      <p:sp>
        <p:nvSpPr>
          <p:cNvPr id="3" name="Content Placeholder 2"/>
          <p:cNvSpPr>
            <a:spLocks noGrp="1"/>
          </p:cNvSpPr>
          <p:nvPr>
            <p:ph idx="1"/>
          </p:nvPr>
        </p:nvSpPr>
        <p:spPr/>
        <p:txBody>
          <a:bodyPr>
            <a:normAutofit/>
          </a:bodyPr>
          <a:lstStyle/>
          <a:p>
            <a:r>
              <a:rPr lang="en-US" b="1" dirty="0"/>
              <a:t>Get-History</a:t>
            </a:r>
          </a:p>
          <a:p>
            <a:r>
              <a:rPr lang="en-US" dirty="0"/>
              <a:t>To rerun a specific command from your session history, provide its ID to the </a:t>
            </a:r>
            <a:r>
              <a:rPr lang="en-US" dirty="0" err="1"/>
              <a:t>InvokeHistory</a:t>
            </a:r>
            <a:endParaRPr lang="en-US" dirty="0"/>
          </a:p>
          <a:p>
            <a:r>
              <a:rPr lang="en-US" dirty="0" err="1"/>
              <a:t>Cmdlet</a:t>
            </a:r>
            <a:r>
              <a:rPr lang="en-US" dirty="0"/>
              <a:t>  (or its alias of </a:t>
            </a:r>
            <a:r>
              <a:rPr lang="en-US" dirty="0" err="1"/>
              <a:t>ihy</a:t>
            </a:r>
            <a:r>
              <a:rPr lang="en-US" dirty="0"/>
              <a:t>):</a:t>
            </a:r>
          </a:p>
          <a:p>
            <a:r>
              <a:rPr lang="en-US" b="1" dirty="0"/>
              <a:t>Invoke-History </a:t>
            </a:r>
            <a:r>
              <a:rPr lang="en-US" b="1" i="1" dirty="0"/>
              <a:t>ID</a:t>
            </a:r>
          </a:p>
          <a:p>
            <a:r>
              <a:rPr lang="en-US" dirty="0"/>
              <a:t>$</a:t>
            </a:r>
            <a:r>
              <a:rPr lang="en-US" dirty="0" err="1"/>
              <a:t>MaximumHistoryCount</a:t>
            </a:r>
            <a:r>
              <a:rPr lang="en-US" dirty="0"/>
              <a:t> = </a:t>
            </a:r>
            <a:r>
              <a:rPr lang="en-US" i="1" dirty="0"/>
              <a:t>Count</a:t>
            </a:r>
          </a:p>
          <a:p>
            <a:r>
              <a:rPr lang="en-US" b="1" dirty="0"/>
              <a:t>Get-History | Export-</a:t>
            </a:r>
            <a:r>
              <a:rPr lang="en-US" b="1" dirty="0" err="1"/>
              <a:t>CliXml</a:t>
            </a:r>
            <a:r>
              <a:rPr lang="en-US" b="1" dirty="0"/>
              <a:t> </a:t>
            </a:r>
            <a:r>
              <a:rPr lang="en-US" b="1" i="1" dirty="0"/>
              <a:t>Filename</a:t>
            </a:r>
            <a:endParaRPr lang="en-US" b="1" dirty="0"/>
          </a:p>
        </p:txBody>
      </p:sp>
    </p:spTree>
    <p:extLst>
      <p:ext uri="{BB962C8B-B14F-4D97-AF65-F5344CB8AC3E}">
        <p14:creationId xmlns:p14="http://schemas.microsoft.com/office/powerpoint/2010/main" val="3689478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Get-History 65,66 | Format-Table *</a:t>
            </a:r>
          </a:p>
          <a:p>
            <a:r>
              <a:rPr lang="en-US" dirty="0"/>
              <a:t>Get-History | Export-</a:t>
            </a:r>
            <a:r>
              <a:rPr lang="en-US" dirty="0" err="1"/>
              <a:t>CliXml</a:t>
            </a:r>
            <a:r>
              <a:rPr lang="en-US" dirty="0"/>
              <a:t> </a:t>
            </a:r>
            <a:r>
              <a:rPr lang="en-US" i="1" dirty="0"/>
              <a:t>Filename</a:t>
            </a:r>
            <a:endParaRPr lang="en-US" dirty="0"/>
          </a:p>
          <a:p>
            <a:r>
              <a:rPr lang="en-US" dirty="0"/>
              <a:t>Import-</a:t>
            </a:r>
            <a:r>
              <a:rPr lang="en-US" dirty="0" err="1"/>
              <a:t>CliXml</a:t>
            </a:r>
            <a:r>
              <a:rPr lang="en-US" dirty="0"/>
              <a:t> </a:t>
            </a:r>
            <a:r>
              <a:rPr lang="en-US" i="1" dirty="0"/>
              <a:t>Filename | Add-History</a:t>
            </a:r>
          </a:p>
          <a:p>
            <a:r>
              <a:rPr lang="en-US" dirty="0"/>
              <a:t>Clear-History</a:t>
            </a:r>
          </a:p>
        </p:txBody>
      </p:sp>
    </p:spTree>
    <p:extLst>
      <p:ext uri="{BB962C8B-B14F-4D97-AF65-F5344CB8AC3E}">
        <p14:creationId xmlns:p14="http://schemas.microsoft.com/office/powerpoint/2010/main" val="1582468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 Formatted Output for a Pattern</a:t>
            </a:r>
            <a:endParaRPr lang="en-US" dirty="0"/>
          </a:p>
        </p:txBody>
      </p:sp>
      <p:sp>
        <p:nvSpPr>
          <p:cNvPr id="3" name="Content Placeholder 2"/>
          <p:cNvSpPr>
            <a:spLocks noGrp="1"/>
          </p:cNvSpPr>
          <p:nvPr>
            <p:ph idx="1"/>
          </p:nvPr>
        </p:nvSpPr>
        <p:spPr/>
        <p:txBody>
          <a:bodyPr>
            <a:normAutofit/>
          </a:bodyPr>
          <a:lstStyle/>
          <a:p>
            <a:r>
              <a:rPr lang="en-US" sz="2400" dirty="0"/>
              <a:t>Get-Service | Out-String -Stream | Select-String audio</a:t>
            </a:r>
          </a:p>
          <a:p>
            <a:endParaRPr lang="en-US" sz="2400" dirty="0"/>
          </a:p>
        </p:txBody>
      </p:sp>
    </p:spTree>
    <p:extLst>
      <p:ext uri="{BB962C8B-B14F-4D97-AF65-F5344CB8AC3E}">
        <p14:creationId xmlns:p14="http://schemas.microsoft.com/office/powerpoint/2010/main" val="38302562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Interactively View and Process Command Output</a:t>
            </a:r>
            <a:endParaRPr lang="en-US" dirty="0"/>
          </a:p>
        </p:txBody>
      </p:sp>
      <p:sp>
        <p:nvSpPr>
          <p:cNvPr id="3" name="Content Placeholder 2"/>
          <p:cNvSpPr>
            <a:spLocks noGrp="1"/>
          </p:cNvSpPr>
          <p:nvPr>
            <p:ph idx="1"/>
          </p:nvPr>
        </p:nvSpPr>
        <p:spPr>
          <a:xfrm>
            <a:off x="457200" y="1600201"/>
            <a:ext cx="8229600" cy="3505200"/>
          </a:xfrm>
        </p:spPr>
        <p:txBody>
          <a:bodyPr/>
          <a:lstStyle/>
          <a:p>
            <a:r>
              <a:rPr lang="en-US" dirty="0"/>
              <a:t>Use the Out-</a:t>
            </a:r>
            <a:r>
              <a:rPr lang="en-US" dirty="0" err="1"/>
              <a:t>GridView</a:t>
            </a:r>
            <a:r>
              <a:rPr lang="en-US" dirty="0"/>
              <a:t> </a:t>
            </a:r>
            <a:r>
              <a:rPr lang="en-US" dirty="0" err="1"/>
              <a:t>cmdlet</a:t>
            </a:r>
            <a:r>
              <a:rPr lang="en-US" dirty="0"/>
              <a:t> to interactively explore the output of a command.</a:t>
            </a:r>
          </a:p>
          <a:p>
            <a:endParaRPr lang="en-US" dirty="0"/>
          </a:p>
        </p:txBody>
      </p:sp>
    </p:spTree>
    <p:extLst>
      <p:ext uri="{BB962C8B-B14F-4D97-AF65-F5344CB8AC3E}">
        <p14:creationId xmlns:p14="http://schemas.microsoft.com/office/powerpoint/2010/main" val="41975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power shell concepts</a:t>
            </a:r>
          </a:p>
        </p:txBody>
      </p:sp>
      <p:sp>
        <p:nvSpPr>
          <p:cNvPr id="3" name="Content Placeholder 2"/>
          <p:cNvSpPr>
            <a:spLocks noGrp="1"/>
          </p:cNvSpPr>
          <p:nvPr>
            <p:ph idx="1"/>
          </p:nvPr>
        </p:nvSpPr>
        <p:spPr/>
        <p:txBody>
          <a:bodyPr>
            <a:noAutofit/>
          </a:bodyPr>
          <a:lstStyle/>
          <a:p>
            <a:r>
              <a:rPr lang="en-US" dirty="0"/>
              <a:t>Output is object-based</a:t>
            </a:r>
          </a:p>
          <a:p>
            <a:r>
              <a:rPr lang="en-US" dirty="0"/>
              <a:t>The command family is extensible</a:t>
            </a:r>
          </a:p>
          <a:p>
            <a:r>
              <a:rPr lang="en-US" dirty="0"/>
              <a:t>PowerShell handles console input and display</a:t>
            </a:r>
          </a:p>
          <a:p>
            <a:r>
              <a:rPr lang="en-US" dirty="0"/>
              <a:t>Learning PowerShell command names</a:t>
            </a:r>
          </a:p>
          <a:p>
            <a:r>
              <a:rPr lang="en-US" dirty="0"/>
              <a:t>PowerShell is open-source</a:t>
            </a:r>
          </a:p>
          <a:p>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267085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Store the Output of a Command into a File</a:t>
            </a:r>
            <a:endParaRPr lang="en-US" dirty="0"/>
          </a:p>
        </p:txBody>
      </p:sp>
      <p:sp>
        <p:nvSpPr>
          <p:cNvPr id="3" name="Content Placeholder 2"/>
          <p:cNvSpPr>
            <a:spLocks noGrp="1"/>
          </p:cNvSpPr>
          <p:nvPr>
            <p:ph idx="1"/>
          </p:nvPr>
        </p:nvSpPr>
        <p:spPr/>
        <p:txBody>
          <a:bodyPr/>
          <a:lstStyle/>
          <a:p>
            <a:r>
              <a:rPr lang="en-US" dirty="0"/>
              <a:t>To redirect the output of a command into a file, use either the Out-File </a:t>
            </a:r>
            <a:r>
              <a:rPr lang="en-US" dirty="0" err="1"/>
              <a:t>cmdlet</a:t>
            </a:r>
            <a:r>
              <a:rPr lang="en-US" dirty="0"/>
              <a:t> or one of the redirection operators.</a:t>
            </a:r>
          </a:p>
          <a:p>
            <a:r>
              <a:rPr lang="en-US" dirty="0" err="1"/>
              <a:t>Get-Process|Out-File</a:t>
            </a:r>
            <a:r>
              <a:rPr lang="en-US" dirty="0"/>
              <a:t> </a:t>
            </a:r>
            <a:r>
              <a:rPr lang="en-US" dirty="0" err="1"/>
              <a:t>ab.xyz</a:t>
            </a:r>
            <a:endParaRPr lang="en-US" dirty="0"/>
          </a:p>
          <a:p>
            <a:r>
              <a:rPr lang="en-US" dirty="0"/>
              <a:t>(Get-Content .\</a:t>
            </a:r>
            <a:r>
              <a:rPr lang="en-US" dirty="0" err="1"/>
              <a:t>ab.xyz</a:t>
            </a:r>
            <a:r>
              <a:rPr lang="en-US" dirty="0"/>
              <a:t>).length</a:t>
            </a:r>
          </a:p>
          <a:p>
            <a:r>
              <a:rPr lang="en-US" dirty="0"/>
              <a:t>89</a:t>
            </a:r>
          </a:p>
        </p:txBody>
      </p:sp>
    </p:spTree>
    <p:extLst>
      <p:ext uri="{BB962C8B-B14F-4D97-AF65-F5344CB8AC3E}">
        <p14:creationId xmlns:p14="http://schemas.microsoft.com/office/powerpoint/2010/main" val="3571943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Redirection operators</a:t>
            </a:r>
          </a:p>
        </p:txBody>
      </p:sp>
      <p:sp>
        <p:nvSpPr>
          <p:cNvPr id="3" name="Content Placeholder 2"/>
          <p:cNvSpPr>
            <a:spLocks noGrp="1"/>
          </p:cNvSpPr>
          <p:nvPr>
            <p:ph idx="1"/>
          </p:nvPr>
        </p:nvSpPr>
        <p:spPr/>
        <p:txBody>
          <a:bodyPr/>
          <a:lstStyle/>
          <a:p>
            <a:r>
              <a:rPr lang="en-US" dirty="0"/>
              <a:t>Get-</a:t>
            </a:r>
            <a:r>
              <a:rPr lang="en-US" dirty="0" err="1"/>
              <a:t>ChildItem</a:t>
            </a:r>
            <a:r>
              <a:rPr lang="en-US" dirty="0"/>
              <a:t> &gt; </a:t>
            </a:r>
            <a:r>
              <a:rPr lang="en-US" i="1" dirty="0"/>
              <a:t>files.txt</a:t>
            </a:r>
          </a:p>
          <a:p>
            <a:r>
              <a:rPr lang="en-US" dirty="0"/>
              <a:t>Get-</a:t>
            </a:r>
            <a:r>
              <a:rPr lang="en-US" dirty="0" err="1"/>
              <a:t>ChildItem</a:t>
            </a:r>
            <a:r>
              <a:rPr lang="en-US" dirty="0"/>
              <a:t> 2&gt; </a:t>
            </a:r>
            <a:r>
              <a:rPr lang="en-US" i="1" dirty="0"/>
              <a:t>errors.txt</a:t>
            </a:r>
          </a:p>
          <a:p>
            <a:r>
              <a:rPr lang="en-US" dirty="0"/>
              <a:t>The Out-File </a:t>
            </a:r>
            <a:r>
              <a:rPr lang="en-US" dirty="0" err="1"/>
              <a:t>cmdlet</a:t>
            </a:r>
            <a:r>
              <a:rPr lang="en-US" dirty="0"/>
              <a:t> and redirection operators share a lot in common.</a:t>
            </a:r>
          </a:p>
          <a:p>
            <a:endParaRPr lang="en-US" i="1" dirty="0"/>
          </a:p>
        </p:txBody>
      </p:sp>
    </p:spTree>
    <p:extLst>
      <p:ext uri="{BB962C8B-B14F-4D97-AF65-F5344CB8AC3E}">
        <p14:creationId xmlns:p14="http://schemas.microsoft.com/office/powerpoint/2010/main" val="3573504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 Windows Power shell </a:t>
            </a:r>
          </a:p>
        </p:txBody>
      </p:sp>
      <p:sp>
        <p:nvSpPr>
          <p:cNvPr id="3" name="Content Placeholder 2"/>
          <p:cNvSpPr>
            <a:spLocks noGrp="1"/>
          </p:cNvSpPr>
          <p:nvPr>
            <p:ph idx="1"/>
          </p:nvPr>
        </p:nvSpPr>
        <p:spPr>
          <a:xfrm>
            <a:off x="457200" y="1600200"/>
            <a:ext cx="8458200" cy="4525963"/>
          </a:xfrm>
        </p:spPr>
        <p:txBody>
          <a:bodyPr/>
          <a:lstStyle/>
          <a:p>
            <a:r>
              <a:rPr lang="en-US" sz="2800" dirty="0"/>
              <a:t>Why use scripting ?</a:t>
            </a:r>
          </a:p>
          <a:p>
            <a:r>
              <a:rPr lang="en-US" sz="2800" dirty="0"/>
              <a:t>Configuring script policy for windows power shell</a:t>
            </a:r>
          </a:p>
          <a:p>
            <a:r>
              <a:rPr lang="en-US" sz="2800" dirty="0"/>
              <a:t>Run windows power shell scripts </a:t>
            </a:r>
          </a:p>
          <a:p>
            <a:endParaRPr lang="en-US" sz="2800" dirty="0"/>
          </a:p>
          <a:p>
            <a:endParaRPr lang="en-US" dirty="0"/>
          </a:p>
        </p:txBody>
      </p:sp>
    </p:spTree>
    <p:extLst>
      <p:ext uri="{BB962C8B-B14F-4D97-AF65-F5344CB8AC3E}">
        <p14:creationId xmlns:p14="http://schemas.microsoft.com/office/powerpoint/2010/main" val="3413381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 Information to the End of a File</a:t>
            </a:r>
            <a:endParaRPr lang="en-US" dirty="0"/>
          </a:p>
        </p:txBody>
      </p:sp>
      <p:sp>
        <p:nvSpPr>
          <p:cNvPr id="3" name="Content Placeholder 2"/>
          <p:cNvSpPr>
            <a:spLocks noGrp="1"/>
          </p:cNvSpPr>
          <p:nvPr>
            <p:ph idx="1"/>
          </p:nvPr>
        </p:nvSpPr>
        <p:spPr/>
        <p:txBody>
          <a:bodyPr/>
          <a:lstStyle/>
          <a:p>
            <a:pPr marL="0" indent="0">
              <a:buNone/>
            </a:pPr>
            <a:r>
              <a:rPr lang="en-US" b="1" dirty="0"/>
              <a:t>Out-File</a:t>
            </a:r>
          </a:p>
          <a:p>
            <a:r>
              <a:rPr lang="en-US" dirty="0"/>
              <a:t>Get-</a:t>
            </a:r>
            <a:r>
              <a:rPr lang="en-US" dirty="0" err="1"/>
              <a:t>ChildItem</a:t>
            </a:r>
            <a:r>
              <a:rPr lang="en-US" dirty="0"/>
              <a:t> | Out-File </a:t>
            </a:r>
            <a:r>
              <a:rPr lang="en-US" b="1" dirty="0"/>
              <a:t>-Append</a:t>
            </a:r>
            <a:r>
              <a:rPr lang="en-US" dirty="0"/>
              <a:t> </a:t>
            </a:r>
            <a:r>
              <a:rPr lang="en-US" i="1" dirty="0"/>
              <a:t>files.txt</a:t>
            </a:r>
          </a:p>
          <a:p>
            <a:pPr marL="0" indent="0">
              <a:buNone/>
            </a:pPr>
            <a:endParaRPr lang="en-US" dirty="0"/>
          </a:p>
          <a:p>
            <a:pPr marL="0" indent="0">
              <a:buNone/>
            </a:pPr>
            <a:r>
              <a:rPr lang="en-US" dirty="0"/>
              <a:t>Redirection operators:</a:t>
            </a:r>
          </a:p>
          <a:p>
            <a:r>
              <a:rPr lang="en-US" dirty="0"/>
              <a:t>Get-</a:t>
            </a:r>
            <a:r>
              <a:rPr lang="en-US" dirty="0" err="1"/>
              <a:t>ChildItem</a:t>
            </a:r>
            <a:r>
              <a:rPr lang="en-US" dirty="0"/>
              <a:t> </a:t>
            </a:r>
            <a:r>
              <a:rPr lang="en-US" b="1" dirty="0"/>
              <a:t>&gt;&gt;</a:t>
            </a:r>
            <a:r>
              <a:rPr lang="en-US" dirty="0"/>
              <a:t> </a:t>
            </a:r>
            <a:r>
              <a:rPr lang="en-US" i="1" dirty="0"/>
              <a:t>files.txt</a:t>
            </a:r>
            <a:endParaRPr lang="en-US" dirty="0"/>
          </a:p>
        </p:txBody>
      </p:sp>
    </p:spTree>
    <p:extLst>
      <p:ext uri="{BB962C8B-B14F-4D97-AF65-F5344CB8AC3E}">
        <p14:creationId xmlns:p14="http://schemas.microsoft.com/office/powerpoint/2010/main" val="33662660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Record a Transcript of Your Shell Session</a:t>
            </a:r>
            <a:endParaRPr lang="en-US" dirty="0"/>
          </a:p>
        </p:txBody>
      </p:sp>
      <p:sp>
        <p:nvSpPr>
          <p:cNvPr id="3" name="Content Placeholder 2"/>
          <p:cNvSpPr>
            <a:spLocks noGrp="1"/>
          </p:cNvSpPr>
          <p:nvPr>
            <p:ph idx="1"/>
          </p:nvPr>
        </p:nvSpPr>
        <p:spPr/>
        <p:txBody>
          <a:bodyPr/>
          <a:lstStyle/>
          <a:p>
            <a:r>
              <a:rPr lang="en-US" dirty="0"/>
              <a:t>You want to record a log or transcript of your shell session.</a:t>
            </a:r>
          </a:p>
          <a:p>
            <a:r>
              <a:rPr lang="en-US" dirty="0"/>
              <a:t>Start-Transcript</a:t>
            </a:r>
          </a:p>
          <a:p>
            <a:r>
              <a:rPr lang="en-US" dirty="0"/>
              <a:t>Start-Transcript</a:t>
            </a:r>
          </a:p>
          <a:p>
            <a:endParaRPr lang="en-US" dirty="0"/>
          </a:p>
          <a:p>
            <a:endParaRPr lang="en-US" b="1" dirty="0"/>
          </a:p>
          <a:p>
            <a:endParaRPr lang="en-US" dirty="0"/>
          </a:p>
        </p:txBody>
      </p:sp>
    </p:spTree>
    <p:extLst>
      <p:ext uri="{BB962C8B-B14F-4D97-AF65-F5344CB8AC3E}">
        <p14:creationId xmlns:p14="http://schemas.microsoft.com/office/powerpoint/2010/main" val="27540626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Extend Your Shell with Additional Commands</a:t>
            </a:r>
            <a:endParaRPr lang="en-US" dirty="0"/>
          </a:p>
        </p:txBody>
      </p:sp>
      <p:sp>
        <p:nvSpPr>
          <p:cNvPr id="3" name="Content Placeholder 2"/>
          <p:cNvSpPr>
            <a:spLocks noGrp="1"/>
          </p:cNvSpPr>
          <p:nvPr>
            <p:ph idx="1"/>
          </p:nvPr>
        </p:nvSpPr>
        <p:spPr/>
        <p:txBody>
          <a:bodyPr/>
          <a:lstStyle/>
          <a:p>
            <a:r>
              <a:rPr lang="en-US" dirty="0"/>
              <a:t>To import a module from a specific directory:</a:t>
            </a:r>
          </a:p>
          <a:p>
            <a:r>
              <a:rPr lang="en-US" b="1" dirty="0"/>
              <a:t>Import-Module </a:t>
            </a:r>
            <a:r>
              <a:rPr lang="en-US" b="1" i="1" dirty="0"/>
              <a:t>c:\path\to\module</a:t>
            </a:r>
          </a:p>
          <a:p>
            <a:r>
              <a:rPr lang="en-US" dirty="0"/>
              <a:t>To import a module from a specific file (module, script, or assembly):</a:t>
            </a:r>
          </a:p>
          <a:p>
            <a:r>
              <a:rPr lang="en-US" b="1" dirty="0"/>
              <a:t>Import-Module </a:t>
            </a:r>
            <a:r>
              <a:rPr lang="en-US" b="1" i="1" dirty="0"/>
              <a:t>c:\path\to\module\file.ext</a:t>
            </a:r>
            <a:endParaRPr lang="en-US" b="1" dirty="0"/>
          </a:p>
        </p:txBody>
      </p:sp>
    </p:spTree>
    <p:extLst>
      <p:ext uri="{BB962C8B-B14F-4D97-AF65-F5344CB8AC3E}">
        <p14:creationId xmlns:p14="http://schemas.microsoft.com/office/powerpoint/2010/main" val="2796040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Pipelines</a:t>
            </a:r>
            <a:endParaRPr lang="en-US" dirty="0"/>
          </a:p>
        </p:txBody>
      </p:sp>
      <p:sp>
        <p:nvSpPr>
          <p:cNvPr id="3" name="Content Placeholder 2"/>
          <p:cNvSpPr>
            <a:spLocks noGrp="1"/>
          </p:cNvSpPr>
          <p:nvPr>
            <p:ph idx="1"/>
          </p:nvPr>
        </p:nvSpPr>
        <p:spPr>
          <a:xfrm>
            <a:off x="228600" y="1600200"/>
            <a:ext cx="8763000" cy="4525963"/>
          </a:xfrm>
        </p:spPr>
        <p:txBody>
          <a:bodyPr>
            <a:normAutofit/>
          </a:bodyPr>
          <a:lstStyle/>
          <a:p>
            <a:r>
              <a:rPr lang="en-US" sz="2800" dirty="0"/>
              <a:t>One of the fundamental concepts in a shell is called the pipeline. </a:t>
            </a:r>
          </a:p>
          <a:p>
            <a:r>
              <a:rPr lang="en-US" sz="2800" dirty="0"/>
              <a:t>A pipeline is a big name for a simple concept—a series of commands where the output of one becomes the input of the next.</a:t>
            </a:r>
          </a:p>
          <a:p>
            <a:r>
              <a:rPr lang="en-US" sz="2000" b="1" dirty="0"/>
              <a:t>Get-Process | Where-Object </a:t>
            </a:r>
            <a:r>
              <a:rPr lang="en-US" sz="2000" b="1" dirty="0" err="1"/>
              <a:t>WorkingSet</a:t>
            </a:r>
            <a:r>
              <a:rPr lang="en-US" sz="2000" b="1" dirty="0"/>
              <a:t> -</a:t>
            </a:r>
            <a:r>
              <a:rPr lang="en-US" sz="2000" b="1" dirty="0" err="1"/>
              <a:t>gt</a:t>
            </a:r>
            <a:r>
              <a:rPr lang="en-US" sz="2000" b="1" dirty="0"/>
              <a:t> 500kb | </a:t>
            </a:r>
            <a:r>
              <a:rPr lang="en-US" sz="1600" b="1" dirty="0"/>
              <a:t>Sort-Object -Descending Name</a:t>
            </a:r>
            <a:endParaRPr lang="en-US" sz="2000" b="1" dirty="0"/>
          </a:p>
          <a:p>
            <a:endParaRPr lang="en-US" sz="2800" dirty="0"/>
          </a:p>
          <a:p>
            <a:endParaRPr lang="en-US" sz="2800" dirty="0"/>
          </a:p>
        </p:txBody>
      </p:sp>
    </p:spTree>
    <p:extLst>
      <p:ext uri="{BB962C8B-B14F-4D97-AF65-F5344CB8AC3E}">
        <p14:creationId xmlns:p14="http://schemas.microsoft.com/office/powerpoint/2010/main" val="4218662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Filter Items in a List or Command Output</a:t>
            </a:r>
            <a:endParaRPr lang="en-US" dirty="0"/>
          </a:p>
        </p:txBody>
      </p:sp>
      <p:sp>
        <p:nvSpPr>
          <p:cNvPr id="3" name="Content Placeholder 2"/>
          <p:cNvSpPr>
            <a:spLocks noGrp="1"/>
          </p:cNvSpPr>
          <p:nvPr>
            <p:ph idx="1"/>
          </p:nvPr>
        </p:nvSpPr>
        <p:spPr/>
        <p:txBody>
          <a:bodyPr/>
          <a:lstStyle/>
          <a:p>
            <a:r>
              <a:rPr lang="en-US" dirty="0"/>
              <a:t> The </a:t>
            </a:r>
            <a:r>
              <a:rPr lang="en-US" b="1" dirty="0"/>
              <a:t>Where-Object</a:t>
            </a:r>
            <a:r>
              <a:rPr lang="en-US" dirty="0"/>
              <a:t> </a:t>
            </a:r>
            <a:r>
              <a:rPr lang="en-US" dirty="0" err="1"/>
              <a:t>cmdlet</a:t>
            </a:r>
            <a:r>
              <a:rPr lang="en-US" dirty="0"/>
              <a:t> to select items in a list (or command output) that match a condition you provide.</a:t>
            </a:r>
          </a:p>
          <a:p>
            <a:r>
              <a:rPr lang="en-US" dirty="0"/>
              <a:t>The </a:t>
            </a:r>
            <a:r>
              <a:rPr lang="en-US" b="1" dirty="0"/>
              <a:t>Where-Object </a:t>
            </a:r>
            <a:r>
              <a:rPr lang="en-US" b="1" dirty="0" err="1"/>
              <a:t>cmdlet</a:t>
            </a:r>
            <a:r>
              <a:rPr lang="en-US" b="1" dirty="0"/>
              <a:t> </a:t>
            </a:r>
            <a:r>
              <a:rPr lang="en-US" dirty="0"/>
              <a:t>has the standard aliases where and ?.</a:t>
            </a:r>
          </a:p>
          <a:p>
            <a:endParaRPr lang="en-US" dirty="0"/>
          </a:p>
          <a:p>
            <a:endParaRPr lang="en-US" dirty="0"/>
          </a:p>
        </p:txBody>
      </p:sp>
    </p:spTree>
    <p:extLst>
      <p:ext uri="{BB962C8B-B14F-4D97-AF65-F5344CB8AC3E}">
        <p14:creationId xmlns:p14="http://schemas.microsoft.com/office/powerpoint/2010/main" val="1924741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and Pivot Data by Name</a:t>
            </a:r>
            <a:endParaRPr lang="en-US" dirty="0"/>
          </a:p>
        </p:txBody>
      </p:sp>
      <p:sp>
        <p:nvSpPr>
          <p:cNvPr id="3" name="Content Placeholder 2"/>
          <p:cNvSpPr>
            <a:spLocks noGrp="1"/>
          </p:cNvSpPr>
          <p:nvPr>
            <p:ph idx="1"/>
          </p:nvPr>
        </p:nvSpPr>
        <p:spPr/>
        <p:txBody>
          <a:bodyPr/>
          <a:lstStyle/>
          <a:p>
            <a:r>
              <a:rPr lang="en-US" dirty="0"/>
              <a:t>The </a:t>
            </a:r>
            <a:r>
              <a:rPr lang="en-US" b="1" dirty="0"/>
              <a:t>Group-Object </a:t>
            </a:r>
            <a:r>
              <a:rPr lang="en-US" dirty="0" err="1"/>
              <a:t>cmdlet</a:t>
            </a:r>
            <a:r>
              <a:rPr lang="en-US" dirty="0"/>
              <a:t> (which has the standard alias group) with the –</a:t>
            </a:r>
            <a:r>
              <a:rPr lang="en-US" dirty="0" err="1"/>
              <a:t>AsHash</a:t>
            </a:r>
            <a:r>
              <a:rPr lang="en-US" dirty="0"/>
              <a:t> and -</a:t>
            </a:r>
            <a:r>
              <a:rPr lang="en-US" dirty="0" err="1"/>
              <a:t>AsString</a:t>
            </a:r>
            <a:r>
              <a:rPr lang="en-US" dirty="0"/>
              <a:t> parameters.</a:t>
            </a:r>
          </a:p>
          <a:p>
            <a:r>
              <a:rPr lang="en-US" dirty="0"/>
              <a:t>This creates a </a:t>
            </a:r>
            <a:r>
              <a:rPr lang="en-US" dirty="0" err="1"/>
              <a:t>hashtable</a:t>
            </a:r>
            <a:r>
              <a:rPr lang="en-US" dirty="0"/>
              <a:t> with the selected property (or ex-</a:t>
            </a:r>
            <a:r>
              <a:rPr lang="en-US" dirty="0" err="1"/>
              <a:t>pression</a:t>
            </a:r>
            <a:r>
              <a:rPr lang="en-US" dirty="0"/>
              <a:t>) used as keys in that </a:t>
            </a:r>
            <a:r>
              <a:rPr lang="en-US" dirty="0" err="1"/>
              <a:t>hashtable</a:t>
            </a:r>
            <a:endParaRPr lang="en-US" dirty="0"/>
          </a:p>
          <a:p>
            <a:r>
              <a:rPr lang="en-US" b="1" dirty="0"/>
              <a:t>$h = </a:t>
            </a:r>
            <a:r>
              <a:rPr lang="en-US" b="1" dirty="0" err="1"/>
              <a:t>dir</a:t>
            </a:r>
            <a:r>
              <a:rPr lang="en-US" b="1" dirty="0"/>
              <a:t> | group -</a:t>
            </a:r>
            <a:r>
              <a:rPr lang="en-US" b="1" dirty="0" err="1"/>
              <a:t>AsHash</a:t>
            </a:r>
            <a:r>
              <a:rPr lang="en-US" b="1" dirty="0"/>
              <a:t> -</a:t>
            </a:r>
            <a:r>
              <a:rPr lang="en-US" b="1" dirty="0" err="1"/>
              <a:t>AsString</a:t>
            </a:r>
            <a:r>
              <a:rPr lang="en-US" b="1" dirty="0"/>
              <a:t> Length</a:t>
            </a:r>
          </a:p>
          <a:p>
            <a:endParaRPr lang="en-US" dirty="0"/>
          </a:p>
        </p:txBody>
      </p:sp>
    </p:spTree>
    <p:extLst>
      <p:ext uri="{BB962C8B-B14F-4D97-AF65-F5344CB8AC3E}">
        <p14:creationId xmlns:p14="http://schemas.microsoft.com/office/powerpoint/2010/main" val="6025368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dirty="0"/>
              <a:t>PS &gt; $processes = Get-Process</a:t>
            </a:r>
          </a:p>
          <a:p>
            <a:r>
              <a:rPr lang="en-US" dirty="0"/>
              <a:t>PS &gt; $processes | Where-Object </a:t>
            </a:r>
            <a:r>
              <a:rPr lang="en-US" sz="2400" dirty="0">
                <a:solidFill>
                  <a:srgbClr val="FF0000"/>
                </a:solidFill>
              </a:rPr>
              <a:t>{ $_.Id -</a:t>
            </a:r>
            <a:r>
              <a:rPr lang="en-US" sz="2400" dirty="0" err="1">
                <a:solidFill>
                  <a:srgbClr val="FF0000"/>
                </a:solidFill>
              </a:rPr>
              <a:t>eq</a:t>
            </a:r>
            <a:r>
              <a:rPr lang="en-US" sz="2400" dirty="0">
                <a:solidFill>
                  <a:srgbClr val="FF0000"/>
                </a:solidFill>
              </a:rPr>
              <a:t> 1216 }</a:t>
            </a:r>
          </a:p>
          <a:p>
            <a:r>
              <a:rPr lang="en-US" dirty="0"/>
              <a:t>PS &gt; $processes | Where-Object </a:t>
            </a:r>
            <a:r>
              <a:rPr lang="en-US" sz="2800" dirty="0">
                <a:solidFill>
                  <a:srgbClr val="FF0000"/>
                </a:solidFill>
              </a:rPr>
              <a:t>{ $_.Id -</a:t>
            </a:r>
            <a:r>
              <a:rPr lang="en-US" sz="2800" dirty="0" err="1">
                <a:solidFill>
                  <a:srgbClr val="FF0000"/>
                </a:solidFill>
              </a:rPr>
              <a:t>eq</a:t>
            </a:r>
            <a:r>
              <a:rPr lang="en-US" sz="2800" dirty="0">
                <a:solidFill>
                  <a:srgbClr val="FF0000"/>
                </a:solidFill>
              </a:rPr>
              <a:t> 212 }</a:t>
            </a:r>
          </a:p>
          <a:p>
            <a:r>
              <a:rPr lang="en-US" sz="2800" dirty="0"/>
              <a:t>PS &gt; $processes = Get-Process | Group-Object -</a:t>
            </a:r>
            <a:r>
              <a:rPr lang="en-US" sz="2800" dirty="0" err="1"/>
              <a:t>AsHash</a:t>
            </a:r>
            <a:r>
              <a:rPr lang="en-US" sz="2800" dirty="0"/>
              <a:t> Id</a:t>
            </a:r>
          </a:p>
          <a:p>
            <a:r>
              <a:rPr lang="en-US" sz="2800" dirty="0"/>
              <a:t>PS &gt; $processes[1216]</a:t>
            </a:r>
          </a:p>
          <a:p>
            <a:r>
              <a:rPr lang="en-US" sz="2800" dirty="0"/>
              <a:t>Handles  NPM(K)    PM(K)      WS(K) VM(M)   CPU(s)     Id </a:t>
            </a:r>
            <a:r>
              <a:rPr lang="en-US" sz="2800" dirty="0" err="1"/>
              <a:t>ProcessName</a:t>
            </a:r>
            <a:endParaRPr lang="en-US" sz="2800" dirty="0"/>
          </a:p>
          <a:p>
            <a:r>
              <a:rPr lang="en-US" sz="2800" dirty="0"/>
              <a:t>-------  ------    -----      ----- -----   ------     -- ----------</a:t>
            </a:r>
          </a:p>
          <a:p>
            <a:r>
              <a:rPr lang="pl-PL" sz="2800" dirty="0"/>
              <a:t>    62       3     1012       3132    50     0.20   1216 dwm</a:t>
            </a:r>
          </a:p>
          <a:p>
            <a:r>
              <a:rPr lang="en-US" sz="2800" b="1" dirty="0"/>
              <a:t>PS &gt; $processes[212]</a:t>
            </a:r>
          </a:p>
          <a:p>
            <a:r>
              <a:rPr lang="en-US" sz="2800" dirty="0"/>
              <a:t>Handles  NPM(K)    PM(K)      WS(K) VM(M)   CPU(s)     Id </a:t>
            </a:r>
            <a:r>
              <a:rPr lang="en-US" sz="2800" dirty="0" err="1"/>
              <a:t>ProcessName</a:t>
            </a:r>
            <a:endParaRPr lang="en-US" sz="2800" dirty="0"/>
          </a:p>
          <a:p>
            <a:r>
              <a:rPr lang="en-US" sz="2800" dirty="0"/>
              <a:t>-------  ------    -----      ----- -----   ------     -- ----------</a:t>
            </a:r>
          </a:p>
          <a:p>
            <a:r>
              <a:rPr lang="en-US" sz="2800" dirty="0"/>
              <a:t>   610      10    28444       5488   117     1.27    212 </a:t>
            </a:r>
            <a:r>
              <a:rPr lang="en-US" sz="2800" dirty="0" err="1"/>
              <a:t>SearchIndexer</a:t>
            </a:r>
            <a:endParaRPr lang="en-US" sz="2800" dirty="0"/>
          </a:p>
        </p:txBody>
      </p:sp>
    </p:spTree>
    <p:extLst>
      <p:ext uri="{BB962C8B-B14F-4D97-AF65-F5344CB8AC3E}">
        <p14:creationId xmlns:p14="http://schemas.microsoft.com/office/powerpoint/2010/main" val="122034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PowerShell design goals</a:t>
            </a:r>
            <a:br>
              <a:rPr lang="en-US" b="1" dirty="0"/>
            </a:br>
            <a:endParaRPr lang="en-US" dirty="0"/>
          </a:p>
        </p:txBody>
      </p:sp>
      <p:sp>
        <p:nvSpPr>
          <p:cNvPr id="3" name="Content Placeholder 2"/>
          <p:cNvSpPr>
            <a:spLocks noGrp="1"/>
          </p:cNvSpPr>
          <p:nvPr>
            <p:ph idx="1"/>
          </p:nvPr>
        </p:nvSpPr>
        <p:spPr/>
        <p:txBody>
          <a:bodyPr/>
          <a:lstStyle/>
          <a:p>
            <a:r>
              <a:rPr lang="en-US" dirty="0"/>
              <a:t>PowerShell is designed to improve the command-line and scripting environment by eliminating long-standing problems.</a:t>
            </a:r>
          </a:p>
          <a:p>
            <a:r>
              <a:rPr lang="en-US" b="1" dirty="0"/>
              <a:t>Discoverability</a:t>
            </a:r>
          </a:p>
          <a:p>
            <a:r>
              <a:rPr lang="en-US" b="1" dirty="0"/>
              <a:t>Consistency</a:t>
            </a:r>
          </a:p>
          <a:p>
            <a:r>
              <a:rPr lang="en-US" b="1" dirty="0"/>
              <a:t>Interactive and scripting environments</a:t>
            </a:r>
          </a:p>
          <a:p>
            <a:r>
              <a:rPr lang="en-US" b="1" dirty="0"/>
              <a:t>Object orientation</a:t>
            </a:r>
          </a:p>
          <a:p>
            <a:r>
              <a:rPr lang="en-US" b="1" dirty="0"/>
              <a:t>Easy transition to scripting</a:t>
            </a:r>
          </a:p>
          <a:p>
            <a:endParaRPr lang="en-US" dirty="0"/>
          </a:p>
        </p:txBody>
      </p:sp>
    </p:spTree>
    <p:extLst>
      <p:ext uri="{BB962C8B-B14F-4D97-AF65-F5344CB8AC3E}">
        <p14:creationId xmlns:p14="http://schemas.microsoft.com/office/powerpoint/2010/main" val="3741135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Simplify Most Where-Object Filters</a:t>
            </a:r>
            <a:endParaRPr lang="en-US" dirty="0"/>
          </a:p>
        </p:txBody>
      </p:sp>
      <p:sp>
        <p:nvSpPr>
          <p:cNvPr id="3" name="Content Placeholder 2"/>
          <p:cNvSpPr>
            <a:spLocks noGrp="1"/>
          </p:cNvSpPr>
          <p:nvPr>
            <p:ph idx="1"/>
          </p:nvPr>
        </p:nvSpPr>
        <p:spPr/>
        <p:txBody>
          <a:bodyPr/>
          <a:lstStyle/>
          <a:p>
            <a:r>
              <a:rPr lang="en-US" dirty="0"/>
              <a:t>The </a:t>
            </a:r>
            <a:r>
              <a:rPr lang="en-US" b="1" dirty="0"/>
              <a:t>Where-Object</a:t>
            </a:r>
            <a:r>
              <a:rPr lang="en-US" dirty="0"/>
              <a:t> </a:t>
            </a:r>
            <a:r>
              <a:rPr lang="en-US" dirty="0" err="1"/>
              <a:t>cmdlet</a:t>
            </a:r>
            <a:r>
              <a:rPr lang="en-US" dirty="0"/>
              <a:t> is incredibly powerful, in that it allows you to filter your output based on arbitrary criteria.</a:t>
            </a:r>
          </a:p>
          <a:p>
            <a:endParaRPr lang="en-US" sz="2800" dirty="0"/>
          </a:p>
          <a:p>
            <a:r>
              <a:rPr lang="en-US" sz="2800" dirty="0"/>
              <a:t>Get-Process | Where-Object { $_.Handles -</a:t>
            </a:r>
            <a:r>
              <a:rPr lang="en-US" sz="2800" dirty="0" err="1"/>
              <a:t>gt</a:t>
            </a:r>
            <a:r>
              <a:rPr lang="en-US" sz="2800" dirty="0"/>
              <a:t> 1000 }</a:t>
            </a:r>
          </a:p>
          <a:p>
            <a:r>
              <a:rPr lang="en-US" sz="2800" dirty="0"/>
              <a:t>Get-Process | Where-Object Handles -</a:t>
            </a:r>
            <a:r>
              <a:rPr lang="en-US" sz="2800" dirty="0" err="1"/>
              <a:t>gt</a:t>
            </a:r>
            <a:r>
              <a:rPr lang="en-US" sz="2800" dirty="0"/>
              <a:t> 1000</a:t>
            </a:r>
          </a:p>
          <a:p>
            <a:r>
              <a:rPr lang="en-US" sz="2800" dirty="0"/>
              <a:t>Get-Process | ? </a:t>
            </a:r>
            <a:r>
              <a:rPr lang="en-US" sz="2800" dirty="0" err="1"/>
              <a:t>HasExited</a:t>
            </a:r>
            <a:endParaRPr lang="en-US" sz="2800" dirty="0"/>
          </a:p>
          <a:p>
            <a:endParaRPr lang="en-US" dirty="0"/>
          </a:p>
        </p:txBody>
      </p:sp>
    </p:spTree>
    <p:extLst>
      <p:ext uri="{BB962C8B-B14F-4D97-AF65-F5344CB8AC3E}">
        <p14:creationId xmlns:p14="http://schemas.microsoft.com/office/powerpoint/2010/main" val="16766650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 with Each Item in a List or Command Output</a:t>
            </a:r>
            <a:endParaRPr lang="en-US" dirty="0"/>
          </a:p>
        </p:txBody>
      </p:sp>
      <p:sp>
        <p:nvSpPr>
          <p:cNvPr id="3" name="Content Placeholder 2"/>
          <p:cNvSpPr>
            <a:spLocks noGrp="1"/>
          </p:cNvSpPr>
          <p:nvPr>
            <p:ph idx="1"/>
          </p:nvPr>
        </p:nvSpPr>
        <p:spPr>
          <a:xfrm>
            <a:off x="304800" y="1524000"/>
            <a:ext cx="8229600" cy="4525963"/>
          </a:xfrm>
        </p:spPr>
        <p:txBody>
          <a:bodyPr>
            <a:noAutofit/>
          </a:bodyPr>
          <a:lstStyle/>
          <a:p>
            <a:r>
              <a:rPr lang="en-US" sz="2800" dirty="0"/>
              <a:t>The </a:t>
            </a:r>
            <a:r>
              <a:rPr lang="en-US" sz="2800" dirty="0" err="1"/>
              <a:t>Foreach</a:t>
            </a:r>
            <a:r>
              <a:rPr lang="en-US" sz="2800" dirty="0"/>
              <a:t>-Object </a:t>
            </a:r>
            <a:r>
              <a:rPr lang="en-US" sz="2800" dirty="0" err="1"/>
              <a:t>cmdlet</a:t>
            </a:r>
            <a:r>
              <a:rPr lang="en-US" sz="2800" dirty="0"/>
              <a:t>  (which has the standard    aliases </a:t>
            </a:r>
            <a:r>
              <a:rPr lang="en-US" sz="2800" dirty="0" err="1"/>
              <a:t>foreach</a:t>
            </a:r>
            <a:r>
              <a:rPr lang="en-US" sz="2800" dirty="0"/>
              <a:t> and %) to work</a:t>
            </a:r>
          </a:p>
          <a:p>
            <a:r>
              <a:rPr lang="en-US" sz="2800" dirty="0"/>
              <a:t>with each item in a list.</a:t>
            </a:r>
          </a:p>
          <a:p>
            <a:r>
              <a:rPr lang="en-US" sz="2800" dirty="0"/>
              <a:t>To apply a calculation to each item in a list, use the $_ (or $</a:t>
            </a:r>
            <a:r>
              <a:rPr lang="en-US" sz="2800" dirty="0" err="1"/>
              <a:t>PSItem</a:t>
            </a:r>
            <a:r>
              <a:rPr lang="en-US" sz="2800" dirty="0"/>
              <a:t>) variable as part of a calculation in the script block parameter:</a:t>
            </a:r>
          </a:p>
          <a:p>
            <a:r>
              <a:rPr lang="en-US" sz="2800" dirty="0"/>
              <a:t>PS &gt; 1..10 | </a:t>
            </a:r>
            <a:r>
              <a:rPr lang="en-US" sz="2800" dirty="0" err="1"/>
              <a:t>Foreach</a:t>
            </a:r>
            <a:r>
              <a:rPr lang="en-US" sz="2800" dirty="0"/>
              <a:t>-Object { $_ * 2 }</a:t>
            </a:r>
          </a:p>
          <a:p>
            <a:pPr marL="400050" lvl="1" indent="0">
              <a:buNone/>
            </a:pPr>
            <a:r>
              <a:rPr lang="en-US" sz="600" dirty="0"/>
              <a:t>2</a:t>
            </a:r>
          </a:p>
          <a:p>
            <a:pPr marL="400050" lvl="1" indent="0">
              <a:buNone/>
            </a:pPr>
            <a:r>
              <a:rPr lang="en-US" sz="600" dirty="0"/>
              <a:t>4</a:t>
            </a:r>
          </a:p>
          <a:p>
            <a:pPr marL="400050" lvl="1" indent="0">
              <a:buNone/>
            </a:pPr>
            <a:r>
              <a:rPr lang="en-US" sz="600" dirty="0"/>
              <a:t>6</a:t>
            </a:r>
          </a:p>
          <a:p>
            <a:pPr marL="400050" lvl="1" indent="0">
              <a:buNone/>
            </a:pPr>
            <a:r>
              <a:rPr lang="en-US" sz="600" dirty="0"/>
              <a:t>8</a:t>
            </a:r>
          </a:p>
          <a:p>
            <a:pPr marL="400050" lvl="1" indent="0">
              <a:buNone/>
            </a:pPr>
            <a:r>
              <a:rPr lang="en-US" sz="600" dirty="0"/>
              <a:t>10</a:t>
            </a:r>
          </a:p>
          <a:p>
            <a:pPr marL="400050" lvl="1" indent="0">
              <a:buNone/>
            </a:pPr>
            <a:r>
              <a:rPr lang="en-US" sz="600" dirty="0"/>
              <a:t>12</a:t>
            </a:r>
          </a:p>
          <a:p>
            <a:pPr marL="400050" lvl="1" indent="0">
              <a:buNone/>
            </a:pPr>
            <a:r>
              <a:rPr lang="en-US" sz="600" dirty="0"/>
              <a:t>14</a:t>
            </a:r>
          </a:p>
          <a:p>
            <a:pPr marL="400050" lvl="1" indent="0">
              <a:buNone/>
            </a:pPr>
            <a:r>
              <a:rPr lang="en-US" sz="600" dirty="0"/>
              <a:t>16</a:t>
            </a:r>
          </a:p>
          <a:p>
            <a:pPr marL="400050" lvl="1" indent="0">
              <a:buNone/>
            </a:pPr>
            <a:r>
              <a:rPr lang="en-US" sz="600" dirty="0"/>
              <a:t>18</a:t>
            </a:r>
          </a:p>
          <a:p>
            <a:pPr marL="400050" lvl="1" indent="0">
              <a:buNone/>
            </a:pPr>
            <a:r>
              <a:rPr lang="en-US" sz="600" dirty="0"/>
              <a:t>20</a:t>
            </a:r>
          </a:p>
        </p:txBody>
      </p:sp>
    </p:spTree>
    <p:extLst>
      <p:ext uri="{BB962C8B-B14F-4D97-AF65-F5344CB8AC3E}">
        <p14:creationId xmlns:p14="http://schemas.microsoft.com/office/powerpoint/2010/main" val="37585881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Capture and Redirect Binary Process Output</a:t>
            </a:r>
            <a:endParaRPr lang="en-US" dirty="0"/>
          </a:p>
        </p:txBody>
      </p:sp>
      <p:sp>
        <p:nvSpPr>
          <p:cNvPr id="3" name="Content Placeholder 2"/>
          <p:cNvSpPr>
            <a:spLocks noGrp="1"/>
          </p:cNvSpPr>
          <p:nvPr>
            <p:ph idx="1"/>
          </p:nvPr>
        </p:nvSpPr>
        <p:spPr/>
        <p:txBody>
          <a:bodyPr/>
          <a:lstStyle/>
          <a:p>
            <a:r>
              <a:rPr lang="en-US" dirty="0"/>
              <a:t>Invokes a process that emits or consumes binary data.</a:t>
            </a:r>
          </a:p>
          <a:p>
            <a:r>
              <a:rPr lang="en-US" dirty="0"/>
              <a:t>Invoke-</a:t>
            </a:r>
            <a:r>
              <a:rPr lang="en-US" dirty="0" err="1"/>
              <a:t>BinaryProcess</a:t>
            </a:r>
            <a:endParaRPr lang="en-US" dirty="0"/>
          </a:p>
          <a:p>
            <a:endParaRPr lang="en-US" sz="1600" dirty="0"/>
          </a:p>
          <a:p>
            <a:r>
              <a:rPr lang="en-US" sz="1600" dirty="0"/>
              <a:t>PS &gt; Invoke-</a:t>
            </a:r>
            <a:r>
              <a:rPr lang="en-US" sz="1600" dirty="0" err="1"/>
              <a:t>BinaryProcess</a:t>
            </a:r>
            <a:r>
              <a:rPr lang="en-US" sz="1600" dirty="0"/>
              <a:t> binaryProcess.exe -</a:t>
            </a:r>
            <a:r>
              <a:rPr lang="en-US" sz="1600" dirty="0" err="1"/>
              <a:t>RedirectOutput</a:t>
            </a:r>
            <a:r>
              <a:rPr lang="en-US" sz="1600" dirty="0"/>
              <a:t> -</a:t>
            </a:r>
            <a:r>
              <a:rPr lang="en-US" sz="1600" dirty="0" err="1"/>
              <a:t>ArgumentList</a:t>
            </a:r>
            <a:r>
              <a:rPr lang="en-US" sz="1600" dirty="0"/>
              <a:t> "-Emit" |</a:t>
            </a:r>
          </a:p>
          <a:p>
            <a:r>
              <a:rPr lang="en-US" sz="1600" dirty="0"/>
              <a:t>       Invoke-</a:t>
            </a:r>
            <a:r>
              <a:rPr lang="en-US" sz="1600" dirty="0" err="1"/>
              <a:t>BinaryProcess</a:t>
            </a:r>
            <a:r>
              <a:rPr lang="en-US" sz="1600" dirty="0"/>
              <a:t> binaryProcess.exe -</a:t>
            </a:r>
            <a:r>
              <a:rPr lang="en-US" sz="1600" dirty="0" err="1"/>
              <a:t>RedirectInput</a:t>
            </a:r>
            <a:r>
              <a:rPr lang="en-US" sz="1600" dirty="0"/>
              <a:t> -</a:t>
            </a:r>
            <a:r>
              <a:rPr lang="en-US" sz="1600" dirty="0" err="1"/>
              <a:t>ArgumentList</a:t>
            </a:r>
            <a:r>
              <a:rPr lang="en-US" sz="1600" dirty="0"/>
              <a:t> "-Consume"</a:t>
            </a:r>
          </a:p>
        </p:txBody>
      </p:sp>
    </p:spTree>
    <p:extLst>
      <p:ext uri="{BB962C8B-B14F-4D97-AF65-F5344CB8AC3E}">
        <p14:creationId xmlns:p14="http://schemas.microsoft.com/office/powerpoint/2010/main" val="416783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Running PowerShell Scripts</a:t>
            </a:r>
          </a:p>
        </p:txBody>
      </p:sp>
      <p:sp>
        <p:nvSpPr>
          <p:cNvPr id="3" name="Content Placeholder 2"/>
          <p:cNvSpPr>
            <a:spLocks noGrp="1"/>
          </p:cNvSpPr>
          <p:nvPr>
            <p:ph idx="1"/>
          </p:nvPr>
        </p:nvSpPr>
        <p:spPr/>
        <p:txBody>
          <a:bodyPr>
            <a:normAutofit fontScale="92500" lnSpcReduction="20000"/>
          </a:bodyPr>
          <a:lstStyle/>
          <a:p>
            <a:r>
              <a:rPr lang="en-US" dirty="0"/>
              <a:t>PowerShell scripts, like those we are going to create in this tutorial, are saved as .ps1 files. </a:t>
            </a:r>
          </a:p>
          <a:p>
            <a:r>
              <a:rPr lang="en-US" dirty="0"/>
              <a:t>By default, Windows will not allow you to run these scripts by just double-clicking the file.</a:t>
            </a:r>
          </a:p>
          <a:p>
            <a:r>
              <a:rPr lang="en-US" dirty="0"/>
              <a:t> This is because malicious (or poorly written) scripts can cause a lot of accidental damage to your system. </a:t>
            </a:r>
          </a:p>
          <a:p>
            <a:endParaRPr lang="en-US" dirty="0"/>
          </a:p>
          <a:p>
            <a:r>
              <a:rPr lang="en-US" dirty="0"/>
              <a:t>Instead, to run a PowerShell script, right-click the .ps1 file, and then click ‘Run with PowerShell’. </a:t>
            </a:r>
          </a:p>
          <a:p>
            <a:endParaRPr lang="en-US" dirty="0"/>
          </a:p>
        </p:txBody>
      </p:sp>
    </p:spTree>
    <p:extLst>
      <p:ext uri="{BB962C8B-B14F-4D97-AF65-F5344CB8AC3E}">
        <p14:creationId xmlns:p14="http://schemas.microsoft.com/office/powerpoint/2010/main" val="39427891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normAutofit fontScale="90000"/>
          </a:bodyPr>
          <a:lstStyle/>
          <a:p>
            <a:r>
              <a:rPr lang="en-US" b="1" dirty="0"/>
              <a:t>system-wide policy</a:t>
            </a:r>
          </a:p>
        </p:txBody>
      </p:sp>
      <p:sp>
        <p:nvSpPr>
          <p:cNvPr id="3" name="Content Placeholder 2"/>
          <p:cNvSpPr>
            <a:spLocks noGrp="1"/>
          </p:cNvSpPr>
          <p:nvPr>
            <p:ph idx="1"/>
          </p:nvPr>
        </p:nvSpPr>
        <p:spPr>
          <a:xfrm>
            <a:off x="533400" y="533400"/>
            <a:ext cx="8229600" cy="5410200"/>
          </a:xfrm>
        </p:spPr>
        <p:txBody>
          <a:bodyPr>
            <a:noAutofit/>
          </a:bodyPr>
          <a:lstStyle/>
          <a:p>
            <a:endParaRPr lang="en-US" sz="2400" b="1" dirty="0">
              <a:solidFill>
                <a:srgbClr val="FF0000"/>
              </a:solidFill>
            </a:endParaRPr>
          </a:p>
          <a:p>
            <a:r>
              <a:rPr lang="en-US" sz="2400" b="1" dirty="0">
                <a:solidFill>
                  <a:srgbClr val="FF0000"/>
                </a:solidFill>
              </a:rPr>
              <a:t>Get-</a:t>
            </a:r>
            <a:r>
              <a:rPr lang="en-US" sz="2400" b="1" dirty="0" err="1">
                <a:solidFill>
                  <a:srgbClr val="FF0000"/>
                </a:solidFill>
              </a:rPr>
              <a:t>ExecutionPolicy</a:t>
            </a:r>
            <a:endParaRPr lang="en-US" sz="2400" b="1" dirty="0">
              <a:solidFill>
                <a:srgbClr val="FF0000"/>
              </a:solidFill>
            </a:endParaRPr>
          </a:p>
          <a:p>
            <a:endParaRPr lang="en-US" sz="2400" b="1" dirty="0">
              <a:solidFill>
                <a:srgbClr val="FF0000"/>
              </a:solidFill>
            </a:endParaRPr>
          </a:p>
          <a:p>
            <a:r>
              <a:rPr lang="en-US" sz="2400" dirty="0"/>
              <a:t> PS C:\Users\User&gt; Get-</a:t>
            </a:r>
            <a:r>
              <a:rPr lang="en-US" sz="2400" dirty="0" err="1"/>
              <a:t>ExecutionPolicy</a:t>
            </a:r>
            <a:r>
              <a:rPr lang="en-US" sz="2400" dirty="0"/>
              <a:t> </a:t>
            </a:r>
          </a:p>
          <a:p>
            <a:r>
              <a:rPr lang="en-US" sz="2400" dirty="0"/>
              <a:t>You will see one of the following outputs:</a:t>
            </a:r>
          </a:p>
          <a:p>
            <a:r>
              <a:rPr lang="en-US" sz="2400" b="1" dirty="0"/>
              <a:t>Restricted</a:t>
            </a:r>
            <a:r>
              <a:rPr lang="en-US" sz="2400" dirty="0"/>
              <a:t>—</a:t>
            </a:r>
            <a:r>
              <a:rPr lang="en-US" sz="2000" dirty="0"/>
              <a:t>No scripts will be executed. This is the default setting in Windows, so you’ll need to change it. </a:t>
            </a:r>
          </a:p>
          <a:p>
            <a:r>
              <a:rPr lang="en-US" sz="2400" b="1" dirty="0" err="1"/>
              <a:t>AllSigned</a:t>
            </a:r>
            <a:r>
              <a:rPr lang="en-US" sz="2400" dirty="0"/>
              <a:t>—  </a:t>
            </a:r>
            <a:r>
              <a:rPr lang="en-US" sz="2000" dirty="0"/>
              <a:t>You can only run scripts signed by a trusted developer. You will be prompted before running any script.</a:t>
            </a:r>
          </a:p>
          <a:p>
            <a:r>
              <a:rPr lang="en-US" sz="2400" b="1" dirty="0" err="1"/>
              <a:t>RemoteSigned</a:t>
            </a:r>
            <a:r>
              <a:rPr lang="en-US" sz="2400" dirty="0"/>
              <a:t>— </a:t>
            </a:r>
            <a:r>
              <a:rPr lang="en-US" sz="2000" dirty="0"/>
              <a:t>You can run your own scripts or scripts signed by a trusted developer. </a:t>
            </a:r>
          </a:p>
          <a:p>
            <a:r>
              <a:rPr lang="en-US" sz="2400" b="1" dirty="0"/>
              <a:t>Unrestricted</a:t>
            </a:r>
            <a:r>
              <a:rPr lang="en-US" sz="2400" dirty="0"/>
              <a:t>— </a:t>
            </a:r>
            <a:r>
              <a:rPr lang="en-US" sz="2000" dirty="0"/>
              <a:t>You can run any script you want. This option should not be used, for obvious reasons.</a:t>
            </a:r>
          </a:p>
          <a:p>
            <a:endParaRPr lang="en-US" sz="2400" dirty="0"/>
          </a:p>
          <a:p>
            <a:endParaRPr lang="en-US" sz="2400" dirty="0"/>
          </a:p>
        </p:txBody>
      </p:sp>
    </p:spTree>
    <p:extLst>
      <p:ext uri="{BB962C8B-B14F-4D97-AF65-F5344CB8AC3E}">
        <p14:creationId xmlns:p14="http://schemas.microsoft.com/office/powerpoint/2010/main" val="3052650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normAutofit fontScale="90000"/>
          </a:bodyPr>
          <a:lstStyle/>
          <a:p>
            <a:r>
              <a:rPr lang="en-US" dirty="0"/>
              <a:t>system-wide policy</a:t>
            </a:r>
          </a:p>
        </p:txBody>
      </p:sp>
      <p:sp>
        <p:nvSpPr>
          <p:cNvPr id="3" name="Content Placeholder 2"/>
          <p:cNvSpPr>
            <a:spLocks noGrp="1"/>
          </p:cNvSpPr>
          <p:nvPr>
            <p:ph idx="1"/>
          </p:nvPr>
        </p:nvSpPr>
        <p:spPr>
          <a:xfrm>
            <a:off x="533400" y="533400"/>
            <a:ext cx="8229600" cy="5410200"/>
          </a:xfrm>
        </p:spPr>
        <p:txBody>
          <a:bodyPr>
            <a:noAutofit/>
          </a:bodyPr>
          <a:lstStyle/>
          <a:p>
            <a:endParaRPr lang="en-US" sz="2400" dirty="0"/>
          </a:p>
          <a:p>
            <a:r>
              <a:rPr lang="en-US" sz="2400" dirty="0"/>
              <a:t>To start working with PowerShell scripts, you’ll need to change this policy setting.</a:t>
            </a:r>
          </a:p>
          <a:p>
            <a:r>
              <a:rPr lang="en-US" sz="2400" dirty="0"/>
              <a:t> You should change it to ‘</a:t>
            </a:r>
            <a:r>
              <a:rPr lang="en-US" sz="2400" dirty="0" err="1"/>
              <a:t>RemoteSigned</a:t>
            </a:r>
            <a:r>
              <a:rPr lang="en-US" sz="2400" dirty="0"/>
              <a:t>’, and you can do that right from PowerShell by running the following command:</a:t>
            </a:r>
          </a:p>
          <a:p>
            <a:endParaRPr lang="en-US" sz="2400" dirty="0"/>
          </a:p>
          <a:p>
            <a:r>
              <a:rPr lang="en-US" sz="2400" dirty="0"/>
              <a:t>Set-</a:t>
            </a:r>
            <a:r>
              <a:rPr lang="en-US" sz="2400" dirty="0" err="1"/>
              <a:t>ExecutionPolicy</a:t>
            </a:r>
            <a:r>
              <a:rPr lang="en-US" sz="2400" dirty="0"/>
              <a:t>   </a:t>
            </a:r>
            <a:r>
              <a:rPr lang="en-US" sz="2400" dirty="0" err="1"/>
              <a:t>RemoteSigned</a:t>
            </a:r>
            <a:endParaRPr lang="en-US" sz="2400" dirty="0"/>
          </a:p>
          <a:p>
            <a:r>
              <a:rPr lang="en-US" sz="2400" dirty="0"/>
              <a:t>Now you are ready to get started.</a:t>
            </a:r>
          </a:p>
          <a:p>
            <a:endParaRPr lang="en-US" sz="2400" dirty="0"/>
          </a:p>
          <a:p>
            <a:endParaRPr lang="en-US" sz="2400" dirty="0"/>
          </a:p>
        </p:txBody>
      </p:sp>
    </p:spTree>
    <p:extLst>
      <p:ext uri="{BB962C8B-B14F-4D97-AF65-F5344CB8AC3E}">
        <p14:creationId xmlns:p14="http://schemas.microsoft.com/office/powerpoint/2010/main" val="371373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PowerShell ISE?</a:t>
            </a:r>
          </a:p>
        </p:txBody>
      </p:sp>
      <p:sp>
        <p:nvSpPr>
          <p:cNvPr id="3" name="Content Placeholder 2"/>
          <p:cNvSpPr>
            <a:spLocks noGrp="1"/>
          </p:cNvSpPr>
          <p:nvPr>
            <p:ph idx="1"/>
          </p:nvPr>
        </p:nvSpPr>
        <p:spPr/>
        <p:txBody>
          <a:bodyPr/>
          <a:lstStyle/>
          <a:p>
            <a:r>
              <a:rPr lang="en-US" dirty="0"/>
              <a:t>New PowerShell </a:t>
            </a:r>
            <a:r>
              <a:rPr lang="en-US" dirty="0" err="1"/>
              <a:t>cmdlet</a:t>
            </a:r>
            <a:r>
              <a:rPr lang="en-US" dirty="0"/>
              <a:t> functions can be written in any text editor or word processing tool.</a:t>
            </a:r>
          </a:p>
          <a:p>
            <a:r>
              <a:rPr lang="en-US" dirty="0"/>
              <a:t> However, the latest versions of the Windows operating system include a tool called the PowerShell ISE (Integrated Scripting Environment) to make scripting even easier and more robust.</a:t>
            </a:r>
          </a:p>
          <a:p>
            <a:pPr marL="0" indent="0">
              <a:buNone/>
            </a:pPr>
            <a:endParaRPr lang="en-US" dirty="0"/>
          </a:p>
        </p:txBody>
      </p:sp>
    </p:spTree>
    <p:extLst>
      <p:ext uri="{BB962C8B-B14F-4D97-AF65-F5344CB8AC3E}">
        <p14:creationId xmlns:p14="http://schemas.microsoft.com/office/powerpoint/2010/main" val="4099625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6313</Words>
  <Application>Microsoft Office PowerPoint</Application>
  <PresentationFormat>On-screen Show (4:3)</PresentationFormat>
  <Paragraphs>798</Paragraphs>
  <Slides>85</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85</vt:i4>
      </vt:variant>
    </vt:vector>
  </HeadingPairs>
  <TitlesOfParts>
    <vt:vector size="88" baseType="lpstr">
      <vt:lpstr>Arial</vt:lpstr>
      <vt:lpstr>Calibri</vt:lpstr>
      <vt:lpstr>Office Theme</vt:lpstr>
      <vt:lpstr>Power shell Script </vt:lpstr>
      <vt:lpstr>Introduction about PowerShell</vt:lpstr>
      <vt:lpstr>PowerPoint Presentation</vt:lpstr>
      <vt:lpstr>PowerPoint Presentation</vt:lpstr>
      <vt:lpstr>PowerPoint Presentation</vt:lpstr>
      <vt:lpstr>Features of PowerShell </vt:lpstr>
      <vt:lpstr>Important power shell concepts</vt:lpstr>
      <vt:lpstr>PowerShell design goals </vt:lpstr>
      <vt:lpstr>What is the PowerShell ISE?</vt:lpstr>
      <vt:lpstr>PowerPoint Presentation</vt:lpstr>
      <vt:lpstr>PowerPoint Presentation</vt:lpstr>
      <vt:lpstr>PowerShell Cmdlet </vt:lpstr>
      <vt:lpstr>  Cmdlet vs  Command  </vt:lpstr>
      <vt:lpstr>cmdlet format</vt:lpstr>
      <vt:lpstr>PowerPoint Presentation</vt:lpstr>
      <vt:lpstr>cmdlets</vt:lpstr>
      <vt:lpstr>  Cmdlets use standard parameters  </vt:lpstr>
      <vt:lpstr>PowerPoint Presentation</vt:lpstr>
      <vt:lpstr> Common parameters </vt:lpstr>
      <vt:lpstr>alias</vt:lpstr>
      <vt:lpstr>The following list shows a few of the common cmd.exe and Unix commands that you can use in PowerShell</vt:lpstr>
      <vt:lpstr>PowerPoint Presentation</vt:lpstr>
      <vt:lpstr>PowerPoint Presentation</vt:lpstr>
      <vt:lpstr>Interpreting standard aliases </vt:lpstr>
      <vt:lpstr>  These aliases are understandable when you know the shorthand names.  </vt:lpstr>
      <vt:lpstr>Creating new aliases </vt:lpstr>
      <vt:lpstr>  Getting detailed help information  </vt:lpstr>
      <vt:lpstr>PowerPoint Presentation</vt:lpstr>
      <vt:lpstr>Getting help online </vt:lpstr>
      <vt:lpstr> Displaying available command  by type </vt:lpstr>
      <vt:lpstr>Controlling the Execution of cmdlet </vt:lpstr>
      <vt:lpstr>Common Parameters </vt:lpstr>
      <vt:lpstr>Confirm </vt:lpstr>
      <vt:lpstr>PowerPoint Presentation</vt:lpstr>
      <vt:lpstr>   The Confirm response options are as follows:  </vt:lpstr>
      <vt:lpstr>Suspend </vt:lpstr>
      <vt:lpstr>PS C:\ps-test&gt; New-Item -ItemType File -Name Test.txt  -Confirm  </vt:lpstr>
      <vt:lpstr>Run a PowerShell Commands</vt:lpstr>
      <vt:lpstr>How to Get Operating System Details </vt:lpstr>
      <vt:lpstr>File manipulation cmdlets</vt:lpstr>
      <vt:lpstr>Get-Content</vt:lpstr>
      <vt:lpstr> Copy a file to a remote computer</vt:lpstr>
      <vt:lpstr>Copy the entire contents of a remote folder to the local computer:</vt:lpstr>
      <vt:lpstr> Copy file content (like cp command )</vt:lpstr>
      <vt:lpstr>Rename-Item</vt:lpstr>
      <vt:lpstr>To move and rename a file by using Move-Item</vt:lpstr>
      <vt:lpstr>Remove-Item</vt:lpstr>
      <vt:lpstr> clear-content</vt:lpstr>
      <vt:lpstr>New-Item</vt:lpstr>
      <vt:lpstr>compare-object</vt:lpstr>
      <vt:lpstr>compress-archive  and expand-archive</vt:lpstr>
      <vt:lpstr>Test-Path</vt:lpstr>
      <vt:lpstr>PowerPoint Presentation</vt:lpstr>
      <vt:lpstr> Split-Path  </vt:lpstr>
      <vt:lpstr> Determines whether a path is absolute</vt:lpstr>
      <vt:lpstr>Join-Path</vt:lpstr>
      <vt:lpstr>Resolve-Path</vt:lpstr>
      <vt:lpstr>Compress-Archive</vt:lpstr>
      <vt:lpstr>Compress-Archive</vt:lpstr>
      <vt:lpstr>Expand-Archive</vt:lpstr>
      <vt:lpstr>Get-Process</vt:lpstr>
      <vt:lpstr>Invoke a Long-Running or Background Command</vt:lpstr>
      <vt:lpstr>Find a Command to Accomplish a Task</vt:lpstr>
      <vt:lpstr>Customize Your Shell, Profile, and Prompt</vt:lpstr>
      <vt:lpstr>PowerPoint Presentation</vt:lpstr>
      <vt:lpstr>Access and Manage Your Console History</vt:lpstr>
      <vt:lpstr>PowerPoint Presentation</vt:lpstr>
      <vt:lpstr>Search Formatted Output for a Pattern</vt:lpstr>
      <vt:lpstr> Interactively View and Process Command Output</vt:lpstr>
      <vt:lpstr>Store the Output of a Command into a File</vt:lpstr>
      <vt:lpstr>Redirection operators</vt:lpstr>
      <vt:lpstr>Scripting Windows Power shell </vt:lpstr>
      <vt:lpstr>Add Information to the End of a File</vt:lpstr>
      <vt:lpstr>Record a Transcript of Your Shell Session</vt:lpstr>
      <vt:lpstr> Extend Your Shell with Additional Commands</vt:lpstr>
      <vt:lpstr>Pipelines</vt:lpstr>
      <vt:lpstr>Filter Items in a List or Command Output</vt:lpstr>
      <vt:lpstr>Group and Pivot Data by Name</vt:lpstr>
      <vt:lpstr>PowerPoint Presentation</vt:lpstr>
      <vt:lpstr> Simplify Most Where-Object Filters</vt:lpstr>
      <vt:lpstr>Work with Each Item in a List or Command Output</vt:lpstr>
      <vt:lpstr>Capture and Redirect Binary Process Output</vt:lpstr>
      <vt:lpstr>Before Running PowerShell Scripts</vt:lpstr>
      <vt:lpstr>system-wide policy</vt:lpstr>
      <vt:lpstr>system-wide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 Karthikeyan</dc:creator>
  <cp:lastModifiedBy>kartheeba15@outlook.com</cp:lastModifiedBy>
  <cp:revision>64</cp:revision>
  <dcterms:created xsi:type="dcterms:W3CDTF">2019-09-02T17:24:16Z</dcterms:created>
  <dcterms:modified xsi:type="dcterms:W3CDTF">2024-11-26T06:04:53Z</dcterms:modified>
</cp:coreProperties>
</file>