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6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65813"/>
  </p:normalViewPr>
  <p:slideViewPr>
    <p:cSldViewPr snapToGrid="0" snapToObjects="1">
      <p:cViewPr varScale="1">
        <p:scale>
          <a:sx n="73" d="100"/>
          <a:sy n="73" d="100"/>
        </p:scale>
        <p:origin x="18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FC66E-7C03-8F4A-A5B6-807DBB2512D4}" type="datetimeFigureOut">
              <a:rPr lang="en-US" smtClean="0"/>
              <a:t>5/12/22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E88803-7F6D-1B41-8158-32FA8DC9B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82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88803-7F6D-1B41-8158-32FA8DC9B1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75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selected the baseline model as logistic regression.  The best model I found was </a:t>
            </a:r>
            <a:r>
              <a:rPr lang="en-US" dirty="0" err="1"/>
              <a:t>XGBoost</a:t>
            </a:r>
            <a:r>
              <a:rPr lang="en-US" dirty="0"/>
              <a:t> when used with SMOTESVM treated data. Here  you see the all evaluation metrics and as you see it has an optimal blend of precision and recall and </a:t>
            </a:r>
            <a:r>
              <a:rPr lang="en-US" dirty="0" err="1"/>
              <a:t>therby</a:t>
            </a:r>
            <a:r>
              <a:rPr lang="en-US" dirty="0"/>
              <a:t> </a:t>
            </a:r>
            <a:r>
              <a:rPr lang="en-US" dirty="0" err="1"/>
              <a:t>maiantain</a:t>
            </a:r>
            <a:r>
              <a:rPr lang="en-US" dirty="0"/>
              <a:t> high </a:t>
            </a:r>
          </a:p>
          <a:p>
            <a:r>
              <a:rPr lang="en-US" dirty="0"/>
              <a:t>F1 score and high average precision.</a:t>
            </a:r>
          </a:p>
          <a:p>
            <a:r>
              <a:rPr lang="en-US" dirty="0"/>
              <a:t>The plot to the right shows F1 scores for all these 35 combinations and highest is for </a:t>
            </a:r>
            <a:r>
              <a:rPr lang="en-US" dirty="0" err="1"/>
              <a:t>XGBoost</a:t>
            </a:r>
            <a:r>
              <a:rPr lang="en-US" dirty="0"/>
              <a:t> when used with SMOTESVM.</a:t>
            </a:r>
          </a:p>
          <a:p>
            <a:r>
              <a:rPr lang="en-US" dirty="0"/>
              <a:t>I then performed a hypothesis test to see whether </a:t>
            </a:r>
            <a:r>
              <a:rPr lang="en-US" dirty="0" err="1"/>
              <a:t>XGBoost</a:t>
            </a:r>
            <a:r>
              <a:rPr lang="en-US" dirty="0"/>
              <a:t> actually shows higher F1 score compared to baseline and the p-vale for paired t-test is 0.036 which less than 0.05 and so that is statistically true.</a:t>
            </a:r>
          </a:p>
          <a:p>
            <a:endParaRPr lang="en-US" dirty="0"/>
          </a:p>
          <a:p>
            <a:r>
              <a:rPr lang="en-US" dirty="0"/>
              <a:t>Then I tried finding the best parameters for </a:t>
            </a:r>
            <a:r>
              <a:rPr lang="en-US" dirty="0" err="1"/>
              <a:t>XGBoost</a:t>
            </a:r>
            <a:r>
              <a:rPr lang="en-US" dirty="0"/>
              <a:t> Exhaustive </a:t>
            </a:r>
            <a:r>
              <a:rPr lang="en-US" dirty="0" err="1"/>
              <a:t>gridsearch</a:t>
            </a:r>
            <a:r>
              <a:rPr lang="en-US" dirty="0"/>
              <a:t> and halving </a:t>
            </a:r>
            <a:r>
              <a:rPr lang="en-US" dirty="0" err="1"/>
              <a:t>gridserach</a:t>
            </a:r>
            <a:r>
              <a:rPr lang="en-US" dirty="0"/>
              <a:t>. I only could tune for 3 parameters they are gamma, </a:t>
            </a:r>
            <a:r>
              <a:rPr lang="en-US" dirty="0" err="1"/>
              <a:t>max_depth</a:t>
            </a:r>
            <a:r>
              <a:rPr lang="en-US" dirty="0"/>
              <a:t> and </a:t>
            </a:r>
            <a:r>
              <a:rPr lang="en-US" dirty="0" err="1"/>
              <a:t>min_child_weight</a:t>
            </a:r>
            <a:r>
              <a:rPr lang="en-US" dirty="0"/>
              <a:t>.</a:t>
            </a:r>
          </a:p>
          <a:p>
            <a:r>
              <a:rPr lang="en-US" dirty="0"/>
              <a:t>As you </a:t>
            </a:r>
            <a:r>
              <a:rPr lang="en-US"/>
              <a:t>can see, results </a:t>
            </a:r>
            <a:r>
              <a:rPr lang="en-US" dirty="0"/>
              <a:t>from both methods were same for </a:t>
            </a:r>
            <a:r>
              <a:rPr lang="en-US" dirty="0" err="1"/>
              <a:t>max_depth</a:t>
            </a:r>
            <a:r>
              <a:rPr lang="en-US" dirty="0"/>
              <a:t> and </a:t>
            </a:r>
            <a:r>
              <a:rPr lang="en-US" dirty="0" err="1"/>
              <a:t>min_child_weight</a:t>
            </a:r>
            <a:r>
              <a:rPr lang="en-US" dirty="0"/>
              <a:t>  but bit different for parameter gamma</a:t>
            </a:r>
          </a:p>
          <a:p>
            <a:endParaRPr lang="en-US" dirty="0"/>
          </a:p>
          <a:p>
            <a:r>
              <a:rPr lang="en-US" dirty="0"/>
              <a:t>Models were evaluated using average precision and Exhaustive grid search gave the best score which is 0.7948.</a:t>
            </a:r>
          </a:p>
          <a:p>
            <a:endParaRPr lang="en-US" dirty="0"/>
          </a:p>
          <a:p>
            <a:r>
              <a:rPr lang="en-US" dirty="0"/>
              <a:t>However Halving </a:t>
            </a:r>
            <a:r>
              <a:rPr lang="en-US" dirty="0" err="1"/>
              <a:t>gridserch</a:t>
            </a:r>
            <a:r>
              <a:rPr lang="en-US" dirty="0"/>
              <a:t> is efficient when considering the total search time.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88803-7F6D-1B41-8158-32FA8DC9B1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89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58D317-338B-A64A-9A77-89C3B352E0E0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C00809E-2498-FF44-B6B6-08B08D8D3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872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D317-338B-A64A-9A77-89C3B352E0E0}" type="datetimeFigureOut">
              <a:rPr lang="en-US" smtClean="0"/>
              <a:t>5/12/22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809E-2498-FF44-B6B6-08B08D8D3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53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D317-338B-A64A-9A77-89C3B352E0E0}" type="datetimeFigureOut">
              <a:rPr lang="en-US" smtClean="0"/>
              <a:t>5/12/22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809E-2498-FF44-B6B6-08B08D8D3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94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D317-338B-A64A-9A77-89C3B352E0E0}" type="datetimeFigureOut">
              <a:rPr lang="en-US" smtClean="0"/>
              <a:t>5/12/22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809E-2498-FF44-B6B6-08B08D8D3D16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8417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D317-338B-A64A-9A77-89C3B352E0E0}" type="datetimeFigureOut">
              <a:rPr lang="en-US" smtClean="0"/>
              <a:t>5/12/22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809E-2498-FF44-B6B6-08B08D8D3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87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D317-338B-A64A-9A77-89C3B352E0E0}" type="datetimeFigureOut">
              <a:rPr lang="en-US" smtClean="0"/>
              <a:t>5/12/22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809E-2498-FF44-B6B6-08B08D8D3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76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D317-338B-A64A-9A77-89C3B352E0E0}" type="datetimeFigureOut">
              <a:rPr lang="en-US" smtClean="0"/>
              <a:t>5/12/22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809E-2498-FF44-B6B6-08B08D8D3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051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D317-338B-A64A-9A77-89C3B352E0E0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809E-2498-FF44-B6B6-08B08D8D3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870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D317-338B-A64A-9A77-89C3B352E0E0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809E-2498-FF44-B6B6-08B08D8D3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24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D317-338B-A64A-9A77-89C3B352E0E0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809E-2498-FF44-B6B6-08B08D8D3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3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D317-338B-A64A-9A77-89C3B352E0E0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809E-2498-FF44-B6B6-08B08D8D3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584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D317-338B-A64A-9A77-89C3B352E0E0}" type="datetimeFigureOut">
              <a:rPr lang="en-US" smtClean="0"/>
              <a:t>5/12/22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809E-2498-FF44-B6B6-08B08D8D3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03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D317-338B-A64A-9A77-89C3B352E0E0}" type="datetimeFigureOut">
              <a:rPr lang="en-US" smtClean="0"/>
              <a:t>5/12/22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809E-2498-FF44-B6B6-08B08D8D3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20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D317-338B-A64A-9A77-89C3B352E0E0}" type="datetimeFigureOut">
              <a:rPr lang="en-US" smtClean="0"/>
              <a:t>5/12/22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809E-2498-FF44-B6B6-08B08D8D3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45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D317-338B-A64A-9A77-89C3B352E0E0}" type="datetimeFigureOut">
              <a:rPr lang="en-US" smtClean="0"/>
              <a:t>5/12/22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809E-2498-FF44-B6B6-08B08D8D3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52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D317-338B-A64A-9A77-89C3B352E0E0}" type="datetimeFigureOut">
              <a:rPr lang="en-US" smtClean="0"/>
              <a:t>5/12/22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809E-2498-FF44-B6B6-08B08D8D3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95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D317-338B-A64A-9A77-89C3B352E0E0}" type="datetimeFigureOut">
              <a:rPr lang="en-US" smtClean="0"/>
              <a:t>5/12/22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809E-2498-FF44-B6B6-08B08D8D3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21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8D317-338B-A64A-9A77-89C3B352E0E0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0809E-2498-FF44-B6B6-08B08D8D3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7076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D1B41-3B08-FBBF-E9A5-52DFF9100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6734" y="85380"/>
            <a:ext cx="8278675" cy="1514820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Credit CARD FRAUD DETECTION 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1D6521-4438-0629-E954-07CA70A86C46}"/>
              </a:ext>
            </a:extLst>
          </p:cNvPr>
          <p:cNvSpPr txBox="1"/>
          <p:nvPr/>
        </p:nvSpPr>
        <p:spPr>
          <a:xfrm>
            <a:off x="2014331" y="1033351"/>
            <a:ext cx="949187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cap="none" dirty="0">
                <a:latin typeface="Big Caslon Medium" panose="02000603090000020003" pitchFamily="2" charset="-79"/>
                <a:cs typeface="Big Caslon Medium" panose="02000603090000020003" pitchFamily="2" charset="-79"/>
              </a:rPr>
              <a:t>Credit card fraud is a form of identity theft in which criminals make purchases or get cash using the credit card details of other people. </a:t>
            </a:r>
          </a:p>
          <a:p>
            <a:endParaRPr lang="en-US" sz="1600" dirty="0">
              <a:latin typeface="Big Caslon Medium" panose="02000603090000020003" pitchFamily="2" charset="-79"/>
              <a:cs typeface="Big Caslon Medium" panose="02000603090000020003" pitchFamily="2" charset="-79"/>
            </a:endParaRPr>
          </a:p>
          <a:p>
            <a:r>
              <a:rPr lang="en-US" sz="1600" dirty="0">
                <a:latin typeface="Big Caslon Medium" panose="02000603090000020003" pitchFamily="2" charset="-79"/>
                <a:cs typeface="Big Caslon Medium" panose="02000603090000020003" pitchFamily="2" charset="-79"/>
              </a:rPr>
              <a:t>ML  models can be applied to predict whether a transaction is a fraud or not .</a:t>
            </a:r>
          </a:p>
          <a:p>
            <a:endParaRPr lang="en-US" sz="1600" dirty="0">
              <a:latin typeface="Big Caslon Medium" panose="02000603090000020003" pitchFamily="2" charset="-79"/>
              <a:cs typeface="Big Caslon Medium" panose="02000603090000020003" pitchFamily="2" charset="-79"/>
            </a:endParaRPr>
          </a:p>
          <a:p>
            <a:r>
              <a:rPr lang="en-US" sz="1600" dirty="0">
                <a:latin typeface="Big Caslon Medium" panose="02000603090000020003" pitchFamily="2" charset="-79"/>
                <a:cs typeface="Big Caslon Medium" panose="02000603090000020003" pitchFamily="2" charset="-79"/>
              </a:rPr>
              <a:t>Usually the transaction data is severely imbalanced and need to be treated.</a:t>
            </a:r>
          </a:p>
          <a:p>
            <a:endParaRPr lang="en-US" sz="1600" dirty="0">
              <a:latin typeface="Big Caslon Medium" panose="02000603090000020003" pitchFamily="2" charset="-79"/>
              <a:cs typeface="Big Caslon Medium" panose="02000603090000020003" pitchFamily="2" charset="-79"/>
            </a:endParaRPr>
          </a:p>
          <a:p>
            <a:r>
              <a:rPr lang="en-US" sz="1600" dirty="0">
                <a:latin typeface="Big Caslon Medium" panose="02000603090000020003" pitchFamily="2" charset="-79"/>
                <a:cs typeface="Big Caslon Medium" panose="02000603090000020003" pitchFamily="2" charset="-79"/>
              </a:rPr>
              <a:t>I tested different techniques to treat class imbalance and different ML classifiers to obtain best model to detect fraud.</a:t>
            </a:r>
          </a:p>
          <a:p>
            <a:endParaRPr lang="en-US" dirty="0">
              <a:latin typeface="Big Caslon Medium" panose="02000603090000020003" pitchFamily="2" charset="-79"/>
              <a:cs typeface="Big Caslon Medium" panose="020006030900000200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C13C0E-0DE2-1FD5-6E0D-0F6E389F45BF}"/>
              </a:ext>
            </a:extLst>
          </p:cNvPr>
          <p:cNvSpPr txBox="1"/>
          <p:nvPr/>
        </p:nvSpPr>
        <p:spPr>
          <a:xfrm>
            <a:off x="2014330" y="3428999"/>
            <a:ext cx="3091070" cy="3139321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Techniques to treat class imbalance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 Oversampling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SMOTE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SMOTE + </a:t>
            </a:r>
            <a:r>
              <a:rPr lang="en-US" dirty="0" err="1"/>
              <a:t>UnderSampling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SMOTESVM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0E59C6-E57B-9582-EFE0-62E28B086361}"/>
              </a:ext>
            </a:extLst>
          </p:cNvPr>
          <p:cNvSpPr txBox="1"/>
          <p:nvPr/>
        </p:nvSpPr>
        <p:spPr>
          <a:xfrm>
            <a:off x="5457245" y="3429000"/>
            <a:ext cx="3091070" cy="3139321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Recommended Binary classifiers for Fraud Detection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Logistic Regression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(Baseline)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Naïve Bayes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SVM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Decision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 Forest (Bagging Ensemble)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XGBoost</a:t>
            </a:r>
            <a:r>
              <a:rPr lang="en-US" dirty="0"/>
              <a:t> (Boosting Ensemble)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49950A-CCD1-46ED-88A9-89D0CE39FF5D}"/>
              </a:ext>
            </a:extLst>
          </p:cNvPr>
          <p:cNvSpPr txBox="1"/>
          <p:nvPr/>
        </p:nvSpPr>
        <p:spPr>
          <a:xfrm>
            <a:off x="8900160" y="3428998"/>
            <a:ext cx="3091070" cy="3416320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Model Evaluation</a:t>
            </a:r>
          </a:p>
          <a:p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F1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precision (AUC PR)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Notched Right Arrow 14">
            <a:extLst>
              <a:ext uri="{FF2B5EF4-FFF2-40B4-BE49-F238E27FC236}">
                <a16:creationId xmlns:a16="http://schemas.microsoft.com/office/drawing/2014/main" id="{1C9CED93-6549-8BB3-468E-045239939901}"/>
              </a:ext>
            </a:extLst>
          </p:cNvPr>
          <p:cNvSpPr/>
          <p:nvPr/>
        </p:nvSpPr>
        <p:spPr>
          <a:xfrm rot="10800000" flipH="1">
            <a:off x="5108584" y="4776979"/>
            <a:ext cx="363901" cy="221679"/>
          </a:xfrm>
          <a:prstGeom prst="notchedRight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Notched Right Arrow 15">
            <a:extLst>
              <a:ext uri="{FF2B5EF4-FFF2-40B4-BE49-F238E27FC236}">
                <a16:creationId xmlns:a16="http://schemas.microsoft.com/office/drawing/2014/main" id="{739FD506-960B-3937-38CE-42A225D71F55}"/>
              </a:ext>
            </a:extLst>
          </p:cNvPr>
          <p:cNvSpPr/>
          <p:nvPr/>
        </p:nvSpPr>
        <p:spPr>
          <a:xfrm rot="10800000" flipH="1">
            <a:off x="8542287" y="4776979"/>
            <a:ext cx="363901" cy="221679"/>
          </a:xfrm>
          <a:prstGeom prst="notchedRight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udio Recording May 12, 2022 at 4:51:33 PM" descr="Audio Recording May 12, 2022 at 4:51:33 PM">
            <a:hlinkClick r:id="" action="ppaction://media"/>
            <a:extLst>
              <a:ext uri="{FF2B5EF4-FFF2-40B4-BE49-F238E27FC236}">
                <a16:creationId xmlns:a16="http://schemas.microsoft.com/office/drawing/2014/main" id="{7B4B86C6-244B-5A5B-1627-CAFAEB368C9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099801" y="5900847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258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8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99000">
              <a:schemeClr val="bg1"/>
            </a:gs>
            <a:gs pos="100000">
              <a:schemeClr val="tx2"/>
            </a:gs>
            <a:gs pos="100000">
              <a:schemeClr val="tx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50728-7110-E4F5-1DB6-17FE039BD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5" y="618518"/>
            <a:ext cx="9959970" cy="1796070"/>
          </a:xfrm>
        </p:spPr>
        <p:txBody>
          <a:bodyPr>
            <a:noAutofit/>
          </a:bodyPr>
          <a:lstStyle/>
          <a:p>
            <a:r>
              <a:rPr lang="en-US" sz="1800" cap="none" dirty="0">
                <a:latin typeface="Big Caslon Medium" panose="02000603090000020003" pitchFamily="2" charset="-79"/>
                <a:cs typeface="Big Caslon Medium" panose="02000603090000020003" pitchFamily="2" charset="-79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FB7155-BD52-BCAC-7729-38749A67A0D8}"/>
              </a:ext>
            </a:extLst>
          </p:cNvPr>
          <p:cNvSpPr txBox="1"/>
          <p:nvPr/>
        </p:nvSpPr>
        <p:spPr>
          <a:xfrm>
            <a:off x="1104741" y="121754"/>
            <a:ext cx="533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The Winner -The best model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3BDE6F-8C0B-867D-D1F0-257DEF1B8B0C}"/>
              </a:ext>
            </a:extLst>
          </p:cNvPr>
          <p:cNvSpPr txBox="1"/>
          <p:nvPr/>
        </p:nvSpPr>
        <p:spPr>
          <a:xfrm>
            <a:off x="1107891" y="511178"/>
            <a:ext cx="10661701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XGBoost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(with SMOTESVM to treat class imbalance) 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Baseline - Logistic Regression 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P = 0.036 &lt;0.05 from paired t-test for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XGBoost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vs Logistic Regression (with SMOTESVM treated data)</a:t>
            </a:r>
            <a:endParaRPr lang="en-US" sz="14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9AE7F4-C4C5-3F58-683A-D50CAAB5541F}"/>
              </a:ext>
            </a:extLst>
          </p:cNvPr>
          <p:cNvSpPr txBox="1"/>
          <p:nvPr/>
        </p:nvSpPr>
        <p:spPr>
          <a:xfrm>
            <a:off x="10212616" y="6544845"/>
            <a:ext cx="3233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1">
                    <a:lumMod val="85000"/>
                  </a:schemeClr>
                </a:solidFill>
              </a:rPr>
              <a:t>Krish</a:t>
            </a:r>
            <a:r>
              <a:rPr lang="en-US" sz="1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</a:schemeClr>
                </a:solidFill>
              </a:rPr>
              <a:t>Weragalaarachchi</a:t>
            </a:r>
            <a:endParaRPr lang="en-US" sz="1400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30E5C4-F100-A257-8607-93C05DA3DD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3062" y="1867419"/>
            <a:ext cx="2609424" cy="201255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F0CAAD5-24B8-E9EE-2950-131F9F4AA609}"/>
              </a:ext>
            </a:extLst>
          </p:cNvPr>
          <p:cNvSpPr txBox="1"/>
          <p:nvPr/>
        </p:nvSpPr>
        <p:spPr>
          <a:xfrm>
            <a:off x="3713761" y="1535559"/>
            <a:ext cx="29336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2">
                    <a:lumMod val="50000"/>
                  </a:schemeClr>
                </a:solidFill>
              </a:rPr>
              <a:t>PCA1 vs  PCA2 for SMOTESVM treated dataset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CB0129-A9D8-0458-691D-10EE9FB0F6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653" y="4350285"/>
            <a:ext cx="5614089" cy="2194560"/>
          </a:xfrm>
          <a:prstGeom prst="rect">
            <a:avLst/>
          </a:prstGeom>
        </p:spPr>
      </p:pic>
      <p:graphicFrame>
        <p:nvGraphicFramePr>
          <p:cNvPr id="22" name="Table 20">
            <a:extLst>
              <a:ext uri="{FF2B5EF4-FFF2-40B4-BE49-F238E27FC236}">
                <a16:creationId xmlns:a16="http://schemas.microsoft.com/office/drawing/2014/main" id="{D20C415B-4749-9FFF-9376-05677ACB73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728050"/>
              </p:ext>
            </p:extLst>
          </p:nvPr>
        </p:nvGraphicFramePr>
        <p:xfrm>
          <a:off x="6705666" y="4350285"/>
          <a:ext cx="4115598" cy="219456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403531">
                  <a:extLst>
                    <a:ext uri="{9D8B030D-6E8A-4147-A177-3AD203B41FA5}">
                      <a16:colId xmlns:a16="http://schemas.microsoft.com/office/drawing/2014/main" val="3989848225"/>
                    </a:ext>
                  </a:extLst>
                </a:gridCol>
                <a:gridCol w="1340201">
                  <a:extLst>
                    <a:ext uri="{9D8B030D-6E8A-4147-A177-3AD203B41FA5}">
                      <a16:colId xmlns:a16="http://schemas.microsoft.com/office/drawing/2014/main" val="2327914386"/>
                    </a:ext>
                  </a:extLst>
                </a:gridCol>
                <a:gridCol w="1371866">
                  <a:extLst>
                    <a:ext uri="{9D8B030D-6E8A-4147-A177-3AD203B41FA5}">
                      <a16:colId xmlns:a16="http://schemas.microsoft.com/office/drawing/2014/main" val="2993999175"/>
                    </a:ext>
                  </a:extLst>
                </a:gridCol>
              </a:tblGrid>
              <a:tr h="42185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Exhaustive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GridSearch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Halving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GridSearch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953549"/>
                  </a:ext>
                </a:extLst>
              </a:tr>
              <a:tr h="759338">
                <a:tc>
                  <a:txBody>
                    <a:bodyPr/>
                    <a:lstStyle/>
                    <a:p>
                      <a:r>
                        <a:rPr lang="en-US" sz="1200" dirty="0"/>
                        <a:t>Best parameters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{'gamma’: 0.25, '</a:t>
                      </a:r>
                      <a:r>
                        <a:rPr lang="en-US" sz="1200" dirty="0" err="1"/>
                        <a:t>max_depth</a:t>
                      </a:r>
                      <a:r>
                        <a:rPr lang="en-US" sz="1200" dirty="0"/>
                        <a:t>’: 4, '</a:t>
                      </a:r>
                      <a:r>
                        <a:rPr lang="en-US" sz="1200" dirty="0" err="1"/>
                        <a:t>min_child_weight</a:t>
                      </a:r>
                      <a:r>
                        <a:rPr lang="en-US" sz="1200" dirty="0"/>
                        <a:t>': 1}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{'gamma’: 1, '</a:t>
                      </a:r>
                      <a:r>
                        <a:rPr lang="en-US" sz="1200" dirty="0" err="1"/>
                        <a:t>max_depth</a:t>
                      </a:r>
                      <a:r>
                        <a:rPr lang="en-US" sz="1200" dirty="0"/>
                        <a:t>’: 4, '</a:t>
                      </a:r>
                      <a:r>
                        <a:rPr lang="en-US" sz="1200" dirty="0" err="1"/>
                        <a:t>min_child_weight</a:t>
                      </a:r>
                      <a:r>
                        <a:rPr lang="en-US" sz="1200" dirty="0"/>
                        <a:t>': 1}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1474113"/>
                  </a:ext>
                </a:extLst>
              </a:tr>
              <a:tr h="421854">
                <a:tc>
                  <a:txBody>
                    <a:bodyPr/>
                    <a:lstStyle/>
                    <a:p>
                      <a:r>
                        <a:rPr lang="en-US" sz="1200" dirty="0"/>
                        <a:t>Best average precision score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0.7973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0.7898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5670856"/>
                  </a:ext>
                </a:extLst>
              </a:tr>
              <a:tr h="421854">
                <a:tc>
                  <a:txBody>
                    <a:bodyPr/>
                    <a:lstStyle/>
                    <a:p>
                      <a:r>
                        <a:rPr lang="en-US" sz="1200" dirty="0"/>
                        <a:t>Total search time (minutes)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62.32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14.61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8943519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CDF18009-119F-F88B-BBED-FC00AF89DCC2}"/>
              </a:ext>
            </a:extLst>
          </p:cNvPr>
          <p:cNvSpPr txBox="1"/>
          <p:nvPr/>
        </p:nvSpPr>
        <p:spPr>
          <a:xfrm>
            <a:off x="801728" y="1530045"/>
            <a:ext cx="2666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Evaluation metrics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265ECD-23F6-7512-5997-1AB859C782DC}"/>
              </a:ext>
            </a:extLst>
          </p:cNvPr>
          <p:cNvSpPr txBox="1"/>
          <p:nvPr/>
        </p:nvSpPr>
        <p:spPr>
          <a:xfrm>
            <a:off x="6647454" y="1542611"/>
            <a:ext cx="5050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F1-score for 7 models tested with datasets treated for imbalance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E5BB00-AF19-B445-F264-FA9CE8AA60DC}"/>
              </a:ext>
            </a:extLst>
          </p:cNvPr>
          <p:cNvSpPr txBox="1"/>
          <p:nvPr/>
        </p:nvSpPr>
        <p:spPr>
          <a:xfrm>
            <a:off x="698003" y="4044405"/>
            <a:ext cx="29336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2">
                    <a:lumMod val="50000"/>
                  </a:schemeClr>
                </a:solidFill>
              </a:rPr>
              <a:t>PR curve and ROC curve for </a:t>
            </a:r>
            <a:r>
              <a:rPr lang="en-US" sz="1100" dirty="0" err="1">
                <a:solidFill>
                  <a:schemeClr val="tx2">
                    <a:lumMod val="50000"/>
                  </a:schemeClr>
                </a:solidFill>
              </a:rPr>
              <a:t>XGBoost</a:t>
            </a:r>
            <a:r>
              <a:rPr lang="en-US" sz="1100" dirty="0">
                <a:solidFill>
                  <a:schemeClr val="tx2">
                    <a:lumMod val="50000"/>
                  </a:schemeClr>
                </a:solidFill>
              </a:rPr>
              <a:t> model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A28F2AA-2029-8ECF-F33A-4FB6ED8C01BD}"/>
              </a:ext>
            </a:extLst>
          </p:cNvPr>
          <p:cNvSpPr txBox="1"/>
          <p:nvPr/>
        </p:nvSpPr>
        <p:spPr>
          <a:xfrm>
            <a:off x="6647453" y="4035127"/>
            <a:ext cx="50507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2">
                    <a:lumMod val="50000"/>
                  </a:schemeClr>
                </a:solidFill>
              </a:rPr>
              <a:t>Hyperparameters tunning by Exhaustive </a:t>
            </a:r>
            <a:r>
              <a:rPr lang="en-US" sz="1100" dirty="0" err="1">
                <a:solidFill>
                  <a:schemeClr val="tx2">
                    <a:lumMod val="50000"/>
                  </a:schemeClr>
                </a:solidFill>
              </a:rPr>
              <a:t>Gridsearch</a:t>
            </a:r>
            <a:r>
              <a:rPr lang="en-US" sz="1100" dirty="0">
                <a:solidFill>
                  <a:schemeClr val="tx2">
                    <a:lumMod val="50000"/>
                  </a:schemeClr>
                </a:solidFill>
              </a:rPr>
              <a:t> and successive Halving </a:t>
            </a:r>
            <a:r>
              <a:rPr lang="en-US" sz="1100" dirty="0" err="1">
                <a:solidFill>
                  <a:schemeClr val="tx2">
                    <a:lumMod val="50000"/>
                  </a:schemeClr>
                </a:solidFill>
              </a:rPr>
              <a:t>Gridsearch</a:t>
            </a:r>
            <a:endParaRPr lang="en-US" sz="11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E29E0A-AF64-A67A-0060-4F1F143B20D8}"/>
              </a:ext>
            </a:extLst>
          </p:cNvPr>
          <p:cNvSpPr txBox="1"/>
          <p:nvPr/>
        </p:nvSpPr>
        <p:spPr>
          <a:xfrm>
            <a:off x="801727" y="1793874"/>
            <a:ext cx="444556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PR AUC (average precision) : 0.7592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Recall 		: 0.7879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Precision 		: 0.9630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F1 score 		: 0.8667</a:t>
            </a:r>
          </a:p>
          <a:p>
            <a:pPr marL="0" indent="0">
              <a:buNone/>
            </a:pPr>
            <a:r>
              <a:rPr lang="en-US" sz="1400" dirty="0"/>
              <a:t>ROC AUC.  		: 0.9474</a:t>
            </a:r>
            <a:endParaRPr lang="en-US" sz="1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sz="1400" dirty="0"/>
              <a:t>Accuracy		: </a:t>
            </a:r>
            <a:r>
              <a:rPr lang="en-US" sz="1200" dirty="0"/>
              <a:t>0.9994</a:t>
            </a:r>
            <a:endParaRPr lang="en-US" sz="1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20EAE7A-17A3-DE16-EC38-D328FD8087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5666" y="1826663"/>
            <a:ext cx="3877169" cy="2046000"/>
          </a:xfrm>
          <a:prstGeom prst="rect">
            <a:avLst/>
          </a:prstGeom>
        </p:spPr>
      </p:pic>
      <p:pic>
        <p:nvPicPr>
          <p:cNvPr id="6" name="Audio Recording May 12, 2022 at 5:03:57 PM" descr="Audio Recording May 12, 2022 at 5:03:57 PM">
            <a:hlinkClick r:id="" action="ppaction://media"/>
            <a:extLst>
              <a:ext uri="{FF2B5EF4-FFF2-40B4-BE49-F238E27FC236}">
                <a16:creationId xmlns:a16="http://schemas.microsoft.com/office/drawing/2014/main" id="{50FBCF9F-57FE-F2D6-C1DA-520E4AD8E33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229975" y="5736527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2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5824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{BE87E9C5-80C7-4D41-82A8-FDE2C2E58422}tf10001076</Template>
  <TotalTime>4922</TotalTime>
  <Words>512</Words>
  <Application>Microsoft Macintosh PowerPoint</Application>
  <PresentationFormat>Widescreen</PresentationFormat>
  <Paragraphs>76</Paragraphs>
  <Slides>2</Slides>
  <Notes>2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Big Caslon Medium</vt:lpstr>
      <vt:lpstr>Calibri</vt:lpstr>
      <vt:lpstr>Tw Cen MT</vt:lpstr>
      <vt:lpstr>Circuit</vt:lpstr>
      <vt:lpstr>Credit CARD FRAUD DETECTION  </vt:lpstr>
      <vt:lpstr>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 DETECTION  </dc:title>
  <dc:creator>Microsoft Office User</dc:creator>
  <cp:lastModifiedBy>Microsoft Office User</cp:lastModifiedBy>
  <cp:revision>11</cp:revision>
  <dcterms:created xsi:type="dcterms:W3CDTF">2022-04-22T19:02:57Z</dcterms:created>
  <dcterms:modified xsi:type="dcterms:W3CDTF">2022-05-12T21:08:43Z</dcterms:modified>
</cp:coreProperties>
</file>