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1" r:id="rId3"/>
    <p:sldId id="262" r:id="rId4"/>
    <p:sldId id="263" r:id="rId5"/>
    <p:sldId id="274" r:id="rId6"/>
    <p:sldId id="275" r:id="rId7"/>
    <p:sldId id="273" r:id="rId8"/>
    <p:sldId id="27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3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9177F-7FE4-4F21-AE29-AEDA005BFC26}"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41A9C-F9CA-4926-BA3C-A69C3ECC57D2}" type="slidenum">
              <a:rPr lang="en-IN" smtClean="0"/>
              <a:t>‹#›</a:t>
            </a:fld>
            <a:endParaRPr lang="en-IN"/>
          </a:p>
        </p:txBody>
      </p:sp>
    </p:spTree>
    <p:extLst>
      <p:ext uri="{BB962C8B-B14F-4D97-AF65-F5344CB8AC3E}">
        <p14:creationId xmlns:p14="http://schemas.microsoft.com/office/powerpoint/2010/main" val="3726062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presentation was automatically generated by PowerPoint Copilot based on content found in this document:
https://ltimindtree-my.sharepoint.com/personal/harikrishnan_10732370_ltimindtree_com/_layouts/15/Doc.aspx?sourcedoc=%7B10286A99-1F22-4E7E-A93B-8AACE0462B9B%7D&amp;file=Car%20Dheko%20-%20Used%20Car%20Price%20Prediction.docx&amp;action=default&amp;mobileredirect=true&amp;DefaultItemOpen=1
AI-generated content may be incorrect.</a:t>
            </a:r>
          </a:p>
        </p:txBody>
      </p:sp>
      <p:sp>
        <p:nvSpPr>
          <p:cNvPr id="4" name="Slide Number Placeholder 3"/>
          <p:cNvSpPr>
            <a:spLocks noGrp="1"/>
          </p:cNvSpPr>
          <p:nvPr>
            <p:ph type="sldNum" sz="quarter" idx="5"/>
          </p:nvPr>
        </p:nvSpPr>
        <p:spPr/>
        <p:txBody>
          <a:bodyPr/>
          <a:lstStyle/>
          <a:p>
            <a:fld id="{AA7DC726-468F-4CFC-986A-9E0325B7D9E1}" type="slidenum">
              <a:rPr lang="en-IN" smtClean="0"/>
              <a:t>1</a:t>
            </a:fld>
            <a:endParaRPr lang="en-IN"/>
          </a:p>
        </p:txBody>
      </p:sp>
    </p:spTree>
    <p:extLst>
      <p:ext uri="{BB962C8B-B14F-4D97-AF65-F5344CB8AC3E}">
        <p14:creationId xmlns:p14="http://schemas.microsoft.com/office/powerpoint/2010/main" val="211511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have historical data on used car prices from CarDekho. Your task is to develop a machine learning model to predict prices based on various features. This model should be integrated into a Streamlit web application for instant price estimation.
Original Content:
Project Scope:
We have historical data on used car prices from CarDekho, including various features such as make, model, year, fuel type, transmission type, and other relevant attributes from different cities. Your task as a data scientist is to develop a machine learning model that can accurately predict the prices of used cars based on these features. The model should be integrated into a Streamlit-based web application to allow users to input car details and receive an estimated price instantly.
</a:t>
            </a:r>
          </a:p>
        </p:txBody>
      </p:sp>
      <p:sp>
        <p:nvSpPr>
          <p:cNvPr id="4" name="Slide Number Placeholder 3"/>
          <p:cNvSpPr>
            <a:spLocks noGrp="1"/>
          </p:cNvSpPr>
          <p:nvPr>
            <p:ph type="sldNum" sz="quarter" idx="5"/>
          </p:nvPr>
        </p:nvSpPr>
        <p:spPr/>
        <p:txBody>
          <a:bodyPr/>
          <a:lstStyle/>
          <a:p>
            <a:fld id="{AA7DC726-468F-4CFC-986A-9E0325B7D9E1}" type="slidenum">
              <a:rPr lang="en-IN" smtClean="0"/>
              <a:t>2</a:t>
            </a:fld>
            <a:endParaRPr lang="en-IN"/>
          </a:p>
        </p:txBody>
      </p:sp>
    </p:spTree>
    <p:extLst>
      <p:ext uri="{BB962C8B-B14F-4D97-AF65-F5344CB8AC3E}">
        <p14:creationId xmlns:p14="http://schemas.microsoft.com/office/powerpoint/2010/main" val="1306914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data processing steps include importing all city datasets, converting them into a structured format, adding a 'City' column, and concatenating all datasets into one.
Original Content:
1)    Data Processing
a)   Import and concatenate:
i)        Import all city’s dataset which is in unstructured format.
ii)        Convert it into a  structured format.
iii)        Add a new column named ‘City’ and assign values for all rows with the name of the respective city.
iv)        Concatenate all datasets and make it as a single dataset.
</a:t>
            </a:r>
          </a:p>
        </p:txBody>
      </p:sp>
      <p:sp>
        <p:nvSpPr>
          <p:cNvPr id="4" name="Slide Number Placeholder 3"/>
          <p:cNvSpPr>
            <a:spLocks noGrp="1"/>
          </p:cNvSpPr>
          <p:nvPr>
            <p:ph type="sldNum" sz="quarter" idx="5"/>
          </p:nvPr>
        </p:nvSpPr>
        <p:spPr/>
        <p:txBody>
          <a:bodyPr/>
          <a:lstStyle/>
          <a:p>
            <a:fld id="{AA7DC726-468F-4CFC-986A-9E0325B7D9E1}" type="slidenum">
              <a:rPr lang="en-IN" smtClean="0"/>
              <a:t>3</a:t>
            </a:fld>
            <a:endParaRPr lang="en-IN"/>
          </a:p>
        </p:txBody>
      </p:sp>
    </p:spTree>
    <p:extLst>
      <p:ext uri="{BB962C8B-B14F-4D97-AF65-F5344CB8AC3E}">
        <p14:creationId xmlns:p14="http://schemas.microsoft.com/office/powerpoint/2010/main" val="300005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handle missing values in datasets, first identify and decide whether to fill or remove them. For numerical columns, use mean, median, or mode imputation. For categorical columns, use mode imputation or create a new category.
Original Content:
b)   Handling Missing Values: Identify and fill or remove missing values in the dataset.
i)        For numerical columns, use techniques like mean, median, or mode imputation.
ii)        For categorical columns, use mode imputation or create a new category for missing values.
</a:t>
            </a:r>
          </a:p>
        </p:txBody>
      </p:sp>
      <p:sp>
        <p:nvSpPr>
          <p:cNvPr id="4" name="Slide Number Placeholder 3"/>
          <p:cNvSpPr>
            <a:spLocks noGrp="1"/>
          </p:cNvSpPr>
          <p:nvPr>
            <p:ph type="sldNum" sz="quarter" idx="5"/>
          </p:nvPr>
        </p:nvSpPr>
        <p:spPr/>
        <p:txBody>
          <a:bodyPr/>
          <a:lstStyle/>
          <a:p>
            <a:fld id="{AA7DC726-468F-4CFC-986A-9E0325B7D9E1}" type="slidenum">
              <a:rPr lang="en-IN" smtClean="0"/>
              <a:t>4</a:t>
            </a:fld>
            <a:endParaRPr lang="en-IN"/>
          </a:p>
        </p:txBody>
      </p:sp>
    </p:spTree>
    <p:extLst>
      <p:ext uri="{BB962C8B-B14F-4D97-AF65-F5344CB8AC3E}">
        <p14:creationId xmlns:p14="http://schemas.microsoft.com/office/powerpoint/2010/main" val="250733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will compare different models based on evaluation metrics to select the best performing one.
Original Content:
b)   Model Comparison: Compare different models based on evaluation metrics to select the best performing model.
</a:t>
            </a:r>
          </a:p>
        </p:txBody>
      </p:sp>
      <p:sp>
        <p:nvSpPr>
          <p:cNvPr id="4" name="Slide Number Placeholder 3"/>
          <p:cNvSpPr>
            <a:spLocks noGrp="1"/>
          </p:cNvSpPr>
          <p:nvPr>
            <p:ph type="sldNum" sz="quarter" idx="5"/>
          </p:nvPr>
        </p:nvSpPr>
        <p:spPr/>
        <p:txBody>
          <a:bodyPr/>
          <a:lstStyle/>
          <a:p>
            <a:fld id="{AA7DC726-468F-4CFC-986A-9E0325B7D9E1}" type="slidenum">
              <a:rPr lang="en-IN" smtClean="0"/>
              <a:t>7</a:t>
            </a:fld>
            <a:endParaRPr lang="en-IN"/>
          </a:p>
        </p:txBody>
      </p:sp>
    </p:spTree>
    <p:extLst>
      <p:ext uri="{BB962C8B-B14F-4D97-AF65-F5344CB8AC3E}">
        <p14:creationId xmlns:p14="http://schemas.microsoft.com/office/powerpoint/2010/main" val="264922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12/14/2024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06844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8343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8666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5284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0014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12/14/2024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88836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3168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623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1539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161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12/14/2024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7735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12/14/2024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92881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6FD82-F796-7355-2098-E4ED6D250847}"/>
              </a:ext>
            </a:extLst>
          </p:cNvPr>
          <p:cNvSpPr>
            <a:spLocks noGrp="1"/>
          </p:cNvSpPr>
          <p:nvPr>
            <p:ph type="ctrTitle"/>
          </p:nvPr>
        </p:nvSpPr>
        <p:spPr>
          <a:xfrm>
            <a:off x="1517904" y="1517904"/>
            <a:ext cx="9144000" cy="2798064"/>
          </a:xfrm>
        </p:spPr>
        <p:txBody>
          <a:bodyPr anchor="ctr">
            <a:normAutofit/>
          </a:bodyPr>
          <a:lstStyle/>
          <a:p>
            <a:r>
              <a:rPr lang="en-IN"/>
              <a:t>Car Dheko - Used Car Price Prediction</a:t>
            </a:r>
          </a:p>
        </p:txBody>
      </p:sp>
    </p:spTree>
    <p:extLst>
      <p:ext uri="{BB962C8B-B14F-4D97-AF65-F5344CB8AC3E}">
        <p14:creationId xmlns:p14="http://schemas.microsoft.com/office/powerpoint/2010/main" val="338850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EB8D-5E84-322C-5C1B-D031B9F118F3}"/>
              </a:ext>
            </a:extLst>
          </p:cNvPr>
          <p:cNvSpPr>
            <a:spLocks noGrp="1"/>
          </p:cNvSpPr>
          <p:nvPr>
            <p:ph type="title"/>
          </p:nvPr>
        </p:nvSpPr>
        <p:spPr/>
        <p:txBody>
          <a:bodyPr/>
          <a:lstStyle/>
          <a:p>
            <a:r>
              <a:rPr lang="en-US" dirty="0"/>
              <a:t>Final output</a:t>
            </a:r>
            <a:endParaRPr lang="en-IN" dirty="0"/>
          </a:p>
        </p:txBody>
      </p:sp>
      <p:pic>
        <p:nvPicPr>
          <p:cNvPr id="6" name="Picture 5">
            <a:extLst>
              <a:ext uri="{FF2B5EF4-FFF2-40B4-BE49-F238E27FC236}">
                <a16:creationId xmlns:a16="http://schemas.microsoft.com/office/drawing/2014/main" id="{10FC650C-D50B-314E-2F84-C497B4E5003A}"/>
              </a:ext>
            </a:extLst>
          </p:cNvPr>
          <p:cNvPicPr>
            <a:picLocks noChangeAspect="1"/>
          </p:cNvPicPr>
          <p:nvPr/>
        </p:nvPicPr>
        <p:blipFill>
          <a:blip r:embed="rId2"/>
          <a:stretch>
            <a:fillRect/>
          </a:stretch>
        </p:blipFill>
        <p:spPr>
          <a:xfrm>
            <a:off x="1697483" y="2586537"/>
            <a:ext cx="8007762" cy="3321221"/>
          </a:xfrm>
          <a:prstGeom prst="rect">
            <a:avLst/>
          </a:prstGeom>
        </p:spPr>
      </p:pic>
    </p:spTree>
    <p:extLst>
      <p:ext uri="{BB962C8B-B14F-4D97-AF65-F5344CB8AC3E}">
        <p14:creationId xmlns:p14="http://schemas.microsoft.com/office/powerpoint/2010/main" val="311614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E0F35E-FDE8-FD8F-699A-433346CAC3E9}"/>
              </a:ext>
            </a:extLst>
          </p:cNvPr>
          <p:cNvSpPr>
            <a:spLocks noGrp="1"/>
          </p:cNvSpPr>
          <p:nvPr>
            <p:ph type="title"/>
          </p:nvPr>
        </p:nvSpPr>
        <p:spPr>
          <a:xfrm>
            <a:off x="762000" y="1517903"/>
            <a:ext cx="9899904" cy="1345115"/>
          </a:xfrm>
        </p:spPr>
        <p:txBody>
          <a:bodyPr>
            <a:normAutofit/>
          </a:bodyPr>
          <a:lstStyle/>
          <a:p>
            <a:r>
              <a:rPr lang="en-IN"/>
              <a:t>Project Scope</a:t>
            </a:r>
          </a:p>
        </p:txBody>
      </p:sp>
      <p:sp>
        <p:nvSpPr>
          <p:cNvPr id="3" name="Content Placeholder 2">
            <a:extLst>
              <a:ext uri="{FF2B5EF4-FFF2-40B4-BE49-F238E27FC236}">
                <a16:creationId xmlns:a16="http://schemas.microsoft.com/office/drawing/2014/main" id="{6EAEF773-6B9E-F2DB-520C-80A7C5B76F1A}"/>
              </a:ext>
            </a:extLst>
          </p:cNvPr>
          <p:cNvSpPr>
            <a:spLocks noGrp="1"/>
          </p:cNvSpPr>
          <p:nvPr>
            <p:ph idx="1"/>
          </p:nvPr>
        </p:nvSpPr>
        <p:spPr>
          <a:xfrm>
            <a:off x="762000" y="2970222"/>
            <a:ext cx="9899904" cy="3125777"/>
          </a:xfrm>
        </p:spPr>
        <p:txBody>
          <a:bodyPr>
            <a:normAutofit/>
          </a:bodyPr>
          <a:lstStyle/>
          <a:p>
            <a:pPr>
              <a:lnSpc>
                <a:spcPct val="95000"/>
              </a:lnSpc>
            </a:pPr>
            <a:r>
              <a:rPr lang="en-US" sz="1300"/>
              <a:t>Project Overview</a:t>
            </a:r>
          </a:p>
          <a:p>
            <a:pPr lvl="1">
              <a:lnSpc>
                <a:spcPct val="95000"/>
              </a:lnSpc>
            </a:pPr>
            <a:r>
              <a:rPr lang="en-US" sz="1300"/>
              <a:t>Historical data on used car prices from CarDekho</a:t>
            </a:r>
          </a:p>
          <a:p>
            <a:pPr lvl="1">
              <a:lnSpc>
                <a:spcPct val="95000"/>
              </a:lnSpc>
            </a:pPr>
            <a:r>
              <a:rPr lang="en-US" sz="1300"/>
              <a:t>Features include make, model, year, fuel type, transmission type, and other attributes</a:t>
            </a:r>
          </a:p>
          <a:p>
            <a:pPr>
              <a:lnSpc>
                <a:spcPct val="95000"/>
              </a:lnSpc>
            </a:pPr>
            <a:r>
              <a:rPr lang="en-US" sz="1300"/>
              <a:t>Data Scientist Task</a:t>
            </a:r>
          </a:p>
          <a:p>
            <a:pPr lvl="1">
              <a:lnSpc>
                <a:spcPct val="95000"/>
              </a:lnSpc>
            </a:pPr>
            <a:r>
              <a:rPr lang="en-US" sz="1300"/>
              <a:t>Develop a machine learning model to predict used car prices</a:t>
            </a:r>
          </a:p>
          <a:p>
            <a:pPr lvl="1">
              <a:lnSpc>
                <a:spcPct val="95000"/>
              </a:lnSpc>
            </a:pPr>
            <a:r>
              <a:rPr lang="en-US" sz="1300"/>
              <a:t>Model should be accurate and reliable</a:t>
            </a:r>
          </a:p>
          <a:p>
            <a:pPr>
              <a:lnSpc>
                <a:spcPct val="95000"/>
              </a:lnSpc>
            </a:pPr>
            <a:r>
              <a:rPr lang="en-US" sz="1300"/>
              <a:t>Integration</a:t>
            </a:r>
          </a:p>
          <a:p>
            <a:pPr lvl="1">
              <a:lnSpc>
                <a:spcPct val="95000"/>
              </a:lnSpc>
            </a:pPr>
            <a:r>
              <a:rPr lang="en-US" sz="1300"/>
              <a:t>Integrate the model into a Streamlit-based web application</a:t>
            </a:r>
          </a:p>
          <a:p>
            <a:pPr lvl="1">
              <a:lnSpc>
                <a:spcPct val="95000"/>
              </a:lnSpc>
            </a:pPr>
            <a:r>
              <a:rPr lang="en-US" sz="1300"/>
              <a:t>Allow users to input car details and receive an estimated price instantly</a:t>
            </a:r>
            <a:endParaRPr lang="en-IN" sz="1300"/>
          </a:p>
        </p:txBody>
      </p:sp>
    </p:spTree>
    <p:extLst>
      <p:ext uri="{BB962C8B-B14F-4D97-AF65-F5344CB8AC3E}">
        <p14:creationId xmlns:p14="http://schemas.microsoft.com/office/powerpoint/2010/main" val="111591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17A84-54FB-947A-111D-64D4F58E4EB2}"/>
              </a:ext>
            </a:extLst>
          </p:cNvPr>
          <p:cNvSpPr>
            <a:spLocks noGrp="1"/>
          </p:cNvSpPr>
          <p:nvPr>
            <p:ph type="title"/>
          </p:nvPr>
        </p:nvSpPr>
        <p:spPr>
          <a:xfrm>
            <a:off x="762000" y="758951"/>
            <a:ext cx="3880511" cy="1577849"/>
          </a:xfrm>
        </p:spPr>
        <p:txBody>
          <a:bodyPr vert="horz" lIns="91440" tIns="45720" rIns="91440" bIns="45720" rtlCol="0" anchor="t">
            <a:normAutofit/>
          </a:bodyPr>
          <a:lstStyle/>
          <a:p>
            <a:r>
              <a:rPr lang="en-US" kern="1200" spc="-50" baseline="0">
                <a:solidFill>
                  <a:schemeClr val="tx1"/>
                </a:solidFill>
                <a:latin typeface="+mj-lt"/>
                <a:ea typeface="+mj-ea"/>
                <a:cs typeface="+mj-cs"/>
              </a:rPr>
              <a:t>Import and Concatenate</a:t>
            </a:r>
          </a:p>
        </p:txBody>
      </p:sp>
      <p:sp>
        <p:nvSpPr>
          <p:cNvPr id="4" name="Content Placeholder 3">
            <a:extLst>
              <a:ext uri="{FF2B5EF4-FFF2-40B4-BE49-F238E27FC236}">
                <a16:creationId xmlns:a16="http://schemas.microsoft.com/office/drawing/2014/main" id="{109E0C4A-6C76-97E4-392A-EC16AE7E22FB}"/>
              </a:ext>
            </a:extLst>
          </p:cNvPr>
          <p:cNvSpPr>
            <a:spLocks noGrp="1"/>
          </p:cNvSpPr>
          <p:nvPr>
            <p:ph sz="half" idx="2"/>
          </p:nvPr>
        </p:nvSpPr>
        <p:spPr>
          <a:xfrm>
            <a:off x="762000" y="2611718"/>
            <a:ext cx="3880511" cy="3514164"/>
          </a:xfrm>
        </p:spPr>
        <p:txBody>
          <a:bodyPr vert="horz" lIns="91440" tIns="45720" rIns="91440" bIns="45720" rtlCol="0">
            <a:normAutofit/>
          </a:bodyPr>
          <a:lstStyle/>
          <a:p>
            <a:pPr>
              <a:lnSpc>
                <a:spcPct val="95000"/>
              </a:lnSpc>
            </a:pPr>
            <a:r>
              <a:rPr lang="en-US" sz="1500" dirty="0"/>
              <a:t>Import and Concatenate</a:t>
            </a:r>
          </a:p>
          <a:p>
            <a:pPr lvl="1">
              <a:lnSpc>
                <a:spcPct val="95000"/>
              </a:lnSpc>
            </a:pPr>
            <a:r>
              <a:rPr lang="en-US" sz="1500" dirty="0"/>
              <a:t>Import all city datasets in unstructured format</a:t>
            </a:r>
          </a:p>
          <a:p>
            <a:pPr lvl="1">
              <a:lnSpc>
                <a:spcPct val="95000"/>
              </a:lnSpc>
            </a:pPr>
            <a:r>
              <a:rPr lang="en-US" sz="1500" dirty="0"/>
              <a:t>Convert datasets into structured format</a:t>
            </a:r>
          </a:p>
          <a:p>
            <a:pPr lvl="1">
              <a:lnSpc>
                <a:spcPct val="95000"/>
              </a:lnSpc>
            </a:pPr>
            <a:r>
              <a:rPr lang="en-US" sz="1500" dirty="0"/>
              <a:t>Concatenate all datasets into a single dataset</a:t>
            </a:r>
          </a:p>
        </p:txBody>
      </p:sp>
      <p:pic>
        <p:nvPicPr>
          <p:cNvPr id="5" name="Content Placeholder 4" descr="blank decision tree diagram in hand for business analyze">
            <a:extLst>
              <a:ext uri="{FF2B5EF4-FFF2-40B4-BE49-F238E27FC236}">
                <a16:creationId xmlns:a16="http://schemas.microsoft.com/office/drawing/2014/main" id="{51D6E744-3F08-442C-8786-828FA025F042}"/>
              </a:ext>
            </a:extLst>
          </p:cNvPr>
          <p:cNvPicPr>
            <a:picLocks noGrp="1" noChangeAspect="1"/>
          </p:cNvPicPr>
          <p:nvPr>
            <p:ph sz="half" idx="1"/>
          </p:nvPr>
        </p:nvPicPr>
        <p:blipFill>
          <a:blip r:embed="rId3"/>
          <a:srcRect l="16444" r="11521"/>
          <a:stretch/>
        </p:blipFill>
        <p:spPr>
          <a:xfrm>
            <a:off x="5401463" y="10"/>
            <a:ext cx="6790537" cy="6857990"/>
          </a:xfrm>
          <a:prstGeom prst="rect">
            <a:avLst/>
          </a:prstGeom>
        </p:spPr>
      </p:pic>
    </p:spTree>
    <p:extLst>
      <p:ext uri="{BB962C8B-B14F-4D97-AF65-F5344CB8AC3E}">
        <p14:creationId xmlns:p14="http://schemas.microsoft.com/office/powerpoint/2010/main" val="103964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CD92BA-B961-0DA3-5C51-ED7B514875F7}"/>
              </a:ext>
            </a:extLst>
          </p:cNvPr>
          <p:cNvSpPr>
            <a:spLocks noGrp="1"/>
          </p:cNvSpPr>
          <p:nvPr>
            <p:ph type="title"/>
          </p:nvPr>
        </p:nvSpPr>
        <p:spPr>
          <a:xfrm>
            <a:off x="762000" y="1517903"/>
            <a:ext cx="9899904" cy="1345115"/>
          </a:xfrm>
        </p:spPr>
        <p:txBody>
          <a:bodyPr>
            <a:normAutofit/>
          </a:bodyPr>
          <a:lstStyle/>
          <a:p>
            <a:r>
              <a:rPr lang="en-IN"/>
              <a:t>Handling Missing Values</a:t>
            </a:r>
          </a:p>
        </p:txBody>
      </p:sp>
      <p:sp>
        <p:nvSpPr>
          <p:cNvPr id="3" name="Content Placeholder 2">
            <a:extLst>
              <a:ext uri="{FF2B5EF4-FFF2-40B4-BE49-F238E27FC236}">
                <a16:creationId xmlns:a16="http://schemas.microsoft.com/office/drawing/2014/main" id="{6E5019F6-3D49-199D-2AB8-CAEA3959A9ED}"/>
              </a:ext>
            </a:extLst>
          </p:cNvPr>
          <p:cNvSpPr>
            <a:spLocks noGrp="1"/>
          </p:cNvSpPr>
          <p:nvPr>
            <p:ph idx="1"/>
          </p:nvPr>
        </p:nvSpPr>
        <p:spPr>
          <a:xfrm>
            <a:off x="762000" y="2970222"/>
            <a:ext cx="9899904" cy="3125777"/>
          </a:xfrm>
        </p:spPr>
        <p:txBody>
          <a:bodyPr>
            <a:normAutofit/>
          </a:bodyPr>
          <a:lstStyle/>
          <a:p>
            <a:pPr>
              <a:lnSpc>
                <a:spcPct val="95000"/>
              </a:lnSpc>
            </a:pPr>
            <a:r>
              <a:rPr lang="en-US" sz="1000" dirty="0"/>
              <a:t>Identify and Address Missing Values</a:t>
            </a:r>
          </a:p>
          <a:p>
            <a:pPr lvl="1">
              <a:lnSpc>
                <a:spcPct val="95000"/>
              </a:lnSpc>
            </a:pPr>
            <a:r>
              <a:rPr lang="en-US" sz="1000" dirty="0"/>
              <a:t>Detect missing values in the dataset</a:t>
            </a:r>
          </a:p>
          <a:p>
            <a:pPr lvl="1">
              <a:lnSpc>
                <a:spcPct val="95000"/>
              </a:lnSpc>
            </a:pPr>
            <a:r>
              <a:rPr lang="en-US" sz="1000" dirty="0"/>
              <a:t>Decide whether to fill or remove missing values</a:t>
            </a:r>
          </a:p>
          <a:p>
            <a:pPr>
              <a:lnSpc>
                <a:spcPct val="95000"/>
              </a:lnSpc>
            </a:pPr>
            <a:r>
              <a:rPr lang="en-US" sz="1000" dirty="0"/>
              <a:t>Techniques for Numerical Columns</a:t>
            </a:r>
          </a:p>
          <a:p>
            <a:pPr lvl="1">
              <a:lnSpc>
                <a:spcPct val="95000"/>
              </a:lnSpc>
            </a:pPr>
            <a:r>
              <a:rPr lang="en-US" sz="1000" dirty="0"/>
              <a:t>Mean imputation: Replace missing values with the mean of the column</a:t>
            </a:r>
          </a:p>
          <a:p>
            <a:pPr lvl="1">
              <a:lnSpc>
                <a:spcPct val="95000"/>
              </a:lnSpc>
            </a:pPr>
            <a:r>
              <a:rPr lang="en-US" sz="1000" dirty="0"/>
              <a:t>Median imputation: Use the median value for replacement</a:t>
            </a:r>
          </a:p>
          <a:p>
            <a:pPr lvl="1">
              <a:lnSpc>
                <a:spcPct val="95000"/>
              </a:lnSpc>
            </a:pPr>
            <a:r>
              <a:rPr lang="en-US" sz="1000" dirty="0"/>
              <a:t>Mode imputation: Fill missing values with the mode of the column</a:t>
            </a:r>
          </a:p>
          <a:p>
            <a:pPr>
              <a:lnSpc>
                <a:spcPct val="95000"/>
              </a:lnSpc>
            </a:pPr>
            <a:r>
              <a:rPr lang="en-US" sz="1000" dirty="0"/>
              <a:t>Techniques for Categorical Columns</a:t>
            </a:r>
          </a:p>
          <a:p>
            <a:pPr lvl="1">
              <a:lnSpc>
                <a:spcPct val="95000"/>
              </a:lnSpc>
            </a:pPr>
            <a:r>
              <a:rPr lang="en-US" sz="1000" dirty="0"/>
              <a:t>Mode imputation: Replace missing values with the most frequent category</a:t>
            </a:r>
          </a:p>
          <a:p>
            <a:pPr lvl="1">
              <a:lnSpc>
                <a:spcPct val="95000"/>
              </a:lnSpc>
            </a:pPr>
            <a:r>
              <a:rPr lang="en-US" sz="1000" dirty="0"/>
              <a:t>Create a new category for missing values</a:t>
            </a:r>
            <a:endParaRPr lang="en-IN" sz="1000" dirty="0"/>
          </a:p>
        </p:txBody>
      </p:sp>
    </p:spTree>
    <p:extLst>
      <p:ext uri="{BB962C8B-B14F-4D97-AF65-F5344CB8AC3E}">
        <p14:creationId xmlns:p14="http://schemas.microsoft.com/office/powerpoint/2010/main" val="145229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AFE0-3196-60AB-4745-D84BBB9D87D3}"/>
              </a:ext>
            </a:extLst>
          </p:cNvPr>
          <p:cNvSpPr>
            <a:spLocks noGrp="1"/>
          </p:cNvSpPr>
          <p:nvPr>
            <p:ph type="title"/>
          </p:nvPr>
        </p:nvSpPr>
        <p:spPr/>
        <p:txBody>
          <a:bodyPr/>
          <a:lstStyle/>
          <a:p>
            <a:r>
              <a:rPr lang="en-US" dirty="0"/>
              <a:t>Input Dataset</a:t>
            </a:r>
            <a:endParaRPr lang="en-IN" dirty="0"/>
          </a:p>
        </p:txBody>
      </p:sp>
      <p:pic>
        <p:nvPicPr>
          <p:cNvPr id="6" name="Picture 5">
            <a:extLst>
              <a:ext uri="{FF2B5EF4-FFF2-40B4-BE49-F238E27FC236}">
                <a16:creationId xmlns:a16="http://schemas.microsoft.com/office/drawing/2014/main" id="{71BDA590-55CE-F11C-C134-CD562773F75F}"/>
              </a:ext>
            </a:extLst>
          </p:cNvPr>
          <p:cNvPicPr>
            <a:picLocks noChangeAspect="1"/>
          </p:cNvPicPr>
          <p:nvPr/>
        </p:nvPicPr>
        <p:blipFill>
          <a:blip r:embed="rId2"/>
          <a:stretch>
            <a:fillRect/>
          </a:stretch>
        </p:blipFill>
        <p:spPr>
          <a:xfrm>
            <a:off x="1234023" y="2862072"/>
            <a:ext cx="10957977" cy="1687334"/>
          </a:xfrm>
          <a:prstGeom prst="rect">
            <a:avLst/>
          </a:prstGeom>
        </p:spPr>
      </p:pic>
    </p:spTree>
    <p:extLst>
      <p:ext uri="{BB962C8B-B14F-4D97-AF65-F5344CB8AC3E}">
        <p14:creationId xmlns:p14="http://schemas.microsoft.com/office/powerpoint/2010/main" val="66650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9D4C-BE02-E471-C186-D94F94BD45F4}"/>
              </a:ext>
            </a:extLst>
          </p:cNvPr>
          <p:cNvSpPr>
            <a:spLocks noGrp="1"/>
          </p:cNvSpPr>
          <p:nvPr>
            <p:ph type="title"/>
          </p:nvPr>
        </p:nvSpPr>
        <p:spPr/>
        <p:txBody>
          <a:bodyPr/>
          <a:lstStyle/>
          <a:p>
            <a:r>
              <a:rPr lang="en-US" dirty="0"/>
              <a:t>Output Dataset</a:t>
            </a:r>
            <a:endParaRPr lang="en-IN" dirty="0"/>
          </a:p>
        </p:txBody>
      </p:sp>
      <p:pic>
        <p:nvPicPr>
          <p:cNvPr id="6" name="Picture 5">
            <a:extLst>
              <a:ext uri="{FF2B5EF4-FFF2-40B4-BE49-F238E27FC236}">
                <a16:creationId xmlns:a16="http://schemas.microsoft.com/office/drawing/2014/main" id="{82B9A66A-25A2-6E26-B68F-525AE81D660B}"/>
              </a:ext>
            </a:extLst>
          </p:cNvPr>
          <p:cNvPicPr>
            <a:picLocks noChangeAspect="1"/>
          </p:cNvPicPr>
          <p:nvPr/>
        </p:nvPicPr>
        <p:blipFill>
          <a:blip r:embed="rId2"/>
          <a:stretch>
            <a:fillRect/>
          </a:stretch>
        </p:blipFill>
        <p:spPr>
          <a:xfrm>
            <a:off x="681683" y="2611803"/>
            <a:ext cx="11925913" cy="2019404"/>
          </a:xfrm>
          <a:prstGeom prst="rect">
            <a:avLst/>
          </a:prstGeom>
        </p:spPr>
      </p:pic>
    </p:spTree>
    <p:extLst>
      <p:ext uri="{BB962C8B-B14F-4D97-AF65-F5344CB8AC3E}">
        <p14:creationId xmlns:p14="http://schemas.microsoft.com/office/powerpoint/2010/main" val="10000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EE5EBA-904A-5704-AC84-EBCE75102EA8}"/>
              </a:ext>
            </a:extLst>
          </p:cNvPr>
          <p:cNvSpPr>
            <a:spLocks noGrp="1"/>
          </p:cNvSpPr>
          <p:nvPr>
            <p:ph type="title"/>
          </p:nvPr>
        </p:nvSpPr>
        <p:spPr>
          <a:xfrm>
            <a:off x="762000" y="758953"/>
            <a:ext cx="4089779" cy="2028388"/>
          </a:xfrm>
        </p:spPr>
        <p:txBody>
          <a:bodyPr vert="horz" lIns="91440" tIns="45720" rIns="91440" bIns="45720" rtlCol="0" anchor="ctr">
            <a:normAutofit/>
          </a:bodyPr>
          <a:lstStyle/>
          <a:p>
            <a:r>
              <a:rPr lang="en-US" kern="1200" spc="-50" baseline="0">
                <a:solidFill>
                  <a:schemeClr val="tx1"/>
                </a:solidFill>
                <a:latin typeface="+mj-lt"/>
                <a:ea typeface="+mj-ea"/>
                <a:cs typeface="+mj-cs"/>
              </a:rPr>
              <a:t>Model Comparison</a:t>
            </a:r>
          </a:p>
        </p:txBody>
      </p:sp>
      <p:sp>
        <p:nvSpPr>
          <p:cNvPr id="4" name="Content Placeholder 3">
            <a:extLst>
              <a:ext uri="{FF2B5EF4-FFF2-40B4-BE49-F238E27FC236}">
                <a16:creationId xmlns:a16="http://schemas.microsoft.com/office/drawing/2014/main" id="{6ECA4A9A-87DF-DB1E-7068-68DA9D5F3C79}"/>
              </a:ext>
            </a:extLst>
          </p:cNvPr>
          <p:cNvSpPr>
            <a:spLocks noGrp="1"/>
          </p:cNvSpPr>
          <p:nvPr>
            <p:ph sz="half" idx="2"/>
          </p:nvPr>
        </p:nvSpPr>
        <p:spPr>
          <a:xfrm>
            <a:off x="762000" y="2893326"/>
            <a:ext cx="4089779" cy="3202674"/>
          </a:xfrm>
        </p:spPr>
        <p:txBody>
          <a:bodyPr vert="horz" lIns="91440" tIns="45720" rIns="91440" bIns="45720" rtlCol="0" anchor="t">
            <a:normAutofit/>
          </a:bodyPr>
          <a:lstStyle/>
          <a:p>
            <a:r>
              <a:rPr lang="en-US" dirty="0"/>
              <a:t>Model Comparison</a:t>
            </a:r>
          </a:p>
          <a:p>
            <a:pPr lvl="1"/>
            <a:r>
              <a:rPr lang="en-US" dirty="0"/>
              <a:t>Evaluate different models</a:t>
            </a:r>
          </a:p>
          <a:p>
            <a:pPr lvl="1"/>
            <a:r>
              <a:rPr lang="en-US" dirty="0"/>
              <a:t>Select the best performing model</a:t>
            </a:r>
          </a:p>
        </p:txBody>
      </p:sp>
      <p:pic>
        <p:nvPicPr>
          <p:cNvPr id="5" name="Content Placeholder 4" descr="Funnel Graph">
            <a:extLst>
              <a:ext uri="{FF2B5EF4-FFF2-40B4-BE49-F238E27FC236}">
                <a16:creationId xmlns:a16="http://schemas.microsoft.com/office/drawing/2014/main" id="{6F74C889-3562-46CE-8035-BF6FB13C758C}"/>
              </a:ext>
            </a:extLst>
          </p:cNvPr>
          <p:cNvPicPr>
            <a:picLocks noGrp="1" noChangeAspect="1"/>
          </p:cNvPicPr>
          <p:nvPr>
            <p:ph sz="half" idx="1"/>
          </p:nvPr>
        </p:nvPicPr>
        <p:blipFill>
          <a:blip r:embed="rId3"/>
          <a:stretch>
            <a:fillRect/>
          </a:stretch>
        </p:blipFill>
        <p:spPr>
          <a:xfrm>
            <a:off x="5641077" y="2130740"/>
            <a:ext cx="5026924" cy="3355471"/>
          </a:xfrm>
          <a:prstGeom prst="rect">
            <a:avLst/>
          </a:prstGeom>
        </p:spPr>
      </p:pic>
    </p:spTree>
    <p:extLst>
      <p:ext uri="{BB962C8B-B14F-4D97-AF65-F5344CB8AC3E}">
        <p14:creationId xmlns:p14="http://schemas.microsoft.com/office/powerpoint/2010/main" val="55813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4B9EF0-D649-47EB-79BB-1CBC210563AD}"/>
              </a:ext>
            </a:extLst>
          </p:cNvPr>
          <p:cNvPicPr>
            <a:picLocks noChangeAspect="1"/>
          </p:cNvPicPr>
          <p:nvPr/>
        </p:nvPicPr>
        <p:blipFill>
          <a:blip r:embed="rId2"/>
          <a:stretch>
            <a:fillRect/>
          </a:stretch>
        </p:blipFill>
        <p:spPr>
          <a:xfrm>
            <a:off x="3978166" y="838067"/>
            <a:ext cx="4235668" cy="5181866"/>
          </a:xfrm>
          <a:prstGeom prst="rect">
            <a:avLst/>
          </a:prstGeom>
        </p:spPr>
      </p:pic>
    </p:spTree>
    <p:extLst>
      <p:ext uri="{BB962C8B-B14F-4D97-AF65-F5344CB8AC3E}">
        <p14:creationId xmlns:p14="http://schemas.microsoft.com/office/powerpoint/2010/main" val="133692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2BA9-27DB-EAA6-D1FD-D9E005E27D4F}"/>
              </a:ext>
            </a:extLst>
          </p:cNvPr>
          <p:cNvSpPr>
            <a:spLocks noGrp="1"/>
          </p:cNvSpPr>
          <p:nvPr>
            <p:ph type="title"/>
          </p:nvPr>
        </p:nvSpPr>
        <p:spPr/>
        <p:txBody>
          <a:bodyPr/>
          <a:lstStyle/>
          <a:p>
            <a:r>
              <a:rPr lang="en-US" dirty="0"/>
              <a:t>Find Suitable </a:t>
            </a:r>
            <a:r>
              <a:rPr lang="en-US" dirty="0" err="1"/>
              <a:t>Randomstate</a:t>
            </a:r>
            <a:r>
              <a:rPr lang="en-US" dirty="0"/>
              <a:t> value</a:t>
            </a:r>
            <a:br>
              <a:rPr lang="en-US" dirty="0"/>
            </a:br>
            <a:endParaRPr lang="en-IN" dirty="0"/>
          </a:p>
        </p:txBody>
      </p:sp>
      <p:pic>
        <p:nvPicPr>
          <p:cNvPr id="6" name="Picture 5">
            <a:extLst>
              <a:ext uri="{FF2B5EF4-FFF2-40B4-BE49-F238E27FC236}">
                <a16:creationId xmlns:a16="http://schemas.microsoft.com/office/drawing/2014/main" id="{A4B0DE55-05BF-47E9-0DB4-9262FDD418F3}"/>
              </a:ext>
            </a:extLst>
          </p:cNvPr>
          <p:cNvPicPr>
            <a:picLocks noChangeAspect="1"/>
          </p:cNvPicPr>
          <p:nvPr/>
        </p:nvPicPr>
        <p:blipFill>
          <a:blip r:embed="rId2"/>
          <a:stretch>
            <a:fillRect/>
          </a:stretch>
        </p:blipFill>
        <p:spPr>
          <a:xfrm>
            <a:off x="2071865" y="3113678"/>
            <a:ext cx="5841281" cy="1487197"/>
          </a:xfrm>
          <a:prstGeom prst="rect">
            <a:avLst/>
          </a:prstGeom>
        </p:spPr>
      </p:pic>
    </p:spTree>
    <p:extLst>
      <p:ext uri="{BB962C8B-B14F-4D97-AF65-F5344CB8AC3E}">
        <p14:creationId xmlns:p14="http://schemas.microsoft.com/office/powerpoint/2010/main" val="1865417198"/>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699</Words>
  <Application>Microsoft Office PowerPoint</Application>
  <PresentationFormat>Widescreen</PresentationFormat>
  <Paragraphs>45</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Aptos</vt:lpstr>
      <vt:lpstr>Arial</vt:lpstr>
      <vt:lpstr>Avenir Next LT Pro</vt:lpstr>
      <vt:lpstr>PrismaticVTI</vt:lpstr>
      <vt:lpstr>Car Dheko - Used Car Price Prediction</vt:lpstr>
      <vt:lpstr>Project Scope</vt:lpstr>
      <vt:lpstr>Import and Concatenate</vt:lpstr>
      <vt:lpstr>Handling Missing Values</vt:lpstr>
      <vt:lpstr>Input Dataset</vt:lpstr>
      <vt:lpstr>Output Dataset</vt:lpstr>
      <vt:lpstr>Model Comparison</vt:lpstr>
      <vt:lpstr>PowerPoint Presentation</vt:lpstr>
      <vt:lpstr>Find Suitable Randomstate value </vt:lpstr>
      <vt:lpstr>Final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Harikrishnan (IN32370)</dc:creator>
  <cp:lastModifiedBy>Harikrishnan (IN32370)</cp:lastModifiedBy>
  <cp:revision>1</cp:revision>
  <dcterms:created xsi:type="dcterms:W3CDTF">2024-12-14T03:55:32Z</dcterms:created>
  <dcterms:modified xsi:type="dcterms:W3CDTF">2024-12-14T04:19:16Z</dcterms:modified>
</cp:coreProperties>
</file>