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s/slide2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9.xml" ContentType="application/vnd.openxmlformats-officedocument.presentationml.slide+xml"/>
  <Override PartName="/ppt/slides/slide47.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1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309" r:id="rId2"/>
    <p:sldId id="292" r:id="rId3"/>
    <p:sldId id="310" r:id="rId4"/>
    <p:sldId id="489" r:id="rId5"/>
    <p:sldId id="349" r:id="rId6"/>
    <p:sldId id="490" r:id="rId7"/>
    <p:sldId id="564" r:id="rId8"/>
    <p:sldId id="466" r:id="rId9"/>
    <p:sldId id="487" r:id="rId10"/>
    <p:sldId id="472" r:id="rId11"/>
    <p:sldId id="565" r:id="rId12"/>
    <p:sldId id="503" r:id="rId13"/>
    <p:sldId id="566" r:id="rId14"/>
    <p:sldId id="501" r:id="rId15"/>
    <p:sldId id="505" r:id="rId16"/>
    <p:sldId id="569" r:id="rId17"/>
    <p:sldId id="570" r:id="rId18"/>
    <p:sldId id="571" r:id="rId19"/>
    <p:sldId id="508" r:id="rId20"/>
    <p:sldId id="572" r:id="rId21"/>
    <p:sldId id="567"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590" r:id="rId40"/>
    <p:sldId id="591" r:id="rId41"/>
    <p:sldId id="592" r:id="rId42"/>
    <p:sldId id="568" r:id="rId43"/>
    <p:sldId id="595" r:id="rId44"/>
    <p:sldId id="594" r:id="rId45"/>
    <p:sldId id="597" r:id="rId46"/>
    <p:sldId id="346" r:id="rId47"/>
    <p:sldId id="345" r:id="rId48"/>
  </p:sldIdLst>
  <p:sldSz cx="12192000" cy="6858000"/>
  <p:notesSz cx="6954838" cy="9309100"/>
  <p:embeddedFontLst>
    <p:embeddedFont>
      <p:font typeface="Roboto Condensed Light" charset="0"/>
      <p:regular r:id="rId50"/>
      <p:italic r:id="rId51"/>
    </p:embeddedFont>
    <p:embeddedFont>
      <p:font typeface="Roboto Condensed" charset="0"/>
      <p:regular r:id="rId52"/>
      <p:bold r:id="rId53"/>
      <p:italic r:id="rId54"/>
      <p:boldItalic r:id="rId55"/>
    </p:embeddedFont>
    <p:embeddedFont>
      <p:font typeface="Segoe UI Black" pitchFamily="34" charset="0"/>
      <p:bold r:id="rId56"/>
      <p:boldItalic r:id="rId57"/>
    </p:embeddedFont>
    <p:embeddedFont>
      <p:font typeface="Wingdings 2" pitchFamily="18" charset="2"/>
      <p:regular r:id="rId58"/>
    </p:embeddedFont>
    <p:embeddedFont>
      <p:font typeface="Wingdings 3" pitchFamily="18" charset="2"/>
      <p:regular r:id="rId59"/>
    </p:embeddedFont>
    <p:embeddedFont>
      <p:font typeface="Calibri" pitchFamily="34" charset="0"/>
      <p:regular r:id="rId60"/>
      <p:bold r:id="rId61"/>
      <p:italic r:id="rId62"/>
      <p:bold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07D8B"/>
    <a:srgbClr val="301B92"/>
    <a:srgbClr val="673BB7"/>
    <a:srgbClr val="ED524F"/>
    <a:srgbClr val="B71B1C"/>
    <a:srgbClr val="F54337"/>
    <a:srgbClr val="D81A60"/>
    <a:srgbClr val="890E4F"/>
    <a:srgbClr val="EA1E63"/>
    <a:srgbClr val="C6282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434" autoAdjust="0"/>
  </p:normalViewPr>
  <p:slideViewPr>
    <p:cSldViewPr snapToGrid="0">
      <p:cViewPr varScale="1">
        <p:scale>
          <a:sx n="83" d="100"/>
          <a:sy n="83" d="100"/>
        </p:scale>
        <p:origin x="-658"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D648E3F3-8B31-41D2-AA9B-9796555DB866}" type="datetimeFigureOut">
              <a:rPr lang="en-US" smtClean="0"/>
              <a:pPr/>
              <a:t>10/4/2021</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xmlns=""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12.pn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5.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6.jpeg"/><Relationship Id="rId4" Type="http://schemas.openxmlformats.org/officeDocument/2006/relationships/image" Target="../media/image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xmlns=""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xmlns="">
                  <a14:imgLayer r:embed="rId8">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7800382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xmlns="">
                  <a14:imgLayer r:embed="rId6">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xmlns=""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xmlns=""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xmlns=""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6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29418279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xmlns="" val="40033120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27088808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7645704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7850339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61585978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xmlns=""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extLst>
              <a:ext uri="{28A0092B-C50C-407E-A947-70E740481C1C}">
                <a14:useLocalDpi xmlns:a14="http://schemas.microsoft.com/office/drawing/2010/main" xmlns="" val="0"/>
              </a:ext>
            </a:extLst>
          </a:blip>
          <a:stretch>
            <a:fillRect/>
          </a:stretch>
        </p:blipFill>
        <p:spPr>
          <a:xfrm>
            <a:off x="8454789" y="1795212"/>
            <a:ext cx="2880360" cy="2774747"/>
          </a:xfrm>
          <a:prstGeom prst="rect">
            <a:avLst/>
          </a:prstGeom>
        </p:spPr>
      </p:pic>
    </p:spTree>
    <p:extLst>
      <p:ext uri="{BB962C8B-B14F-4D97-AF65-F5344CB8AC3E}">
        <p14:creationId xmlns:p14="http://schemas.microsoft.com/office/powerpoint/2010/main" xmlns="" val="27316259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375188163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18065262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#3140702 (OS)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5 – Deadlock</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401228099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253280755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xmlns=""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37651319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xmlns="">
                  <a14:imgLayer r:embed="rId9">
                    <a14:imgEffect>
                      <a14:brightnessContrast contrast="-40000"/>
                    </a14:imgEffect>
                  </a14:imgLayer>
                </a14:imgProps>
              </a:ex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1170502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#3140702 (OS)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Deadlock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#3140702 (OS)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Deadlock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xmlns="">
                  <a14:imgLayer r:embed="rId4">
                    <a14:imgEffect>
                      <a14:brightnessContrast contrast="-40000"/>
                    </a14:imgEffect>
                  </a14:imgLayer>
                </a14:imgProps>
              </a:ext>
              <a:ext uri="{28A0092B-C50C-407E-A947-70E740481C1C}">
                <a14:useLocalDpi xmlns:a14="http://schemas.microsoft.com/office/drawing/2010/main" xmlns=""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xmlns=""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10/4/2021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xmlns=""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3" r:id="rId10"/>
    <p:sldLayoutId id="2147483692" r:id="rId11"/>
    <p:sldLayoutId id="2147483691" r:id="rId12"/>
    <p:sldLayoutId id="2147483674" r:id="rId13"/>
    <p:sldLayoutId id="2147483676" r:id="rId14"/>
    <p:sldLayoutId id="2147483677" r:id="rId15"/>
    <p:sldLayoutId id="2147483678" r:id="rId16"/>
    <p:sldLayoutId id="2147483679" r:id="rId17"/>
    <p:sldLayoutId id="2147483681" r:id="rId18"/>
    <p:sldLayoutId id="2147483683" r:id="rId19"/>
    <p:sldLayoutId id="2147483682" r:id="rId20"/>
    <p:sldLayoutId id="2147483684" r:id="rId21"/>
    <p:sldLayoutId id="2147483685" r:id="rId22"/>
    <p:sldLayoutId id="2147483686" r:id="rId2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3F305CB-DBE2-45D5-8D0B-92106F27C4BB}"/>
              </a:ext>
            </a:extLst>
          </p:cNvPr>
          <p:cNvSpPr>
            <a:spLocks noGrp="1"/>
          </p:cNvSpPr>
          <p:nvPr>
            <p:ph type="ctrTitle"/>
          </p:nvPr>
        </p:nvSpPr>
        <p:spPr>
          <a:xfrm>
            <a:off x="559490" y="1122364"/>
            <a:ext cx="7315200" cy="3566160"/>
          </a:xfrm>
        </p:spPr>
        <p:txBody>
          <a:bodyPr/>
          <a:lstStyle/>
          <a:p>
            <a:r>
              <a:rPr lang="en-US" sz="4800" b="0" dirty="0" smtClean="0">
                <a:latin typeface="Roboto Condensed Light" panose="02000000000000000000" pitchFamily="2" charset="0"/>
                <a:ea typeface="Roboto Condensed Light" panose="02000000000000000000" pitchFamily="2" charset="0"/>
              </a:rPr>
              <a:t>Unit-5</a:t>
            </a:r>
            <a:r>
              <a:rPr lang="en-US" dirty="0" smtClean="0"/>
              <a:t> </a:t>
            </a:r>
            <a:r>
              <a:rPr lang="en-US" dirty="0"/>
              <a:t/>
            </a:r>
            <a:br>
              <a:rPr lang="en-US" dirty="0"/>
            </a:br>
            <a:r>
              <a:rPr lang="en-US" dirty="0"/>
              <a:t>Deadlock</a:t>
            </a:r>
          </a:p>
        </p:txBody>
      </p:sp>
      <p:sp>
        <p:nvSpPr>
          <p:cNvPr id="10"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p:txBody>
          <a:bodyPr/>
          <a:lstStyle/>
          <a:p>
            <a:endParaRPr lang="en-US" dirty="0"/>
          </a:p>
        </p:txBody>
      </p:sp>
      <p:sp>
        <p:nvSpPr>
          <p:cNvPr id="11"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p:txBody>
          <a:bodyPr/>
          <a:lstStyle/>
          <a:p>
            <a:endParaRPr lang="en-US" dirty="0"/>
          </a:p>
        </p:txBody>
      </p:sp>
      <p:sp>
        <p:nvSpPr>
          <p:cNvPr id="12"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p:txBody>
          <a:bodyPr/>
          <a:lstStyle/>
          <a:p>
            <a:endParaRPr lang="en-US" dirty="0"/>
          </a:p>
        </p:txBody>
      </p:sp>
      <p:sp>
        <p:nvSpPr>
          <p:cNvPr id="14"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p:txBody>
          <a:bodyPr/>
          <a:lstStyle/>
          <a:p>
            <a:r>
              <a:rPr lang="en-US" b="1" dirty="0"/>
              <a:t>Operating System </a:t>
            </a:r>
            <a:r>
              <a:rPr lang="en-US" dirty="0" smtClean="0">
                <a:latin typeface="Roboto Condensed Light" panose="02000000000000000000" pitchFamily="2" charset="0"/>
                <a:ea typeface="Roboto Condensed Light" panose="02000000000000000000" pitchFamily="2" charset="0"/>
              </a:rPr>
              <a:t>(OS</a:t>
            </a:r>
            <a:r>
              <a:rPr lang="en-US" dirty="0">
                <a:latin typeface="Roboto Condensed Light" panose="02000000000000000000" pitchFamily="2" charset="0"/>
                <a:ea typeface="Roboto Condensed Light" panose="02000000000000000000" pitchFamily="2" charset="0"/>
              </a:rPr>
              <a:t>)</a:t>
            </a:r>
          </a:p>
          <a:p>
            <a:r>
              <a:rPr lang="en-US" dirty="0"/>
              <a:t>GTU # </a:t>
            </a:r>
            <a:r>
              <a:rPr lang="en-US" dirty="0" smtClean="0"/>
              <a:t>3140702</a:t>
            </a:r>
            <a:endParaRPr lang="en-US" dirty="0"/>
          </a:p>
        </p:txBody>
      </p:sp>
      <p:sp>
        <p:nvSpPr>
          <p:cNvPr id="9" name="Picture Placeholder 8"/>
          <p:cNvSpPr>
            <a:spLocks noGrp="1"/>
          </p:cNvSpPr>
          <p:nvPr>
            <p:ph type="pic" sz="quarter" idx="10"/>
          </p:nvPr>
        </p:nvSpPr>
        <p:spPr/>
      </p:sp>
    </p:spTree>
    <p:extLst>
      <p:ext uri="{BB962C8B-B14F-4D97-AF65-F5344CB8AC3E}">
        <p14:creationId xmlns:p14="http://schemas.microsoft.com/office/powerpoint/2010/main" xmlns=""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dealing with </a:t>
            </a:r>
            <a:r>
              <a:rPr lang="en-US" dirty="0" smtClean="0"/>
              <a:t>deadlock</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Just </a:t>
            </a:r>
            <a:r>
              <a:rPr lang="en-US" b="1" dirty="0">
                <a:solidFill>
                  <a:schemeClr val="accent6"/>
                </a:solidFill>
              </a:rPr>
              <a:t>ignore</a:t>
            </a:r>
            <a:r>
              <a:rPr lang="en-US" dirty="0"/>
              <a:t> the problem</a:t>
            </a:r>
          </a:p>
          <a:p>
            <a:pPr marL="457200" indent="-457200">
              <a:buFont typeface="+mj-lt"/>
              <a:buAutoNum type="arabicPeriod"/>
            </a:pPr>
            <a:r>
              <a:rPr lang="en-US" b="1" dirty="0">
                <a:solidFill>
                  <a:schemeClr val="accent6"/>
                </a:solidFill>
              </a:rPr>
              <a:t>Detection and recovery</a:t>
            </a:r>
            <a:r>
              <a:rPr lang="en-US" dirty="0"/>
              <a:t>.</a:t>
            </a:r>
          </a:p>
          <a:p>
            <a:pPr marL="1001712" lvl="1" indent="-457200">
              <a:buFont typeface="Wingdings" panose="05000000000000000000" pitchFamily="2" charset="2"/>
              <a:buChar char="§"/>
            </a:pPr>
            <a:r>
              <a:rPr lang="en-US" dirty="0" smtClean="0"/>
              <a:t>Let </a:t>
            </a:r>
            <a:r>
              <a:rPr lang="en-US" dirty="0"/>
              <a:t>deadlocks occur, detect them and take action.</a:t>
            </a:r>
          </a:p>
          <a:p>
            <a:pPr marL="457200" indent="-457200">
              <a:buFont typeface="+mj-lt"/>
              <a:buAutoNum type="arabicPeriod"/>
            </a:pPr>
            <a:r>
              <a:rPr lang="en-US" dirty="0"/>
              <a:t>Dynamic </a:t>
            </a:r>
            <a:r>
              <a:rPr lang="en-US" b="1" dirty="0">
                <a:solidFill>
                  <a:schemeClr val="accent6"/>
                </a:solidFill>
              </a:rPr>
              <a:t>avoidance</a:t>
            </a:r>
            <a:r>
              <a:rPr lang="en-US" dirty="0"/>
              <a:t> by careful resource allocation.</a:t>
            </a:r>
          </a:p>
          <a:p>
            <a:pPr marL="457200" indent="-457200">
              <a:buFont typeface="+mj-lt"/>
              <a:buAutoNum type="arabicPeriod"/>
            </a:pPr>
            <a:r>
              <a:rPr lang="en-US" b="1" dirty="0">
                <a:solidFill>
                  <a:schemeClr val="accent6"/>
                </a:solidFill>
              </a:rPr>
              <a:t>Prevention</a:t>
            </a:r>
            <a:r>
              <a:rPr lang="en-US" dirty="0"/>
              <a:t>, by structurally negating (killing) one of the four required conditions.</a:t>
            </a:r>
          </a:p>
        </p:txBody>
      </p:sp>
    </p:spTree>
    <p:extLst>
      <p:ext uri="{BB962C8B-B14F-4D97-AF65-F5344CB8AC3E}">
        <p14:creationId xmlns:p14="http://schemas.microsoft.com/office/powerpoint/2010/main" xmlns="" val="111022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ignorance</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(Ostrich </a:t>
            </a:r>
            <a:r>
              <a:rPr lang="en-US" dirty="0" smtClean="0">
                <a:gradFill flip="none" rotWithShape="1">
                  <a:gsLst>
                    <a:gs pos="10000">
                      <a:schemeClr val="accent6">
                        <a:lumMod val="50000"/>
                      </a:schemeClr>
                    </a:gs>
                    <a:gs pos="100000">
                      <a:schemeClr val="accent6"/>
                    </a:gs>
                  </a:gsLst>
                  <a:lin ang="0" scaled="1"/>
                  <a:tileRect/>
                </a:gradFill>
              </a:rPr>
              <a:t>Algorithm)</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- 3</a:t>
            </a:r>
          </a:p>
          <a:p>
            <a:endParaRPr lang="en-US" dirty="0"/>
          </a:p>
        </p:txBody>
      </p:sp>
    </p:spTree>
    <p:extLst>
      <p:ext uri="{BB962C8B-B14F-4D97-AF65-F5344CB8AC3E}">
        <p14:creationId xmlns:p14="http://schemas.microsoft.com/office/powerpoint/2010/main" xmlns="" val="2167940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ignorance (Ostrich Algorithm)</a:t>
            </a:r>
          </a:p>
        </p:txBody>
      </p:sp>
      <p:sp>
        <p:nvSpPr>
          <p:cNvPr id="3" name="Content Placeholder 2"/>
          <p:cNvSpPr>
            <a:spLocks noGrp="1"/>
          </p:cNvSpPr>
          <p:nvPr>
            <p:ph idx="1"/>
          </p:nvPr>
        </p:nvSpPr>
        <p:spPr>
          <a:xfrm>
            <a:off x="131181" y="863444"/>
            <a:ext cx="8327020" cy="5590565"/>
          </a:xfrm>
        </p:spPr>
        <p:txBody>
          <a:bodyPr/>
          <a:lstStyle/>
          <a:p>
            <a:r>
              <a:rPr lang="en-US" dirty="0"/>
              <a:t>When </a:t>
            </a:r>
            <a:r>
              <a:rPr lang="en-US" b="1" dirty="0">
                <a:solidFill>
                  <a:schemeClr val="accent6"/>
                </a:solidFill>
              </a:rPr>
              <a:t>storm approaches</a:t>
            </a:r>
            <a:r>
              <a:rPr lang="en-US" dirty="0"/>
              <a:t>, an </a:t>
            </a:r>
            <a:r>
              <a:rPr lang="en-US" b="1" dirty="0">
                <a:solidFill>
                  <a:schemeClr val="accent6"/>
                </a:solidFill>
              </a:rPr>
              <a:t>ostrich puts his head in the sand (ground)</a:t>
            </a:r>
            <a:r>
              <a:rPr lang="en-US" dirty="0"/>
              <a:t> and </a:t>
            </a:r>
            <a:r>
              <a:rPr lang="en-US" b="1" dirty="0">
                <a:solidFill>
                  <a:schemeClr val="accent6"/>
                </a:solidFill>
              </a:rPr>
              <a:t>pretend (imagine) that there is no problem at all</a:t>
            </a:r>
            <a:r>
              <a:rPr lang="en-US" dirty="0"/>
              <a:t>.</a:t>
            </a:r>
          </a:p>
          <a:p>
            <a:r>
              <a:rPr lang="en-US" b="1" dirty="0">
                <a:solidFill>
                  <a:schemeClr val="accent6"/>
                </a:solidFill>
              </a:rPr>
              <a:t>Ignore</a:t>
            </a:r>
            <a:r>
              <a:rPr lang="en-US" dirty="0">
                <a:solidFill>
                  <a:schemeClr val="accent6"/>
                </a:solidFill>
              </a:rPr>
              <a:t> </a:t>
            </a:r>
            <a:r>
              <a:rPr lang="en-US" dirty="0"/>
              <a:t>the </a:t>
            </a:r>
            <a:r>
              <a:rPr lang="en-US" b="1" dirty="0">
                <a:solidFill>
                  <a:schemeClr val="accent6"/>
                </a:solidFill>
              </a:rPr>
              <a:t>deadlock</a:t>
            </a:r>
            <a:r>
              <a:rPr lang="en-US" dirty="0"/>
              <a:t> and </a:t>
            </a:r>
            <a:r>
              <a:rPr lang="en-US" b="1" dirty="0">
                <a:solidFill>
                  <a:schemeClr val="accent6"/>
                </a:solidFill>
              </a:rPr>
              <a:t>pretend</a:t>
            </a:r>
            <a:r>
              <a:rPr lang="en-US" dirty="0"/>
              <a:t> that </a:t>
            </a:r>
            <a:r>
              <a:rPr lang="en-US" b="1" dirty="0">
                <a:solidFill>
                  <a:schemeClr val="accent6"/>
                </a:solidFill>
              </a:rPr>
              <a:t>deadlock never occur</a:t>
            </a:r>
            <a:r>
              <a:rPr lang="en-US" dirty="0"/>
              <a:t>.</a:t>
            </a:r>
          </a:p>
          <a:p>
            <a:r>
              <a:rPr lang="en-US" dirty="0"/>
              <a:t>Reasonable if </a:t>
            </a:r>
          </a:p>
          <a:p>
            <a:pPr lvl="1"/>
            <a:r>
              <a:rPr lang="en-US" dirty="0"/>
              <a:t>deadlocks occur very rarely </a:t>
            </a:r>
          </a:p>
          <a:p>
            <a:pPr lvl="1"/>
            <a:r>
              <a:rPr lang="en-US" dirty="0"/>
              <a:t>difficult to detect</a:t>
            </a:r>
          </a:p>
          <a:p>
            <a:pPr lvl="1"/>
            <a:r>
              <a:rPr lang="en-US" dirty="0"/>
              <a:t>cost of prevention is high</a:t>
            </a:r>
          </a:p>
          <a:p>
            <a:r>
              <a:rPr lang="en-US" b="1" dirty="0">
                <a:solidFill>
                  <a:schemeClr val="accent6"/>
                </a:solidFill>
              </a:rPr>
              <a:t>UNIX</a:t>
            </a:r>
            <a:r>
              <a:rPr lang="en-US" dirty="0"/>
              <a:t> and </a:t>
            </a:r>
            <a:r>
              <a:rPr lang="en-US" b="1" dirty="0">
                <a:solidFill>
                  <a:schemeClr val="accent6"/>
                </a:solidFill>
              </a:rPr>
              <a:t>Windows</a:t>
            </a:r>
            <a:r>
              <a:rPr lang="en-US" dirty="0"/>
              <a:t> takes this approach</a:t>
            </a:r>
          </a:p>
        </p:txBody>
      </p:sp>
      <p:pic>
        <p:nvPicPr>
          <p:cNvPr id="4" name="Picture 2" descr="Image result for ostrich head in sand"/>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3437" t="8333" r="29688" b="12500"/>
          <a:stretch/>
        </p:blipFill>
        <p:spPr bwMode="auto">
          <a:xfrm>
            <a:off x="8643936" y="944126"/>
            <a:ext cx="3383280" cy="357124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Related image"/>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22902" t="25173" r="21313" b="11493"/>
          <a:stretch/>
        </p:blipFill>
        <p:spPr bwMode="auto">
          <a:xfrm>
            <a:off x="8643936" y="863444"/>
            <a:ext cx="3383280" cy="37813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6045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detection and recovery</a:t>
            </a:r>
          </a:p>
        </p:txBody>
      </p:sp>
      <p:sp>
        <p:nvSpPr>
          <p:cNvPr id="5" name="Text Placeholder 4"/>
          <p:cNvSpPr>
            <a:spLocks noGrp="1"/>
          </p:cNvSpPr>
          <p:nvPr>
            <p:ph type="body" idx="1"/>
          </p:nvPr>
        </p:nvSpPr>
        <p:spPr/>
        <p:txBody>
          <a:bodyPr/>
          <a:lstStyle/>
          <a:p>
            <a:r>
              <a:rPr lang="en-US" dirty="0" smtClean="0"/>
              <a:t>Section - 4</a:t>
            </a:r>
          </a:p>
          <a:p>
            <a:endParaRPr lang="en-US" dirty="0"/>
          </a:p>
        </p:txBody>
      </p:sp>
    </p:spTree>
    <p:extLst>
      <p:ext uri="{BB962C8B-B14F-4D97-AF65-F5344CB8AC3E}">
        <p14:creationId xmlns:p14="http://schemas.microsoft.com/office/powerpoint/2010/main" xmlns="" val="1463701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Deadlock detection for single resource (RAG - </a:t>
            </a:r>
            <a:r>
              <a:rPr lang="en-US" sz="3100" dirty="0"/>
              <a:t>Resource Allocation Graph</a:t>
            </a:r>
            <a:r>
              <a:rPr lang="en-US" dirty="0"/>
              <a:t>)</a:t>
            </a:r>
          </a:p>
        </p:txBody>
      </p:sp>
      <p:sp>
        <p:nvSpPr>
          <p:cNvPr id="22" name="TextBox 21"/>
          <p:cNvSpPr txBox="1"/>
          <p:nvPr/>
        </p:nvSpPr>
        <p:spPr>
          <a:xfrm>
            <a:off x="5553635" y="846976"/>
            <a:ext cx="6507186" cy="3785652"/>
          </a:xfrm>
          <a:prstGeom prst="rect">
            <a:avLst/>
          </a:prstGeom>
          <a:noFill/>
          <a:ln>
            <a:solidFill>
              <a:schemeClr val="accent6">
                <a:lumMod val="60000"/>
                <a:lumOff val="40000"/>
              </a:schemeClr>
            </a:solidFill>
          </a:ln>
        </p:spPr>
        <p:txBody>
          <a:bodyPr wrap="square" rtlCol="0">
            <a:spAutoFit/>
          </a:bodyPr>
          <a:lstStyle/>
          <a:p>
            <a:pPr marL="285750" indent="-285750">
              <a:buFont typeface="Wingdings" panose="05000000000000000000" pitchFamily="2" charset="2"/>
              <a:buChar char="§"/>
            </a:pPr>
            <a:r>
              <a:rPr lang="en-US" sz="2400" dirty="0"/>
              <a:t>We are starting from node D.</a:t>
            </a:r>
          </a:p>
          <a:p>
            <a:pPr marL="285750" indent="-285750">
              <a:buFont typeface="Wingdings" panose="05000000000000000000" pitchFamily="2" charset="2"/>
              <a:buChar char="§"/>
            </a:pPr>
            <a:r>
              <a:rPr lang="en-US" sz="2400" dirty="0"/>
              <a:t>Empty list L = ()</a:t>
            </a:r>
          </a:p>
          <a:p>
            <a:pPr marL="285750" indent="-285750">
              <a:buFont typeface="Wingdings" panose="05000000000000000000" pitchFamily="2" charset="2"/>
              <a:buChar char="§"/>
            </a:pPr>
            <a:r>
              <a:rPr lang="en-US" sz="2400" dirty="0"/>
              <a:t>Add current node so Empty list = (D).</a:t>
            </a:r>
          </a:p>
          <a:p>
            <a:pPr marL="285750" indent="-285750">
              <a:buFont typeface="Wingdings" panose="05000000000000000000" pitchFamily="2" charset="2"/>
              <a:buChar char="§"/>
            </a:pPr>
            <a:r>
              <a:rPr lang="en-US" sz="2400" dirty="0"/>
              <a:t>From this node there is one outgoing arc to T so add T to list.</a:t>
            </a:r>
          </a:p>
          <a:p>
            <a:pPr marL="285750" indent="-285750">
              <a:buFont typeface="Wingdings" panose="05000000000000000000" pitchFamily="2" charset="2"/>
              <a:buChar char="§"/>
            </a:pPr>
            <a:r>
              <a:rPr lang="en-US" sz="2400" dirty="0"/>
              <a:t>So list become L = (D, T).</a:t>
            </a:r>
          </a:p>
          <a:p>
            <a:pPr marL="285750" indent="-285750">
              <a:buFont typeface="Wingdings" panose="05000000000000000000" pitchFamily="2" charset="2"/>
              <a:buChar char="§"/>
            </a:pPr>
            <a:r>
              <a:rPr lang="en-US" sz="2400" dirty="0"/>
              <a:t>Continue this step….so we get list as below</a:t>
            </a:r>
          </a:p>
          <a:p>
            <a:r>
              <a:rPr lang="en-US" sz="2400" dirty="0" smtClean="0"/>
              <a:t>	L </a:t>
            </a:r>
            <a:r>
              <a:rPr lang="en-US" sz="2400" dirty="0"/>
              <a:t>= (D, T, E)………… L = (</a:t>
            </a:r>
            <a:r>
              <a:rPr lang="en-US" sz="2400" b="1" dirty="0">
                <a:solidFill>
                  <a:schemeClr val="accent6"/>
                </a:solidFill>
              </a:rPr>
              <a:t>D</a:t>
            </a:r>
            <a:r>
              <a:rPr lang="en-US" sz="2400" dirty="0"/>
              <a:t>, T, E, V, G, U, </a:t>
            </a:r>
            <a:r>
              <a:rPr lang="en-US" sz="2400" b="1" dirty="0">
                <a:solidFill>
                  <a:schemeClr val="accent6"/>
                </a:solidFill>
              </a:rPr>
              <a:t>D</a:t>
            </a:r>
            <a:r>
              <a:rPr lang="en-US" sz="2400" dirty="0"/>
              <a:t>)</a:t>
            </a:r>
          </a:p>
          <a:p>
            <a:pPr marL="285750" indent="-285750">
              <a:buFont typeface="Wingdings" panose="05000000000000000000" pitchFamily="2" charset="2"/>
              <a:buChar char="§"/>
            </a:pPr>
            <a:r>
              <a:rPr lang="en-US" sz="2400" dirty="0" smtClean="0"/>
              <a:t>In </a:t>
            </a:r>
            <a:r>
              <a:rPr lang="en-US" sz="2400" dirty="0"/>
              <a:t>the above step in list the node </a:t>
            </a:r>
            <a:r>
              <a:rPr lang="en-US" sz="2400" b="1" dirty="0">
                <a:solidFill>
                  <a:schemeClr val="accent6"/>
                </a:solidFill>
              </a:rPr>
              <a:t>D appears twice</a:t>
            </a:r>
            <a:r>
              <a:rPr lang="en-US" sz="2400" dirty="0"/>
              <a:t>, </a:t>
            </a:r>
            <a:r>
              <a:rPr lang="en-US" sz="2400" b="1" dirty="0">
                <a:solidFill>
                  <a:schemeClr val="accent6"/>
                </a:solidFill>
              </a:rPr>
              <a:t>so deadlock</a:t>
            </a:r>
            <a:r>
              <a:rPr lang="en-US" sz="2400" dirty="0"/>
              <a:t>.</a:t>
            </a:r>
          </a:p>
        </p:txBody>
      </p:sp>
      <p:sp>
        <p:nvSpPr>
          <p:cNvPr id="27" name="TextBox 26"/>
          <p:cNvSpPr txBox="1"/>
          <p:nvPr/>
        </p:nvSpPr>
        <p:spPr>
          <a:xfrm>
            <a:off x="304800" y="12096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a:t>
            </a:r>
            <a:endParaRPr lang="en-US" dirty="0"/>
          </a:p>
        </p:txBody>
      </p:sp>
      <p:sp>
        <p:nvSpPr>
          <p:cNvPr id="28" name="Oval 27"/>
          <p:cNvSpPr/>
          <p:nvPr/>
        </p:nvSpPr>
        <p:spPr>
          <a:xfrm>
            <a:off x="1323975" y="1171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29" name="TextBox 28"/>
          <p:cNvSpPr txBox="1"/>
          <p:nvPr/>
        </p:nvSpPr>
        <p:spPr>
          <a:xfrm>
            <a:off x="1323975" y="19716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a:t>
            </a:r>
          </a:p>
        </p:txBody>
      </p:sp>
      <p:sp>
        <p:nvSpPr>
          <p:cNvPr id="30" name="Oval 29"/>
          <p:cNvSpPr/>
          <p:nvPr/>
        </p:nvSpPr>
        <p:spPr>
          <a:xfrm>
            <a:off x="314325" y="1933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31" name="Oval 30"/>
          <p:cNvSpPr/>
          <p:nvPr/>
        </p:nvSpPr>
        <p:spPr>
          <a:xfrm>
            <a:off x="2333625" y="1933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2" name="TextBox 31"/>
          <p:cNvSpPr txBox="1"/>
          <p:nvPr/>
        </p:nvSpPr>
        <p:spPr>
          <a:xfrm>
            <a:off x="3343275" y="1966904"/>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a:t>
            </a:r>
          </a:p>
        </p:txBody>
      </p:sp>
      <p:sp>
        <p:nvSpPr>
          <p:cNvPr id="33" name="Oval 32"/>
          <p:cNvSpPr/>
          <p:nvPr/>
        </p:nvSpPr>
        <p:spPr>
          <a:xfrm>
            <a:off x="4429125" y="193832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4" name="Oval 33"/>
          <p:cNvSpPr/>
          <p:nvPr/>
        </p:nvSpPr>
        <p:spPr>
          <a:xfrm>
            <a:off x="3338512" y="1171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5" name="TextBox 34"/>
          <p:cNvSpPr txBox="1"/>
          <p:nvPr/>
        </p:nvSpPr>
        <p:spPr>
          <a:xfrm>
            <a:off x="4429125" y="29241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V</a:t>
            </a:r>
          </a:p>
        </p:txBody>
      </p:sp>
      <p:sp>
        <p:nvSpPr>
          <p:cNvPr id="36" name="TextBox 35"/>
          <p:cNvSpPr txBox="1"/>
          <p:nvPr/>
        </p:nvSpPr>
        <p:spPr>
          <a:xfrm>
            <a:off x="2327763" y="29241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U</a:t>
            </a:r>
          </a:p>
        </p:txBody>
      </p:sp>
      <p:sp>
        <p:nvSpPr>
          <p:cNvPr id="37" name="Oval 36"/>
          <p:cNvSpPr/>
          <p:nvPr/>
        </p:nvSpPr>
        <p:spPr>
          <a:xfrm>
            <a:off x="1323975" y="28860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38" name="Oval 37"/>
          <p:cNvSpPr/>
          <p:nvPr/>
        </p:nvSpPr>
        <p:spPr>
          <a:xfrm>
            <a:off x="2333625" y="3838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39" name="TextBox 38"/>
          <p:cNvSpPr txBox="1"/>
          <p:nvPr/>
        </p:nvSpPr>
        <p:spPr>
          <a:xfrm>
            <a:off x="1323975" y="3868364"/>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a:t>
            </a:r>
          </a:p>
        </p:txBody>
      </p:sp>
      <p:cxnSp>
        <p:nvCxnSpPr>
          <p:cNvPr id="40" name="Straight Arrow Connector 39"/>
          <p:cNvCxnSpPr>
            <a:endCxn id="28" idx="2"/>
          </p:cNvCxnSpPr>
          <p:nvPr/>
        </p:nvCxnSpPr>
        <p:spPr>
          <a:xfrm>
            <a:off x="771525" y="1400168"/>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762000" y="2162168"/>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31" idx="6"/>
            <a:endCxn id="32" idx="1"/>
          </p:cNvCxnSpPr>
          <p:nvPr/>
        </p:nvCxnSpPr>
        <p:spPr>
          <a:xfrm flipV="1">
            <a:off x="2790825" y="2157404"/>
            <a:ext cx="552450" cy="47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32" idx="3"/>
            <a:endCxn id="33" idx="2"/>
          </p:cNvCxnSpPr>
          <p:nvPr/>
        </p:nvCxnSpPr>
        <p:spPr>
          <a:xfrm>
            <a:off x="3800475" y="2157404"/>
            <a:ext cx="628650" cy="95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31" idx="2"/>
            <a:endCxn id="29" idx="3"/>
          </p:cNvCxnSpPr>
          <p:nvPr/>
        </p:nvCxnSpPr>
        <p:spPr>
          <a:xfrm flipH="1">
            <a:off x="1781175" y="2162168"/>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endCxn id="32" idx="0"/>
          </p:cNvCxnSpPr>
          <p:nvPr/>
        </p:nvCxnSpPr>
        <p:spPr>
          <a:xfrm>
            <a:off x="3567112" y="1634081"/>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33" idx="4"/>
            <a:endCxn id="35" idx="0"/>
          </p:cNvCxnSpPr>
          <p:nvPr/>
        </p:nvCxnSpPr>
        <p:spPr>
          <a:xfrm>
            <a:off x="4657725" y="2395528"/>
            <a:ext cx="0" cy="5286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1553674" y="1634081"/>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36" idx="0"/>
          </p:cNvCxnSpPr>
          <p:nvPr/>
        </p:nvCxnSpPr>
        <p:spPr>
          <a:xfrm flipV="1">
            <a:off x="2556363" y="23907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37" idx="0"/>
            <a:endCxn id="29" idx="2"/>
          </p:cNvCxnSpPr>
          <p:nvPr/>
        </p:nvCxnSpPr>
        <p:spPr>
          <a:xfrm flipV="1">
            <a:off x="1552575" y="23526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V="1">
            <a:off x="2556363" y="33051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1552575" y="33432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Elbow Connector 51"/>
          <p:cNvCxnSpPr/>
          <p:nvPr/>
        </p:nvCxnSpPr>
        <p:spPr>
          <a:xfrm rot="10800000" flipV="1">
            <a:off x="2784963" y="3319454"/>
            <a:ext cx="1872762" cy="747714"/>
          </a:xfrm>
          <a:prstGeom prst="bentConnector3">
            <a:avLst>
              <a:gd name="adj1" fmla="val 563"/>
            </a:avLst>
          </a:prstGeom>
          <a:ln w="28575">
            <a:tailEnd type="triangle"/>
          </a:ln>
        </p:spPr>
        <p:style>
          <a:lnRef idx="1">
            <a:schemeClr val="dk1"/>
          </a:lnRef>
          <a:fillRef idx="0">
            <a:schemeClr val="dk1"/>
          </a:fillRef>
          <a:effectRef idx="0">
            <a:schemeClr val="dk1"/>
          </a:effectRef>
          <a:fontRef idx="minor">
            <a:schemeClr val="tx1"/>
          </a:fontRef>
        </p:style>
      </p:cxnSp>
      <p:sp>
        <p:nvSpPr>
          <p:cNvPr id="53" name="Rounded Rectangle 52"/>
          <p:cNvSpPr/>
          <p:nvPr/>
        </p:nvSpPr>
        <p:spPr>
          <a:xfrm>
            <a:off x="2238375" y="1781168"/>
            <a:ext cx="2699238" cy="2667000"/>
          </a:xfrm>
          <a:prstGeom prst="roundRect">
            <a:avLst>
              <a:gd name="adj" fmla="val 3810"/>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TextBox 53"/>
          <p:cNvSpPr txBox="1"/>
          <p:nvPr/>
        </p:nvSpPr>
        <p:spPr>
          <a:xfrm>
            <a:off x="2979708" y="2933686"/>
            <a:ext cx="1254673" cy="369332"/>
          </a:xfrm>
          <a:prstGeom prst="rect">
            <a:avLst/>
          </a:prstGeom>
          <a:noFill/>
          <a:ln>
            <a:noFill/>
          </a:ln>
        </p:spPr>
        <p:txBody>
          <a:bodyPr wrap="square" rtlCol="0">
            <a:spAutoFit/>
          </a:bodyPr>
          <a:lstStyle/>
          <a:p>
            <a:pPr algn="ctr"/>
            <a:r>
              <a:rPr lang="en-US" b="1" dirty="0" smtClean="0">
                <a:solidFill>
                  <a:srgbClr val="C00000"/>
                </a:solidFill>
              </a:rPr>
              <a:t>DEADLOCK</a:t>
            </a:r>
            <a:endParaRPr lang="en-US" b="1" dirty="0">
              <a:solidFill>
                <a:srgbClr val="C00000"/>
              </a:solidFill>
            </a:endParaRPr>
          </a:p>
        </p:txBody>
      </p:sp>
    </p:spTree>
    <p:extLst>
      <p:ext uri="{BB962C8B-B14F-4D97-AF65-F5344CB8AC3E}">
        <p14:creationId xmlns:p14="http://schemas.microsoft.com/office/powerpoint/2010/main" xmlns="" val="230149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par>
                                <p:cTn id="56" presetID="10"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0"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par>
                                <p:cTn id="71" presetID="10"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par>
                                <p:cTn id="74" presetID="10"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500"/>
                                        <p:tgtEl>
                                          <p:spTgt spid="51"/>
                                        </p:tgtEl>
                                      </p:cBhvr>
                                    </p:animEffect>
                                  </p:childTnLst>
                                </p:cTn>
                              </p:par>
                              <p:par>
                                <p:cTn id="80" presetID="10" presetClass="entr" presetSubtype="0"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xEl>
                                              <p:pRg st="0" end="0"/>
                                            </p:txEl>
                                          </p:spTgt>
                                        </p:tgtEl>
                                        <p:attrNameLst>
                                          <p:attrName>style.visibility</p:attrName>
                                        </p:attrNameLst>
                                      </p:cBhvr>
                                      <p:to>
                                        <p:strVal val="visible"/>
                                      </p:to>
                                    </p:set>
                                    <p:animEffect transition="in" filter="fade">
                                      <p:cBhvr>
                                        <p:cTn id="90" dur="500"/>
                                        <p:tgtEl>
                                          <p:spTgt spid="22">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5" presetClass="emph" presetSubtype="0" repeatCount="indefinite" fill="hold" grpId="0" nodeType="clickEffect">
                                  <p:stCondLst>
                                    <p:cond delay="0"/>
                                  </p:stCondLst>
                                  <p:endCondLst>
                                    <p:cond evt="onNext" delay="0">
                                      <p:tgtEl>
                                        <p:sldTgt/>
                                      </p:tgtEl>
                                    </p:cond>
                                  </p:endCondLst>
                                  <p:childTnLst>
                                    <p:anim calcmode="discrete" valueType="str">
                                      <p:cBhvr>
                                        <p:cTn id="94"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2">
                                            <p:txEl>
                                              <p:pRg st="1" end="1"/>
                                            </p:txEl>
                                          </p:spTgt>
                                        </p:tgtEl>
                                        <p:attrNameLst>
                                          <p:attrName>style.visibility</p:attrName>
                                        </p:attrNameLst>
                                      </p:cBhvr>
                                      <p:to>
                                        <p:strVal val="visible"/>
                                      </p:to>
                                    </p:set>
                                    <p:animEffect transition="in" filter="fade">
                                      <p:cBhvr>
                                        <p:cTn id="99" dur="500"/>
                                        <p:tgtEl>
                                          <p:spTgt spid="22">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2">
                                            <p:txEl>
                                              <p:pRg st="2" end="2"/>
                                            </p:txEl>
                                          </p:spTgt>
                                        </p:tgtEl>
                                        <p:attrNameLst>
                                          <p:attrName>style.visibility</p:attrName>
                                        </p:attrNameLst>
                                      </p:cBhvr>
                                      <p:to>
                                        <p:strVal val="visible"/>
                                      </p:to>
                                    </p:set>
                                    <p:animEffect transition="in" filter="fade">
                                      <p:cBhvr>
                                        <p:cTn id="104" dur="500"/>
                                        <p:tgtEl>
                                          <p:spTgt spid="22">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2">
                                            <p:txEl>
                                              <p:pRg st="3" end="3"/>
                                            </p:txEl>
                                          </p:spTgt>
                                        </p:tgtEl>
                                        <p:attrNameLst>
                                          <p:attrName>style.visibility</p:attrName>
                                        </p:attrNameLst>
                                      </p:cBhvr>
                                      <p:to>
                                        <p:strVal val="visible"/>
                                      </p:to>
                                    </p:set>
                                    <p:animEffect transition="in" filter="fade">
                                      <p:cBhvr>
                                        <p:cTn id="109" dur="500"/>
                                        <p:tgtEl>
                                          <p:spTgt spid="22">
                                            <p:txEl>
                                              <p:pRg st="3" end="3"/>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22">
                                            <p:txEl>
                                              <p:pRg st="4" end="4"/>
                                            </p:txEl>
                                          </p:spTgt>
                                        </p:tgtEl>
                                        <p:attrNameLst>
                                          <p:attrName>style.visibility</p:attrName>
                                        </p:attrNameLst>
                                      </p:cBhvr>
                                      <p:to>
                                        <p:strVal val="visible"/>
                                      </p:to>
                                    </p:set>
                                    <p:animEffect transition="in" filter="fade">
                                      <p:cBhvr>
                                        <p:cTn id="114" dur="500"/>
                                        <p:tgtEl>
                                          <p:spTgt spid="22">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22">
                                            <p:txEl>
                                              <p:pRg st="5" end="5"/>
                                            </p:txEl>
                                          </p:spTgt>
                                        </p:tgtEl>
                                        <p:attrNameLst>
                                          <p:attrName>style.visibility</p:attrName>
                                        </p:attrNameLst>
                                      </p:cBhvr>
                                      <p:to>
                                        <p:strVal val="visible"/>
                                      </p:to>
                                    </p:set>
                                    <p:animEffect transition="in" filter="fade">
                                      <p:cBhvr>
                                        <p:cTn id="119" dur="500"/>
                                        <p:tgtEl>
                                          <p:spTgt spid="22">
                                            <p:txEl>
                                              <p:pRg st="5" end="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22">
                                            <p:txEl>
                                              <p:pRg st="6" end="6"/>
                                            </p:txEl>
                                          </p:spTgt>
                                        </p:tgtEl>
                                        <p:attrNameLst>
                                          <p:attrName>style.visibility</p:attrName>
                                        </p:attrNameLst>
                                      </p:cBhvr>
                                      <p:to>
                                        <p:strVal val="visible"/>
                                      </p:to>
                                    </p:set>
                                    <p:animEffect transition="in" filter="fade">
                                      <p:cBhvr>
                                        <p:cTn id="124" dur="500"/>
                                        <p:tgtEl>
                                          <p:spTgt spid="22">
                                            <p:txEl>
                                              <p:pRg st="6" end="6"/>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22">
                                            <p:txEl>
                                              <p:pRg st="7" end="7"/>
                                            </p:txEl>
                                          </p:spTgt>
                                        </p:tgtEl>
                                        <p:attrNameLst>
                                          <p:attrName>style.visibility</p:attrName>
                                        </p:attrNameLst>
                                      </p:cBhvr>
                                      <p:to>
                                        <p:strVal val="visible"/>
                                      </p:to>
                                    </p:set>
                                    <p:animEffect transition="in" filter="fade">
                                      <p:cBhvr>
                                        <p:cTn id="129" dur="500"/>
                                        <p:tgtEl>
                                          <p:spTgt spid="22">
                                            <p:txEl>
                                              <p:pRg st="7" end="7"/>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1" nodeType="click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fade">
                                      <p:cBhvr>
                                        <p:cTn id="134" dur="500"/>
                                        <p:tgtEl>
                                          <p:spTgt spid="53"/>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31" grpId="0" animBg="1"/>
      <p:bldP spid="31" grpId="1" animBg="1"/>
      <p:bldP spid="32" grpId="0" animBg="1"/>
      <p:bldP spid="33" grpId="0" animBg="1"/>
      <p:bldP spid="34" grpId="0" animBg="1"/>
      <p:bldP spid="35" grpId="0" animBg="1"/>
      <p:bldP spid="36" grpId="0" animBg="1"/>
      <p:bldP spid="37" grpId="0" animBg="1"/>
      <p:bldP spid="38" grpId="0" animBg="1"/>
      <p:bldP spid="39" grpId="0" animBg="1"/>
      <p:bldP spid="53" grpId="1" animBg="1"/>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detection for single resource (RAG - </a:t>
            </a:r>
            <a:r>
              <a:rPr lang="en-US" sz="2800" dirty="0"/>
              <a:t>Resource Allocation Graph</a:t>
            </a:r>
            <a:r>
              <a:rPr lang="en-US" dirty="0"/>
              <a:t>)</a:t>
            </a:r>
          </a:p>
        </p:txBody>
      </p:sp>
      <p:sp>
        <p:nvSpPr>
          <p:cNvPr id="3" name="Content Placeholder 2"/>
          <p:cNvSpPr>
            <a:spLocks noGrp="1"/>
          </p:cNvSpPr>
          <p:nvPr>
            <p:ph idx="1"/>
          </p:nvPr>
        </p:nvSpPr>
        <p:spPr/>
        <p:txBody>
          <a:bodyPr/>
          <a:lstStyle/>
          <a:p>
            <a:r>
              <a:rPr lang="en-US" dirty="0"/>
              <a:t>Algorithm for detecting deadlock for single resource</a:t>
            </a:r>
          </a:p>
          <a:p>
            <a:pPr lvl="1"/>
            <a:r>
              <a:rPr lang="en-US" dirty="0"/>
              <a:t>For each node, N in the graph, perform the following five steps with N as the starting node.</a:t>
            </a:r>
          </a:p>
          <a:p>
            <a:pPr marL="1257300" lvl="2" indent="-342900">
              <a:buFont typeface="+mj-lt"/>
              <a:buAutoNum type="arabicParenR"/>
            </a:pPr>
            <a:r>
              <a:rPr lang="en-US" dirty="0"/>
              <a:t>Initialize L to the empty list, designate all arcs as unmarked.</a:t>
            </a:r>
          </a:p>
          <a:p>
            <a:pPr marL="1257300" lvl="2" indent="-342900">
              <a:buFont typeface="+mj-lt"/>
              <a:buAutoNum type="arabicParenR"/>
            </a:pPr>
            <a:r>
              <a:rPr lang="en-US" dirty="0"/>
              <a:t>Add current node to end of L, check to see if node now appears in L two times. If it does, graph contains a cycle (listed in L), algorithm terminates.</a:t>
            </a:r>
          </a:p>
          <a:p>
            <a:pPr marL="1257300" lvl="2" indent="-342900">
              <a:buFont typeface="+mj-lt"/>
              <a:buAutoNum type="arabicParenR"/>
            </a:pPr>
            <a:r>
              <a:rPr lang="en-US" dirty="0"/>
              <a:t>From given node, see if any unmarked outgoing arcs. If so, go to step 4; if not, go to step 5.</a:t>
            </a:r>
          </a:p>
          <a:p>
            <a:pPr marL="1257300" lvl="2" indent="-342900">
              <a:buFont typeface="+mj-lt"/>
              <a:buAutoNum type="arabicParenR"/>
            </a:pPr>
            <a:r>
              <a:rPr lang="en-US" dirty="0"/>
              <a:t>Pick an unmarked outgoing arc at random and mark it. Then follow it to the new current node and go to step 2.</a:t>
            </a:r>
          </a:p>
          <a:p>
            <a:pPr marL="1257300" lvl="2" indent="-342900">
              <a:buFont typeface="+mj-lt"/>
              <a:buAutoNum type="arabicParenR"/>
            </a:pPr>
            <a:r>
              <a:rPr lang="en-US" dirty="0"/>
              <a:t>If this is initial node, graph does not contain any cycles, algorithm terminates. Otherwise, dead end. Remove it, go back to previous node, make that one current node, go to step 2.</a:t>
            </a:r>
          </a:p>
        </p:txBody>
      </p:sp>
    </p:spTree>
    <p:extLst>
      <p:ext uri="{BB962C8B-B14F-4D97-AF65-F5344CB8AC3E}">
        <p14:creationId xmlns:p14="http://schemas.microsoft.com/office/powerpoint/2010/main" xmlns="" val="389931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a:t>
            </a:r>
            <a:r>
              <a:rPr lang="en-US" sz="3600" dirty="0" smtClean="0"/>
              <a:t>multiple resources</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659857123"/>
              </p:ext>
            </p:extLst>
          </p:nvPr>
        </p:nvGraphicFramePr>
        <p:xfrm>
          <a:off x="762000"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063045650"/>
              </p:ext>
            </p:extLst>
          </p:nvPr>
        </p:nvGraphicFramePr>
        <p:xfrm>
          <a:off x="5605462"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7" name="TextBox 56"/>
          <p:cNvSpPr txBox="1"/>
          <p:nvPr/>
        </p:nvSpPr>
        <p:spPr>
          <a:xfrm>
            <a:off x="4965526"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58" name="Table 57"/>
          <p:cNvGraphicFramePr>
            <a:graphicFrameLocks noGrp="1"/>
          </p:cNvGraphicFramePr>
          <p:nvPr>
            <p:extLst>
              <p:ext uri="{D42A27DB-BD31-4B8C-83A1-F6EECF244321}">
                <p14:modId xmlns:p14="http://schemas.microsoft.com/office/powerpoint/2010/main" xmlns="" val="3320992217"/>
              </p:ext>
            </p:extLst>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smtClean="0"/>
              <a:t>C =</a:t>
            </a:r>
            <a:endParaRPr lang="en-US" sz="2400" dirty="0"/>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61" name="Table 60"/>
          <p:cNvGraphicFramePr>
            <a:graphicFrameLocks noGrp="1"/>
          </p:cNvGraphicFramePr>
          <p:nvPr>
            <p:extLst>
              <p:ext uri="{D42A27DB-BD31-4B8C-83A1-F6EECF244321}">
                <p14:modId xmlns:p14="http://schemas.microsoft.com/office/powerpoint/2010/main" xmlns="" val="3254295400"/>
              </p:ext>
            </p:extLst>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5605462" y="2500314"/>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Rounded Rectangle 67"/>
          <p:cNvSpPr/>
          <p:nvPr/>
        </p:nvSpPr>
        <p:spPr>
          <a:xfrm>
            <a:off x="5617050" y="5288757"/>
            <a:ext cx="3175634" cy="475488"/>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2" name="Straight Arrow Connector 71"/>
          <p:cNvCxnSpPr/>
          <p:nvPr/>
        </p:nvCxnSpPr>
        <p:spPr>
          <a:xfrm flipH="1">
            <a:off x="1809750" y="2344463"/>
            <a:ext cx="4024996" cy="312288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
        <p:nvSpPr>
          <p:cNvPr id="74" name="TextBox 73"/>
          <p:cNvSpPr txBox="1"/>
          <p:nvPr/>
        </p:nvSpPr>
        <p:spPr>
          <a:xfrm>
            <a:off x="140396" y="1367135"/>
            <a:ext cx="633412" cy="461665"/>
          </a:xfrm>
          <a:prstGeom prst="rect">
            <a:avLst/>
          </a:prstGeom>
          <a:noFill/>
        </p:spPr>
        <p:txBody>
          <a:bodyPr wrap="square" rtlCol="0">
            <a:spAutoFit/>
          </a:bodyPr>
          <a:lstStyle/>
          <a:p>
            <a:r>
              <a:rPr lang="en-US" sz="2400" dirty="0" smtClean="0"/>
              <a:t>T =</a:t>
            </a:r>
            <a:endParaRPr lang="en-US" sz="2400" dirty="0"/>
          </a:p>
        </p:txBody>
      </p:sp>
      <p:cxnSp>
        <p:nvCxnSpPr>
          <p:cNvPr id="76" name="Straight Arrow Connector 75"/>
          <p:cNvCxnSpPr/>
          <p:nvPr/>
        </p:nvCxnSpPr>
        <p:spPr>
          <a:xfrm flipH="1">
            <a:off x="2472680" y="2344463"/>
            <a:ext cx="4024996" cy="312288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166005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ipe(up)">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wipe(up)">
                                      <p:cBhvr>
                                        <p:cTn id="6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0" grpId="0"/>
      <p:bldP spid="62" grpId="0"/>
      <p:bldP spid="63" grpId="0"/>
      <p:bldP spid="64" grpId="0"/>
      <p:bldP spid="65" grpId="0"/>
      <p:bldP spid="66" grpId="0" animBg="1"/>
      <p:bldP spid="67" grpId="0" animBg="1"/>
      <p:bldP spid="68" grpId="0" animBg="1"/>
      <p:bldP spid="69" grpId="0" animBg="1"/>
      <p:bldP spid="70" grpId="0" animBg="1"/>
      <p:bldP spid="71" grpId="0" animBg="1"/>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a:t>
            </a:r>
            <a:r>
              <a:rPr lang="en-US" sz="3600" dirty="0" smtClean="0"/>
              <a:t>multiple resources</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659857123"/>
              </p:ext>
            </p:extLst>
          </p:nvPr>
        </p:nvGraphicFramePr>
        <p:xfrm>
          <a:off x="762000"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605849291"/>
              </p:ext>
            </p:extLst>
          </p:nvPr>
        </p:nvGraphicFramePr>
        <p:xfrm>
          <a:off x="5605462"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7" name="TextBox 56"/>
          <p:cNvSpPr txBox="1"/>
          <p:nvPr/>
        </p:nvSpPr>
        <p:spPr>
          <a:xfrm>
            <a:off x="4965526"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58" name="Table 57"/>
          <p:cNvGraphicFramePr>
            <a:graphicFrameLocks noGrp="1"/>
          </p:cNvGraphicFramePr>
          <p:nvPr>
            <p:extLst>
              <p:ext uri="{D42A27DB-BD31-4B8C-83A1-F6EECF244321}">
                <p14:modId xmlns:p14="http://schemas.microsoft.com/office/powerpoint/2010/main" xmlns="" val="2016224813"/>
              </p:ext>
            </p:extLst>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smtClean="0"/>
              <a:t>C =</a:t>
            </a:r>
            <a:endParaRPr lang="en-US" sz="2400" dirty="0"/>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61" name="Table 60"/>
          <p:cNvGraphicFramePr>
            <a:graphicFrameLocks noGrp="1"/>
          </p:cNvGraphicFramePr>
          <p:nvPr>
            <p:extLst>
              <p:ext uri="{D42A27DB-BD31-4B8C-83A1-F6EECF244321}">
                <p14:modId xmlns:p14="http://schemas.microsoft.com/office/powerpoint/2010/main" xmlns="" val="3254295400"/>
              </p:ext>
            </p:extLst>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5605462" y="2500314"/>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Rounded Rectangle 67"/>
          <p:cNvSpPr/>
          <p:nvPr/>
        </p:nvSpPr>
        <p:spPr>
          <a:xfrm>
            <a:off x="5617050" y="5288757"/>
            <a:ext cx="3175634" cy="475488"/>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4" name="TextBox 73"/>
          <p:cNvSpPr txBox="1"/>
          <p:nvPr/>
        </p:nvSpPr>
        <p:spPr>
          <a:xfrm>
            <a:off x="140396" y="1367135"/>
            <a:ext cx="633412" cy="461665"/>
          </a:xfrm>
          <a:prstGeom prst="rect">
            <a:avLst/>
          </a:prstGeom>
          <a:noFill/>
        </p:spPr>
        <p:txBody>
          <a:bodyPr wrap="square" rtlCol="0">
            <a:spAutoFit/>
          </a:bodyPr>
          <a:lstStyle/>
          <a:p>
            <a:r>
              <a:rPr lang="en-US" sz="2400" dirty="0" smtClean="0"/>
              <a:t>T =</a:t>
            </a:r>
            <a:endParaRPr lang="en-US" sz="2400" dirty="0"/>
          </a:p>
        </p:txBody>
      </p:sp>
      <p:sp>
        <p:nvSpPr>
          <p:cNvPr id="23" name="Rounded Rectangle 22"/>
          <p:cNvSpPr/>
          <p:nvPr/>
        </p:nvSpPr>
        <p:spPr>
          <a:xfrm>
            <a:off x="774066" y="5288757"/>
            <a:ext cx="3175634" cy="475488"/>
          </a:xfrm>
          <a:prstGeom prst="roundRect">
            <a:avLst/>
          </a:prstGeom>
          <a:noFill/>
          <a:ln w="381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4" name="Straight Arrow Connector 23"/>
          <p:cNvCxnSpPr/>
          <p:nvPr/>
        </p:nvCxnSpPr>
        <p:spPr>
          <a:xfrm flipV="1">
            <a:off x="3949700" y="2241550"/>
            <a:ext cx="1655762" cy="3324702"/>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
        <p:nvSpPr>
          <p:cNvPr id="26" name="Rounded Rectangle 25"/>
          <p:cNvSpPr/>
          <p:nvPr/>
        </p:nvSpPr>
        <p:spPr>
          <a:xfrm>
            <a:off x="5615940" y="2021647"/>
            <a:ext cx="2537460" cy="475488"/>
          </a:xfrm>
          <a:prstGeom prst="roundRect">
            <a:avLst/>
          </a:prstGeom>
          <a:noFill/>
          <a:ln w="381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6911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a:t>
            </a:r>
            <a:r>
              <a:rPr lang="en-US" sz="3600" dirty="0" smtClean="0"/>
              <a:t>multiple resources</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659857123"/>
              </p:ext>
            </p:extLst>
          </p:nvPr>
        </p:nvGraphicFramePr>
        <p:xfrm>
          <a:off x="762000"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469541"/>
              </p:ext>
            </p:extLst>
          </p:nvPr>
        </p:nvGraphicFramePr>
        <p:xfrm>
          <a:off x="5605462"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7" name="TextBox 56"/>
          <p:cNvSpPr txBox="1"/>
          <p:nvPr/>
        </p:nvSpPr>
        <p:spPr>
          <a:xfrm>
            <a:off x="4965526"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58" name="Table 57"/>
          <p:cNvGraphicFramePr>
            <a:graphicFrameLocks noGrp="1"/>
          </p:cNvGraphicFramePr>
          <p:nvPr>
            <p:extLst>
              <p:ext uri="{D42A27DB-BD31-4B8C-83A1-F6EECF244321}">
                <p14:modId xmlns:p14="http://schemas.microsoft.com/office/powerpoint/2010/main" xmlns="" val="4245554966"/>
              </p:ext>
            </p:extLst>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strike="sngStrike" dirty="0" smtClean="0">
                          <a:solidFill>
                            <a:schemeClr val="bg1"/>
                          </a:solidFill>
                        </a:rPr>
                        <a:t>P3</a:t>
                      </a:r>
                      <a:endParaRPr lang="en-US" strike="sngStrike" dirty="0">
                        <a:solidFill>
                          <a:schemeClr val="bg1"/>
                        </a:solidFill>
                      </a:endParaRPr>
                    </a:p>
                  </a:txBody>
                  <a:tcPr anchor="ctr"/>
                </a:tc>
                <a:tc>
                  <a:txBody>
                    <a:bodyPr/>
                    <a:lstStyle/>
                    <a:p>
                      <a:pPr algn="ctr"/>
                      <a:r>
                        <a:rPr lang="en-US" strike="sngStrike" dirty="0" smtClean="0">
                          <a:solidFill>
                            <a:schemeClr val="bg1"/>
                          </a:solidFill>
                        </a:rPr>
                        <a:t>0</a:t>
                      </a:r>
                      <a:endParaRPr lang="en-US" strike="sngStrike" dirty="0">
                        <a:solidFill>
                          <a:schemeClr val="bg1"/>
                        </a:solidFill>
                      </a:endParaRPr>
                    </a:p>
                  </a:txBody>
                  <a:tcPr anchor="ctr"/>
                </a:tc>
                <a:tc>
                  <a:txBody>
                    <a:bodyPr/>
                    <a:lstStyle/>
                    <a:p>
                      <a:pPr algn="ctr"/>
                      <a:r>
                        <a:rPr lang="en-US" strike="sngStrike" dirty="0" smtClean="0">
                          <a:solidFill>
                            <a:schemeClr val="bg1"/>
                          </a:solidFill>
                        </a:rPr>
                        <a:t>0</a:t>
                      </a:r>
                      <a:endParaRPr lang="en-US" strike="sngStrike" dirty="0">
                        <a:solidFill>
                          <a:schemeClr val="bg1"/>
                        </a:solidFill>
                      </a:endParaRPr>
                    </a:p>
                  </a:txBody>
                  <a:tcPr anchor="ctr"/>
                </a:tc>
                <a:tc>
                  <a:txBody>
                    <a:bodyPr/>
                    <a:lstStyle/>
                    <a:p>
                      <a:pPr algn="ctr"/>
                      <a:r>
                        <a:rPr lang="en-US" strike="sngStrike" dirty="0" smtClean="0">
                          <a:solidFill>
                            <a:schemeClr val="bg1"/>
                          </a:solidFill>
                        </a:rPr>
                        <a:t>0</a:t>
                      </a:r>
                      <a:endParaRPr lang="en-US" strike="sngStrike" dirty="0">
                        <a:solidFill>
                          <a:schemeClr val="bg1"/>
                        </a:solidFill>
                      </a:endParaRPr>
                    </a:p>
                  </a:txBody>
                  <a:tcPr anchor="ctr"/>
                </a:tc>
                <a:tc>
                  <a:txBody>
                    <a:bodyPr/>
                    <a:lstStyle/>
                    <a:p>
                      <a:pPr algn="ctr"/>
                      <a:r>
                        <a:rPr lang="en-US" strike="sngStrike" dirty="0" smtClean="0">
                          <a:solidFill>
                            <a:schemeClr val="bg1"/>
                          </a:solidFill>
                        </a:rPr>
                        <a:t>0</a:t>
                      </a:r>
                      <a:endParaRPr lang="en-US" strike="sngStrike" dirty="0">
                        <a:solidFill>
                          <a:schemeClr val="bg1"/>
                        </a:solidFill>
                      </a:endParaRPr>
                    </a:p>
                  </a:txBody>
                  <a:tcPr anchor="ctr"/>
                </a:tc>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smtClean="0"/>
              <a:t>C =</a:t>
            </a:r>
            <a:endParaRPr lang="en-US" sz="2400" dirty="0"/>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61" name="Table 60"/>
          <p:cNvGraphicFramePr>
            <a:graphicFrameLocks noGrp="1"/>
          </p:cNvGraphicFramePr>
          <p:nvPr>
            <p:extLst>
              <p:ext uri="{D42A27DB-BD31-4B8C-83A1-F6EECF244321}">
                <p14:modId xmlns:p14="http://schemas.microsoft.com/office/powerpoint/2010/main" xmlns="" val="2845748611"/>
              </p:ext>
            </p:extLst>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sz="1800" strike="sngStrike" kern="1200" dirty="0" smtClean="0">
                          <a:solidFill>
                            <a:schemeClr val="bg1"/>
                          </a:solidFill>
                          <a:latin typeface="+mn-lt"/>
                          <a:ea typeface="+mn-ea"/>
                          <a:cs typeface="+mn-cs"/>
                        </a:rPr>
                        <a:t>P3</a:t>
                      </a:r>
                      <a:endParaRPr lang="en-US" sz="1800" strike="sngStrike" kern="1200" dirty="0">
                        <a:solidFill>
                          <a:schemeClr val="bg1"/>
                        </a:solidFill>
                        <a:latin typeface="+mn-lt"/>
                        <a:ea typeface="+mn-ea"/>
                        <a:cs typeface="+mn-cs"/>
                      </a:endParaRPr>
                    </a:p>
                  </a:txBody>
                  <a:tcPr anchor="ctr"/>
                </a:tc>
                <a:tc>
                  <a:txBody>
                    <a:bodyPr/>
                    <a:lstStyle/>
                    <a:p>
                      <a:pPr algn="ctr"/>
                      <a:r>
                        <a:rPr lang="en-US" sz="1800" strike="sngStrike" kern="1200" dirty="0" smtClean="0">
                          <a:solidFill>
                            <a:schemeClr val="bg1"/>
                          </a:solidFill>
                          <a:latin typeface="+mn-lt"/>
                          <a:ea typeface="+mn-ea"/>
                          <a:cs typeface="+mn-cs"/>
                        </a:rPr>
                        <a:t>2</a:t>
                      </a:r>
                      <a:endParaRPr lang="en-US" sz="1800" strike="sngStrike" kern="1200" dirty="0">
                        <a:solidFill>
                          <a:schemeClr val="bg1"/>
                        </a:solidFill>
                        <a:latin typeface="+mn-lt"/>
                        <a:ea typeface="+mn-ea"/>
                        <a:cs typeface="+mn-cs"/>
                      </a:endParaRPr>
                    </a:p>
                  </a:txBody>
                  <a:tcPr anchor="ctr"/>
                </a:tc>
                <a:tc>
                  <a:txBody>
                    <a:bodyPr/>
                    <a:lstStyle/>
                    <a:p>
                      <a:pPr algn="ctr"/>
                      <a:r>
                        <a:rPr lang="en-US" sz="1800" strike="sngStrike" kern="1200" dirty="0" smtClean="0">
                          <a:solidFill>
                            <a:schemeClr val="bg1"/>
                          </a:solidFill>
                          <a:latin typeface="+mn-lt"/>
                          <a:ea typeface="+mn-ea"/>
                          <a:cs typeface="+mn-cs"/>
                        </a:rPr>
                        <a:t>1</a:t>
                      </a:r>
                      <a:endParaRPr lang="en-US" sz="1800" strike="sngStrike" kern="1200" dirty="0">
                        <a:solidFill>
                          <a:schemeClr val="bg1"/>
                        </a:solidFill>
                        <a:latin typeface="+mn-lt"/>
                        <a:ea typeface="+mn-ea"/>
                        <a:cs typeface="+mn-cs"/>
                      </a:endParaRPr>
                    </a:p>
                  </a:txBody>
                  <a:tcPr anchor="ctr"/>
                </a:tc>
                <a:tc>
                  <a:txBody>
                    <a:bodyPr/>
                    <a:lstStyle/>
                    <a:p>
                      <a:pPr algn="ctr"/>
                      <a:r>
                        <a:rPr lang="en-US" sz="1800" strike="sngStrike" kern="1200" dirty="0" smtClean="0">
                          <a:solidFill>
                            <a:schemeClr val="bg1"/>
                          </a:solidFill>
                          <a:latin typeface="+mn-lt"/>
                          <a:ea typeface="+mn-ea"/>
                          <a:cs typeface="+mn-cs"/>
                        </a:rPr>
                        <a:t>0</a:t>
                      </a:r>
                      <a:endParaRPr lang="en-US" sz="1800" strike="sngStrike" kern="1200" dirty="0">
                        <a:solidFill>
                          <a:schemeClr val="bg1"/>
                        </a:solidFill>
                        <a:latin typeface="+mn-lt"/>
                        <a:ea typeface="+mn-ea"/>
                        <a:cs typeface="+mn-cs"/>
                      </a:endParaRPr>
                    </a:p>
                  </a:txBody>
                  <a:tcPr anchor="ctr"/>
                </a:tc>
                <a:tc>
                  <a:txBody>
                    <a:bodyPr/>
                    <a:lstStyle/>
                    <a:p>
                      <a:pPr algn="ctr"/>
                      <a:r>
                        <a:rPr lang="en-US" sz="1800" strike="sngStrike" kern="1200" dirty="0" smtClean="0">
                          <a:solidFill>
                            <a:schemeClr val="bg1"/>
                          </a:solidFill>
                          <a:latin typeface="+mn-lt"/>
                          <a:ea typeface="+mn-ea"/>
                          <a:cs typeface="+mn-cs"/>
                        </a:rPr>
                        <a:t>0</a:t>
                      </a:r>
                      <a:endParaRPr lang="en-US" sz="1800" strike="sngStrike" kern="1200" dirty="0">
                        <a:solidFill>
                          <a:schemeClr val="bg1"/>
                        </a:solidFill>
                        <a:latin typeface="+mn-lt"/>
                        <a:ea typeface="+mn-ea"/>
                        <a:cs typeface="+mn-cs"/>
                      </a:endParaRPr>
                    </a:p>
                  </a:txBody>
                  <a:tcPr anchor="ctr"/>
                </a:tc>
              </a:tr>
            </a:tbl>
          </a:graphicData>
        </a:graphic>
      </p:graphicFrame>
      <p:sp>
        <p:nvSpPr>
          <p:cNvPr id="62" name="TextBox 61"/>
          <p:cNvSpPr txBox="1"/>
          <p:nvPr/>
        </p:nvSpPr>
        <p:spPr>
          <a:xfrm>
            <a:off x="762000"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5605462" y="2500314"/>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4" name="TextBox 73"/>
          <p:cNvSpPr txBox="1"/>
          <p:nvPr/>
        </p:nvSpPr>
        <p:spPr>
          <a:xfrm>
            <a:off x="140396" y="1367135"/>
            <a:ext cx="633412" cy="461665"/>
          </a:xfrm>
          <a:prstGeom prst="rect">
            <a:avLst/>
          </a:prstGeom>
          <a:noFill/>
        </p:spPr>
        <p:txBody>
          <a:bodyPr wrap="square" rtlCol="0">
            <a:spAutoFit/>
          </a:bodyPr>
          <a:lstStyle/>
          <a:p>
            <a:r>
              <a:rPr lang="en-US" sz="2400" dirty="0" smtClean="0"/>
              <a:t>T =</a:t>
            </a:r>
            <a:endParaRPr lang="en-US" sz="2400" dirty="0"/>
          </a:p>
        </p:txBody>
      </p:sp>
      <p:sp>
        <p:nvSpPr>
          <p:cNvPr id="25" name="Left Brace 24"/>
          <p:cNvSpPr/>
          <p:nvPr/>
        </p:nvSpPr>
        <p:spPr>
          <a:xfrm>
            <a:off x="5286951" y="4293457"/>
            <a:ext cx="308573" cy="962548"/>
          </a:xfrm>
          <a:prstGeom prst="leftBrace">
            <a:avLst/>
          </a:prstGeom>
          <a:ln w="28575">
            <a:solidFill>
              <a:schemeClr val="accent6"/>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7" name="TextBox 26"/>
          <p:cNvSpPr txBox="1"/>
          <p:nvPr/>
        </p:nvSpPr>
        <p:spPr>
          <a:xfrm>
            <a:off x="3992467" y="4583017"/>
            <a:ext cx="1259242" cy="369332"/>
          </a:xfrm>
          <a:prstGeom prst="rect">
            <a:avLst/>
          </a:prstGeom>
          <a:noFill/>
        </p:spPr>
        <p:txBody>
          <a:bodyPr wrap="square" rtlCol="0">
            <a:spAutoFit/>
          </a:bodyPr>
          <a:lstStyle/>
          <a:p>
            <a:pPr algn="ctr"/>
            <a:r>
              <a:rPr lang="en-US" dirty="0" smtClean="0"/>
              <a:t>DEADLOCK</a:t>
            </a:r>
            <a:endParaRPr lang="en-IN" dirty="0"/>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xmlns="" val="0"/>
              </a:ext>
            </a:extLst>
          </a:blip>
          <a:srcRect l="10714" t="8656" r="10714" b="9201"/>
          <a:stretch/>
        </p:blipFill>
        <p:spPr>
          <a:xfrm>
            <a:off x="4103102" y="4895844"/>
            <a:ext cx="1093686" cy="1143399"/>
          </a:xfrm>
          <a:prstGeom prst="rect">
            <a:avLst/>
          </a:prstGeom>
        </p:spPr>
      </p:pic>
    </p:spTree>
    <p:extLst>
      <p:ext uri="{BB962C8B-B14F-4D97-AF65-F5344CB8AC3E}">
        <p14:creationId xmlns:p14="http://schemas.microsoft.com/office/powerpoint/2010/main" xmlns="" val="233483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53" presetClass="entr" presetSubtype="16"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recovery</a:t>
            </a:r>
          </a:p>
        </p:txBody>
      </p:sp>
      <p:sp>
        <p:nvSpPr>
          <p:cNvPr id="3" name="Content Placeholder 2"/>
          <p:cNvSpPr>
            <a:spLocks noGrp="1"/>
          </p:cNvSpPr>
          <p:nvPr>
            <p:ph idx="1"/>
          </p:nvPr>
        </p:nvSpPr>
        <p:spPr>
          <a:xfrm>
            <a:off x="126127" y="863445"/>
            <a:ext cx="8629128" cy="2297484"/>
          </a:xfrm>
        </p:spPr>
        <p:txBody>
          <a:bodyPr/>
          <a:lstStyle/>
          <a:p>
            <a:pPr marL="457200" indent="-457200">
              <a:buFont typeface="+mj-lt"/>
              <a:buAutoNum type="arabicPeriod"/>
            </a:pPr>
            <a:r>
              <a:rPr lang="en-US" dirty="0"/>
              <a:t>Recovery through pre-emption</a:t>
            </a:r>
          </a:p>
          <a:p>
            <a:pPr lvl="1"/>
            <a:r>
              <a:rPr lang="en-US" dirty="0"/>
              <a:t>In this method </a:t>
            </a:r>
            <a:r>
              <a:rPr lang="en-US" b="1" dirty="0">
                <a:solidFill>
                  <a:schemeClr val="accent6"/>
                </a:solidFill>
              </a:rPr>
              <a:t>resources are temporarily taken away from its current owner and give it to another process</a:t>
            </a:r>
            <a:r>
              <a:rPr lang="en-US" dirty="0"/>
              <a:t>.</a:t>
            </a:r>
          </a:p>
          <a:p>
            <a:pPr lvl="1"/>
            <a:r>
              <a:rPr lang="en-US" dirty="0"/>
              <a:t>The ability to take a resource away from a process, have another process use it, and then give it back without the process noticing it is </a:t>
            </a:r>
            <a:r>
              <a:rPr lang="en-US" b="1" dirty="0">
                <a:solidFill>
                  <a:schemeClr val="accent6"/>
                </a:solidFill>
              </a:rPr>
              <a:t>highly dependent on the nature of the resource</a:t>
            </a:r>
            <a:r>
              <a:rPr lang="en-US" dirty="0"/>
              <a:t>.</a:t>
            </a:r>
          </a:p>
          <a:p>
            <a:pPr lvl="1"/>
            <a:r>
              <a:rPr lang="en-US" dirty="0"/>
              <a:t>Recovering this way is frequently </a:t>
            </a:r>
            <a:r>
              <a:rPr lang="en-US" b="1" dirty="0">
                <a:solidFill>
                  <a:schemeClr val="accent6"/>
                </a:solidFill>
              </a:rPr>
              <a:t>difficult or impossible</a:t>
            </a:r>
            <a:r>
              <a:rPr lang="en-US" dirty="0"/>
              <a:t>. </a:t>
            </a:r>
          </a:p>
        </p:txBody>
      </p:sp>
      <p:sp>
        <p:nvSpPr>
          <p:cNvPr id="51" name="Oval 50"/>
          <p:cNvSpPr/>
          <p:nvPr/>
        </p:nvSpPr>
        <p:spPr>
          <a:xfrm>
            <a:off x="10144606" y="863444"/>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sp>
        <p:nvSpPr>
          <p:cNvPr id="52" name="Oval 51"/>
          <p:cNvSpPr/>
          <p:nvPr/>
        </p:nvSpPr>
        <p:spPr>
          <a:xfrm>
            <a:off x="10144606" y="2425544"/>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P2</a:t>
            </a:r>
            <a:endParaRPr lang="en-US" sz="1400" dirty="0"/>
          </a:p>
        </p:txBody>
      </p:sp>
      <p:sp>
        <p:nvSpPr>
          <p:cNvPr id="53" name="Rectangle 52"/>
          <p:cNvSpPr/>
          <p:nvPr/>
        </p:nvSpPr>
        <p:spPr>
          <a:xfrm>
            <a:off x="8996352" y="1701576"/>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R1</a:t>
            </a:r>
            <a:endParaRPr lang="en-US" sz="1400" dirty="0"/>
          </a:p>
        </p:txBody>
      </p:sp>
      <p:sp>
        <p:nvSpPr>
          <p:cNvPr id="54" name="Rectangle 53"/>
          <p:cNvSpPr/>
          <p:nvPr/>
        </p:nvSpPr>
        <p:spPr>
          <a:xfrm>
            <a:off x="11287606" y="1701576"/>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R2</a:t>
            </a:r>
            <a:endParaRPr lang="en-US" sz="1400" dirty="0"/>
          </a:p>
        </p:txBody>
      </p:sp>
      <p:cxnSp>
        <p:nvCxnSpPr>
          <p:cNvPr id="55" name="Curved Connector 54"/>
          <p:cNvCxnSpPr>
            <a:stCxn id="54" idx="2"/>
            <a:endCxn id="52" idx="6"/>
          </p:cNvCxnSpPr>
          <p:nvPr/>
        </p:nvCxnSpPr>
        <p:spPr>
          <a:xfrm rot="5400000">
            <a:off x="10951570" y="2070458"/>
            <a:ext cx="438218" cy="843455"/>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54" idx="0"/>
          </p:cNvCxnSpPr>
          <p:nvPr/>
        </p:nvCxnSpPr>
        <p:spPr>
          <a:xfrm rot="16200000" flipV="1">
            <a:off x="10905526" y="1014695"/>
            <a:ext cx="543006" cy="830755"/>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53" idx="0"/>
            <a:endCxn id="51" idx="2"/>
          </p:cNvCxnSpPr>
          <p:nvPr/>
        </p:nvCxnSpPr>
        <p:spPr>
          <a:xfrm rot="5400000" flipH="1" flipV="1">
            <a:off x="9446688" y="1003658"/>
            <a:ext cx="552382" cy="84345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p:nvPr/>
        </p:nvCxnSpPr>
        <p:spPr>
          <a:xfrm>
            <a:off x="10748951" y="1149196"/>
            <a:ext cx="843455" cy="552382"/>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69335" y="1017382"/>
            <a:ext cx="566244" cy="307777"/>
          </a:xfrm>
          <a:prstGeom prst="rect">
            <a:avLst/>
          </a:prstGeom>
          <a:noFill/>
          <a:ln>
            <a:noFill/>
          </a:ln>
        </p:spPr>
        <p:txBody>
          <a:bodyPr wrap="square" rtlCol="0">
            <a:spAutoFit/>
          </a:bodyPr>
          <a:lstStyle/>
          <a:p>
            <a:pPr algn="r"/>
            <a:r>
              <a:rPr lang="en-US" sz="1400" dirty="0" smtClean="0"/>
              <a:t>Hold</a:t>
            </a:r>
            <a:endParaRPr lang="en-US" sz="1400" dirty="0"/>
          </a:p>
        </p:txBody>
      </p:sp>
      <p:sp>
        <p:nvSpPr>
          <p:cNvPr id="60" name="TextBox 59"/>
          <p:cNvSpPr txBox="1"/>
          <p:nvPr/>
        </p:nvSpPr>
        <p:spPr>
          <a:xfrm>
            <a:off x="11049483" y="2593273"/>
            <a:ext cx="566244" cy="307777"/>
          </a:xfrm>
          <a:prstGeom prst="rect">
            <a:avLst/>
          </a:prstGeom>
          <a:noFill/>
          <a:ln>
            <a:noFill/>
          </a:ln>
        </p:spPr>
        <p:txBody>
          <a:bodyPr wrap="square" rtlCol="0">
            <a:spAutoFit/>
          </a:bodyPr>
          <a:lstStyle/>
          <a:p>
            <a:r>
              <a:rPr lang="en-US" sz="1400" dirty="0" smtClean="0"/>
              <a:t>Hold</a:t>
            </a:r>
            <a:endParaRPr lang="en-US" sz="1400" dirty="0"/>
          </a:p>
        </p:txBody>
      </p:sp>
      <p:sp>
        <p:nvSpPr>
          <p:cNvPr id="62" name="TextBox 61"/>
          <p:cNvSpPr txBox="1"/>
          <p:nvPr/>
        </p:nvSpPr>
        <p:spPr>
          <a:xfrm>
            <a:off x="11053749" y="1004682"/>
            <a:ext cx="838199" cy="307777"/>
          </a:xfrm>
          <a:prstGeom prst="rect">
            <a:avLst/>
          </a:prstGeom>
          <a:noFill/>
          <a:ln>
            <a:noFill/>
          </a:ln>
        </p:spPr>
        <p:txBody>
          <a:bodyPr wrap="square" rtlCol="0">
            <a:spAutoFit/>
          </a:bodyPr>
          <a:lstStyle/>
          <a:p>
            <a:r>
              <a:rPr lang="en-US" sz="1400" dirty="0" smtClean="0"/>
              <a:t>Request</a:t>
            </a:r>
            <a:endParaRPr lang="en-US" sz="1400" dirty="0"/>
          </a:p>
        </p:txBody>
      </p:sp>
      <p:cxnSp>
        <p:nvCxnSpPr>
          <p:cNvPr id="64" name="Straight Connector 63"/>
          <p:cNvCxnSpPr/>
          <p:nvPr/>
        </p:nvCxnSpPr>
        <p:spPr>
          <a:xfrm>
            <a:off x="6489814" y="3987644"/>
            <a:ext cx="55778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166214" y="3759044"/>
            <a:ext cx="0" cy="147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690214" y="3759044"/>
            <a:ext cx="0" cy="147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479915" y="3443261"/>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68" name="Rectangle 67"/>
          <p:cNvSpPr/>
          <p:nvPr/>
        </p:nvSpPr>
        <p:spPr>
          <a:xfrm>
            <a:off x="7464372" y="5256193"/>
            <a:ext cx="1403684" cy="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First</a:t>
            </a:r>
          </a:p>
          <a:p>
            <a:pPr algn="ctr"/>
            <a:r>
              <a:rPr lang="en-US" dirty="0" smtClean="0">
                <a:solidFill>
                  <a:schemeClr val="tx1"/>
                </a:solidFill>
              </a:rPr>
              <a:t>Checkpoints</a:t>
            </a:r>
            <a:endParaRPr lang="en-IN" dirty="0">
              <a:solidFill>
                <a:schemeClr val="tx1"/>
              </a:solidFill>
            </a:endParaRPr>
          </a:p>
        </p:txBody>
      </p:sp>
      <p:sp>
        <p:nvSpPr>
          <p:cNvPr id="69" name="Rectangle 68"/>
          <p:cNvSpPr/>
          <p:nvPr/>
        </p:nvSpPr>
        <p:spPr>
          <a:xfrm>
            <a:off x="8988372" y="5256193"/>
            <a:ext cx="1403684" cy="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Second</a:t>
            </a:r>
          </a:p>
          <a:p>
            <a:pPr algn="ctr"/>
            <a:r>
              <a:rPr lang="en-US" dirty="0" smtClean="0">
                <a:solidFill>
                  <a:schemeClr val="tx1"/>
                </a:solidFill>
              </a:rPr>
              <a:t>Checkpoints</a:t>
            </a:r>
            <a:endParaRPr lang="en-IN" dirty="0">
              <a:solidFill>
                <a:schemeClr val="tx1"/>
              </a:solidFill>
            </a:endParaRPr>
          </a:p>
        </p:txBody>
      </p:sp>
      <p:sp>
        <p:nvSpPr>
          <p:cNvPr id="70" name="Oval 69"/>
          <p:cNvSpPr/>
          <p:nvPr/>
        </p:nvSpPr>
        <p:spPr>
          <a:xfrm>
            <a:off x="7893349" y="3432278"/>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71" name="Oval 70"/>
          <p:cNvSpPr/>
          <p:nvPr/>
        </p:nvSpPr>
        <p:spPr>
          <a:xfrm>
            <a:off x="9420214" y="3444082"/>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72" name="TextBox 71"/>
          <p:cNvSpPr txBox="1"/>
          <p:nvPr/>
        </p:nvSpPr>
        <p:spPr>
          <a:xfrm>
            <a:off x="7902213" y="4060145"/>
            <a:ext cx="533400" cy="369332"/>
          </a:xfrm>
          <a:prstGeom prst="rect">
            <a:avLst/>
          </a:prstGeom>
          <a:solidFill>
            <a:schemeClr val="accent6">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F1</a:t>
            </a:r>
            <a:endParaRPr lang="en-IN" dirty="0"/>
          </a:p>
        </p:txBody>
      </p:sp>
      <p:sp>
        <p:nvSpPr>
          <p:cNvPr id="73" name="TextBox 72"/>
          <p:cNvSpPr txBox="1"/>
          <p:nvPr/>
        </p:nvSpPr>
        <p:spPr>
          <a:xfrm>
            <a:off x="9425404" y="4060145"/>
            <a:ext cx="533400" cy="369332"/>
          </a:xfrm>
          <a:prstGeom prst="rect">
            <a:avLst/>
          </a:prstGeom>
          <a:solidFill>
            <a:schemeClr val="accent6">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F2</a:t>
            </a:r>
            <a:endParaRPr lang="en-IN" dirty="0"/>
          </a:p>
        </p:txBody>
      </p:sp>
      <p:sp>
        <p:nvSpPr>
          <p:cNvPr id="74" name="Flowchart: Magnetic Disk 73"/>
          <p:cNvSpPr/>
          <p:nvPr/>
        </p:nvSpPr>
        <p:spPr>
          <a:xfrm>
            <a:off x="11138014" y="4206312"/>
            <a:ext cx="609600" cy="508532"/>
          </a:xfrm>
          <a:prstGeom prst="flowChartMagneticDisk">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IN" dirty="0"/>
          </a:p>
        </p:txBody>
      </p:sp>
      <p:cxnSp>
        <p:nvCxnSpPr>
          <p:cNvPr id="75" name="Straight Arrow Connector 74"/>
          <p:cNvCxnSpPr>
            <a:stCxn id="74" idx="1"/>
          </p:cNvCxnSpPr>
          <p:nvPr/>
        </p:nvCxnSpPr>
        <p:spPr>
          <a:xfrm flipV="1">
            <a:off x="11442814" y="3994244"/>
            <a:ext cx="0" cy="21206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1185264" y="5089244"/>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77" name="Flowchart: Magnetic Disk 76"/>
          <p:cNvSpPr/>
          <p:nvPr/>
        </p:nvSpPr>
        <p:spPr>
          <a:xfrm>
            <a:off x="8623414" y="4206312"/>
            <a:ext cx="609600" cy="508532"/>
          </a:xfrm>
          <a:prstGeom prst="flowChartMagneticDisk">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IN" dirty="0"/>
          </a:p>
        </p:txBody>
      </p:sp>
      <p:cxnSp>
        <p:nvCxnSpPr>
          <p:cNvPr id="78" name="Straight Arrow Connector 77"/>
          <p:cNvCxnSpPr>
            <a:stCxn id="77" idx="1"/>
          </p:cNvCxnSpPr>
          <p:nvPr/>
        </p:nvCxnSpPr>
        <p:spPr>
          <a:xfrm flipV="1">
            <a:off x="8928214" y="3689444"/>
            <a:ext cx="0" cy="51686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1443201" y="4721683"/>
            <a:ext cx="6350" cy="37440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7801256" y="3205809"/>
            <a:ext cx="745524" cy="208794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1" name="Straight Arrow Connector 80"/>
          <p:cNvCxnSpPr/>
          <p:nvPr/>
        </p:nvCxnSpPr>
        <p:spPr>
          <a:xfrm>
            <a:off x="11440151" y="4721683"/>
            <a:ext cx="12450" cy="37440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7893349" y="3443261"/>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83" name="Content Placeholder 2"/>
          <p:cNvSpPr txBox="1">
            <a:spLocks/>
          </p:cNvSpPr>
          <p:nvPr/>
        </p:nvSpPr>
        <p:spPr>
          <a:xfrm>
            <a:off x="126127" y="3348302"/>
            <a:ext cx="5662647" cy="315409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en-US" dirty="0"/>
              <a:t>Recovery through rollback</a:t>
            </a:r>
            <a:endParaRPr lang="en-US" dirty="0" smtClean="0"/>
          </a:p>
          <a:p>
            <a:pPr lvl="1"/>
            <a:r>
              <a:rPr lang="en-US" b="1" dirty="0">
                <a:solidFill>
                  <a:schemeClr val="accent6"/>
                </a:solidFill>
              </a:rPr>
              <a:t>PCB (Process Control Block) </a:t>
            </a:r>
            <a:r>
              <a:rPr lang="en-US" dirty="0"/>
              <a:t>and </a:t>
            </a:r>
            <a:r>
              <a:rPr lang="en-US" b="1" dirty="0">
                <a:solidFill>
                  <a:schemeClr val="accent6"/>
                </a:solidFill>
              </a:rPr>
              <a:t>resource state</a:t>
            </a:r>
            <a:r>
              <a:rPr lang="en-US" dirty="0"/>
              <a:t> are </a:t>
            </a:r>
            <a:r>
              <a:rPr lang="en-US" b="1" dirty="0">
                <a:solidFill>
                  <a:schemeClr val="accent6"/>
                </a:solidFill>
              </a:rPr>
              <a:t>periodically saved </a:t>
            </a:r>
            <a:r>
              <a:rPr lang="en-US" dirty="0"/>
              <a:t>at “</a:t>
            </a:r>
            <a:r>
              <a:rPr lang="en-US" b="1" dirty="0">
                <a:solidFill>
                  <a:schemeClr val="accent6"/>
                </a:solidFill>
              </a:rPr>
              <a:t>checkpoint</a:t>
            </a:r>
            <a:r>
              <a:rPr lang="en-US" dirty="0"/>
              <a:t>”.</a:t>
            </a:r>
          </a:p>
          <a:p>
            <a:pPr lvl="1"/>
            <a:r>
              <a:rPr lang="en-US" dirty="0"/>
              <a:t>When </a:t>
            </a:r>
            <a:r>
              <a:rPr lang="en-US" b="1" dirty="0">
                <a:solidFill>
                  <a:schemeClr val="accent6"/>
                </a:solidFill>
              </a:rPr>
              <a:t>deadlock is detected</a:t>
            </a:r>
            <a:r>
              <a:rPr lang="en-US" dirty="0"/>
              <a:t>, </a:t>
            </a:r>
            <a:r>
              <a:rPr lang="en-US" b="1" dirty="0">
                <a:solidFill>
                  <a:schemeClr val="accent6"/>
                </a:solidFill>
              </a:rPr>
              <a:t>rollback the preempted process up to the previous safe state</a:t>
            </a:r>
            <a:r>
              <a:rPr lang="en-US" dirty="0"/>
              <a:t> before it acquired that resource.</a:t>
            </a:r>
          </a:p>
          <a:p>
            <a:pPr lvl="1"/>
            <a:r>
              <a:rPr lang="en-US" b="1" dirty="0">
                <a:solidFill>
                  <a:schemeClr val="accent6"/>
                </a:solidFill>
              </a:rPr>
              <a:t>Discard the resource </a:t>
            </a:r>
            <a:r>
              <a:rPr lang="en-US" dirty="0"/>
              <a:t>manipulation that occurred after that checkpoint.</a:t>
            </a:r>
          </a:p>
          <a:p>
            <a:pPr lvl="1"/>
            <a:r>
              <a:rPr lang="en-US" b="1" dirty="0">
                <a:solidFill>
                  <a:schemeClr val="accent6"/>
                </a:solidFill>
              </a:rPr>
              <a:t>Start the process after it is determined </a:t>
            </a:r>
            <a:r>
              <a:rPr lang="en-US" dirty="0"/>
              <a:t>it can run again.</a:t>
            </a:r>
          </a:p>
        </p:txBody>
      </p:sp>
      <p:cxnSp>
        <p:nvCxnSpPr>
          <p:cNvPr id="40" name="Straight Connector 39"/>
          <p:cNvCxnSpPr/>
          <p:nvPr/>
        </p:nvCxnSpPr>
        <p:spPr>
          <a:xfrm>
            <a:off x="126127" y="3184659"/>
            <a:ext cx="11887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330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22" presetClass="entr" presetSubtype="2"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right)">
                                      <p:cBhvr>
                                        <p:cTn id="25" dur="500"/>
                                        <p:tgtEl>
                                          <p:spTgt spid="55"/>
                                        </p:tgtEl>
                                      </p:cBhvr>
                                    </p:animEffect>
                                  </p:childTnLst>
                                </p:cTn>
                              </p:par>
                              <p:par>
                                <p:cTn id="26" presetID="22" presetClass="entr" presetSubtype="8" fill="hold"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55"/>
                                        </p:tgtEl>
                                      </p:cBhvr>
                                    </p:animEffect>
                                    <p:set>
                                      <p:cBhvr>
                                        <p:cTn id="44" dur="1" fill="hold">
                                          <p:stCondLst>
                                            <p:cond delay="499"/>
                                          </p:stCondLst>
                                        </p:cTn>
                                        <p:tgtEl>
                                          <p:spTgt spid="55"/>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58"/>
                                        </p:tgtEl>
                                      </p:cBhvr>
                                    </p:animEffect>
                                    <p:set>
                                      <p:cBhvr>
                                        <p:cTn id="47" dur="1" fill="hold">
                                          <p:stCondLst>
                                            <p:cond delay="499"/>
                                          </p:stCondLst>
                                        </p:cTn>
                                        <p:tgtEl>
                                          <p:spTgt spid="58"/>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60"/>
                                        </p:tgtEl>
                                      </p:cBhvr>
                                    </p:animEffect>
                                    <p:set>
                                      <p:cBhvr>
                                        <p:cTn id="50" dur="1" fill="hold">
                                          <p:stCondLst>
                                            <p:cond delay="499"/>
                                          </p:stCondLst>
                                        </p:cTn>
                                        <p:tgtEl>
                                          <p:spTgt spid="60"/>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62"/>
                                        </p:tgtEl>
                                      </p:cBhvr>
                                    </p:animEffect>
                                    <p:set>
                                      <p:cBhvr>
                                        <p:cTn id="53" dur="1" fill="hold">
                                          <p:stCondLst>
                                            <p:cond delay="499"/>
                                          </p:stCondLst>
                                        </p:cTn>
                                        <p:tgtEl>
                                          <p:spTgt spid="6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right)">
                                      <p:cBhvr>
                                        <p:cTn id="58" dur="50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500"/>
                                        <p:tgtEl>
                                          <p:spTgt spid="3">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Effect transition="in" filter="fade">
                                      <p:cBhvr>
                                        <p:cTn id="78" dur="500"/>
                                        <p:tgtEl>
                                          <p:spTgt spid="83">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83">
                                            <p:txEl>
                                              <p:pRg st="1" end="1"/>
                                            </p:txEl>
                                          </p:spTgt>
                                        </p:tgtEl>
                                        <p:attrNameLst>
                                          <p:attrName>style.visibility</p:attrName>
                                        </p:attrNameLst>
                                      </p:cBhvr>
                                      <p:to>
                                        <p:strVal val="visible"/>
                                      </p:to>
                                    </p:set>
                                    <p:animEffect transition="in" filter="fade">
                                      <p:cBhvr>
                                        <p:cTn id="83" dur="500"/>
                                        <p:tgtEl>
                                          <p:spTgt spid="83">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63" presetClass="path" presetSubtype="0" accel="50000" decel="50000" fill="hold" grpId="1" nodeType="clickEffect">
                                  <p:stCondLst>
                                    <p:cond delay="0"/>
                                  </p:stCondLst>
                                  <p:childTnLst>
                                    <p:animMotion origin="layout" path="M 4.16667E-6 4.81481E-6 L 0.11588 -0.00163 " pathEditMode="relative" rAng="0" ptsTypes="AA">
                                      <p:cBhvr>
                                        <p:cTn id="105" dur="2000" fill="hold"/>
                                        <p:tgtEl>
                                          <p:spTgt spid="67"/>
                                        </p:tgtEl>
                                        <p:attrNameLst>
                                          <p:attrName>ppt_x</p:attrName>
                                          <p:attrName>ppt_y</p:attrName>
                                        </p:attrNameLst>
                                      </p:cBhvr>
                                      <p:rCtr x="5807" y="-93"/>
                                    </p:animMotion>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7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0"/>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63" presetClass="path" presetSubtype="0" accel="50000" decel="50000" fill="hold" grpId="1" nodeType="clickEffect">
                                  <p:stCondLst>
                                    <p:cond delay="0"/>
                                  </p:stCondLst>
                                  <p:childTnLst>
                                    <p:animMotion origin="layout" path="M -1.25E-6 -4.81481E-6 L 0.12526 0.00185 " pathEditMode="relative" rAng="0" ptsTypes="AA">
                                      <p:cBhvr>
                                        <p:cTn id="115" dur="2000" fill="hold"/>
                                        <p:tgtEl>
                                          <p:spTgt spid="70"/>
                                        </p:tgtEl>
                                        <p:attrNameLst>
                                          <p:attrName>ppt_x</p:attrName>
                                          <p:attrName>ppt_y</p:attrName>
                                        </p:attrNameLst>
                                      </p:cBhvr>
                                      <p:rCtr x="6263" y="-46"/>
                                    </p:animMotion>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3"/>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77"/>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78"/>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71"/>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63" presetClass="path" presetSubtype="0" accel="50000" decel="50000" fill="hold" grpId="1" nodeType="clickEffect">
                                  <p:stCondLst>
                                    <p:cond delay="0"/>
                                  </p:stCondLst>
                                  <p:childTnLst>
                                    <p:animMotion origin="layout" path="M -1.66667E-6 3.33333E-6 L 0.14349 0.00092 " pathEditMode="relative" rAng="0" ptsTypes="AA">
                                      <p:cBhvr>
                                        <p:cTn id="133" dur="2000" fill="hold"/>
                                        <p:tgtEl>
                                          <p:spTgt spid="71"/>
                                        </p:tgtEl>
                                        <p:attrNameLst>
                                          <p:attrName>ppt_x</p:attrName>
                                          <p:attrName>ppt_y</p:attrName>
                                        </p:attrNameLst>
                                      </p:cBhvr>
                                      <p:rCtr x="7174" y="46"/>
                                    </p:animMotion>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500"/>
                                        <p:tgtEl>
                                          <p:spTgt spid="77"/>
                                        </p:tgtEl>
                                      </p:cBhvr>
                                    </p:animEffect>
                                    <p:set>
                                      <p:cBhvr>
                                        <p:cTn id="138" dur="1" fill="hold">
                                          <p:stCondLst>
                                            <p:cond delay="499"/>
                                          </p:stCondLst>
                                        </p:cTn>
                                        <p:tgtEl>
                                          <p:spTgt spid="7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78"/>
                                        </p:tgtEl>
                                      </p:cBhvr>
                                    </p:animEffect>
                                    <p:set>
                                      <p:cBhvr>
                                        <p:cTn id="141" dur="1" fill="hold">
                                          <p:stCondLst>
                                            <p:cond delay="499"/>
                                          </p:stCondLst>
                                        </p:cTn>
                                        <p:tgtEl>
                                          <p:spTgt spid="78"/>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74"/>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75"/>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76"/>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79"/>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83">
                                            <p:txEl>
                                              <p:pRg st="2" end="2"/>
                                            </p:txEl>
                                          </p:spTgt>
                                        </p:tgtEl>
                                        <p:attrNameLst>
                                          <p:attrName>style.visibility</p:attrName>
                                        </p:attrNameLst>
                                      </p:cBhvr>
                                      <p:to>
                                        <p:strVal val="visible"/>
                                      </p:to>
                                    </p:set>
                                    <p:animEffect transition="in" filter="fade">
                                      <p:cBhvr>
                                        <p:cTn id="158" dur="500"/>
                                        <p:tgtEl>
                                          <p:spTgt spid="83">
                                            <p:txEl>
                                              <p:pRg st="2" end="2"/>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83">
                                            <p:txEl>
                                              <p:pRg st="3" end="3"/>
                                            </p:txEl>
                                          </p:spTgt>
                                        </p:tgtEl>
                                        <p:attrNameLst>
                                          <p:attrName>style.visibility</p:attrName>
                                        </p:attrNameLst>
                                      </p:cBhvr>
                                      <p:to>
                                        <p:strVal val="visible"/>
                                      </p:to>
                                    </p:set>
                                    <p:animEffect transition="in" filter="fade">
                                      <p:cBhvr>
                                        <p:cTn id="163" dur="500"/>
                                        <p:tgtEl>
                                          <p:spTgt spid="83">
                                            <p:txEl>
                                              <p:pRg st="3" end="3"/>
                                            </p:txEl>
                                          </p:spTgt>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xit" presetSubtype="0" fill="hold" nodeType="clickEffect">
                                  <p:stCondLst>
                                    <p:cond delay="0"/>
                                  </p:stCondLst>
                                  <p:childTnLst>
                                    <p:animEffect transition="out" filter="fade">
                                      <p:cBhvr>
                                        <p:cTn id="167" dur="500"/>
                                        <p:tgtEl>
                                          <p:spTgt spid="75"/>
                                        </p:tgtEl>
                                      </p:cBhvr>
                                    </p:animEffect>
                                    <p:set>
                                      <p:cBhvr>
                                        <p:cTn id="168" dur="1" fill="hold">
                                          <p:stCondLst>
                                            <p:cond delay="499"/>
                                          </p:stCondLst>
                                        </p:cTn>
                                        <p:tgtEl>
                                          <p:spTgt spid="75"/>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79"/>
                                        </p:tgtEl>
                                      </p:cBhvr>
                                    </p:animEffect>
                                    <p:set>
                                      <p:cBhvr>
                                        <p:cTn id="171" dur="1" fill="hold">
                                          <p:stCondLst>
                                            <p:cond delay="499"/>
                                          </p:stCondLst>
                                        </p:cTn>
                                        <p:tgtEl>
                                          <p:spTgt spid="79"/>
                                        </p:tgtEl>
                                        <p:attrNameLst>
                                          <p:attrName>style.visibility</p:attrName>
                                        </p:attrNameLst>
                                      </p:cBhvr>
                                      <p:to>
                                        <p:strVal val="hidden"/>
                                      </p:to>
                                    </p:set>
                                  </p:childTnLst>
                                </p:cTn>
                              </p:par>
                              <p:par>
                                <p:cTn id="172" presetID="1" presetClass="entr" presetSubtype="0" fill="hold" nodeType="withEffect">
                                  <p:stCondLst>
                                    <p:cond delay="0"/>
                                  </p:stCondLst>
                                  <p:childTnLst>
                                    <p:set>
                                      <p:cBhvr>
                                        <p:cTn id="173" dur="1" fill="hold">
                                          <p:stCondLst>
                                            <p:cond delay="0"/>
                                          </p:stCondLst>
                                        </p:cTn>
                                        <p:tgtEl>
                                          <p:spTgt spid="81"/>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0" presetClass="exit" presetSubtype="0" fill="hold" grpId="2" nodeType="clickEffect">
                                  <p:stCondLst>
                                    <p:cond delay="0"/>
                                  </p:stCondLst>
                                  <p:childTnLst>
                                    <p:animEffect transition="out" filter="fade">
                                      <p:cBhvr>
                                        <p:cTn id="177" dur="500"/>
                                        <p:tgtEl>
                                          <p:spTgt spid="67"/>
                                        </p:tgtEl>
                                      </p:cBhvr>
                                    </p:animEffect>
                                    <p:set>
                                      <p:cBhvr>
                                        <p:cTn id="178" dur="1" fill="hold">
                                          <p:stCondLst>
                                            <p:cond delay="499"/>
                                          </p:stCondLst>
                                        </p:cTn>
                                        <p:tgtEl>
                                          <p:spTgt spid="67"/>
                                        </p:tgtEl>
                                        <p:attrNameLst>
                                          <p:attrName>style.visibility</p:attrName>
                                        </p:attrNameLst>
                                      </p:cBhvr>
                                      <p:to>
                                        <p:strVal val="hidden"/>
                                      </p:to>
                                    </p:set>
                                  </p:childTnLst>
                                </p:cTn>
                              </p:par>
                              <p:par>
                                <p:cTn id="179" presetID="10" presetClass="exit" presetSubtype="0" fill="hold" grpId="2" nodeType="withEffect">
                                  <p:stCondLst>
                                    <p:cond delay="0"/>
                                  </p:stCondLst>
                                  <p:childTnLst>
                                    <p:animEffect transition="out" filter="fade">
                                      <p:cBhvr>
                                        <p:cTn id="180" dur="500"/>
                                        <p:tgtEl>
                                          <p:spTgt spid="70"/>
                                        </p:tgtEl>
                                      </p:cBhvr>
                                    </p:animEffect>
                                    <p:set>
                                      <p:cBhvr>
                                        <p:cTn id="181" dur="1" fill="hold">
                                          <p:stCondLst>
                                            <p:cond delay="499"/>
                                          </p:stCondLst>
                                        </p:cTn>
                                        <p:tgtEl>
                                          <p:spTgt spid="70"/>
                                        </p:tgtEl>
                                        <p:attrNameLst>
                                          <p:attrName>style.visibility</p:attrName>
                                        </p:attrNameLst>
                                      </p:cBhvr>
                                      <p:to>
                                        <p:strVal val="hidden"/>
                                      </p:to>
                                    </p:set>
                                  </p:childTnLst>
                                </p:cTn>
                              </p:par>
                              <p:par>
                                <p:cTn id="182" presetID="10" presetClass="exit" presetSubtype="0" fill="hold" grpId="2" nodeType="withEffect">
                                  <p:stCondLst>
                                    <p:cond delay="0"/>
                                  </p:stCondLst>
                                  <p:childTnLst>
                                    <p:animEffect transition="out" filter="fade">
                                      <p:cBhvr>
                                        <p:cTn id="183" dur="500"/>
                                        <p:tgtEl>
                                          <p:spTgt spid="71"/>
                                        </p:tgtEl>
                                      </p:cBhvr>
                                    </p:animEffect>
                                    <p:set>
                                      <p:cBhvr>
                                        <p:cTn id="184" dur="1" fill="hold">
                                          <p:stCondLst>
                                            <p:cond delay="499"/>
                                          </p:stCondLst>
                                        </p:cTn>
                                        <p:tgtEl>
                                          <p:spTgt spid="71"/>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8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80"/>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83">
                                            <p:txEl>
                                              <p:pRg st="4" end="4"/>
                                            </p:txEl>
                                          </p:spTgt>
                                        </p:tgtEl>
                                        <p:attrNameLst>
                                          <p:attrName>style.visibility</p:attrName>
                                        </p:attrNameLst>
                                      </p:cBhvr>
                                      <p:to>
                                        <p:strVal val="visible"/>
                                      </p:to>
                                    </p:set>
                                    <p:animEffect transition="in" filter="fade">
                                      <p:cBhvr>
                                        <p:cTn id="195" dur="500"/>
                                        <p:tgtEl>
                                          <p:spTgt spid="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9" grpId="0"/>
      <p:bldP spid="60" grpId="0"/>
      <p:bldP spid="60" grpId="1"/>
      <p:bldP spid="62" grpId="0"/>
      <p:bldP spid="62" grpId="1"/>
      <p:bldP spid="67" grpId="0" animBg="1"/>
      <p:bldP spid="67" grpId="1" animBg="1"/>
      <p:bldP spid="67" grpId="2" animBg="1"/>
      <p:bldP spid="68" grpId="0"/>
      <p:bldP spid="69" grpId="0"/>
      <p:bldP spid="70" grpId="0" animBg="1"/>
      <p:bldP spid="70" grpId="1" animBg="1"/>
      <p:bldP spid="70" grpId="2" animBg="1"/>
      <p:bldP spid="71" grpId="0" animBg="1"/>
      <p:bldP spid="71" grpId="1" animBg="1"/>
      <p:bldP spid="71" grpId="2" animBg="1"/>
      <p:bldP spid="72" grpId="0" animBg="1"/>
      <p:bldP spid="73" grpId="0" animBg="1"/>
      <p:bldP spid="74" grpId="0" animBg="1"/>
      <p:bldP spid="76" grpId="0" animBg="1"/>
      <p:bldP spid="77" grpId="0" animBg="1"/>
      <p:bldP spid="77" grpId="1" animBg="1"/>
      <p:bldP spid="80" grpId="0" animBg="1"/>
      <p:bldP spid="8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1" y="731706"/>
            <a:ext cx="8814591" cy="341632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smtClean="0">
                <a:solidFill>
                  <a:schemeClr val="bg1">
                    <a:lumMod val="50000"/>
                  </a:schemeClr>
                </a:solidFill>
              </a:rPr>
              <a:t>Basic concepts of Deadlock</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Deadlock characteristics</a:t>
            </a:r>
          </a:p>
          <a:p>
            <a:pPr marL="742950" lvl="1" indent="-285750">
              <a:buFont typeface="Arial" panose="020B0604020202020204" pitchFamily="34" charset="0"/>
              <a:buChar char="•"/>
            </a:pPr>
            <a:r>
              <a:rPr lang="en-US" sz="2400" dirty="0">
                <a:solidFill>
                  <a:schemeClr val="bg1">
                    <a:lumMod val="50000"/>
                  </a:schemeClr>
                </a:solidFill>
              </a:rPr>
              <a:t>Deadlock ignorance</a:t>
            </a:r>
          </a:p>
          <a:p>
            <a:pPr marL="1200150" lvl="2" indent="-285750">
              <a:buFont typeface="Arial" panose="020B0604020202020204" pitchFamily="34" charset="0"/>
              <a:buChar char="•"/>
            </a:pPr>
            <a:r>
              <a:rPr lang="en-US" sz="2000" dirty="0">
                <a:solidFill>
                  <a:schemeClr val="bg1">
                    <a:lumMod val="50000"/>
                  </a:schemeClr>
                </a:solidFill>
              </a:rPr>
              <a:t>Ostrich </a:t>
            </a:r>
            <a:r>
              <a:rPr lang="en-US" sz="2000" dirty="0" smtClean="0">
                <a:solidFill>
                  <a:schemeClr val="bg1">
                    <a:lumMod val="50000"/>
                  </a:schemeClr>
                </a:solidFill>
              </a:rPr>
              <a:t>algorithm</a:t>
            </a:r>
            <a:endParaRPr lang="en-US" sz="20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Deadlock detection and recovery</a:t>
            </a:r>
          </a:p>
          <a:p>
            <a:pPr marL="742950" lvl="1" indent="-285750">
              <a:buFont typeface="Arial" panose="020B0604020202020204" pitchFamily="34" charset="0"/>
              <a:buChar char="•"/>
            </a:pPr>
            <a:r>
              <a:rPr lang="en-US" sz="2400" dirty="0">
                <a:solidFill>
                  <a:schemeClr val="bg1">
                    <a:lumMod val="50000"/>
                  </a:schemeClr>
                </a:solidFill>
              </a:rPr>
              <a:t>Deadlock avoidance</a:t>
            </a:r>
          </a:p>
          <a:p>
            <a:pPr marL="1200150" lvl="2" indent="-285750">
              <a:buFont typeface="Arial" panose="020B0604020202020204" pitchFamily="34" charset="0"/>
              <a:buChar char="•"/>
            </a:pPr>
            <a:r>
              <a:rPr lang="en-US" sz="2000" dirty="0">
                <a:solidFill>
                  <a:schemeClr val="bg1">
                    <a:lumMod val="50000"/>
                  </a:schemeClr>
                </a:solidFill>
              </a:rPr>
              <a:t>Banker’s algorithm</a:t>
            </a:r>
          </a:p>
          <a:p>
            <a:pPr marL="742950" lvl="1" indent="-285750">
              <a:buFont typeface="Arial" panose="020B0604020202020204" pitchFamily="34" charset="0"/>
              <a:buChar char="•"/>
            </a:pPr>
            <a:r>
              <a:rPr lang="en-US" sz="2400" dirty="0">
                <a:solidFill>
                  <a:schemeClr val="bg1">
                    <a:lumMod val="50000"/>
                  </a:schemeClr>
                </a:solidFill>
              </a:rPr>
              <a:t>Deadlock prevention</a:t>
            </a:r>
          </a:p>
        </p:txBody>
      </p:sp>
    </p:spTree>
    <p:extLst>
      <p:ext uri="{BB962C8B-B14F-4D97-AF65-F5344CB8AC3E}">
        <p14:creationId xmlns:p14="http://schemas.microsoft.com/office/powerpoint/2010/main" xmlns=""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fade">
                                      <p:cBhvr>
                                        <p:cTn id="35" dur="500"/>
                                        <p:tgtEl>
                                          <p:spTgt spid="9">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fade">
                                      <p:cBhvr>
                                        <p:cTn id="38" dur="500"/>
                                        <p:tgtEl>
                                          <p:spTgt spid="9">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Effect transition="in" filter="fade">
                                      <p:cBhvr>
                                        <p:cTn id="41" dur="500"/>
                                        <p:tgtEl>
                                          <p:spTgt spid="9">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500"/>
                                        <p:tgtEl>
                                          <p:spTgt spid="9">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500"/>
                                        <p:tgtEl>
                                          <p:spTgt spid="9">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animEffect transition="in" filter="fade">
                                      <p:cBhvr>
                                        <p:cTn id="50" dur="500"/>
                                        <p:tgtEl>
                                          <p:spTgt spid="9">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animEffect transition="in" filter="fade">
                                      <p:cBhvr>
                                        <p:cTn id="53" dur="500"/>
                                        <p:tgtEl>
                                          <p:spTgt spid="9">
                                            <p:txEl>
                                              <p:pRg st="6" end="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fade">
                                      <p:cBhvr>
                                        <p:cTn id="5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recovery</a:t>
            </a:r>
          </a:p>
        </p:txBody>
      </p:sp>
      <p:sp>
        <p:nvSpPr>
          <p:cNvPr id="3" name="Content Placeholder 2"/>
          <p:cNvSpPr>
            <a:spLocks noGrp="1"/>
          </p:cNvSpPr>
          <p:nvPr>
            <p:ph idx="1"/>
          </p:nvPr>
        </p:nvSpPr>
        <p:spPr>
          <a:xfrm>
            <a:off x="126126" y="863444"/>
            <a:ext cx="6652045" cy="3287641"/>
          </a:xfrm>
        </p:spPr>
        <p:txBody>
          <a:bodyPr/>
          <a:lstStyle/>
          <a:p>
            <a:pPr marL="457200" indent="-457200">
              <a:buFont typeface="+mj-lt"/>
              <a:buAutoNum type="arabicPeriod" startAt="3"/>
            </a:pPr>
            <a:r>
              <a:rPr lang="en-US" dirty="0"/>
              <a:t>Recovery through killing processes</a:t>
            </a:r>
            <a:endParaRPr lang="en-US" dirty="0" smtClean="0"/>
          </a:p>
          <a:p>
            <a:pPr lvl="1"/>
            <a:r>
              <a:rPr lang="en-US" dirty="0"/>
              <a:t>The simplest way to break a deadlock is </a:t>
            </a:r>
            <a:r>
              <a:rPr lang="en-US" b="1" dirty="0">
                <a:solidFill>
                  <a:schemeClr val="accent6"/>
                </a:solidFill>
              </a:rPr>
              <a:t>to kill one or more processes</a:t>
            </a:r>
            <a:r>
              <a:rPr lang="en-US" dirty="0"/>
              <a:t>.</a:t>
            </a:r>
          </a:p>
          <a:p>
            <a:pPr lvl="1"/>
            <a:r>
              <a:rPr lang="en-US" dirty="0"/>
              <a:t>Kill all the process involved in deadlock</a:t>
            </a:r>
          </a:p>
          <a:p>
            <a:pPr lvl="1"/>
            <a:r>
              <a:rPr lang="en-US" dirty="0"/>
              <a:t>Kill process one by one. </a:t>
            </a:r>
          </a:p>
          <a:p>
            <a:pPr lvl="1"/>
            <a:r>
              <a:rPr lang="en-US" dirty="0"/>
              <a:t>After killing each process check for deadlock</a:t>
            </a:r>
          </a:p>
          <a:p>
            <a:pPr lvl="2"/>
            <a:r>
              <a:rPr lang="en-US" dirty="0"/>
              <a:t>If </a:t>
            </a:r>
            <a:r>
              <a:rPr lang="en-US" dirty="0">
                <a:solidFill>
                  <a:schemeClr val="accent6"/>
                </a:solidFill>
              </a:rPr>
              <a:t>deadlock recovered then stop killing more process</a:t>
            </a:r>
          </a:p>
          <a:p>
            <a:pPr lvl="2"/>
            <a:r>
              <a:rPr lang="en-US" dirty="0">
                <a:solidFill>
                  <a:schemeClr val="accent6"/>
                </a:solidFill>
              </a:rPr>
              <a:t>Otherwise kill another process</a:t>
            </a:r>
          </a:p>
          <a:p>
            <a:pPr lvl="1"/>
            <a:endParaRPr lang="en-US" dirty="0"/>
          </a:p>
        </p:txBody>
      </p:sp>
      <p:sp>
        <p:nvSpPr>
          <p:cNvPr id="36" name="Oval 35"/>
          <p:cNvSpPr/>
          <p:nvPr/>
        </p:nvSpPr>
        <p:spPr>
          <a:xfrm>
            <a:off x="9622092" y="863444"/>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sp>
        <p:nvSpPr>
          <p:cNvPr id="37" name="Oval 36"/>
          <p:cNvSpPr/>
          <p:nvPr/>
        </p:nvSpPr>
        <p:spPr>
          <a:xfrm>
            <a:off x="10770346" y="2678609"/>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P2</a:t>
            </a:r>
            <a:endParaRPr lang="en-US" sz="1400" dirty="0"/>
          </a:p>
        </p:txBody>
      </p:sp>
      <p:sp>
        <p:nvSpPr>
          <p:cNvPr id="38" name="Rectangle 37"/>
          <p:cNvSpPr/>
          <p:nvPr/>
        </p:nvSpPr>
        <p:spPr>
          <a:xfrm>
            <a:off x="8320343" y="155203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R1</a:t>
            </a:r>
            <a:endParaRPr lang="en-US" sz="1400" dirty="0"/>
          </a:p>
        </p:txBody>
      </p:sp>
      <p:sp>
        <p:nvSpPr>
          <p:cNvPr id="39" name="Rectangle 38"/>
          <p:cNvSpPr/>
          <p:nvPr/>
        </p:nvSpPr>
        <p:spPr>
          <a:xfrm>
            <a:off x="10765091" y="155203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R2</a:t>
            </a:r>
            <a:endParaRPr lang="en-US" sz="1400" dirty="0"/>
          </a:p>
        </p:txBody>
      </p:sp>
      <p:cxnSp>
        <p:nvCxnSpPr>
          <p:cNvPr id="41" name="Curved Connector 40"/>
          <p:cNvCxnSpPr>
            <a:stCxn id="49" idx="1"/>
            <a:endCxn id="48" idx="4"/>
          </p:cNvCxnSpPr>
          <p:nvPr/>
        </p:nvCxnSpPr>
        <p:spPr>
          <a:xfrm rot="10800000">
            <a:off x="8622516" y="3250109"/>
            <a:ext cx="999576" cy="42471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38" idx="0"/>
            <a:endCxn id="36" idx="2"/>
          </p:cNvCxnSpPr>
          <p:nvPr/>
        </p:nvCxnSpPr>
        <p:spPr>
          <a:xfrm rot="5400000" flipH="1" flipV="1">
            <a:off x="8922199" y="852138"/>
            <a:ext cx="402836" cy="996949"/>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endCxn id="39" idx="0"/>
          </p:cNvCxnSpPr>
          <p:nvPr/>
        </p:nvCxnSpPr>
        <p:spPr>
          <a:xfrm>
            <a:off x="10238260" y="1171221"/>
            <a:ext cx="831631" cy="380809"/>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567337" y="958505"/>
            <a:ext cx="566244" cy="307777"/>
          </a:xfrm>
          <a:prstGeom prst="rect">
            <a:avLst/>
          </a:prstGeom>
          <a:noFill/>
          <a:ln>
            <a:noFill/>
          </a:ln>
        </p:spPr>
        <p:txBody>
          <a:bodyPr wrap="square" rtlCol="0">
            <a:spAutoFit/>
          </a:bodyPr>
          <a:lstStyle/>
          <a:p>
            <a:pPr algn="r"/>
            <a:r>
              <a:rPr lang="en-US" sz="1400" dirty="0" smtClean="0"/>
              <a:t>Hold</a:t>
            </a:r>
            <a:endParaRPr lang="en-US" sz="1400" dirty="0"/>
          </a:p>
        </p:txBody>
      </p:sp>
      <p:sp>
        <p:nvSpPr>
          <p:cNvPr id="46" name="TextBox 45"/>
          <p:cNvSpPr txBox="1"/>
          <p:nvPr/>
        </p:nvSpPr>
        <p:spPr>
          <a:xfrm>
            <a:off x="8516659" y="3509922"/>
            <a:ext cx="566244" cy="307777"/>
          </a:xfrm>
          <a:prstGeom prst="rect">
            <a:avLst/>
          </a:prstGeom>
          <a:noFill/>
          <a:ln>
            <a:noFill/>
          </a:ln>
        </p:spPr>
        <p:txBody>
          <a:bodyPr wrap="square" rtlCol="0">
            <a:spAutoFit/>
          </a:bodyPr>
          <a:lstStyle/>
          <a:p>
            <a:r>
              <a:rPr lang="en-US" sz="1400" dirty="0" smtClean="0"/>
              <a:t>Hold</a:t>
            </a:r>
            <a:endParaRPr lang="en-US" sz="1400" dirty="0"/>
          </a:p>
        </p:txBody>
      </p:sp>
      <p:sp>
        <p:nvSpPr>
          <p:cNvPr id="47" name="TextBox 46"/>
          <p:cNvSpPr txBox="1"/>
          <p:nvPr/>
        </p:nvSpPr>
        <p:spPr>
          <a:xfrm>
            <a:off x="10612280" y="965604"/>
            <a:ext cx="777240" cy="307777"/>
          </a:xfrm>
          <a:prstGeom prst="rect">
            <a:avLst/>
          </a:prstGeom>
          <a:noFill/>
          <a:ln>
            <a:noFill/>
          </a:ln>
        </p:spPr>
        <p:txBody>
          <a:bodyPr wrap="square" rtlCol="0">
            <a:spAutoFit/>
          </a:bodyPr>
          <a:lstStyle/>
          <a:p>
            <a:r>
              <a:rPr lang="en-US" sz="1400" dirty="0" smtClean="0"/>
              <a:t>Request</a:t>
            </a:r>
            <a:endParaRPr lang="en-US" sz="1400" dirty="0"/>
          </a:p>
        </p:txBody>
      </p:sp>
      <p:sp>
        <p:nvSpPr>
          <p:cNvPr id="48" name="Oval 47"/>
          <p:cNvSpPr/>
          <p:nvPr/>
        </p:nvSpPr>
        <p:spPr>
          <a:xfrm>
            <a:off x="8320343" y="2678609"/>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P3</a:t>
            </a:r>
            <a:endParaRPr lang="en-US" sz="1400" dirty="0"/>
          </a:p>
        </p:txBody>
      </p:sp>
      <p:sp>
        <p:nvSpPr>
          <p:cNvPr id="49" name="Rectangle 48"/>
          <p:cNvSpPr/>
          <p:nvPr/>
        </p:nvSpPr>
        <p:spPr>
          <a:xfrm>
            <a:off x="9622092" y="3389073"/>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R3</a:t>
            </a:r>
            <a:endParaRPr lang="en-US" sz="1400" dirty="0"/>
          </a:p>
        </p:txBody>
      </p:sp>
      <p:cxnSp>
        <p:nvCxnSpPr>
          <p:cNvPr id="14" name="Straight Arrow Connector 13"/>
          <p:cNvCxnSpPr>
            <a:stCxn id="39" idx="2"/>
            <a:endCxn id="37" idx="0"/>
          </p:cNvCxnSpPr>
          <p:nvPr/>
        </p:nvCxnSpPr>
        <p:spPr>
          <a:xfrm>
            <a:off x="11069891" y="2123530"/>
            <a:ext cx="2628" cy="5550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1088942" y="2247181"/>
            <a:ext cx="566244" cy="307777"/>
          </a:xfrm>
          <a:prstGeom prst="rect">
            <a:avLst/>
          </a:prstGeom>
          <a:noFill/>
          <a:ln>
            <a:noFill/>
          </a:ln>
        </p:spPr>
        <p:txBody>
          <a:bodyPr wrap="square" rtlCol="0">
            <a:spAutoFit/>
          </a:bodyPr>
          <a:lstStyle/>
          <a:p>
            <a:r>
              <a:rPr lang="en-US" sz="1400" dirty="0" smtClean="0"/>
              <a:t>Hold</a:t>
            </a:r>
            <a:endParaRPr lang="en-US" sz="1400" dirty="0"/>
          </a:p>
        </p:txBody>
      </p:sp>
      <p:cxnSp>
        <p:nvCxnSpPr>
          <p:cNvPr id="63" name="Straight Arrow Connector 62"/>
          <p:cNvCxnSpPr>
            <a:stCxn id="48" idx="0"/>
            <a:endCxn id="38" idx="2"/>
          </p:cNvCxnSpPr>
          <p:nvPr/>
        </p:nvCxnSpPr>
        <p:spPr>
          <a:xfrm flipV="1">
            <a:off x="8622516" y="2123530"/>
            <a:ext cx="2627" cy="5550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37" idx="4"/>
            <a:endCxn id="49" idx="3"/>
          </p:cNvCxnSpPr>
          <p:nvPr/>
        </p:nvCxnSpPr>
        <p:spPr>
          <a:xfrm rot="5400000">
            <a:off x="10439749" y="3042053"/>
            <a:ext cx="424714" cy="840827"/>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758434" y="3528758"/>
            <a:ext cx="777240" cy="307777"/>
          </a:xfrm>
          <a:prstGeom prst="rect">
            <a:avLst/>
          </a:prstGeom>
          <a:noFill/>
          <a:ln>
            <a:noFill/>
          </a:ln>
        </p:spPr>
        <p:txBody>
          <a:bodyPr wrap="square" rtlCol="0">
            <a:spAutoFit/>
          </a:bodyPr>
          <a:lstStyle/>
          <a:p>
            <a:r>
              <a:rPr lang="en-US" sz="1400" dirty="0" smtClean="0"/>
              <a:t>Request</a:t>
            </a:r>
            <a:endParaRPr lang="en-US" sz="1400" dirty="0"/>
          </a:p>
        </p:txBody>
      </p:sp>
      <p:sp>
        <p:nvSpPr>
          <p:cNvPr id="86" name="TextBox 85"/>
          <p:cNvSpPr txBox="1"/>
          <p:nvPr/>
        </p:nvSpPr>
        <p:spPr>
          <a:xfrm>
            <a:off x="7901243" y="2288381"/>
            <a:ext cx="777240" cy="307777"/>
          </a:xfrm>
          <a:prstGeom prst="rect">
            <a:avLst/>
          </a:prstGeom>
          <a:noFill/>
          <a:ln>
            <a:noFill/>
          </a:ln>
        </p:spPr>
        <p:txBody>
          <a:bodyPr wrap="square" rtlCol="0">
            <a:spAutoFit/>
          </a:bodyPr>
          <a:lstStyle/>
          <a:p>
            <a:r>
              <a:rPr lang="en-US" sz="1400" dirty="0" smtClean="0"/>
              <a:t>Request</a:t>
            </a:r>
            <a:endParaRPr lang="en-US" sz="1400" dirty="0"/>
          </a:p>
        </p:txBody>
      </p:sp>
      <p:cxnSp>
        <p:nvCxnSpPr>
          <p:cNvPr id="87" name="Curved Connector 86"/>
          <p:cNvCxnSpPr/>
          <p:nvPr/>
        </p:nvCxnSpPr>
        <p:spPr>
          <a:xfrm flipV="1">
            <a:off x="10248115" y="3250109"/>
            <a:ext cx="840827" cy="42471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522698" y="3682646"/>
            <a:ext cx="566244" cy="307777"/>
          </a:xfrm>
          <a:prstGeom prst="rect">
            <a:avLst/>
          </a:prstGeom>
          <a:noFill/>
          <a:ln>
            <a:noFill/>
          </a:ln>
        </p:spPr>
        <p:txBody>
          <a:bodyPr wrap="square" rtlCol="0">
            <a:spAutoFit/>
          </a:bodyPr>
          <a:lstStyle/>
          <a:p>
            <a:r>
              <a:rPr lang="en-US" sz="1400" dirty="0" smtClean="0"/>
              <a:t>Hold</a:t>
            </a:r>
            <a:endParaRPr lang="en-US" sz="1400" dirty="0"/>
          </a:p>
        </p:txBody>
      </p:sp>
      <p:cxnSp>
        <p:nvCxnSpPr>
          <p:cNvPr id="89" name="Curved Connector 88"/>
          <p:cNvCxnSpPr/>
          <p:nvPr/>
        </p:nvCxnSpPr>
        <p:spPr>
          <a:xfrm rot="16200000" flipV="1">
            <a:off x="10465797" y="952655"/>
            <a:ext cx="402836" cy="84345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0889490" y="1149193"/>
            <a:ext cx="566244" cy="307777"/>
          </a:xfrm>
          <a:prstGeom prst="rect">
            <a:avLst/>
          </a:prstGeom>
          <a:noFill/>
          <a:ln>
            <a:noFill/>
          </a:ln>
        </p:spPr>
        <p:txBody>
          <a:bodyPr wrap="square" rtlCol="0">
            <a:spAutoFit/>
          </a:bodyPr>
          <a:lstStyle/>
          <a:p>
            <a:r>
              <a:rPr lang="en-US" sz="1400" dirty="0" smtClean="0"/>
              <a:t>Hold</a:t>
            </a:r>
            <a:endParaRPr lang="en-US" sz="1400" dirty="0"/>
          </a:p>
        </p:txBody>
      </p:sp>
    </p:spTree>
    <p:extLst>
      <p:ext uri="{BB962C8B-B14F-4D97-AF65-F5344CB8AC3E}">
        <p14:creationId xmlns:p14="http://schemas.microsoft.com/office/powerpoint/2010/main" xmlns="" val="249755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par>
                                <p:cTn id="57" presetID="10"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par>
                                <p:cTn id="60" presetID="10" presetClass="entr" presetSubtype="0" fill="hold"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fade">
                                      <p:cBhvr>
                                        <p:cTn id="68" dur="500"/>
                                        <p:tgtEl>
                                          <p:spTgt spid="8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2" end="2"/>
                                            </p:txEl>
                                          </p:spTgt>
                                        </p:tgtEl>
                                        <p:attrNameLst>
                                          <p:attrName>style.visibility</p:attrName>
                                        </p:attrNameLst>
                                      </p:cBhvr>
                                      <p:to>
                                        <p:strVal val="visible"/>
                                      </p:to>
                                    </p:set>
                                    <p:animEffect transition="in" filter="fade">
                                      <p:cBhvr>
                                        <p:cTn id="73" dur="500"/>
                                        <p:tgtEl>
                                          <p:spTgt spid="3">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3" end="3"/>
                                            </p:txEl>
                                          </p:spTgt>
                                        </p:tgtEl>
                                        <p:attrNameLst>
                                          <p:attrName>style.visibility</p:attrName>
                                        </p:attrNameLst>
                                      </p:cBhvr>
                                      <p:to>
                                        <p:strVal val="visible"/>
                                      </p:to>
                                    </p:set>
                                    <p:animEffect transition="in" filter="fade">
                                      <p:cBhvr>
                                        <p:cTn id="78" dur="500"/>
                                        <p:tgtEl>
                                          <p:spTgt spid="3">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animEffect transition="in" filter="fade">
                                      <p:cBhvr>
                                        <p:cTn id="83" dur="500"/>
                                        <p:tgtEl>
                                          <p:spTgt spid="3">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
                                            <p:txEl>
                                              <p:pRg st="5" end="5"/>
                                            </p:txEl>
                                          </p:spTgt>
                                        </p:tgtEl>
                                        <p:attrNameLst>
                                          <p:attrName>style.visibility</p:attrName>
                                        </p:attrNameLst>
                                      </p:cBhvr>
                                      <p:to>
                                        <p:strVal val="visible"/>
                                      </p:to>
                                    </p:set>
                                    <p:animEffect transition="in" filter="fade">
                                      <p:cBhvr>
                                        <p:cTn id="88" dur="500"/>
                                        <p:tgtEl>
                                          <p:spTgt spid="3">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
                                            <p:txEl>
                                              <p:pRg st="6" end="6"/>
                                            </p:txEl>
                                          </p:spTgt>
                                        </p:tgtEl>
                                        <p:attrNameLst>
                                          <p:attrName>style.visibility</p:attrName>
                                        </p:attrNameLst>
                                      </p:cBhvr>
                                      <p:to>
                                        <p:strVal val="visible"/>
                                      </p:to>
                                    </p:set>
                                    <p:animEffect transition="in" filter="fade">
                                      <p:cBhvr>
                                        <p:cTn id="93" dur="500"/>
                                        <p:tgtEl>
                                          <p:spTgt spid="3">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41"/>
                                        </p:tgtEl>
                                      </p:cBhvr>
                                    </p:animEffect>
                                    <p:set>
                                      <p:cBhvr>
                                        <p:cTn id="98" dur="1" fill="hold">
                                          <p:stCondLst>
                                            <p:cond delay="499"/>
                                          </p:stCondLst>
                                        </p:cTn>
                                        <p:tgtEl>
                                          <p:spTgt spid="41"/>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46"/>
                                        </p:tgtEl>
                                      </p:cBhvr>
                                    </p:animEffect>
                                    <p:set>
                                      <p:cBhvr>
                                        <p:cTn id="101" dur="1" fill="hold">
                                          <p:stCondLst>
                                            <p:cond delay="499"/>
                                          </p:stCondLst>
                                        </p:cTn>
                                        <p:tgtEl>
                                          <p:spTgt spid="4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8"/>
                                        </p:tgtEl>
                                      </p:cBhvr>
                                    </p:animEffect>
                                    <p:set>
                                      <p:cBhvr>
                                        <p:cTn id="104" dur="1" fill="hold">
                                          <p:stCondLst>
                                            <p:cond delay="499"/>
                                          </p:stCondLst>
                                        </p:cTn>
                                        <p:tgtEl>
                                          <p:spTgt spid="48"/>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63"/>
                                        </p:tgtEl>
                                      </p:cBhvr>
                                    </p:animEffect>
                                    <p:set>
                                      <p:cBhvr>
                                        <p:cTn id="107" dur="1" fill="hold">
                                          <p:stCondLst>
                                            <p:cond delay="499"/>
                                          </p:stCondLst>
                                        </p:cTn>
                                        <p:tgtEl>
                                          <p:spTgt spid="63"/>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84"/>
                                        </p:tgtEl>
                                      </p:cBhvr>
                                    </p:animEffect>
                                    <p:set>
                                      <p:cBhvr>
                                        <p:cTn id="110" dur="1" fill="hold">
                                          <p:stCondLst>
                                            <p:cond delay="499"/>
                                          </p:stCondLst>
                                        </p:cTn>
                                        <p:tgtEl>
                                          <p:spTgt spid="8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85"/>
                                        </p:tgtEl>
                                      </p:cBhvr>
                                    </p:animEffect>
                                    <p:set>
                                      <p:cBhvr>
                                        <p:cTn id="113" dur="1" fill="hold">
                                          <p:stCondLst>
                                            <p:cond delay="499"/>
                                          </p:stCondLst>
                                        </p:cTn>
                                        <p:tgtEl>
                                          <p:spTgt spid="85"/>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86"/>
                                        </p:tgtEl>
                                      </p:cBhvr>
                                    </p:animEffect>
                                    <p:set>
                                      <p:cBhvr>
                                        <p:cTn id="116" dur="1" fill="hold">
                                          <p:stCondLst>
                                            <p:cond delay="499"/>
                                          </p:stCondLst>
                                        </p:cTn>
                                        <p:tgtEl>
                                          <p:spTgt spid="86"/>
                                        </p:tgtEl>
                                        <p:attrNameLst>
                                          <p:attrName>style.visibility</p:attrName>
                                        </p:attrNameLst>
                                      </p:cBhvr>
                                      <p:to>
                                        <p:strVal val="hidden"/>
                                      </p:to>
                                    </p:set>
                                  </p:childTnLst>
                                </p:cTn>
                              </p:par>
                              <p:par>
                                <p:cTn id="117" presetID="10" presetClass="entr" presetSubtype="0" fill="hold" nodeType="withEffect">
                                  <p:stCondLst>
                                    <p:cond delay="0"/>
                                  </p:stCondLst>
                                  <p:childTnLst>
                                    <p:set>
                                      <p:cBhvr>
                                        <p:cTn id="118" dur="1" fill="hold">
                                          <p:stCondLst>
                                            <p:cond delay="0"/>
                                          </p:stCondLst>
                                        </p:cTn>
                                        <p:tgtEl>
                                          <p:spTgt spid="87"/>
                                        </p:tgtEl>
                                        <p:attrNameLst>
                                          <p:attrName>style.visibility</p:attrName>
                                        </p:attrNameLst>
                                      </p:cBhvr>
                                      <p:to>
                                        <p:strVal val="visible"/>
                                      </p:to>
                                    </p:set>
                                    <p:animEffect transition="in" filter="fade">
                                      <p:cBhvr>
                                        <p:cTn id="119" dur="500"/>
                                        <p:tgtEl>
                                          <p:spTgt spid="87"/>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88"/>
                                        </p:tgtEl>
                                        <p:attrNameLst>
                                          <p:attrName>style.visibility</p:attrName>
                                        </p:attrNameLst>
                                      </p:cBhvr>
                                      <p:to>
                                        <p:strVal val="visible"/>
                                      </p:to>
                                    </p:set>
                                    <p:animEffect transition="in" filter="fade">
                                      <p:cBhvr>
                                        <p:cTn id="122" dur="500"/>
                                        <p:tgtEl>
                                          <p:spTgt spid="88"/>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37"/>
                                        </p:tgtEl>
                                      </p:cBhvr>
                                    </p:animEffect>
                                    <p:set>
                                      <p:cBhvr>
                                        <p:cTn id="127" dur="1" fill="hold">
                                          <p:stCondLst>
                                            <p:cond delay="499"/>
                                          </p:stCondLst>
                                        </p:cTn>
                                        <p:tgtEl>
                                          <p:spTgt spid="37"/>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49"/>
                                        </p:tgtEl>
                                      </p:cBhvr>
                                    </p:animEffect>
                                    <p:set>
                                      <p:cBhvr>
                                        <p:cTn id="130" dur="1" fill="hold">
                                          <p:stCondLst>
                                            <p:cond delay="499"/>
                                          </p:stCondLst>
                                        </p:cTn>
                                        <p:tgtEl>
                                          <p:spTgt spid="49"/>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61"/>
                                        </p:tgtEl>
                                      </p:cBhvr>
                                    </p:animEffect>
                                    <p:set>
                                      <p:cBhvr>
                                        <p:cTn id="133" dur="1" fill="hold">
                                          <p:stCondLst>
                                            <p:cond delay="499"/>
                                          </p:stCondLst>
                                        </p:cTn>
                                        <p:tgtEl>
                                          <p:spTgt spid="61"/>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4"/>
                                        </p:tgtEl>
                                      </p:cBhvr>
                                    </p:animEffect>
                                    <p:set>
                                      <p:cBhvr>
                                        <p:cTn id="136" dur="1" fill="hold">
                                          <p:stCondLst>
                                            <p:cond delay="499"/>
                                          </p:stCondLst>
                                        </p:cTn>
                                        <p:tgtEl>
                                          <p:spTgt spid="84"/>
                                        </p:tgtEl>
                                        <p:attrNameLst>
                                          <p:attrName>style.visibility</p:attrName>
                                        </p:attrNameLst>
                                      </p:cBhvr>
                                      <p:to>
                                        <p:strVal val="hidden"/>
                                      </p:to>
                                    </p:set>
                                  </p:childTnLst>
                                </p:cTn>
                              </p:par>
                              <p:par>
                                <p:cTn id="137" presetID="10" presetClass="exit" presetSubtype="0" fill="hold" grpId="2" nodeType="withEffect">
                                  <p:stCondLst>
                                    <p:cond delay="0"/>
                                  </p:stCondLst>
                                  <p:childTnLst>
                                    <p:animEffect transition="out" filter="fade">
                                      <p:cBhvr>
                                        <p:cTn id="138" dur="500"/>
                                        <p:tgtEl>
                                          <p:spTgt spid="85"/>
                                        </p:tgtEl>
                                      </p:cBhvr>
                                    </p:animEffect>
                                    <p:set>
                                      <p:cBhvr>
                                        <p:cTn id="139" dur="1" fill="hold">
                                          <p:stCondLst>
                                            <p:cond delay="499"/>
                                          </p:stCondLst>
                                        </p:cTn>
                                        <p:tgtEl>
                                          <p:spTgt spid="85"/>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87"/>
                                        </p:tgtEl>
                                      </p:cBhvr>
                                    </p:animEffect>
                                    <p:set>
                                      <p:cBhvr>
                                        <p:cTn id="142" dur="1" fill="hold">
                                          <p:stCondLst>
                                            <p:cond delay="499"/>
                                          </p:stCondLst>
                                        </p:cTn>
                                        <p:tgtEl>
                                          <p:spTgt spid="87"/>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88"/>
                                        </p:tgtEl>
                                      </p:cBhvr>
                                    </p:animEffect>
                                    <p:set>
                                      <p:cBhvr>
                                        <p:cTn id="145" dur="1" fill="hold">
                                          <p:stCondLst>
                                            <p:cond delay="499"/>
                                          </p:stCondLst>
                                        </p:cTn>
                                        <p:tgtEl>
                                          <p:spTgt spid="88"/>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44"/>
                                        </p:tgtEl>
                                      </p:cBhvr>
                                    </p:animEffect>
                                    <p:set>
                                      <p:cBhvr>
                                        <p:cTn id="151" dur="1" fill="hold">
                                          <p:stCondLst>
                                            <p:cond delay="499"/>
                                          </p:stCondLst>
                                        </p:cTn>
                                        <p:tgtEl>
                                          <p:spTgt spid="44"/>
                                        </p:tgtEl>
                                        <p:attrNameLst>
                                          <p:attrName>style.visibility</p:attrName>
                                        </p:attrNameLst>
                                      </p:cBhvr>
                                      <p:to>
                                        <p:strVal val="hidden"/>
                                      </p:to>
                                    </p:set>
                                  </p:childTnLst>
                                </p:cTn>
                              </p:par>
                              <p:par>
                                <p:cTn id="152" presetID="10" presetClass="exit" presetSubtype="0" fill="hold" nodeType="withEffect">
                                  <p:stCondLst>
                                    <p:cond delay="0"/>
                                  </p:stCondLst>
                                  <p:childTnLst>
                                    <p:animEffect transition="out" filter="fade">
                                      <p:cBhvr>
                                        <p:cTn id="153" dur="500"/>
                                        <p:tgtEl>
                                          <p:spTgt spid="14"/>
                                        </p:tgtEl>
                                      </p:cBhvr>
                                    </p:animEffect>
                                    <p:set>
                                      <p:cBhvr>
                                        <p:cTn id="154" dur="1" fill="hold">
                                          <p:stCondLst>
                                            <p:cond delay="499"/>
                                          </p:stCondLst>
                                        </p:cTn>
                                        <p:tgtEl>
                                          <p:spTgt spid="14"/>
                                        </p:tgtEl>
                                        <p:attrNameLst>
                                          <p:attrName>style.visibility</p:attrName>
                                        </p:attrNameLst>
                                      </p:cBhvr>
                                      <p:to>
                                        <p:strVal val="hidden"/>
                                      </p:to>
                                    </p:set>
                                  </p:childTnLst>
                                </p:cTn>
                              </p:par>
                              <p:par>
                                <p:cTn id="155" presetID="10" presetClass="entr" presetSubtype="0" fill="hold" nodeType="withEffect">
                                  <p:stCondLst>
                                    <p:cond delay="0"/>
                                  </p:stCondLst>
                                  <p:childTnLst>
                                    <p:set>
                                      <p:cBhvr>
                                        <p:cTn id="156" dur="1" fill="hold">
                                          <p:stCondLst>
                                            <p:cond delay="0"/>
                                          </p:stCondLst>
                                        </p:cTn>
                                        <p:tgtEl>
                                          <p:spTgt spid="89"/>
                                        </p:tgtEl>
                                        <p:attrNameLst>
                                          <p:attrName>style.visibility</p:attrName>
                                        </p:attrNameLst>
                                      </p:cBhvr>
                                      <p:to>
                                        <p:strVal val="visible"/>
                                      </p:to>
                                    </p:set>
                                    <p:animEffect transition="in" filter="fade">
                                      <p:cBhvr>
                                        <p:cTn id="157" dur="500"/>
                                        <p:tgtEl>
                                          <p:spTgt spid="89"/>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0"/>
                                        </p:tgtEl>
                                        <p:attrNameLst>
                                          <p:attrName>style.visibility</p:attrName>
                                        </p:attrNameLst>
                                      </p:cBhvr>
                                      <p:to>
                                        <p:strVal val="visible"/>
                                      </p:to>
                                    </p:set>
                                    <p:animEffect transition="in" filter="fade">
                                      <p:cBhvr>
                                        <p:cTn id="16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8" grpId="0" animBg="1"/>
      <p:bldP spid="39" grpId="0" animBg="1"/>
      <p:bldP spid="45" grpId="0"/>
      <p:bldP spid="46" grpId="0"/>
      <p:bldP spid="46" grpId="1"/>
      <p:bldP spid="47" grpId="0"/>
      <p:bldP spid="47" grpId="1"/>
      <p:bldP spid="48" grpId="0" animBg="1"/>
      <p:bldP spid="48" grpId="1" animBg="1"/>
      <p:bldP spid="49" grpId="0" animBg="1"/>
      <p:bldP spid="49" grpId="1" animBg="1"/>
      <p:bldP spid="61" grpId="0"/>
      <p:bldP spid="61" grpId="1"/>
      <p:bldP spid="85" grpId="0"/>
      <p:bldP spid="85" grpId="1"/>
      <p:bldP spid="85" grpId="2"/>
      <p:bldP spid="86" grpId="0"/>
      <p:bldP spid="86" grpId="1"/>
      <p:bldP spid="88" grpId="0"/>
      <p:bldP spid="88" grpId="1"/>
      <p:bldP spid="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avoidance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a:t>
            </a:r>
            <a:r>
              <a:rPr lang="en-US" dirty="0">
                <a:gradFill flip="none" rotWithShape="1">
                  <a:gsLst>
                    <a:gs pos="10000">
                      <a:schemeClr val="accent6">
                        <a:lumMod val="50000"/>
                      </a:schemeClr>
                    </a:gs>
                    <a:gs pos="100000">
                      <a:schemeClr val="accent6"/>
                    </a:gs>
                  </a:gsLst>
                  <a:lin ang="0" scaled="1"/>
                  <a:tileRect/>
                </a:gradFill>
              </a:rPr>
              <a:t>Banker’s algorithm)</a:t>
            </a:r>
          </a:p>
        </p:txBody>
      </p:sp>
      <p:sp>
        <p:nvSpPr>
          <p:cNvPr id="5" name="Text Placeholder 4"/>
          <p:cNvSpPr>
            <a:spLocks noGrp="1"/>
          </p:cNvSpPr>
          <p:nvPr>
            <p:ph type="body" idx="1"/>
          </p:nvPr>
        </p:nvSpPr>
        <p:spPr/>
        <p:txBody>
          <a:bodyPr/>
          <a:lstStyle/>
          <a:p>
            <a:r>
              <a:rPr lang="en-US" dirty="0" smtClean="0"/>
              <a:t>Section - 5</a:t>
            </a:r>
          </a:p>
          <a:p>
            <a:endParaRPr lang="en-US" dirty="0"/>
          </a:p>
        </p:txBody>
      </p:sp>
    </p:spTree>
    <p:extLst>
      <p:ext uri="{BB962C8B-B14F-4D97-AF65-F5344CB8AC3E}">
        <p14:creationId xmlns:p14="http://schemas.microsoft.com/office/powerpoint/2010/main" xmlns="" val="2424803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Safe and unsafe states</a:t>
            </a:r>
            <a:endParaRPr lang="en-US" dirty="0"/>
          </a:p>
        </p:txBody>
      </p:sp>
      <p:sp>
        <p:nvSpPr>
          <p:cNvPr id="3" name="Content Placeholder 2"/>
          <p:cNvSpPr>
            <a:spLocks noGrp="1"/>
          </p:cNvSpPr>
          <p:nvPr>
            <p:ph idx="1"/>
          </p:nvPr>
        </p:nvSpPr>
        <p:spPr/>
        <p:txBody>
          <a:bodyPr/>
          <a:lstStyle/>
          <a:p>
            <a:r>
              <a:rPr lang="en-US" dirty="0" smtClean="0"/>
              <a:t>A state is said to be safe </a:t>
            </a:r>
            <a:r>
              <a:rPr lang="en-US" b="1" dirty="0" smtClean="0">
                <a:solidFill>
                  <a:schemeClr val="accent6"/>
                </a:solidFill>
              </a:rPr>
              <a:t>if it is not deadlocked </a:t>
            </a:r>
            <a:r>
              <a:rPr lang="en-US" dirty="0" smtClean="0"/>
              <a:t>and </a:t>
            </a:r>
            <a:r>
              <a:rPr lang="en-US" b="1" dirty="0" smtClean="0">
                <a:solidFill>
                  <a:schemeClr val="accent6"/>
                </a:solidFill>
              </a:rPr>
              <a:t>there is some scheduling order in which every process can run to completion</a:t>
            </a:r>
            <a:r>
              <a:rPr lang="en-US" dirty="0" smtClean="0"/>
              <a:t> even if all of them suddenly request their maximum number of resources immediately.</a:t>
            </a:r>
          </a:p>
          <a:p>
            <a:r>
              <a:rPr lang="en-US" dirty="0" smtClean="0"/>
              <a:t>Total </a:t>
            </a:r>
            <a:r>
              <a:rPr lang="en-US" dirty="0"/>
              <a:t>resources are 10 </a:t>
            </a:r>
          </a:p>
          <a:p>
            <a:r>
              <a:rPr lang="en-US" dirty="0"/>
              <a:t>7 resources already allocated</a:t>
            </a:r>
          </a:p>
          <a:p>
            <a:r>
              <a:rPr lang="en-US" dirty="0"/>
              <a:t>So there are 3 still free</a:t>
            </a:r>
          </a:p>
          <a:p>
            <a:r>
              <a:rPr lang="en-US" dirty="0"/>
              <a:t>A need 6 resources more to complete it. </a:t>
            </a:r>
          </a:p>
          <a:p>
            <a:r>
              <a:rPr lang="en-US" dirty="0"/>
              <a:t>B need 2 resources more to complete it.</a:t>
            </a:r>
          </a:p>
          <a:p>
            <a:r>
              <a:rPr lang="en-US" dirty="0"/>
              <a:t>C need 5 resources more to complete it.</a:t>
            </a:r>
          </a:p>
        </p:txBody>
      </p:sp>
      <p:graphicFrame>
        <p:nvGraphicFramePr>
          <p:cNvPr id="4" name="Table 3"/>
          <p:cNvGraphicFramePr>
            <a:graphicFrameLocks noGrp="1"/>
          </p:cNvGraphicFramePr>
          <p:nvPr>
            <p:extLst>
              <p:ext uri="{D42A27DB-BD31-4B8C-83A1-F6EECF244321}">
                <p14:modId xmlns:p14="http://schemas.microsoft.com/office/powerpoint/2010/main" xmlns="" val="2425776888"/>
              </p:ext>
            </p:extLst>
          </p:nvPr>
        </p:nvGraphicFramePr>
        <p:xfrm>
          <a:off x="7024914" y="2388809"/>
          <a:ext cx="4663440" cy="1857345"/>
        </p:xfrm>
        <a:graphic>
          <a:graphicData uri="http://schemas.openxmlformats.org/drawingml/2006/table">
            <a:tbl>
              <a:tblPr firstRow="1" bandRow="1">
                <a:tableStyleId>{93296810-A885-4BE3-A3E7-6D5BEEA58F35}</a:tableStyleId>
              </a:tblPr>
              <a:tblGrid>
                <a:gridCol w="1554480"/>
                <a:gridCol w="1554480"/>
                <a:gridCol w="15544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4</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3</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spTree>
    <p:extLst>
      <p:ext uri="{BB962C8B-B14F-4D97-AF65-F5344CB8AC3E}">
        <p14:creationId xmlns:p14="http://schemas.microsoft.com/office/powerpoint/2010/main" xmlns="" val="213883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state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2093907660"/>
              </p:ext>
            </p:extLst>
          </p:nvPr>
        </p:nvGraphicFramePr>
        <p:xfrm>
          <a:off x="8251371"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5</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xmlns="" val="1632731143"/>
              </p:ext>
            </p:extLst>
          </p:nvPr>
        </p:nvGraphicFramePr>
        <p:xfrm>
          <a:off x="290285"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4</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3</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4190476418"/>
              </p:ext>
            </p:extLst>
          </p:nvPr>
        </p:nvGraphicFramePr>
        <p:xfrm>
          <a:off x="4270828"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solidFill>
                            <a:schemeClr val="accent2"/>
                          </a:solidFill>
                        </a:rPr>
                        <a:t>B</a:t>
                      </a:r>
                      <a:endParaRPr lang="en-US" dirty="0">
                        <a:solidFill>
                          <a:schemeClr val="accent2"/>
                        </a:solidFill>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tc>
                <a:tc>
                  <a:txBody>
                    <a:bodyPr/>
                    <a:lstStyle/>
                    <a:p>
                      <a:pPr algn="ctr"/>
                      <a:r>
                        <a:rPr lang="en-US" dirty="0" smtClean="0">
                          <a:solidFill>
                            <a:schemeClr val="accent2"/>
                          </a:solidFill>
                        </a:rPr>
                        <a:t>4</a:t>
                      </a:r>
                      <a:endParaRPr lang="en-US" dirty="0">
                        <a:solidFill>
                          <a:schemeClr val="accent2"/>
                        </a:solidFill>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772648277"/>
              </p:ext>
            </p:extLst>
          </p:nvPr>
        </p:nvGraphicFramePr>
        <p:xfrm>
          <a:off x="8229599"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solidFill>
                            <a:schemeClr val="accent2"/>
                          </a:solidFill>
                        </a:rPr>
                        <a:t>A</a:t>
                      </a:r>
                      <a:endParaRPr lang="en-US" dirty="0">
                        <a:solidFill>
                          <a:schemeClr val="accent2"/>
                        </a:solidFill>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9</a:t>
                      </a:r>
                      <a:endParaRPr lang="en-US" sz="1800" kern="1200" dirty="0">
                        <a:solidFill>
                          <a:schemeClr val="accent2"/>
                        </a:solidFill>
                        <a:latin typeface="+mn-lt"/>
                        <a:ea typeface="+mn-ea"/>
                        <a:cs typeface="+mn-cs"/>
                      </a:endParaRPr>
                    </a:p>
                  </a:txBody>
                  <a:tcPr/>
                </a:tc>
                <a:tc>
                  <a:txBody>
                    <a:bodyPr/>
                    <a:lstStyle/>
                    <a:p>
                      <a:pPr algn="ctr"/>
                      <a:r>
                        <a:rPr lang="en-US" dirty="0" smtClean="0">
                          <a:solidFill>
                            <a:schemeClr val="accent2"/>
                          </a:solidFill>
                        </a:rPr>
                        <a:t>9</a:t>
                      </a:r>
                      <a:endParaRPr lang="en-US" dirty="0">
                        <a:solidFill>
                          <a:schemeClr val="accent2"/>
                        </a:solidFill>
                      </a:endParaRPr>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a:t>
                      </a:r>
                      <a:endParaRPr lang="en-US" dirty="0"/>
                    </a:p>
                  </a:txBody>
                  <a:tcPr/>
                </a:tc>
              </a:tr>
              <a:tr h="370840">
                <a:tc gridSpan="3">
                  <a:txBody>
                    <a:bodyPr/>
                    <a:lstStyle/>
                    <a:p>
                      <a:pPr algn="ctr"/>
                      <a:r>
                        <a:rPr lang="en-US" dirty="0" smtClean="0"/>
                        <a:t>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965953741"/>
              </p:ext>
            </p:extLst>
          </p:nvPr>
        </p:nvGraphicFramePr>
        <p:xfrm>
          <a:off x="268513"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accent2"/>
                          </a:solidFill>
                        </a:rPr>
                        <a:t>C</a:t>
                      </a:r>
                      <a:endParaRPr lang="en-US" dirty="0">
                        <a:solidFill>
                          <a:schemeClr val="accent2"/>
                        </a:solidFill>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7</a:t>
                      </a:r>
                      <a:endParaRPr lang="en-US" sz="1800" kern="1200" dirty="0">
                        <a:solidFill>
                          <a:schemeClr val="accent2"/>
                        </a:solidFill>
                        <a:latin typeface="+mn-lt"/>
                        <a:ea typeface="+mn-ea"/>
                        <a:cs typeface="+mn-cs"/>
                      </a:endParaRPr>
                    </a:p>
                  </a:txBody>
                  <a:tcPr/>
                </a:tc>
                <a:tc>
                  <a:txBody>
                    <a:bodyPr/>
                    <a:lstStyle/>
                    <a:p>
                      <a:pPr algn="ctr"/>
                      <a:r>
                        <a:rPr lang="en-US" dirty="0" smtClean="0">
                          <a:solidFill>
                            <a:schemeClr val="accent2"/>
                          </a:solidFill>
                        </a:rPr>
                        <a:t>7</a:t>
                      </a:r>
                      <a:endParaRPr lang="en-US" dirty="0">
                        <a:solidFill>
                          <a:schemeClr val="accent2"/>
                        </a:solidFill>
                      </a:endParaRPr>
                    </a:p>
                  </a:txBody>
                  <a:tcPr/>
                </a:tc>
              </a:tr>
              <a:tr h="370840">
                <a:tc gridSpan="3">
                  <a:txBody>
                    <a:bodyPr/>
                    <a:lstStyle/>
                    <a:p>
                      <a:pPr algn="ctr"/>
                      <a:r>
                        <a:rPr lang="en-US" dirty="0" smtClean="0"/>
                        <a:t>Free : 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3478940176"/>
              </p:ext>
            </p:extLst>
          </p:nvPr>
        </p:nvGraphicFramePr>
        <p:xfrm>
          <a:off x="4249056"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bg1"/>
                          </a:solidFill>
                        </a:rPr>
                        <a:t>C</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7</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cxnSp>
        <p:nvCxnSpPr>
          <p:cNvPr id="11" name="Straight Arrow Connector 10"/>
          <p:cNvCxnSpPr/>
          <p:nvPr/>
        </p:nvCxnSpPr>
        <p:spPr>
          <a:xfrm flipV="1">
            <a:off x="2461260" y="1909599"/>
            <a:ext cx="3299460" cy="694821"/>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3893945" y="18295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2</a:t>
            </a:r>
            <a:endParaRPr lang="en-IN" dirty="0"/>
          </a:p>
        </p:txBody>
      </p:sp>
      <p:cxnSp>
        <p:nvCxnSpPr>
          <p:cNvPr id="13" name="Straight Arrow Connector 12"/>
          <p:cNvCxnSpPr/>
          <p:nvPr/>
        </p:nvCxnSpPr>
        <p:spPr>
          <a:xfrm>
            <a:off x="5931440" y="1943325"/>
            <a:ext cx="3768820" cy="661095"/>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7882846" y="18295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4</a:t>
            </a:r>
            <a:endParaRPr lang="en-IN" dirty="0"/>
          </a:p>
        </p:txBody>
      </p:sp>
      <p:cxnSp>
        <p:nvCxnSpPr>
          <p:cNvPr id="15" name="Straight Arrow Connector 14"/>
          <p:cNvCxnSpPr/>
          <p:nvPr/>
        </p:nvCxnSpPr>
        <p:spPr>
          <a:xfrm flipH="1">
            <a:off x="1927860" y="2718163"/>
            <a:ext cx="7772400" cy="2497528"/>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3877128" y="4049171"/>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5</a:t>
            </a:r>
            <a:endParaRPr lang="en-IN" dirty="0"/>
          </a:p>
        </p:txBody>
      </p:sp>
      <p:cxnSp>
        <p:nvCxnSpPr>
          <p:cNvPr id="17" name="Straight Arrow Connector 16"/>
          <p:cNvCxnSpPr/>
          <p:nvPr/>
        </p:nvCxnSpPr>
        <p:spPr>
          <a:xfrm>
            <a:off x="1927860" y="5228380"/>
            <a:ext cx="3768959" cy="361835"/>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3877128" y="499860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7</a:t>
            </a:r>
            <a:endParaRPr lang="en-IN" dirty="0"/>
          </a:p>
        </p:txBody>
      </p:sp>
      <p:cxnSp>
        <p:nvCxnSpPr>
          <p:cNvPr id="19" name="Straight Arrow Connector 18"/>
          <p:cNvCxnSpPr/>
          <p:nvPr/>
        </p:nvCxnSpPr>
        <p:spPr>
          <a:xfrm flipV="1">
            <a:off x="6379589" y="4497948"/>
            <a:ext cx="3354961" cy="1092267"/>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854178" y="4459139"/>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6</a:t>
            </a:r>
            <a:endParaRPr lang="en-IN" dirty="0"/>
          </a:p>
        </p:txBody>
      </p:sp>
    </p:spTree>
    <p:extLst>
      <p:ext uri="{BB962C8B-B14F-4D97-AF65-F5344CB8AC3E}">
        <p14:creationId xmlns:p14="http://schemas.microsoft.com/office/powerpoint/2010/main" xmlns="" val="382827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8"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5"/>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10714" t="10444" r="10714" b="9201"/>
          <a:stretch/>
        </p:blipFill>
        <p:spPr>
          <a:xfrm>
            <a:off x="4759290" y="4459843"/>
            <a:ext cx="1336710" cy="1367042"/>
          </a:xfrm>
          <a:prstGeom prst="rect">
            <a:avLst/>
          </a:prstGeom>
        </p:spPr>
      </p:pic>
      <p:sp>
        <p:nvSpPr>
          <p:cNvPr id="2" name="Title 1"/>
          <p:cNvSpPr>
            <a:spLocks noGrp="1"/>
          </p:cNvSpPr>
          <p:nvPr>
            <p:ph type="title"/>
          </p:nvPr>
        </p:nvSpPr>
        <p:spPr/>
        <p:txBody>
          <a:bodyPr/>
          <a:lstStyle/>
          <a:p>
            <a:r>
              <a:rPr lang="en-US" dirty="0" smtClean="0"/>
              <a:t>Unsafe state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688339889"/>
              </p:ext>
            </p:extLst>
          </p:nvPr>
        </p:nvGraphicFramePr>
        <p:xfrm>
          <a:off x="8251371"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sz="1800" kern="1200" dirty="0" smtClean="0">
                          <a:solidFill>
                            <a:schemeClr val="accent2"/>
                          </a:solidFill>
                          <a:latin typeface="+mn-lt"/>
                          <a:ea typeface="+mn-ea"/>
                          <a:cs typeface="+mn-cs"/>
                        </a:rPr>
                        <a:t>B</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xmlns="" val="902499816"/>
              </p:ext>
            </p:extLst>
          </p:nvPr>
        </p:nvGraphicFramePr>
        <p:xfrm>
          <a:off x="290285"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4</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3</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3408530287"/>
              </p:ext>
            </p:extLst>
          </p:nvPr>
        </p:nvGraphicFramePr>
        <p:xfrm>
          <a:off x="4270828"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marL="0" algn="ctr" defTabSz="914400" rtl="0" eaLnBrk="1" latinLnBrk="0" hangingPunct="1"/>
                      <a:r>
                        <a:rPr lang="en-US" sz="1800" kern="1200" dirty="0" smtClean="0">
                          <a:solidFill>
                            <a:schemeClr val="dk1"/>
                          </a:solidFill>
                          <a:latin typeface="+mn-lt"/>
                          <a:ea typeface="+mn-ea"/>
                          <a:cs typeface="+mn-cs"/>
                        </a:rPr>
                        <a:t>B</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2</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1302180598"/>
              </p:ext>
            </p:extLst>
          </p:nvPr>
        </p:nvGraphicFramePr>
        <p:xfrm>
          <a:off x="268513"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tx1"/>
                          </a:solidFill>
                        </a:rPr>
                        <a:t>C</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2</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7</a:t>
                      </a:r>
                      <a:endParaRPr lang="en-US" dirty="0">
                        <a:solidFill>
                          <a:schemeClr val="tx1"/>
                        </a:solidFill>
                      </a:endParaRPr>
                    </a:p>
                  </a:txBody>
                  <a:tcPr/>
                </a:tc>
              </a:tr>
              <a:tr h="370840">
                <a:tc gridSpan="3">
                  <a:txBody>
                    <a:bodyPr/>
                    <a:lstStyle/>
                    <a:p>
                      <a:pPr algn="ctr"/>
                      <a:r>
                        <a:rPr lang="en-US" dirty="0" smtClean="0"/>
                        <a:t>Free : 4</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cxnSp>
        <p:nvCxnSpPr>
          <p:cNvPr id="11" name="Straight Arrow Connector 10"/>
          <p:cNvCxnSpPr/>
          <p:nvPr/>
        </p:nvCxnSpPr>
        <p:spPr>
          <a:xfrm flipV="1">
            <a:off x="2461260" y="1582057"/>
            <a:ext cx="3235559" cy="1022364"/>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3893945" y="16263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1</a:t>
            </a:r>
            <a:endParaRPr lang="en-IN" dirty="0"/>
          </a:p>
        </p:txBody>
      </p:sp>
      <p:cxnSp>
        <p:nvCxnSpPr>
          <p:cNvPr id="13" name="Straight Arrow Connector 12"/>
          <p:cNvCxnSpPr/>
          <p:nvPr/>
        </p:nvCxnSpPr>
        <p:spPr>
          <a:xfrm flipV="1">
            <a:off x="6467475" y="1970936"/>
            <a:ext cx="3267075" cy="709760"/>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7882846" y="18295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2</a:t>
            </a:r>
            <a:endParaRPr lang="en-IN" dirty="0"/>
          </a:p>
        </p:txBody>
      </p:sp>
      <p:cxnSp>
        <p:nvCxnSpPr>
          <p:cNvPr id="15" name="Straight Arrow Connector 14"/>
          <p:cNvCxnSpPr/>
          <p:nvPr/>
        </p:nvCxnSpPr>
        <p:spPr>
          <a:xfrm flipH="1">
            <a:off x="2461260" y="1995714"/>
            <a:ext cx="7273291" cy="3617686"/>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3889828" y="4277771"/>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4</a:t>
            </a:r>
            <a:endParaRPr lang="en-IN" dirty="0"/>
          </a:p>
        </p:txBody>
      </p:sp>
    </p:spTree>
    <p:extLst>
      <p:ext uri="{BB962C8B-B14F-4D97-AF65-F5344CB8AC3E}">
        <p14:creationId xmlns:p14="http://schemas.microsoft.com/office/powerpoint/2010/main" xmlns="" val="361550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avoidance</a:t>
            </a:r>
            <a:endParaRPr lang="en-US" dirty="0"/>
          </a:p>
        </p:txBody>
      </p:sp>
      <p:sp>
        <p:nvSpPr>
          <p:cNvPr id="3" name="Content Placeholder 2"/>
          <p:cNvSpPr>
            <a:spLocks noGrp="1"/>
          </p:cNvSpPr>
          <p:nvPr>
            <p:ph idx="1"/>
          </p:nvPr>
        </p:nvSpPr>
        <p:spPr/>
        <p:txBody>
          <a:bodyPr/>
          <a:lstStyle/>
          <a:p>
            <a:r>
              <a:rPr lang="en-US" dirty="0"/>
              <a:t>Deadlock can be avoided by </a:t>
            </a:r>
            <a:r>
              <a:rPr lang="en-US" b="1" dirty="0">
                <a:solidFill>
                  <a:schemeClr val="accent6"/>
                </a:solidFill>
              </a:rPr>
              <a:t>allocating resources carefully</a:t>
            </a:r>
            <a:r>
              <a:rPr lang="en-US" dirty="0"/>
              <a:t>.</a:t>
            </a:r>
          </a:p>
          <a:p>
            <a:r>
              <a:rPr lang="en-US" dirty="0"/>
              <a:t>Carefully </a:t>
            </a:r>
            <a:r>
              <a:rPr lang="en-US" b="1" dirty="0" smtClean="0">
                <a:solidFill>
                  <a:schemeClr val="accent6"/>
                </a:solidFill>
              </a:rPr>
              <a:t>analyze </a:t>
            </a:r>
            <a:r>
              <a:rPr lang="en-US" b="1" dirty="0">
                <a:solidFill>
                  <a:schemeClr val="accent6"/>
                </a:solidFill>
              </a:rPr>
              <a:t>each resource request </a:t>
            </a:r>
            <a:r>
              <a:rPr lang="en-US" dirty="0"/>
              <a:t>to see </a:t>
            </a:r>
            <a:r>
              <a:rPr lang="en-US" b="1" dirty="0">
                <a:solidFill>
                  <a:schemeClr val="accent6"/>
                </a:solidFill>
              </a:rPr>
              <a:t>if it can be safely granted</a:t>
            </a:r>
            <a:r>
              <a:rPr lang="en-US" dirty="0"/>
              <a:t>.</a:t>
            </a:r>
          </a:p>
          <a:p>
            <a:r>
              <a:rPr lang="en-US" dirty="0"/>
              <a:t>Need an algorithm that can always avoid deadlock by making right choice all the time </a:t>
            </a:r>
            <a:r>
              <a:rPr lang="en-US" b="1" dirty="0">
                <a:solidFill>
                  <a:schemeClr val="accent6"/>
                </a:solidFill>
              </a:rPr>
              <a:t>(Banker’s algorithm).</a:t>
            </a:r>
          </a:p>
          <a:p>
            <a:r>
              <a:rPr lang="en-US" dirty="0"/>
              <a:t>Banker’s algorithm for single resource</a:t>
            </a:r>
          </a:p>
          <a:p>
            <a:r>
              <a:rPr lang="en-US" dirty="0"/>
              <a:t>Banker’s algorithm for multiple resource</a:t>
            </a:r>
          </a:p>
        </p:txBody>
      </p:sp>
    </p:spTree>
    <p:extLst>
      <p:ext uri="{BB962C8B-B14F-4D97-AF65-F5344CB8AC3E}">
        <p14:creationId xmlns:p14="http://schemas.microsoft.com/office/powerpoint/2010/main" xmlns="" val="5162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z="3200" dirty="0"/>
              <a:t>Banker’s algorithm for single resource</a:t>
            </a:r>
            <a:endParaRPr lang="en-US" dirty="0"/>
          </a:p>
        </p:txBody>
      </p:sp>
      <p:sp>
        <p:nvSpPr>
          <p:cNvPr id="3" name="Content Placeholder 2"/>
          <p:cNvSpPr>
            <a:spLocks noGrp="1"/>
          </p:cNvSpPr>
          <p:nvPr>
            <p:ph idx="1"/>
          </p:nvPr>
        </p:nvSpPr>
        <p:spPr/>
        <p:txBody>
          <a:bodyPr/>
          <a:lstStyle/>
          <a:p>
            <a:r>
              <a:rPr lang="en-US" dirty="0"/>
              <a:t>What the algorithm does is </a:t>
            </a:r>
            <a:r>
              <a:rPr lang="en-US" b="1" dirty="0">
                <a:solidFill>
                  <a:schemeClr val="accent6"/>
                </a:solidFill>
              </a:rPr>
              <a:t>check to see if granting the request leads to an unsafe state</a:t>
            </a:r>
            <a:r>
              <a:rPr lang="en-US" dirty="0"/>
              <a:t>. If it does, the </a:t>
            </a:r>
            <a:r>
              <a:rPr lang="en-US" b="1" dirty="0">
                <a:solidFill>
                  <a:schemeClr val="accent6"/>
                </a:solidFill>
              </a:rPr>
              <a:t>request is denied</a:t>
            </a:r>
            <a:r>
              <a:rPr lang="en-US" dirty="0"/>
              <a:t>. </a:t>
            </a:r>
          </a:p>
          <a:p>
            <a:r>
              <a:rPr lang="en-US" dirty="0"/>
              <a:t>If </a:t>
            </a:r>
            <a:r>
              <a:rPr lang="en-US" b="1" dirty="0">
                <a:solidFill>
                  <a:schemeClr val="accent6"/>
                </a:solidFill>
              </a:rPr>
              <a:t>granting the request leads to a safe state</a:t>
            </a:r>
            <a:r>
              <a:rPr lang="en-US" dirty="0"/>
              <a:t>, it is </a:t>
            </a:r>
            <a:r>
              <a:rPr lang="en-US" b="1" dirty="0">
                <a:solidFill>
                  <a:schemeClr val="accent6"/>
                </a:solidFill>
              </a:rPr>
              <a:t>carried</a:t>
            </a:r>
            <a:r>
              <a:rPr lang="en-US" dirty="0"/>
              <a:t> </a:t>
            </a:r>
            <a:r>
              <a:rPr lang="en-US" b="1" dirty="0">
                <a:solidFill>
                  <a:schemeClr val="accent6"/>
                </a:solidFill>
              </a:rPr>
              <a:t>out</a:t>
            </a:r>
            <a:r>
              <a:rPr lang="en-US" dirty="0"/>
              <a:t>.</a:t>
            </a:r>
          </a:p>
          <a:p>
            <a:r>
              <a:rPr lang="en-US" dirty="0"/>
              <a:t>If we have situation as per figure </a:t>
            </a:r>
          </a:p>
          <a:p>
            <a:pPr lvl="1"/>
            <a:r>
              <a:rPr lang="en-US" dirty="0"/>
              <a:t>then it is safe state </a:t>
            </a:r>
          </a:p>
          <a:p>
            <a:pPr lvl="1"/>
            <a:r>
              <a:rPr lang="en-US" dirty="0"/>
              <a:t>because with 10 free units </a:t>
            </a:r>
          </a:p>
          <a:p>
            <a:pPr lvl="1"/>
            <a:r>
              <a:rPr lang="en-US" dirty="0"/>
              <a:t>one by one all customers can be served.</a:t>
            </a:r>
          </a:p>
        </p:txBody>
      </p:sp>
      <p:graphicFrame>
        <p:nvGraphicFramePr>
          <p:cNvPr id="4" name="Table 3"/>
          <p:cNvGraphicFramePr>
            <a:graphicFrameLocks noGrp="1"/>
          </p:cNvGraphicFramePr>
          <p:nvPr>
            <p:extLst>
              <p:ext uri="{D42A27DB-BD31-4B8C-83A1-F6EECF244321}">
                <p14:modId xmlns:p14="http://schemas.microsoft.com/office/powerpoint/2010/main" xmlns="" val="1166228369"/>
              </p:ext>
            </p:extLst>
          </p:nvPr>
        </p:nvGraphicFramePr>
        <p:xfrm>
          <a:off x="7024914" y="2388809"/>
          <a:ext cx="4663440" cy="2231330"/>
        </p:xfrm>
        <a:graphic>
          <a:graphicData uri="http://schemas.openxmlformats.org/drawingml/2006/table">
            <a:tbl>
              <a:tblPr firstRow="1" bandRow="1">
                <a:tableStyleId>{93296810-A885-4BE3-A3E7-6D5BEEA58F35}</a:tableStyleId>
              </a:tblPr>
              <a:tblGrid>
                <a:gridCol w="1554480"/>
                <a:gridCol w="1554480"/>
                <a:gridCol w="15544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5</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4</a:t>
                      </a:r>
                      <a:endParaRPr lang="en-US" dirty="0"/>
                    </a:p>
                  </a:txBody>
                  <a:tcPr/>
                </a:tc>
              </a:tr>
              <a:tr h="373985">
                <a:tc>
                  <a:txBody>
                    <a:bodyPr/>
                    <a:lstStyle/>
                    <a:p>
                      <a:pPr algn="ctr"/>
                      <a:r>
                        <a:rPr lang="en-US" dirty="0" smtClean="0"/>
                        <a:t>D</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10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spTree>
    <p:extLst>
      <p:ext uri="{BB962C8B-B14F-4D97-AF65-F5344CB8AC3E}">
        <p14:creationId xmlns:p14="http://schemas.microsoft.com/office/powerpoint/2010/main" xmlns="" val="333571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 </a:t>
            </a:r>
            <a:r>
              <a:rPr lang="da-DK" dirty="0" smtClean="0"/>
              <a:t>(safe </a:t>
            </a:r>
            <a:r>
              <a:rPr lang="da-DK" dirty="0"/>
              <a:t>state)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1015413890"/>
              </p:ext>
            </p:extLst>
          </p:nvPr>
        </p:nvGraphicFramePr>
        <p:xfrm>
          <a:off x="8251371"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5</a:t>
                      </a:r>
                      <a:endParaRPr lang="en-US" dirty="0">
                        <a:solidFill>
                          <a:schemeClr val="tx1"/>
                        </a:solidFill>
                      </a:endParaRPr>
                    </a:p>
                  </a:txBody>
                  <a:tcPr/>
                </a:tc>
              </a:tr>
              <a:tr h="373985">
                <a:tc>
                  <a:txBody>
                    <a:bodyPr/>
                    <a:lstStyle/>
                    <a:p>
                      <a:pPr marL="0" algn="ctr" defTabSz="914400" rtl="0" eaLnBrk="1" latinLnBrk="0" hangingPunct="1"/>
                      <a:r>
                        <a:rPr lang="en-US" sz="1800" kern="1200" dirty="0" smtClean="0">
                          <a:solidFill>
                            <a:schemeClr val="bg1"/>
                          </a:solidFill>
                          <a:latin typeface="+mn-lt"/>
                          <a:ea typeface="+mn-ea"/>
                          <a:cs typeface="+mn-cs"/>
                        </a:rPr>
                        <a:t>C</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3985">
                <a:tc>
                  <a:txBody>
                    <a:bodyPr/>
                    <a:lstStyle/>
                    <a:p>
                      <a:pPr algn="ctr"/>
                      <a:r>
                        <a:rPr lang="en-US" dirty="0" smtClean="0"/>
                        <a:t>D</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4</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xmlns="" val="2462722186"/>
              </p:ext>
            </p:extLst>
          </p:nvPr>
        </p:nvGraphicFramePr>
        <p:xfrm>
          <a:off x="290285"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5</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4</a:t>
                      </a:r>
                      <a:endParaRPr lang="en-US" dirty="0"/>
                    </a:p>
                  </a:txBody>
                  <a:tcPr/>
                </a:tc>
              </a:tr>
              <a:tr h="373985">
                <a:tc>
                  <a:txBody>
                    <a:bodyPr/>
                    <a:lstStyle/>
                    <a:p>
                      <a:pPr algn="ctr"/>
                      <a:r>
                        <a:rPr lang="en-US" dirty="0" smtClean="0"/>
                        <a:t>D</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2</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201960559"/>
              </p:ext>
            </p:extLst>
          </p:nvPr>
        </p:nvGraphicFramePr>
        <p:xfrm>
          <a:off x="4270828"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5</a:t>
                      </a:r>
                      <a:endParaRPr lang="en-US" dirty="0">
                        <a:solidFill>
                          <a:schemeClr val="tx1"/>
                        </a:solidFill>
                      </a:endParaRPr>
                    </a:p>
                  </a:txBody>
                  <a:tcPr/>
                </a:tc>
              </a:tr>
              <a:tr h="373985">
                <a:tc>
                  <a:txBody>
                    <a:bodyPr/>
                    <a:lstStyle/>
                    <a:p>
                      <a:pPr algn="ctr"/>
                      <a:r>
                        <a:rPr lang="en-US" sz="1800" kern="1200" dirty="0" smtClean="0">
                          <a:solidFill>
                            <a:schemeClr val="accent2"/>
                          </a:solidFill>
                          <a:latin typeface="+mn-lt"/>
                          <a:ea typeface="+mn-ea"/>
                          <a:cs typeface="+mn-cs"/>
                        </a:rPr>
                        <a:t>C</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tc>
              </a:tr>
              <a:tr h="373985">
                <a:tc>
                  <a:txBody>
                    <a:bodyPr/>
                    <a:lstStyle/>
                    <a:p>
                      <a:pPr algn="ctr"/>
                      <a:r>
                        <a:rPr lang="en-US" dirty="0" smtClean="0"/>
                        <a:t>D</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359163739"/>
              </p:ext>
            </p:extLst>
          </p:nvPr>
        </p:nvGraphicFramePr>
        <p:xfrm>
          <a:off x="8229599" y="3597133"/>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solidFill>
                            <a:schemeClr val="tx1"/>
                          </a:solidFill>
                        </a:rPr>
                        <a:t>A</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6</a:t>
                      </a:r>
                      <a:endParaRPr lang="en-US" dirty="0">
                        <a:solidFill>
                          <a:schemeClr val="tx1"/>
                        </a:solidFill>
                      </a:endParaRPr>
                    </a:p>
                  </a:txBody>
                  <a:tcPr/>
                </a:tc>
              </a:tr>
              <a:tr h="370840">
                <a:tc>
                  <a:txBody>
                    <a:bodyPr/>
                    <a:lstStyle/>
                    <a:p>
                      <a:pPr algn="ctr"/>
                      <a:r>
                        <a:rPr lang="en-US" sz="1800" kern="1200" dirty="0" smtClean="0">
                          <a:solidFill>
                            <a:schemeClr val="accent2"/>
                          </a:solidFill>
                          <a:latin typeface="+mn-lt"/>
                          <a:ea typeface="+mn-ea"/>
                          <a:cs typeface="+mn-cs"/>
                        </a:rPr>
                        <a:t>B</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5</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5</a:t>
                      </a:r>
                      <a:endParaRPr lang="en-US" sz="1800" kern="1200" dirty="0">
                        <a:solidFill>
                          <a:schemeClr val="accent2"/>
                        </a:solidFill>
                        <a:latin typeface="+mn-lt"/>
                        <a:ea typeface="+mn-ea"/>
                        <a:cs typeface="+mn-cs"/>
                      </a:endParaRPr>
                    </a:p>
                  </a:txBody>
                  <a:tcPr/>
                </a:tc>
              </a:tr>
              <a:tr h="373985">
                <a:tc>
                  <a:txBody>
                    <a:bodyPr/>
                    <a:lstStyle/>
                    <a:p>
                      <a:pPr algn="ctr"/>
                      <a:r>
                        <a:rPr lang="en-US" dirty="0" smtClean="0">
                          <a:solidFill>
                            <a:schemeClr val="bg1"/>
                          </a:solidFill>
                        </a:rPr>
                        <a:t>C</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bg1"/>
                          </a:solidFill>
                        </a:rPr>
                        <a:t>D</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4</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2984006139"/>
              </p:ext>
            </p:extLst>
          </p:nvPr>
        </p:nvGraphicFramePr>
        <p:xfrm>
          <a:off x="268513" y="3597133"/>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5</a:t>
                      </a:r>
                      <a:endParaRPr lang="en-US" dirty="0">
                        <a:solidFill>
                          <a:schemeClr val="tx1"/>
                        </a:solidFill>
                      </a:endParaRPr>
                    </a:p>
                  </a:txBody>
                  <a:tcPr/>
                </a:tc>
              </a:tr>
              <a:tr h="373985">
                <a:tc>
                  <a:txBody>
                    <a:bodyPr/>
                    <a:lstStyle/>
                    <a:p>
                      <a:pPr algn="ctr"/>
                      <a:r>
                        <a:rPr lang="en-US" dirty="0" smtClean="0">
                          <a:solidFill>
                            <a:schemeClr val="bg1"/>
                          </a:solidFill>
                        </a:rPr>
                        <a:t>C</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marL="0" algn="ctr" defTabSz="914400" rtl="0" eaLnBrk="1" latinLnBrk="0" hangingPunct="1"/>
                      <a:r>
                        <a:rPr lang="en-US" sz="1800" kern="1200" dirty="0" smtClean="0">
                          <a:solidFill>
                            <a:schemeClr val="accent2"/>
                          </a:solidFill>
                          <a:latin typeface="+mn-lt"/>
                          <a:ea typeface="+mn-ea"/>
                          <a:cs typeface="+mn-cs"/>
                        </a:rPr>
                        <a:t>D</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7</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7</a:t>
                      </a:r>
                      <a:endParaRPr lang="en-US" sz="1800" kern="1200" dirty="0">
                        <a:solidFill>
                          <a:schemeClr val="accent2"/>
                        </a:solidFill>
                        <a:latin typeface="+mn-lt"/>
                        <a:ea typeface="+mn-ea"/>
                        <a:cs typeface="+mn-cs"/>
                      </a:endParaRPr>
                    </a:p>
                  </a:txBody>
                  <a:tcPr/>
                </a:tc>
              </a:tr>
              <a:tr h="370840">
                <a:tc gridSpan="3">
                  <a:txBody>
                    <a:bodyPr/>
                    <a:lstStyle/>
                    <a:p>
                      <a:pPr algn="ctr"/>
                      <a:r>
                        <a:rPr lang="en-US" dirty="0" smtClean="0"/>
                        <a:t>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3117040723"/>
              </p:ext>
            </p:extLst>
          </p:nvPr>
        </p:nvGraphicFramePr>
        <p:xfrm>
          <a:off x="4249056" y="3597133"/>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5</a:t>
                      </a:r>
                      <a:endParaRPr lang="en-US" dirty="0">
                        <a:solidFill>
                          <a:schemeClr val="tx1"/>
                        </a:solidFill>
                      </a:endParaRPr>
                    </a:p>
                  </a:txBody>
                  <a:tcPr/>
                </a:tc>
              </a:tr>
              <a:tr h="373985">
                <a:tc>
                  <a:txBody>
                    <a:bodyPr/>
                    <a:lstStyle/>
                    <a:p>
                      <a:pPr algn="ctr"/>
                      <a:r>
                        <a:rPr lang="en-US" dirty="0" smtClean="0">
                          <a:solidFill>
                            <a:schemeClr val="bg1"/>
                          </a:solidFill>
                        </a:rPr>
                        <a:t>C</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bg1"/>
                          </a:solidFill>
                        </a:rPr>
                        <a:t>D</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8</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sp>
        <p:nvSpPr>
          <p:cNvPr id="24" name="Rounded Rectangle 23"/>
          <p:cNvSpPr/>
          <p:nvPr/>
        </p:nvSpPr>
        <p:spPr>
          <a:xfrm>
            <a:off x="302888" y="2106734"/>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2251395" y="2324100"/>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2</a:t>
            </a:r>
            <a:endParaRPr lang="en-IN" dirty="0"/>
          </a:p>
        </p:txBody>
      </p:sp>
      <p:cxnSp>
        <p:nvCxnSpPr>
          <p:cNvPr id="19" name="Straight Arrow Connector 18"/>
          <p:cNvCxnSpPr/>
          <p:nvPr/>
        </p:nvCxnSpPr>
        <p:spPr>
          <a:xfrm flipH="1" flipV="1">
            <a:off x="1947863" y="2324100"/>
            <a:ext cx="402000" cy="569688"/>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Rounded Rectangle 16"/>
          <p:cNvSpPr/>
          <p:nvPr/>
        </p:nvSpPr>
        <p:spPr>
          <a:xfrm>
            <a:off x="8264939" y="2473745"/>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TextBox 20"/>
          <p:cNvSpPr txBox="1"/>
          <p:nvPr/>
        </p:nvSpPr>
        <p:spPr>
          <a:xfrm>
            <a:off x="10235349" y="2489204"/>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3</a:t>
            </a:r>
            <a:endParaRPr lang="en-IN" dirty="0"/>
          </a:p>
        </p:txBody>
      </p:sp>
      <p:cxnSp>
        <p:nvCxnSpPr>
          <p:cNvPr id="22" name="Straight Arrow Connector 21"/>
          <p:cNvCxnSpPr/>
          <p:nvPr/>
        </p:nvCxnSpPr>
        <p:spPr>
          <a:xfrm flipH="1" flipV="1">
            <a:off x="9922669" y="2693432"/>
            <a:ext cx="381000" cy="273606"/>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3" name="Rounded Rectangle 22"/>
          <p:cNvSpPr/>
          <p:nvPr/>
        </p:nvSpPr>
        <p:spPr>
          <a:xfrm>
            <a:off x="4279939" y="4331195"/>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TextBox 24"/>
          <p:cNvSpPr txBox="1"/>
          <p:nvPr/>
        </p:nvSpPr>
        <p:spPr>
          <a:xfrm>
            <a:off x="6222096" y="4835990"/>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4</a:t>
            </a:r>
            <a:endParaRPr lang="en-IN" dirty="0"/>
          </a:p>
        </p:txBody>
      </p:sp>
      <p:cxnSp>
        <p:nvCxnSpPr>
          <p:cNvPr id="26" name="Straight Arrow Connector 25"/>
          <p:cNvCxnSpPr/>
          <p:nvPr/>
        </p:nvCxnSpPr>
        <p:spPr>
          <a:xfrm flipH="1" flipV="1">
            <a:off x="5924914" y="4529513"/>
            <a:ext cx="406036" cy="982287"/>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xmlns="" val="9182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2" grpId="0" animBg="1"/>
      <p:bldP spid="17" grpId="0" animBg="1"/>
      <p:bldP spid="21" grpId="0" animBg="1"/>
      <p:bldP spid="23"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 (safe state)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235018933"/>
              </p:ext>
            </p:extLst>
          </p:nvPr>
        </p:nvGraphicFramePr>
        <p:xfrm>
          <a:off x="8251371"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solidFill>
                            <a:schemeClr val="bg1"/>
                          </a:solidFill>
                        </a:rPr>
                        <a:t>A</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marL="0" algn="ctr" defTabSz="914400" rtl="0" eaLnBrk="1" latinLnBrk="0" hangingPunct="1"/>
                      <a:r>
                        <a:rPr lang="en-US" sz="1800" kern="1200" dirty="0" smtClean="0">
                          <a:solidFill>
                            <a:schemeClr val="bg1"/>
                          </a:solidFill>
                          <a:latin typeface="+mn-lt"/>
                          <a:ea typeface="+mn-ea"/>
                          <a:cs typeface="+mn-cs"/>
                        </a:rPr>
                        <a:t>C</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3985">
                <a:tc>
                  <a:txBody>
                    <a:bodyPr/>
                    <a:lstStyle/>
                    <a:p>
                      <a:pPr algn="ctr"/>
                      <a:r>
                        <a:rPr lang="en-US" dirty="0" smtClean="0">
                          <a:solidFill>
                            <a:schemeClr val="bg1"/>
                          </a:solidFill>
                        </a:rPr>
                        <a:t>D</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10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xmlns="" val="669420544"/>
              </p:ext>
            </p:extLst>
          </p:nvPr>
        </p:nvGraphicFramePr>
        <p:xfrm>
          <a:off x="290285"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bg1"/>
                          </a:solidFill>
                        </a:rPr>
                        <a:t>C</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bg1"/>
                          </a:solidFill>
                        </a:rPr>
                        <a:t>D</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9</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496617065"/>
              </p:ext>
            </p:extLst>
          </p:nvPr>
        </p:nvGraphicFramePr>
        <p:xfrm>
          <a:off x="4270828"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accent2"/>
                          </a:solidFill>
                          <a:latin typeface="+mn-lt"/>
                          <a:ea typeface="+mn-ea"/>
                          <a:cs typeface="+mn-cs"/>
                        </a:rPr>
                        <a:t>A</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6</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6</a:t>
                      </a:r>
                      <a:endParaRPr lang="en-US" sz="1800" kern="1200" dirty="0">
                        <a:solidFill>
                          <a:schemeClr val="accent2"/>
                        </a:solidFill>
                        <a:latin typeface="+mn-lt"/>
                        <a:ea typeface="+mn-ea"/>
                        <a:cs typeface="+mn-cs"/>
                      </a:endParaRPr>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sz="1800" kern="1200" dirty="0" smtClean="0">
                          <a:solidFill>
                            <a:schemeClr val="bg1"/>
                          </a:solidFill>
                          <a:latin typeface="+mn-lt"/>
                          <a:ea typeface="+mn-ea"/>
                          <a:cs typeface="+mn-cs"/>
                        </a:rPr>
                        <a:t>C</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3985">
                <a:tc>
                  <a:txBody>
                    <a:bodyPr/>
                    <a:lstStyle/>
                    <a:p>
                      <a:pPr algn="ctr"/>
                      <a:r>
                        <a:rPr lang="en-US" dirty="0" smtClean="0">
                          <a:solidFill>
                            <a:schemeClr val="bg1"/>
                          </a:solidFill>
                        </a:rPr>
                        <a:t>D</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4</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sp>
        <p:nvSpPr>
          <p:cNvPr id="17" name="Rounded Rectangle 16"/>
          <p:cNvSpPr/>
          <p:nvPr/>
        </p:nvSpPr>
        <p:spPr>
          <a:xfrm>
            <a:off x="311111" y="1365670"/>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TextBox 20"/>
          <p:cNvSpPr txBox="1"/>
          <p:nvPr/>
        </p:nvSpPr>
        <p:spPr>
          <a:xfrm>
            <a:off x="2262471" y="2044700"/>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5</a:t>
            </a:r>
            <a:endParaRPr lang="en-IN" dirty="0"/>
          </a:p>
        </p:txBody>
      </p:sp>
      <p:cxnSp>
        <p:nvCxnSpPr>
          <p:cNvPr id="22" name="Straight Arrow Connector 21"/>
          <p:cNvCxnSpPr/>
          <p:nvPr/>
        </p:nvCxnSpPr>
        <p:spPr>
          <a:xfrm flipH="1" flipV="1">
            <a:off x="1968842" y="1575832"/>
            <a:ext cx="367958" cy="1307068"/>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pic>
        <p:nvPicPr>
          <p:cNvPr id="27" name="Content Placeholder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81600" y="3390900"/>
            <a:ext cx="1828800" cy="1828800"/>
          </a:xfrm>
          <a:prstGeom prst="rect">
            <a:avLst/>
          </a:prstGeom>
        </p:spPr>
      </p:pic>
      <p:sp>
        <p:nvSpPr>
          <p:cNvPr id="28" name="TextBox 27"/>
          <p:cNvSpPr txBox="1"/>
          <p:nvPr/>
        </p:nvSpPr>
        <p:spPr>
          <a:xfrm>
            <a:off x="530225" y="5513689"/>
            <a:ext cx="837565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order of execution is C, D, B, A. So if we can find proper order of execution then there is no deadlock.</a:t>
            </a:r>
            <a:endParaRPr lang="en-US" sz="2000" dirty="0"/>
          </a:p>
        </p:txBody>
      </p:sp>
    </p:spTree>
    <p:extLst>
      <p:ext uri="{BB962C8B-B14F-4D97-AF65-F5344CB8AC3E}">
        <p14:creationId xmlns:p14="http://schemas.microsoft.com/office/powerpoint/2010/main" xmlns="" val="206136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a:t>
            </a:r>
            <a:r>
              <a:rPr lang="da-DK" dirty="0" smtClean="0"/>
              <a:t>resource (unsafe state)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903818510"/>
              </p:ext>
            </p:extLst>
          </p:nvPr>
        </p:nvGraphicFramePr>
        <p:xfrm>
          <a:off x="290285"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2</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5</a:t>
                      </a:r>
                      <a:endParaRPr lang="en-US" dirty="0">
                        <a:solidFill>
                          <a:schemeClr val="tx1"/>
                        </a:solidFill>
                      </a:endParaRPr>
                    </a:p>
                  </a:txBody>
                  <a:tcPr/>
                </a:tc>
              </a:tr>
              <a:tr h="373985">
                <a:tc>
                  <a:txBody>
                    <a:bodyPr/>
                    <a:lstStyle/>
                    <a:p>
                      <a:pPr algn="ctr"/>
                      <a:r>
                        <a:rPr lang="en-US" dirty="0" smtClean="0">
                          <a:solidFill>
                            <a:schemeClr val="tx1"/>
                          </a:solidFill>
                        </a:rPr>
                        <a:t>C</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2</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4</a:t>
                      </a:r>
                      <a:endParaRPr lang="en-US" dirty="0">
                        <a:solidFill>
                          <a:schemeClr val="tx1"/>
                        </a:solidFill>
                      </a:endParaRPr>
                    </a:p>
                  </a:txBody>
                  <a:tcPr/>
                </a:tc>
              </a:tr>
              <a:tr h="373985">
                <a:tc>
                  <a:txBody>
                    <a:bodyPr/>
                    <a:lstStyle/>
                    <a:p>
                      <a:pPr algn="ctr"/>
                      <a:r>
                        <a:rPr lang="en-US" dirty="0" smtClean="0">
                          <a:solidFill>
                            <a:schemeClr val="tx1"/>
                          </a:solidFill>
                        </a:rPr>
                        <a:t>D</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4</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7</a:t>
                      </a:r>
                      <a:endParaRPr lang="en-US" dirty="0">
                        <a:solidFill>
                          <a:schemeClr val="tx1"/>
                        </a:solidFill>
                      </a:endParaRPr>
                    </a:p>
                  </a:txBody>
                  <a:tcPr/>
                </a:tc>
              </a:tr>
              <a:tr h="370840">
                <a:tc gridSpan="3">
                  <a:txBody>
                    <a:bodyPr/>
                    <a:lstStyle/>
                    <a:p>
                      <a:pPr algn="ctr"/>
                      <a:r>
                        <a:rPr lang="en-US" dirty="0" smtClean="0"/>
                        <a:t>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pic>
        <p:nvPicPr>
          <p:cNvPr id="27" name="Content Placeholder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441372" y="1257300"/>
            <a:ext cx="1828800" cy="1828800"/>
          </a:xfrm>
          <a:prstGeom prst="rect">
            <a:avLst/>
          </a:prstGeom>
        </p:spPr>
      </p:pic>
    </p:spTree>
    <p:extLst>
      <p:ext uri="{BB962C8B-B14F-4D97-AF65-F5344CB8AC3E}">
        <p14:creationId xmlns:p14="http://schemas.microsoft.com/office/powerpoint/2010/main" xmlns="" val="208860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Basic concepts of </a:t>
            </a:r>
            <a:r>
              <a:rPr lang="en-US" dirty="0" smtClean="0">
                <a:gradFill flip="none" rotWithShape="1">
                  <a:gsLst>
                    <a:gs pos="10000">
                      <a:schemeClr val="accent6">
                        <a:lumMod val="50000"/>
                      </a:schemeClr>
                    </a:gs>
                    <a:gs pos="100000">
                      <a:schemeClr val="accent6"/>
                    </a:gs>
                  </a:gsLst>
                  <a:lin ang="0" scaled="1"/>
                  <a:tileRect/>
                </a:gradFill>
              </a:rPr>
              <a:t>Deadlock</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a:t>
            </a:r>
          </a:p>
          <a:p>
            <a:endParaRPr lang="en-US" dirty="0"/>
          </a:p>
        </p:txBody>
      </p:sp>
    </p:spTree>
    <p:extLst>
      <p:ext uri="{BB962C8B-B14F-4D97-AF65-F5344CB8AC3E}">
        <p14:creationId xmlns:p14="http://schemas.microsoft.com/office/powerpoint/2010/main" xmlns="" val="971437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1001944399"/>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P4</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3056583902"/>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P4</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sp>
        <p:nvSpPr>
          <p:cNvPr id="66" name="Rounded Rectangle 65"/>
          <p:cNvSpPr/>
          <p:nvPr/>
        </p:nvSpPr>
        <p:spPr>
          <a:xfrm>
            <a:off x="5608956" y="5518940"/>
            <a:ext cx="3196024"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2848972" y="560109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xmlns="" val="3637385576"/>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
        <p:nvSpPr>
          <p:cNvPr id="27" name="Oval 26"/>
          <p:cNvSpPr/>
          <p:nvPr/>
        </p:nvSpPr>
        <p:spPr>
          <a:xfrm>
            <a:off x="10169873" y="1981448"/>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66268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2" grpId="0"/>
      <p:bldP spid="63" grpId="0"/>
      <p:bldP spid="64" grpId="0" animBg="1"/>
      <p:bldP spid="66" grpId="0" animBg="1"/>
      <p:bldP spid="70" grpId="0" animBg="1"/>
      <p:bldP spid="24" grpId="0"/>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442158039"/>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2841727355"/>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sz="1800" kern="1200" dirty="0" smtClean="0">
                          <a:solidFill>
                            <a:schemeClr val="accent2"/>
                          </a:solidFill>
                          <a:latin typeface="+mn-lt"/>
                          <a:ea typeface="+mn-ea"/>
                          <a:cs typeface="+mn-cs"/>
                        </a:rPr>
                        <a:t>P4</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xmlns="" val="2727629692"/>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Tree>
    <p:extLst>
      <p:ext uri="{BB962C8B-B14F-4D97-AF65-F5344CB8AC3E}">
        <p14:creationId xmlns:p14="http://schemas.microsoft.com/office/powerpoint/2010/main" xmlns="" val="4234858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442158039"/>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1690510457"/>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xmlns="" val="2704790479"/>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
        <p:nvSpPr>
          <p:cNvPr id="13" name="Rounded Rectangle 12"/>
          <p:cNvSpPr/>
          <p:nvPr/>
        </p:nvSpPr>
        <p:spPr>
          <a:xfrm>
            <a:off x="5608956" y="3989951"/>
            <a:ext cx="3196024"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9531698"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893523"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Oval 15"/>
          <p:cNvSpPr/>
          <p:nvPr/>
        </p:nvSpPr>
        <p:spPr>
          <a:xfrm>
            <a:off x="2202966" y="4083677"/>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1564791" y="4083677"/>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69348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1394201947"/>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833721620"/>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sz="1800" kern="1200" dirty="0" smtClean="0">
                          <a:solidFill>
                            <a:schemeClr val="accent2"/>
                          </a:solidFill>
                          <a:latin typeface="+mn-lt"/>
                          <a:ea typeface="+mn-ea"/>
                          <a:cs typeface="+mn-cs"/>
                        </a:rPr>
                        <a:t>P1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xmlns="" val="38717566"/>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Tree>
    <p:extLst>
      <p:ext uri="{BB962C8B-B14F-4D97-AF65-F5344CB8AC3E}">
        <p14:creationId xmlns:p14="http://schemas.microsoft.com/office/powerpoint/2010/main" xmlns="" val="513135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3956922488"/>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1125474443"/>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xmlns="" val="224020494"/>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
        <p:nvSpPr>
          <p:cNvPr id="18" name="Rounded Rectangle 17"/>
          <p:cNvSpPr/>
          <p:nvPr/>
        </p:nvSpPr>
        <p:spPr>
          <a:xfrm>
            <a:off x="5602062" y="4507476"/>
            <a:ext cx="3196024"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Oval 18"/>
          <p:cNvSpPr/>
          <p:nvPr/>
        </p:nvSpPr>
        <p:spPr>
          <a:xfrm>
            <a:off x="10179406"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Oval 19"/>
          <p:cNvSpPr/>
          <p:nvPr/>
        </p:nvSpPr>
        <p:spPr>
          <a:xfrm>
            <a:off x="9541231"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10817581"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Oval 21"/>
          <p:cNvSpPr/>
          <p:nvPr/>
        </p:nvSpPr>
        <p:spPr>
          <a:xfrm>
            <a:off x="2845679" y="4587891"/>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Oval 26"/>
          <p:cNvSpPr/>
          <p:nvPr/>
        </p:nvSpPr>
        <p:spPr>
          <a:xfrm>
            <a:off x="2207504" y="4587891"/>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Oval 27"/>
          <p:cNvSpPr/>
          <p:nvPr/>
        </p:nvSpPr>
        <p:spPr>
          <a:xfrm>
            <a:off x="3483854" y="4587891"/>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12137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1678194912"/>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1009635773"/>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sz="1800" kern="1200" dirty="0" smtClean="0">
                          <a:solidFill>
                            <a:schemeClr val="accent2"/>
                          </a:solidFill>
                          <a:latin typeface="+mn-lt"/>
                          <a:ea typeface="+mn-ea"/>
                          <a:cs typeface="+mn-cs"/>
                        </a:rPr>
                        <a:t>P2</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0</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xmlns="" val="3111303955"/>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Tree>
    <p:extLst>
      <p:ext uri="{BB962C8B-B14F-4D97-AF65-F5344CB8AC3E}">
        <p14:creationId xmlns:p14="http://schemas.microsoft.com/office/powerpoint/2010/main" xmlns="" val="606450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1678194912"/>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4002662935"/>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xmlns="" val="3521712429"/>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
        <p:nvSpPr>
          <p:cNvPr id="13" name="Rounded Rectangle 12"/>
          <p:cNvSpPr/>
          <p:nvPr/>
        </p:nvSpPr>
        <p:spPr>
          <a:xfrm>
            <a:off x="5602062" y="5008580"/>
            <a:ext cx="3196024"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9531698"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893523"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2205839" y="5104418"/>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1567664" y="5104418"/>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85438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3058282332"/>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120140324"/>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sz="1800" kern="1200" dirty="0" smtClean="0">
                          <a:solidFill>
                            <a:schemeClr val="accent2"/>
                          </a:solidFill>
                          <a:latin typeface="+mn-lt"/>
                          <a:ea typeface="+mn-ea"/>
                          <a:cs typeface="+mn-cs"/>
                        </a:rPr>
                        <a:t>P3</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0</a:t>
                      </a:r>
                      <a:endParaRPr lang="en-US" sz="1800" kern="1200" dirty="0">
                        <a:solidFill>
                          <a:schemeClr val="accent2"/>
                        </a:solidFill>
                        <a:latin typeface="+mn-lt"/>
                        <a:ea typeface="+mn-ea"/>
                        <a:cs typeface="+mn-cs"/>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xmlns="" val="2189822363"/>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Tree>
    <p:extLst>
      <p:ext uri="{BB962C8B-B14F-4D97-AF65-F5344CB8AC3E}">
        <p14:creationId xmlns:p14="http://schemas.microsoft.com/office/powerpoint/2010/main" xmlns="" val="3354858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3058282332"/>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3094502478"/>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xmlns="" val="2775510947"/>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
        <p:nvSpPr>
          <p:cNvPr id="13" name="Rounded Rectangle 12"/>
          <p:cNvSpPr/>
          <p:nvPr/>
        </p:nvSpPr>
        <p:spPr>
          <a:xfrm>
            <a:off x="5602062" y="6022998"/>
            <a:ext cx="3196024"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9531698"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893523"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Oval 15"/>
          <p:cNvSpPr/>
          <p:nvPr/>
        </p:nvSpPr>
        <p:spPr>
          <a:xfrm>
            <a:off x="10169873"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2203434" y="6111104"/>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1565259" y="6111104"/>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Oval 18"/>
          <p:cNvSpPr/>
          <p:nvPr/>
        </p:nvSpPr>
        <p:spPr>
          <a:xfrm>
            <a:off x="2841609" y="6111104"/>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86847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1538085589"/>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P5</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2121882984"/>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sz="1800" kern="1200" dirty="0" smtClean="0">
                          <a:solidFill>
                            <a:schemeClr val="accent2"/>
                          </a:solidFill>
                          <a:latin typeface="+mn-lt"/>
                          <a:ea typeface="+mn-ea"/>
                          <a:cs typeface="+mn-cs"/>
                        </a:rPr>
                        <a:t>P5</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0</a:t>
                      </a:r>
                      <a:endParaRPr lang="en-US" sz="1800" kern="1200" dirty="0">
                        <a:solidFill>
                          <a:schemeClr val="accent2"/>
                        </a:solidFill>
                        <a:latin typeface="+mn-lt"/>
                        <a:ea typeface="+mn-ea"/>
                        <a:cs typeface="+mn-cs"/>
                      </a:endParaRPr>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xmlns="" val="1647395958"/>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Tree>
    <p:extLst>
      <p:ext uri="{BB962C8B-B14F-4D97-AF65-F5344CB8AC3E}">
        <p14:creationId xmlns:p14="http://schemas.microsoft.com/office/powerpoint/2010/main" xmlns="" val="2262064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Deadlock</a:t>
            </a:r>
            <a:r>
              <a:rPr lang="en-US" dirty="0"/>
              <a:t>?</a:t>
            </a:r>
          </a:p>
        </p:txBody>
      </p:sp>
      <p:sp>
        <p:nvSpPr>
          <p:cNvPr id="3" name="Content Placeholder 2"/>
          <p:cNvSpPr>
            <a:spLocks noGrp="1"/>
          </p:cNvSpPr>
          <p:nvPr>
            <p:ph idx="1"/>
          </p:nvPr>
        </p:nvSpPr>
        <p:spPr>
          <a:xfrm>
            <a:off x="131181" y="863444"/>
            <a:ext cx="9055682" cy="5590565"/>
          </a:xfrm>
        </p:spPr>
        <p:txBody>
          <a:bodyPr/>
          <a:lstStyle/>
          <a:p>
            <a:r>
              <a:rPr lang="en-US" dirty="0"/>
              <a:t>A set of processes is deadlocked if </a:t>
            </a:r>
            <a:r>
              <a:rPr lang="en-US" b="1" dirty="0">
                <a:solidFill>
                  <a:schemeClr val="accent6"/>
                </a:solidFill>
              </a:rPr>
              <a:t>each process in the set is waiting for an event that only another process in the set can cause</a:t>
            </a:r>
            <a:r>
              <a:rPr lang="en-US" dirty="0"/>
              <a:t>.</a:t>
            </a:r>
          </a:p>
          <a:p>
            <a:r>
              <a:rPr lang="en-US" dirty="0"/>
              <a:t>Deadlocks are a </a:t>
            </a:r>
            <a:r>
              <a:rPr lang="en-US" b="1" dirty="0">
                <a:solidFill>
                  <a:schemeClr val="accent6"/>
                </a:solidFill>
              </a:rPr>
              <a:t>set of blocked processes each holding a resource and waiting to acquire a resource held by another process</a:t>
            </a:r>
            <a:r>
              <a:rPr lang="en-US" dirty="0"/>
              <a:t>.</a:t>
            </a:r>
          </a:p>
        </p:txBody>
      </p:sp>
      <p:cxnSp>
        <p:nvCxnSpPr>
          <p:cNvPr id="15" name="Straight Connector 14"/>
          <p:cNvCxnSpPr/>
          <p:nvPr/>
        </p:nvCxnSpPr>
        <p:spPr>
          <a:xfrm>
            <a:off x="492344" y="6367376"/>
            <a:ext cx="50292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xmlns="" val="2433898277"/>
              </p:ext>
            </p:extLst>
          </p:nvPr>
        </p:nvGraphicFramePr>
        <p:xfrm>
          <a:off x="492344" y="597939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1"/>
                  </a:ext>
                </a:extLst>
              </a:tr>
            </a:tbl>
          </a:graphicData>
        </a:graphic>
      </p:graphicFrame>
      <p:graphicFrame>
        <p:nvGraphicFramePr>
          <p:cNvPr id="1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xmlns="" val="4119068323"/>
              </p:ext>
            </p:extLst>
          </p:nvPr>
        </p:nvGraphicFramePr>
        <p:xfrm>
          <a:off x="1591273" y="5970503"/>
          <a:ext cx="4023360" cy="396240"/>
        </p:xfrm>
        <a:graphic>
          <a:graphicData uri="http://schemas.openxmlformats.org/drawingml/2006/table">
            <a:tbl>
              <a:tblPr firstRow="1" bandRow="1">
                <a:tableStyleId>{8EC20E35-A176-4012-BC5E-935CFFF8708E}</a:tableStyleId>
              </a:tblPr>
              <a:tblGrid>
                <a:gridCol w="4023360">
                  <a:extLst>
                    <a:ext uri="{9D8B030D-6E8A-4147-A177-3AD203B41FA5}">
                      <a16:colId xmlns="" xmlns:a16="http://schemas.microsoft.com/office/drawing/2014/main" val="20000"/>
                    </a:ext>
                  </a:extLst>
                </a:gridCol>
              </a:tblGrid>
              <a:tr h="285488">
                <a:tc>
                  <a:txBody>
                    <a:bodyPr/>
                    <a:lstStyle/>
                    <a:p>
                      <a:pPr algn="l"/>
                      <a:r>
                        <a:rPr lang="en-US" sz="2000" b="0" kern="1200" dirty="0" smtClean="0">
                          <a:solidFill>
                            <a:schemeClr val="tx1"/>
                          </a:solidFill>
                          <a:latin typeface="+mn-lt"/>
                          <a:ea typeface="+mn-ea"/>
                          <a:cs typeface="+mn-cs"/>
                        </a:rPr>
                        <a:t>Give an real life example of deadlock?</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bl>
          </a:graphicData>
        </a:graphic>
      </p:graphicFrame>
      <p:pic>
        <p:nvPicPr>
          <p:cNvPr id="12" name="Picture 2" descr="Image result for deadlock on roa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72595" y="1552071"/>
            <a:ext cx="2709068" cy="2334129"/>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Rectangle 13"/>
          <p:cNvSpPr/>
          <p:nvPr/>
        </p:nvSpPr>
        <p:spPr>
          <a:xfrm>
            <a:off x="952496" y="4871315"/>
            <a:ext cx="914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Resource</a:t>
            </a:r>
            <a:endParaRPr lang="en-US" sz="1400" dirty="0"/>
          </a:p>
        </p:txBody>
      </p:sp>
      <p:sp>
        <p:nvSpPr>
          <p:cNvPr id="18" name="Oval 17"/>
          <p:cNvSpPr/>
          <p:nvPr/>
        </p:nvSpPr>
        <p:spPr>
          <a:xfrm>
            <a:off x="876296" y="2652704"/>
            <a:ext cx="1066800" cy="9906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endParaRPr lang="en-US" dirty="0"/>
          </a:p>
        </p:txBody>
      </p:sp>
      <p:cxnSp>
        <p:nvCxnSpPr>
          <p:cNvPr id="19" name="Straight Arrow Connector 18"/>
          <p:cNvCxnSpPr>
            <a:stCxn id="18" idx="4"/>
            <a:endCxn id="14" idx="0"/>
          </p:cNvCxnSpPr>
          <p:nvPr/>
        </p:nvCxnSpPr>
        <p:spPr>
          <a:xfrm>
            <a:off x="1409696" y="3643304"/>
            <a:ext cx="0" cy="1228011"/>
          </a:xfrm>
          <a:prstGeom prst="straightConnector1">
            <a:avLst/>
          </a:prstGeom>
          <a:ln w="381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586032" y="4059292"/>
            <a:ext cx="566244" cy="307777"/>
          </a:xfrm>
          <a:prstGeom prst="rect">
            <a:avLst/>
          </a:prstGeom>
          <a:noFill/>
          <a:ln>
            <a:noFill/>
          </a:ln>
        </p:spPr>
        <p:txBody>
          <a:bodyPr wrap="square" rtlCol="0">
            <a:spAutoFit/>
          </a:bodyPr>
          <a:lstStyle/>
          <a:p>
            <a:pPr algn="r"/>
            <a:r>
              <a:rPr lang="en-US" sz="1400" dirty="0" smtClean="0"/>
              <a:t>Hold</a:t>
            </a:r>
            <a:endParaRPr lang="en-US" sz="1400" dirty="0"/>
          </a:p>
        </p:txBody>
      </p:sp>
      <p:sp>
        <p:nvSpPr>
          <p:cNvPr id="21" name="Rectangle 20"/>
          <p:cNvSpPr/>
          <p:nvPr/>
        </p:nvSpPr>
        <p:spPr>
          <a:xfrm>
            <a:off x="2705096" y="4871315"/>
            <a:ext cx="914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Resource</a:t>
            </a:r>
            <a:endParaRPr lang="en-US" sz="1400" dirty="0"/>
          </a:p>
        </p:txBody>
      </p:sp>
      <p:sp>
        <p:nvSpPr>
          <p:cNvPr id="22" name="Oval 21"/>
          <p:cNvSpPr/>
          <p:nvPr/>
        </p:nvSpPr>
        <p:spPr>
          <a:xfrm>
            <a:off x="2628896" y="2652704"/>
            <a:ext cx="1066800" cy="9906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endParaRPr lang="en-US" sz="1400" dirty="0"/>
          </a:p>
        </p:txBody>
      </p:sp>
      <p:cxnSp>
        <p:nvCxnSpPr>
          <p:cNvPr id="23" name="Straight Arrow Connector 22"/>
          <p:cNvCxnSpPr>
            <a:stCxn id="21" idx="0"/>
            <a:endCxn id="22" idx="4"/>
          </p:cNvCxnSpPr>
          <p:nvPr/>
        </p:nvCxnSpPr>
        <p:spPr>
          <a:xfrm flipV="1">
            <a:off x="3162296" y="3643304"/>
            <a:ext cx="0" cy="1228011"/>
          </a:xfrm>
          <a:prstGeom prst="straightConnector1">
            <a:avLst/>
          </a:prstGeom>
          <a:ln w="381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1498" y="4059427"/>
            <a:ext cx="838199" cy="307777"/>
          </a:xfrm>
          <a:prstGeom prst="rect">
            <a:avLst/>
          </a:prstGeom>
          <a:noFill/>
          <a:ln>
            <a:noFill/>
          </a:ln>
        </p:spPr>
        <p:txBody>
          <a:bodyPr wrap="square" rtlCol="0">
            <a:spAutoFit/>
          </a:bodyPr>
          <a:lstStyle/>
          <a:p>
            <a:pPr algn="r"/>
            <a:r>
              <a:rPr lang="en-US" sz="1400" dirty="0" smtClean="0"/>
              <a:t>Request</a:t>
            </a:r>
            <a:endParaRPr lang="en-US" sz="1400" dirty="0"/>
          </a:p>
        </p:txBody>
      </p:sp>
      <p:sp>
        <p:nvSpPr>
          <p:cNvPr id="25" name="Oval 24"/>
          <p:cNvSpPr/>
          <p:nvPr/>
        </p:nvSpPr>
        <p:spPr>
          <a:xfrm>
            <a:off x="5986944" y="2757478"/>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sp>
        <p:nvSpPr>
          <p:cNvPr id="26" name="Oval 25"/>
          <p:cNvSpPr/>
          <p:nvPr/>
        </p:nvSpPr>
        <p:spPr>
          <a:xfrm>
            <a:off x="5986944" y="4319578"/>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P2</a:t>
            </a:r>
            <a:endParaRPr lang="en-US" sz="1400" dirty="0"/>
          </a:p>
        </p:txBody>
      </p:sp>
      <p:sp>
        <p:nvSpPr>
          <p:cNvPr id="27" name="Rectangle 26"/>
          <p:cNvSpPr/>
          <p:nvPr/>
        </p:nvSpPr>
        <p:spPr>
          <a:xfrm>
            <a:off x="4838690" y="359561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R1</a:t>
            </a:r>
            <a:endParaRPr lang="en-US" sz="1400" dirty="0"/>
          </a:p>
        </p:txBody>
      </p:sp>
      <p:sp>
        <p:nvSpPr>
          <p:cNvPr id="28" name="Rectangle 27"/>
          <p:cNvSpPr/>
          <p:nvPr/>
        </p:nvSpPr>
        <p:spPr>
          <a:xfrm>
            <a:off x="7129944" y="359561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R2</a:t>
            </a:r>
            <a:endParaRPr lang="en-US" sz="1400" dirty="0"/>
          </a:p>
        </p:txBody>
      </p:sp>
      <p:cxnSp>
        <p:nvCxnSpPr>
          <p:cNvPr id="29" name="Curved Connector 28"/>
          <p:cNvCxnSpPr>
            <a:stCxn id="28" idx="2"/>
            <a:endCxn id="26" idx="6"/>
          </p:cNvCxnSpPr>
          <p:nvPr/>
        </p:nvCxnSpPr>
        <p:spPr>
          <a:xfrm rot="5400000">
            <a:off x="6793908" y="3964492"/>
            <a:ext cx="438218" cy="843455"/>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6" idx="2"/>
            <a:endCxn id="27" idx="2"/>
          </p:cNvCxnSpPr>
          <p:nvPr/>
        </p:nvCxnSpPr>
        <p:spPr>
          <a:xfrm rot="10800000">
            <a:off x="5143490" y="4167110"/>
            <a:ext cx="843454" cy="438218"/>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7" idx="0"/>
            <a:endCxn id="25" idx="2"/>
          </p:cNvCxnSpPr>
          <p:nvPr/>
        </p:nvCxnSpPr>
        <p:spPr>
          <a:xfrm rot="5400000" flipH="1" flipV="1">
            <a:off x="5289026" y="2897692"/>
            <a:ext cx="552382" cy="84345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25" idx="6"/>
            <a:endCxn id="28" idx="0"/>
          </p:cNvCxnSpPr>
          <p:nvPr/>
        </p:nvCxnSpPr>
        <p:spPr>
          <a:xfrm>
            <a:off x="6591289" y="3043228"/>
            <a:ext cx="843455" cy="552382"/>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11673" y="2911416"/>
            <a:ext cx="566244" cy="307777"/>
          </a:xfrm>
          <a:prstGeom prst="rect">
            <a:avLst/>
          </a:prstGeom>
          <a:noFill/>
          <a:ln>
            <a:noFill/>
          </a:ln>
        </p:spPr>
        <p:txBody>
          <a:bodyPr wrap="square" rtlCol="0">
            <a:spAutoFit/>
          </a:bodyPr>
          <a:lstStyle/>
          <a:p>
            <a:pPr algn="r"/>
            <a:r>
              <a:rPr lang="en-US" sz="1400" dirty="0" smtClean="0"/>
              <a:t>Hold</a:t>
            </a:r>
            <a:endParaRPr lang="en-US" sz="1400" dirty="0"/>
          </a:p>
        </p:txBody>
      </p:sp>
      <p:sp>
        <p:nvSpPr>
          <p:cNvPr id="34" name="TextBox 33"/>
          <p:cNvSpPr txBox="1"/>
          <p:nvPr/>
        </p:nvSpPr>
        <p:spPr>
          <a:xfrm>
            <a:off x="6891821" y="4487307"/>
            <a:ext cx="566244" cy="307777"/>
          </a:xfrm>
          <a:prstGeom prst="rect">
            <a:avLst/>
          </a:prstGeom>
          <a:noFill/>
          <a:ln>
            <a:noFill/>
          </a:ln>
        </p:spPr>
        <p:txBody>
          <a:bodyPr wrap="square" rtlCol="0">
            <a:spAutoFit/>
          </a:bodyPr>
          <a:lstStyle/>
          <a:p>
            <a:r>
              <a:rPr lang="en-US" sz="1400" dirty="0" smtClean="0"/>
              <a:t>Hold</a:t>
            </a:r>
            <a:endParaRPr lang="en-US" sz="1400" dirty="0"/>
          </a:p>
        </p:txBody>
      </p:sp>
      <p:sp>
        <p:nvSpPr>
          <p:cNvPr id="35" name="TextBox 34"/>
          <p:cNvSpPr txBox="1"/>
          <p:nvPr/>
        </p:nvSpPr>
        <p:spPr>
          <a:xfrm>
            <a:off x="4843945" y="4487307"/>
            <a:ext cx="838199" cy="307777"/>
          </a:xfrm>
          <a:prstGeom prst="rect">
            <a:avLst/>
          </a:prstGeom>
          <a:noFill/>
          <a:ln>
            <a:noFill/>
          </a:ln>
        </p:spPr>
        <p:txBody>
          <a:bodyPr wrap="square" rtlCol="0">
            <a:spAutoFit/>
          </a:bodyPr>
          <a:lstStyle/>
          <a:p>
            <a:pPr algn="r"/>
            <a:r>
              <a:rPr lang="en-US" sz="1400" dirty="0" smtClean="0"/>
              <a:t>Request</a:t>
            </a:r>
            <a:endParaRPr lang="en-US" sz="1400" dirty="0"/>
          </a:p>
        </p:txBody>
      </p:sp>
      <p:sp>
        <p:nvSpPr>
          <p:cNvPr id="36" name="TextBox 35"/>
          <p:cNvSpPr txBox="1"/>
          <p:nvPr/>
        </p:nvSpPr>
        <p:spPr>
          <a:xfrm>
            <a:off x="6896087" y="2898716"/>
            <a:ext cx="838199" cy="307777"/>
          </a:xfrm>
          <a:prstGeom prst="rect">
            <a:avLst/>
          </a:prstGeom>
          <a:noFill/>
          <a:ln>
            <a:noFill/>
          </a:ln>
        </p:spPr>
        <p:txBody>
          <a:bodyPr wrap="square" rtlCol="0">
            <a:spAutoFit/>
          </a:bodyPr>
          <a:lstStyle/>
          <a:p>
            <a:r>
              <a:rPr lang="en-US" sz="1400" dirty="0" smtClean="0"/>
              <a:t>Request</a:t>
            </a:r>
            <a:endParaRPr lang="en-US" sz="1400" dirty="0"/>
          </a:p>
        </p:txBody>
      </p:sp>
      <p:sp>
        <p:nvSpPr>
          <p:cNvPr id="37" name="TextBox 36"/>
          <p:cNvSpPr txBox="1"/>
          <p:nvPr/>
        </p:nvSpPr>
        <p:spPr>
          <a:xfrm>
            <a:off x="5661779" y="3696694"/>
            <a:ext cx="1254673" cy="369332"/>
          </a:xfrm>
          <a:prstGeom prst="rect">
            <a:avLst/>
          </a:prstGeom>
          <a:noFill/>
          <a:ln>
            <a:noFill/>
          </a:ln>
        </p:spPr>
        <p:txBody>
          <a:bodyPr wrap="square" rtlCol="0">
            <a:spAutoFit/>
          </a:bodyPr>
          <a:lstStyle/>
          <a:p>
            <a:pPr algn="ctr"/>
            <a:r>
              <a:rPr lang="en-US" b="1" dirty="0" smtClean="0">
                <a:solidFill>
                  <a:srgbClr val="C00000"/>
                </a:solidFill>
              </a:rPr>
              <a:t>DEADLOCK</a:t>
            </a:r>
            <a:endParaRPr lang="en-US" b="1" dirty="0">
              <a:solidFill>
                <a:srgbClr val="C00000"/>
              </a:solidFill>
            </a:endParaRPr>
          </a:p>
        </p:txBody>
      </p:sp>
      <p:pic>
        <p:nvPicPr>
          <p:cNvPr id="61" name="Picture 6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89115" y="5015734"/>
            <a:ext cx="5753100" cy="1438275"/>
          </a:xfrm>
          <a:prstGeom prst="rect">
            <a:avLst/>
          </a:prstGeom>
        </p:spPr>
      </p:pic>
    </p:spTree>
    <p:extLst>
      <p:ext uri="{BB962C8B-B14F-4D97-AF65-F5344CB8AC3E}">
        <p14:creationId xmlns:p14="http://schemas.microsoft.com/office/powerpoint/2010/main" xmlns="" val="15493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right)">
                                      <p:cBhvr>
                                        <p:cTn id="53" dur="500"/>
                                        <p:tgtEl>
                                          <p:spTgt spid="29"/>
                                        </p:tgtEl>
                                      </p:cBhvr>
                                    </p:animEffect>
                                  </p:childTnLst>
                                </p:cTn>
                              </p:par>
                              <p:par>
                                <p:cTn id="54" presetID="22" presetClass="entr" presetSubtype="8"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par>
                                <p:cTn id="68" presetID="22" presetClass="entr" presetSubtype="2"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right)">
                                      <p:cBhvr>
                                        <p:cTn id="70" dur="5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fade">
                                      <p:cBhvr>
                                        <p:cTn id="85" dur="500"/>
                                        <p:tgtEl>
                                          <p:spTgt spid="3">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1" end="1"/>
                                            </p:txEl>
                                          </p:spTgt>
                                        </p:tgtEl>
                                        <p:attrNameLst>
                                          <p:attrName>style.visibility</p:attrName>
                                        </p:attrNameLst>
                                      </p:cBhvr>
                                      <p:to>
                                        <p:strVal val="visible"/>
                                      </p:to>
                                    </p:set>
                                    <p:animEffect transition="in" filter="fade">
                                      <p:cBhvr>
                                        <p:cTn id="90" dur="500"/>
                                        <p:tgtEl>
                                          <p:spTgt spid="3">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wipe(left)">
                                      <p:cBhvr>
                                        <p:cTn id="95" dur="500"/>
                                        <p:tgtEl>
                                          <p:spTgt spid="15"/>
                                        </p:tgtEl>
                                      </p:cBhvr>
                                    </p:animEffect>
                                  </p:childTnLst>
                                </p:cTn>
                              </p:par>
                              <p:par>
                                <p:cTn id="96" presetID="22" presetClass="entr" presetSubtype="8" fill="hold"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wipe(left)">
                                      <p:cBhvr>
                                        <p:cTn id="98" dur="500"/>
                                        <p:tgtEl>
                                          <p:spTgt spid="16"/>
                                        </p:tgtEl>
                                      </p:cBhvr>
                                    </p:animEffect>
                                  </p:childTnLst>
                                </p:cTn>
                              </p:par>
                              <p:par>
                                <p:cTn id="99" presetID="22" presetClass="entr" presetSubtype="8" fill="hold"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fade">
                                      <p:cBhvr>
                                        <p:cTn id="10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0" grpId="0"/>
      <p:bldP spid="21" grpId="0" animBg="1"/>
      <p:bldP spid="22" grpId="0" animBg="1"/>
      <p:bldP spid="24" grpId="0"/>
      <p:bldP spid="25" grpId="0" animBg="1"/>
      <p:bldP spid="26" grpId="0" animBg="1"/>
      <p:bldP spid="27" grpId="0" animBg="1"/>
      <p:bldP spid="28" grpId="0" animBg="1"/>
      <p:bldP spid="33" grpId="0"/>
      <p:bldP spid="34" grpId="0"/>
      <p:bldP spid="35" grpId="0"/>
      <p:bldP spid="36" grpId="0"/>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1538085589"/>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P5</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2505906074"/>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P5</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xmlns="" val="3605533149"/>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pic>
        <p:nvPicPr>
          <p:cNvPr id="14" name="Content Placeholder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985219" y="3739506"/>
            <a:ext cx="1828800" cy="1828800"/>
          </a:xfrm>
          <a:prstGeom prst="rect">
            <a:avLst/>
          </a:prstGeom>
        </p:spPr>
      </p:pic>
    </p:spTree>
    <p:extLst>
      <p:ext uri="{BB962C8B-B14F-4D97-AF65-F5344CB8AC3E}">
        <p14:creationId xmlns:p14="http://schemas.microsoft.com/office/powerpoint/2010/main" xmlns="" val="324537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xmlns="" val="3786090081"/>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tx1"/>
                          </a:solidFill>
                        </a:rPr>
                        <a:t>P1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r h="506928">
                <a:tc>
                  <a:txBody>
                    <a:bodyPr/>
                    <a:lstStyle/>
                    <a:p>
                      <a:pPr algn="ctr"/>
                      <a:r>
                        <a:rPr lang="en-US" dirty="0" smtClean="0">
                          <a:solidFill>
                            <a:schemeClr val="tx1"/>
                          </a:solidFill>
                        </a:rPr>
                        <a:t>P2</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2</a:t>
                      </a:r>
                      <a:endParaRPr lang="en-US" dirty="0">
                        <a:solidFill>
                          <a:schemeClr val="tx1"/>
                        </a:solidFill>
                      </a:endParaRPr>
                    </a:p>
                  </a:txBody>
                  <a:tcPr anchor="ctr"/>
                </a:tc>
              </a:tr>
              <a:tr h="506928">
                <a:tc>
                  <a:txBody>
                    <a:bodyPr/>
                    <a:lstStyle/>
                    <a:p>
                      <a:pPr algn="ctr"/>
                      <a:r>
                        <a:rPr lang="en-US" dirty="0" smtClean="0">
                          <a:solidFill>
                            <a:schemeClr val="tx1"/>
                          </a:solidFill>
                        </a:rPr>
                        <a:t>P3</a:t>
                      </a:r>
                      <a:endParaRPr lang="en-US" dirty="0">
                        <a:solidFill>
                          <a:schemeClr val="tx1"/>
                        </a:solidFill>
                      </a:endParaRPr>
                    </a:p>
                  </a:txBody>
                  <a:tcPr anchor="ctr"/>
                </a:tc>
                <a:tc>
                  <a:txBody>
                    <a:bodyPr/>
                    <a:lstStyle/>
                    <a:p>
                      <a:pPr algn="ctr"/>
                      <a:r>
                        <a:rPr lang="en-US" dirty="0" smtClean="0">
                          <a:solidFill>
                            <a:schemeClr val="tx1"/>
                          </a:solidFill>
                        </a:rPr>
                        <a:t>3</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r h="506928">
                <a:tc>
                  <a:txBody>
                    <a:bodyPr/>
                    <a:lstStyle/>
                    <a:p>
                      <a:pPr algn="ctr"/>
                      <a:r>
                        <a:rPr lang="en-US" dirty="0" smtClean="0">
                          <a:solidFill>
                            <a:schemeClr val="tx1"/>
                          </a:solidFill>
                        </a:rPr>
                        <a:t>P4</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r>
              <a:tr h="506928">
                <a:tc>
                  <a:txBody>
                    <a:bodyPr/>
                    <a:lstStyle/>
                    <a:p>
                      <a:pPr algn="ctr"/>
                      <a:r>
                        <a:rPr lang="en-US" dirty="0" smtClean="0">
                          <a:solidFill>
                            <a:schemeClr val="tx1"/>
                          </a:solidFill>
                        </a:rPr>
                        <a:t>P5</a:t>
                      </a:r>
                      <a:endParaRPr lang="en-US" dirty="0">
                        <a:solidFill>
                          <a:schemeClr val="tx1"/>
                        </a:solidFill>
                      </a:endParaRPr>
                    </a:p>
                  </a:txBody>
                  <a:tcPr anchor="ctr"/>
                </a:tc>
                <a:tc>
                  <a:txBody>
                    <a:bodyPr/>
                    <a:lstStyle/>
                    <a:p>
                      <a:pPr algn="ctr"/>
                      <a:r>
                        <a:rPr lang="en-US" dirty="0" smtClean="0">
                          <a:solidFill>
                            <a:schemeClr val="tx1"/>
                          </a:solidFill>
                        </a:rPr>
                        <a:t>2</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xmlns=""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xmlns=""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xmlns="" val="1780875688"/>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tx1"/>
                          </a:solidFill>
                        </a:rPr>
                        <a:t>P1</a:t>
                      </a:r>
                      <a:endParaRPr lang="en-US" dirty="0">
                        <a:solidFill>
                          <a:schemeClr val="tx1"/>
                        </a:solidFill>
                      </a:endParaRPr>
                    </a:p>
                  </a:txBody>
                  <a:tcPr anchor="ctr"/>
                </a:tc>
                <a:tc>
                  <a:txBody>
                    <a:bodyPr/>
                    <a:lstStyle/>
                    <a:p>
                      <a:pPr algn="ctr"/>
                      <a:r>
                        <a:rPr lang="en-US" dirty="0" smtClean="0">
                          <a:solidFill>
                            <a:schemeClr val="tx1"/>
                          </a:solidFill>
                        </a:rPr>
                        <a:t>3</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r>
              <a:tr h="506928">
                <a:tc>
                  <a:txBody>
                    <a:bodyPr/>
                    <a:lstStyle/>
                    <a:p>
                      <a:pPr algn="ctr"/>
                      <a:r>
                        <a:rPr lang="en-US" dirty="0" smtClean="0">
                          <a:solidFill>
                            <a:schemeClr val="tx1"/>
                          </a:solidFill>
                        </a:rPr>
                        <a:t>P2</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r h="506928">
                <a:tc>
                  <a:txBody>
                    <a:bodyPr/>
                    <a:lstStyle/>
                    <a:p>
                      <a:pPr algn="ctr"/>
                      <a:r>
                        <a:rPr lang="en-US" dirty="0" smtClean="0">
                          <a:solidFill>
                            <a:schemeClr val="tx1"/>
                          </a:solidFill>
                        </a:rPr>
                        <a:t>P3</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r h="506928">
                <a:tc>
                  <a:txBody>
                    <a:bodyPr/>
                    <a:lstStyle/>
                    <a:p>
                      <a:pPr algn="ctr"/>
                      <a:r>
                        <a:rPr lang="en-US" dirty="0" smtClean="0">
                          <a:solidFill>
                            <a:schemeClr val="tx1"/>
                          </a:solidFill>
                        </a:rPr>
                        <a:t>P4</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r>
              <a:tr h="506928">
                <a:tc>
                  <a:txBody>
                    <a:bodyPr/>
                    <a:lstStyle/>
                    <a:p>
                      <a:pPr algn="ctr"/>
                      <a:r>
                        <a:rPr lang="en-US" dirty="0" smtClean="0">
                          <a:solidFill>
                            <a:schemeClr val="tx1"/>
                          </a:solidFill>
                        </a:rPr>
                        <a:t>P5</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xmlns="" val="3650180980"/>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pic>
        <p:nvPicPr>
          <p:cNvPr id="15" name="Content Placeholder 7"/>
          <p:cNvPicPr>
            <a:picLocks noChangeAspect="1"/>
          </p:cNvPicPr>
          <p:nvPr/>
        </p:nvPicPr>
        <p:blipFill rotWithShape="1">
          <a:blip r:embed="rId2">
            <a:extLst>
              <a:ext uri="{28A0092B-C50C-407E-A947-70E740481C1C}">
                <a14:useLocalDpi xmlns:a14="http://schemas.microsoft.com/office/drawing/2010/main" xmlns="" val="0"/>
              </a:ext>
            </a:extLst>
          </a:blip>
          <a:srcRect l="10714" t="8656" r="10714" b="9201"/>
          <a:stretch/>
        </p:blipFill>
        <p:spPr>
          <a:xfrm>
            <a:off x="9985219" y="3671332"/>
            <a:ext cx="1749297" cy="1828800"/>
          </a:xfrm>
          <a:prstGeom prst="rect">
            <a:avLst/>
          </a:prstGeom>
        </p:spPr>
      </p:pic>
      <p:sp>
        <p:nvSpPr>
          <p:cNvPr id="16" name="Oval 15"/>
          <p:cNvSpPr/>
          <p:nvPr/>
        </p:nvSpPr>
        <p:spPr>
          <a:xfrm>
            <a:off x="8327869" y="5607299"/>
            <a:ext cx="304800" cy="304800"/>
          </a:xfrm>
          <a:prstGeom prst="ellipse">
            <a:avLst/>
          </a:prstGeom>
          <a:noFill/>
          <a:ln w="1905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6443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prevention</a:t>
            </a:r>
          </a:p>
        </p:txBody>
      </p:sp>
      <p:sp>
        <p:nvSpPr>
          <p:cNvPr id="5" name="Text Placeholder 4"/>
          <p:cNvSpPr>
            <a:spLocks noGrp="1"/>
          </p:cNvSpPr>
          <p:nvPr>
            <p:ph type="body" idx="1"/>
          </p:nvPr>
        </p:nvSpPr>
        <p:spPr/>
        <p:txBody>
          <a:bodyPr/>
          <a:lstStyle/>
          <a:p>
            <a:r>
              <a:rPr lang="en-US" dirty="0" smtClean="0"/>
              <a:t>Section - 6</a:t>
            </a:r>
          </a:p>
          <a:p>
            <a:endParaRPr lang="en-US" dirty="0"/>
          </a:p>
        </p:txBody>
      </p:sp>
    </p:spTree>
    <p:extLst>
      <p:ext uri="{BB962C8B-B14F-4D97-AF65-F5344CB8AC3E}">
        <p14:creationId xmlns:p14="http://schemas.microsoft.com/office/powerpoint/2010/main" xmlns="" val="24612603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a:t>
            </a:r>
            <a:r>
              <a:rPr lang="en-US" sz="3200" dirty="0" smtClean="0"/>
              <a:t>prevention</a:t>
            </a:r>
            <a:endParaRPr lang="en-US" dirty="0"/>
          </a:p>
        </p:txBody>
      </p:sp>
      <p:sp>
        <p:nvSpPr>
          <p:cNvPr id="3" name="Content Placeholder 2"/>
          <p:cNvSpPr>
            <a:spLocks noGrp="1"/>
          </p:cNvSpPr>
          <p:nvPr>
            <p:ph idx="1"/>
          </p:nvPr>
        </p:nvSpPr>
        <p:spPr/>
        <p:txBody>
          <a:bodyPr/>
          <a:lstStyle/>
          <a:p>
            <a:r>
              <a:rPr lang="en-US" dirty="0"/>
              <a:t>Deadlock can be prevented by </a:t>
            </a:r>
            <a:r>
              <a:rPr lang="en-US" b="1" dirty="0">
                <a:solidFill>
                  <a:schemeClr val="accent6"/>
                </a:solidFill>
              </a:rPr>
              <a:t>attacking the one of the four conditions </a:t>
            </a:r>
            <a:r>
              <a:rPr lang="en-US" dirty="0"/>
              <a:t>that leads to deadlock.</a:t>
            </a:r>
          </a:p>
          <a:p>
            <a:pPr marL="914400" lvl="1" indent="-457200">
              <a:buFont typeface="+mj-lt"/>
              <a:buAutoNum type="arabicPeriod"/>
            </a:pPr>
            <a:r>
              <a:rPr lang="en-US" dirty="0"/>
              <a:t>Attacking the </a:t>
            </a:r>
            <a:r>
              <a:rPr lang="en-US" b="1" dirty="0">
                <a:solidFill>
                  <a:schemeClr val="tx2"/>
                </a:solidFill>
              </a:rPr>
              <a:t>Mutual Exclusion </a:t>
            </a:r>
            <a:r>
              <a:rPr lang="en-US" b="1" dirty="0" smtClean="0">
                <a:solidFill>
                  <a:schemeClr val="tx2"/>
                </a:solidFill>
              </a:rPr>
              <a:t>Condition</a:t>
            </a:r>
          </a:p>
          <a:p>
            <a:pPr lvl="2"/>
            <a:r>
              <a:rPr lang="en-US" dirty="0"/>
              <a:t>No deadlock </a:t>
            </a:r>
            <a:r>
              <a:rPr lang="en-US" b="1" dirty="0">
                <a:solidFill>
                  <a:schemeClr val="accent6"/>
                </a:solidFill>
              </a:rPr>
              <a:t>if each resource can be assigned to more than one process</a:t>
            </a:r>
            <a:r>
              <a:rPr lang="en-US" dirty="0"/>
              <a:t>.</a:t>
            </a:r>
          </a:p>
          <a:p>
            <a:pPr lvl="2"/>
            <a:r>
              <a:rPr lang="en-US" dirty="0"/>
              <a:t>We </a:t>
            </a:r>
            <a:r>
              <a:rPr lang="en-US" b="1" dirty="0">
                <a:solidFill>
                  <a:schemeClr val="accent6"/>
                </a:solidFill>
              </a:rPr>
              <a:t>can not assign some resources to more than one process at a time </a:t>
            </a:r>
            <a:r>
              <a:rPr lang="en-US" dirty="0"/>
              <a:t>such as </a:t>
            </a:r>
            <a:r>
              <a:rPr lang="en-US" b="1" dirty="0">
                <a:solidFill>
                  <a:schemeClr val="accent6"/>
                </a:solidFill>
              </a:rPr>
              <a:t>CD-Recorder, Printer </a:t>
            </a:r>
            <a:r>
              <a:rPr lang="en-US" dirty="0"/>
              <a:t>etc…</a:t>
            </a:r>
          </a:p>
          <a:p>
            <a:pPr lvl="2"/>
            <a:r>
              <a:rPr lang="en-US" dirty="0"/>
              <a:t>So this solution is </a:t>
            </a:r>
            <a:r>
              <a:rPr lang="en-US" b="1" dirty="0">
                <a:solidFill>
                  <a:schemeClr val="accent6"/>
                </a:solidFill>
              </a:rPr>
              <a:t>not feasible</a:t>
            </a:r>
            <a:r>
              <a:rPr lang="en-US" dirty="0"/>
              <a:t>.</a:t>
            </a:r>
          </a:p>
          <a:p>
            <a:pPr marL="914400" lvl="1" indent="-457200">
              <a:buFont typeface="+mj-lt"/>
              <a:buAutoNum type="arabicPeriod"/>
            </a:pPr>
            <a:r>
              <a:rPr lang="en-US" dirty="0"/>
              <a:t>Attacking the </a:t>
            </a:r>
            <a:r>
              <a:rPr lang="en-US" b="1" dirty="0">
                <a:solidFill>
                  <a:schemeClr val="tx2"/>
                </a:solidFill>
              </a:rPr>
              <a:t>Hold and Wait Condition</a:t>
            </a:r>
          </a:p>
          <a:p>
            <a:pPr lvl="2"/>
            <a:r>
              <a:rPr lang="en-US" dirty="0"/>
              <a:t>Require processes to </a:t>
            </a:r>
            <a:r>
              <a:rPr lang="en-US" b="1" dirty="0">
                <a:solidFill>
                  <a:schemeClr val="accent6"/>
                </a:solidFill>
              </a:rPr>
              <a:t>request all their resources before starting execution</a:t>
            </a:r>
            <a:r>
              <a:rPr lang="en-US" dirty="0"/>
              <a:t>.</a:t>
            </a:r>
          </a:p>
          <a:p>
            <a:pPr lvl="2"/>
            <a:r>
              <a:rPr lang="en-US" dirty="0"/>
              <a:t>A process is </a:t>
            </a:r>
            <a:r>
              <a:rPr lang="en-US" b="1" dirty="0">
                <a:solidFill>
                  <a:schemeClr val="accent6"/>
                </a:solidFill>
              </a:rPr>
              <a:t>allowed to run if all resources it needed is available</a:t>
            </a:r>
            <a:r>
              <a:rPr lang="en-US" dirty="0"/>
              <a:t>. Otherwise nothing will be allocated and it will just wait.</a:t>
            </a:r>
          </a:p>
          <a:p>
            <a:pPr lvl="2"/>
            <a:r>
              <a:rPr lang="en-US" dirty="0"/>
              <a:t>Problem with this strategy is that a </a:t>
            </a:r>
            <a:r>
              <a:rPr lang="en-US" b="1" dirty="0">
                <a:solidFill>
                  <a:schemeClr val="accent6"/>
                </a:solidFill>
              </a:rPr>
              <a:t>process may not know required resources at start of run</a:t>
            </a:r>
            <a:r>
              <a:rPr lang="en-US" dirty="0"/>
              <a:t>.</a:t>
            </a:r>
          </a:p>
          <a:p>
            <a:pPr lvl="2"/>
            <a:r>
              <a:rPr lang="en-US" dirty="0"/>
              <a:t>Resource will </a:t>
            </a:r>
            <a:r>
              <a:rPr lang="en-US" b="1" dirty="0">
                <a:solidFill>
                  <a:schemeClr val="accent6"/>
                </a:solidFill>
              </a:rPr>
              <a:t>not be used optimally</a:t>
            </a:r>
            <a:r>
              <a:rPr lang="en-US" dirty="0"/>
              <a:t>.</a:t>
            </a:r>
          </a:p>
          <a:p>
            <a:pPr marL="914400" lvl="1" indent="-457200">
              <a:buFont typeface="+mj-lt"/>
              <a:buAutoNum type="arabicPeriod"/>
            </a:pPr>
            <a:r>
              <a:rPr lang="en-US" dirty="0"/>
              <a:t>Attacking the </a:t>
            </a:r>
            <a:r>
              <a:rPr lang="en-US" b="1" dirty="0">
                <a:solidFill>
                  <a:schemeClr val="tx2"/>
                </a:solidFill>
              </a:rPr>
              <a:t>No Preemption Condition</a:t>
            </a:r>
          </a:p>
          <a:p>
            <a:pPr lvl="2"/>
            <a:r>
              <a:rPr lang="en-US" dirty="0"/>
              <a:t>When a process P0 request some resource R which is held by another process P1 then resource R is </a:t>
            </a:r>
            <a:r>
              <a:rPr lang="en-US" b="1" dirty="0">
                <a:solidFill>
                  <a:schemeClr val="accent6"/>
                </a:solidFill>
              </a:rPr>
              <a:t>forcibly taken away from the process P1 and allocated to P0</a:t>
            </a:r>
            <a:r>
              <a:rPr lang="en-US" dirty="0"/>
              <a:t>. </a:t>
            </a:r>
          </a:p>
          <a:p>
            <a:pPr lvl="2"/>
            <a:r>
              <a:rPr lang="en-US" dirty="0"/>
              <a:t>Consider a process holds the </a:t>
            </a:r>
            <a:r>
              <a:rPr lang="en-US" b="1" dirty="0">
                <a:solidFill>
                  <a:schemeClr val="accent6"/>
                </a:solidFill>
              </a:rPr>
              <a:t>printer</a:t>
            </a:r>
            <a:r>
              <a:rPr lang="en-US" dirty="0"/>
              <a:t>, halfway through its job; </a:t>
            </a:r>
            <a:r>
              <a:rPr lang="en-US" b="1" dirty="0">
                <a:solidFill>
                  <a:schemeClr val="accent6"/>
                </a:solidFill>
              </a:rPr>
              <a:t>taking the printer away from this process without having any ill effect is not possible</a:t>
            </a:r>
            <a:r>
              <a:rPr lang="en-US" dirty="0"/>
              <a:t>.</a:t>
            </a:r>
          </a:p>
          <a:p>
            <a:pPr lvl="2"/>
            <a:r>
              <a:rPr lang="en-US" dirty="0"/>
              <a:t>This is not a </a:t>
            </a:r>
            <a:r>
              <a:rPr lang="en-US" b="1" dirty="0">
                <a:solidFill>
                  <a:schemeClr val="accent6"/>
                </a:solidFill>
              </a:rPr>
              <a:t>possible option</a:t>
            </a:r>
            <a:r>
              <a:rPr lang="en-US" dirty="0" smtClean="0"/>
              <a:t>.</a:t>
            </a:r>
            <a:endParaRPr lang="en-US" dirty="0"/>
          </a:p>
        </p:txBody>
      </p:sp>
    </p:spTree>
    <p:extLst>
      <p:ext uri="{BB962C8B-B14F-4D97-AF65-F5344CB8AC3E}">
        <p14:creationId xmlns:p14="http://schemas.microsoft.com/office/powerpoint/2010/main" xmlns="" val="352704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a:t>
            </a:r>
            <a:r>
              <a:rPr lang="en-US" sz="3200" dirty="0" smtClean="0"/>
              <a:t>prevention</a:t>
            </a:r>
            <a:endParaRPr lang="en-US" dirty="0"/>
          </a:p>
        </p:txBody>
      </p:sp>
      <p:sp>
        <p:nvSpPr>
          <p:cNvPr id="3" name="Content Placeholder 2"/>
          <p:cNvSpPr>
            <a:spLocks noGrp="1"/>
          </p:cNvSpPr>
          <p:nvPr>
            <p:ph idx="1"/>
          </p:nvPr>
        </p:nvSpPr>
        <p:spPr/>
        <p:txBody>
          <a:bodyPr/>
          <a:lstStyle/>
          <a:p>
            <a:r>
              <a:rPr lang="en-US" dirty="0"/>
              <a:t>Deadlock can be prevented by </a:t>
            </a:r>
            <a:r>
              <a:rPr lang="en-US" b="1" dirty="0">
                <a:solidFill>
                  <a:schemeClr val="accent6"/>
                </a:solidFill>
              </a:rPr>
              <a:t>attacking the one of the four conditions </a:t>
            </a:r>
            <a:r>
              <a:rPr lang="en-US" dirty="0"/>
              <a:t>that leads to deadlock.</a:t>
            </a:r>
          </a:p>
          <a:p>
            <a:pPr marL="914400" lvl="1" indent="-457200">
              <a:buFont typeface="+mj-lt"/>
              <a:buAutoNum type="arabicPeriod" startAt="4"/>
            </a:pPr>
            <a:r>
              <a:rPr lang="en-US" dirty="0" smtClean="0"/>
              <a:t>Attacking </a:t>
            </a:r>
            <a:r>
              <a:rPr lang="en-US" dirty="0"/>
              <a:t>the </a:t>
            </a:r>
            <a:r>
              <a:rPr lang="en-US" b="1" dirty="0">
                <a:solidFill>
                  <a:schemeClr val="tx2"/>
                </a:solidFill>
              </a:rPr>
              <a:t>Circular Wait Condition</a:t>
            </a:r>
          </a:p>
          <a:p>
            <a:pPr lvl="2"/>
            <a:r>
              <a:rPr lang="en-US" dirty="0"/>
              <a:t>Provide a </a:t>
            </a:r>
            <a:r>
              <a:rPr lang="en-US" b="1" dirty="0">
                <a:solidFill>
                  <a:schemeClr val="accent6"/>
                </a:solidFill>
              </a:rPr>
              <a:t>global numbering of all the resources</a:t>
            </a:r>
            <a:r>
              <a:rPr lang="en-US" dirty="0"/>
              <a:t>. </a:t>
            </a:r>
            <a:endParaRPr lang="en-US" dirty="0" smtClean="0"/>
          </a:p>
          <a:p>
            <a:pPr marL="1714500" lvl="3" indent="-342900">
              <a:buFont typeface="+mj-lt"/>
              <a:buAutoNum type="arabicParenR"/>
            </a:pPr>
            <a:r>
              <a:rPr lang="en-US" dirty="0"/>
              <a:t>Printer</a:t>
            </a:r>
          </a:p>
          <a:p>
            <a:pPr marL="1714500" lvl="3" indent="-342900">
              <a:buFont typeface="+mj-lt"/>
              <a:buAutoNum type="arabicParenR"/>
            </a:pPr>
            <a:r>
              <a:rPr lang="en-US" dirty="0"/>
              <a:t>Scanner</a:t>
            </a:r>
          </a:p>
          <a:p>
            <a:pPr marL="1714500" lvl="3" indent="-342900">
              <a:buFont typeface="+mj-lt"/>
              <a:buAutoNum type="arabicParenR"/>
            </a:pPr>
            <a:r>
              <a:rPr lang="en-US" dirty="0"/>
              <a:t>Plotter</a:t>
            </a:r>
          </a:p>
          <a:p>
            <a:pPr marL="1714500" lvl="3" indent="-342900">
              <a:buFont typeface="+mj-lt"/>
              <a:buAutoNum type="arabicParenR"/>
            </a:pPr>
            <a:r>
              <a:rPr lang="en-US" dirty="0"/>
              <a:t>Tape Drive</a:t>
            </a:r>
          </a:p>
          <a:p>
            <a:pPr marL="1714500" lvl="3" indent="-342900">
              <a:buFont typeface="+mj-lt"/>
              <a:buAutoNum type="arabicParenR"/>
            </a:pPr>
            <a:r>
              <a:rPr lang="en-US" dirty="0"/>
              <a:t>CD Rom</a:t>
            </a:r>
          </a:p>
          <a:p>
            <a:pPr lvl="2"/>
            <a:r>
              <a:rPr lang="en-US" dirty="0" smtClean="0"/>
              <a:t>Now </a:t>
            </a:r>
            <a:r>
              <a:rPr lang="en-US" dirty="0"/>
              <a:t>the rule is that: </a:t>
            </a:r>
            <a:r>
              <a:rPr lang="en-US" b="1" dirty="0">
                <a:solidFill>
                  <a:schemeClr val="accent6"/>
                </a:solidFill>
              </a:rPr>
              <a:t>processes can request resources whenever they want to, but all requests must be made in numerical order</a:t>
            </a:r>
            <a:r>
              <a:rPr lang="en-US" dirty="0"/>
              <a:t>. </a:t>
            </a:r>
            <a:endParaRPr lang="en-US" dirty="0" smtClean="0"/>
          </a:p>
          <a:p>
            <a:pPr lvl="2"/>
            <a:r>
              <a:rPr lang="en-US" dirty="0" smtClean="0"/>
              <a:t>A </a:t>
            </a:r>
            <a:r>
              <a:rPr lang="en-US" dirty="0"/>
              <a:t>process </a:t>
            </a:r>
            <a:r>
              <a:rPr lang="en-US" b="1" dirty="0">
                <a:solidFill>
                  <a:schemeClr val="accent6"/>
                </a:solidFill>
              </a:rPr>
              <a:t>need not acquire them all at once</a:t>
            </a:r>
            <a:r>
              <a:rPr lang="en-US" dirty="0"/>
              <a:t>.</a:t>
            </a:r>
          </a:p>
          <a:p>
            <a:pPr lvl="2"/>
            <a:r>
              <a:rPr lang="en-US" dirty="0"/>
              <a:t>Circular wait is prevented if a </a:t>
            </a:r>
            <a:r>
              <a:rPr lang="en-US" b="1" dirty="0">
                <a:solidFill>
                  <a:schemeClr val="accent6"/>
                </a:solidFill>
              </a:rPr>
              <a:t>process holding resource n cannot wait for resource m, if m &gt; n</a:t>
            </a:r>
            <a:r>
              <a:rPr lang="en-US" dirty="0"/>
              <a:t>.</a:t>
            </a:r>
          </a:p>
          <a:p>
            <a:pPr lvl="2"/>
            <a:r>
              <a:rPr lang="en-US" dirty="0" smtClean="0"/>
              <a:t>A </a:t>
            </a:r>
            <a:r>
              <a:rPr lang="en-US" dirty="0"/>
              <a:t>process </a:t>
            </a:r>
            <a:r>
              <a:rPr lang="en-US" b="1" dirty="0">
                <a:solidFill>
                  <a:schemeClr val="accent6"/>
                </a:solidFill>
              </a:rPr>
              <a:t>may request 1st a CD ROM, then tape drive</a:t>
            </a:r>
            <a:r>
              <a:rPr lang="en-US" dirty="0"/>
              <a:t>. But it </a:t>
            </a:r>
            <a:r>
              <a:rPr lang="en-US" b="1" dirty="0">
                <a:solidFill>
                  <a:schemeClr val="accent6"/>
                </a:solidFill>
              </a:rPr>
              <a:t>may not request 1st a tape drive, then CD ROM.</a:t>
            </a:r>
          </a:p>
          <a:p>
            <a:pPr lvl="2"/>
            <a:r>
              <a:rPr lang="en-US" b="1" dirty="0">
                <a:solidFill>
                  <a:schemeClr val="accent6"/>
                </a:solidFill>
              </a:rPr>
              <a:t>Resource graph can never have cycle.</a:t>
            </a:r>
          </a:p>
        </p:txBody>
      </p:sp>
    </p:spTree>
    <p:extLst>
      <p:ext uri="{BB962C8B-B14F-4D97-AF65-F5344CB8AC3E}">
        <p14:creationId xmlns:p14="http://schemas.microsoft.com/office/powerpoint/2010/main" xmlns="" val="42878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a:t>
            </a:r>
            <a:endParaRPr lang="en-US" dirty="0"/>
          </a:p>
        </p:txBody>
      </p:sp>
      <p:sp>
        <p:nvSpPr>
          <p:cNvPr id="3" name="Content Placeholder 2"/>
          <p:cNvSpPr>
            <a:spLocks noGrp="1"/>
          </p:cNvSpPr>
          <p:nvPr>
            <p:ph idx="1"/>
          </p:nvPr>
        </p:nvSpPr>
        <p:spPr/>
        <p:txBody>
          <a:bodyPr/>
          <a:lstStyle/>
          <a:p>
            <a:r>
              <a:rPr lang="en-US" dirty="0"/>
              <a:t>Consider a system consisting of four resources of same type that are shared by three processes, each of which needs at most two resources. Show the system is deadlock free</a:t>
            </a:r>
            <a:r>
              <a:rPr lang="en-US" dirty="0" smtClean="0"/>
              <a:t>.</a:t>
            </a:r>
          </a:p>
          <a:p>
            <a:pPr marL="0" indent="0">
              <a:buNone/>
            </a:pPr>
            <a:endParaRPr lang="en-US" b="1" dirty="0">
              <a:solidFill>
                <a:schemeClr val="accent6"/>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1751047463"/>
              </p:ext>
            </p:extLst>
          </p:nvPr>
        </p:nvGraphicFramePr>
        <p:xfrm>
          <a:off x="8222793" y="1834783"/>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bg1"/>
                          </a:solidFill>
                          <a:latin typeface="+mn-lt"/>
                          <a:ea typeface="+mn-ea"/>
                          <a:cs typeface="+mn-cs"/>
                        </a:rPr>
                        <a:t>A</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0840">
                <a:tc>
                  <a:txBody>
                    <a:bodyPr/>
                    <a:lstStyle/>
                    <a:p>
                      <a:pPr algn="ctr"/>
                      <a:r>
                        <a:rPr lang="en-US" sz="1800" kern="1200" dirty="0" smtClean="0">
                          <a:solidFill>
                            <a:schemeClr val="tx1"/>
                          </a:solidFill>
                          <a:latin typeface="+mn-lt"/>
                          <a:ea typeface="+mn-ea"/>
                          <a:cs typeface="+mn-cs"/>
                        </a:rPr>
                        <a:t>B</a:t>
                      </a:r>
                      <a:endParaRPr lang="en-US" sz="1800" kern="1200" dirty="0">
                        <a:solidFill>
                          <a:schemeClr val="tx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sz="1800" kern="1200" dirty="0" smtClean="0">
                          <a:solidFill>
                            <a:schemeClr val="tx1"/>
                          </a:solidFill>
                          <a:latin typeface="+mn-lt"/>
                          <a:ea typeface="+mn-ea"/>
                          <a:cs typeface="+mn-cs"/>
                        </a:rPr>
                        <a:t>2</a:t>
                      </a:r>
                      <a:endParaRPr lang="en-US" sz="1800" kern="1200" dirty="0">
                        <a:solidFill>
                          <a:schemeClr val="tx1"/>
                        </a:solidFill>
                        <a:latin typeface="+mn-lt"/>
                        <a:ea typeface="+mn-ea"/>
                        <a:cs typeface="+mn-cs"/>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2</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xmlns="" val="3866780372"/>
              </p:ext>
            </p:extLst>
          </p:nvPr>
        </p:nvGraphicFramePr>
        <p:xfrm>
          <a:off x="361722" y="1834783"/>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2</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2</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2</a:t>
                      </a:r>
                      <a:endParaRPr lang="en-US" dirty="0"/>
                    </a:p>
                  </a:txBody>
                  <a:tcPr/>
                </a:tc>
              </a:tr>
              <a:tr h="370840">
                <a:tc gridSpan="3">
                  <a:txBody>
                    <a:bodyPr/>
                    <a:lstStyle/>
                    <a:p>
                      <a:pPr algn="ctr"/>
                      <a:r>
                        <a:rPr lang="en-US" dirty="0" smtClean="0"/>
                        <a:t>Total : 4  &amp;  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1168444750"/>
              </p:ext>
            </p:extLst>
          </p:nvPr>
        </p:nvGraphicFramePr>
        <p:xfrm>
          <a:off x="4313690" y="1834783"/>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accent2"/>
                          </a:solidFill>
                          <a:latin typeface="+mn-lt"/>
                          <a:ea typeface="+mn-ea"/>
                          <a:cs typeface="+mn-cs"/>
                        </a:rPr>
                        <a:t>A</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2</a:t>
                      </a:r>
                      <a:endParaRPr lang="en-US" dirty="0">
                        <a:solidFill>
                          <a:schemeClr val="tx1"/>
                        </a:solidFill>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2</a:t>
                      </a:r>
                      <a:endParaRPr lang="en-US" dirty="0"/>
                    </a:p>
                  </a:txBody>
                  <a:tcPr/>
                </a:tc>
              </a:tr>
              <a:tr h="370840">
                <a:tc gridSpan="3">
                  <a:txBody>
                    <a:bodyPr/>
                    <a:lstStyle/>
                    <a:p>
                      <a:pPr algn="ctr"/>
                      <a:r>
                        <a:rPr lang="en-US" dirty="0" smtClean="0"/>
                        <a:t>Free : 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496523519"/>
              </p:ext>
            </p:extLst>
          </p:nvPr>
        </p:nvGraphicFramePr>
        <p:xfrm>
          <a:off x="8201021"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bg1"/>
                          </a:solidFill>
                          <a:latin typeface="+mn-lt"/>
                          <a:ea typeface="+mn-ea"/>
                          <a:cs typeface="+mn-cs"/>
                        </a:rPr>
                        <a:t>A</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sz="1800" kern="1200" dirty="0" smtClean="0">
                          <a:solidFill>
                            <a:schemeClr val="accent2"/>
                          </a:solidFill>
                          <a:latin typeface="+mn-lt"/>
                          <a:ea typeface="+mn-ea"/>
                          <a:cs typeface="+mn-cs"/>
                        </a:rPr>
                        <a:t>C</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r>
              <a:tr h="370840">
                <a:tc gridSpan="3">
                  <a:txBody>
                    <a:bodyPr/>
                    <a:lstStyle/>
                    <a:p>
                      <a:pPr algn="ctr"/>
                      <a:r>
                        <a:rPr lang="en-US" dirty="0" smtClean="0"/>
                        <a:t>Free : 2</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677175625"/>
              </p:ext>
            </p:extLst>
          </p:nvPr>
        </p:nvGraphicFramePr>
        <p:xfrm>
          <a:off x="339950"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bg1"/>
                          </a:solidFill>
                          <a:latin typeface="+mn-lt"/>
                          <a:ea typeface="+mn-ea"/>
                          <a:cs typeface="+mn-cs"/>
                        </a:rPr>
                        <a:t>A</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0840">
                <a:tc>
                  <a:txBody>
                    <a:bodyPr/>
                    <a:lstStyle/>
                    <a:p>
                      <a:pPr algn="ctr"/>
                      <a:r>
                        <a:rPr lang="en-US" sz="1800" kern="1200" dirty="0" smtClean="0">
                          <a:solidFill>
                            <a:schemeClr val="accent2"/>
                          </a:solidFill>
                          <a:latin typeface="+mn-lt"/>
                          <a:ea typeface="+mn-ea"/>
                          <a:cs typeface="+mn-cs"/>
                        </a:rPr>
                        <a:t>B</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r>
              <a:tr h="373985">
                <a:tc>
                  <a:txBody>
                    <a:bodyPr/>
                    <a:lstStyle/>
                    <a:p>
                      <a:pPr algn="ctr"/>
                      <a:r>
                        <a:rPr lang="en-US" sz="1800" kern="1200" dirty="0" smtClean="0">
                          <a:solidFill>
                            <a:schemeClr val="dk1"/>
                          </a:solidFill>
                          <a:latin typeface="+mn-lt"/>
                          <a:ea typeface="+mn-ea"/>
                          <a:cs typeface="+mn-cs"/>
                        </a:rPr>
                        <a:t>C</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7</a:t>
                      </a:r>
                      <a:endParaRPr lang="en-US" sz="1800" kern="1200" dirty="0">
                        <a:solidFill>
                          <a:schemeClr val="dk1"/>
                        </a:solidFill>
                        <a:latin typeface="+mn-lt"/>
                        <a:ea typeface="+mn-ea"/>
                        <a:cs typeface="+mn-cs"/>
                      </a:endParaRPr>
                    </a:p>
                  </a:txBody>
                  <a:tcPr/>
                </a:tc>
                <a:tc>
                  <a:txBody>
                    <a:bodyPr/>
                    <a:lstStyle/>
                    <a:p>
                      <a:pPr algn="ctr"/>
                      <a:r>
                        <a:rPr lang="en-US" sz="1800" kern="1200" dirty="0" smtClean="0">
                          <a:solidFill>
                            <a:schemeClr val="dk1"/>
                          </a:solidFill>
                          <a:latin typeface="+mn-lt"/>
                          <a:ea typeface="+mn-ea"/>
                          <a:cs typeface="+mn-cs"/>
                        </a:rPr>
                        <a:t>7</a:t>
                      </a:r>
                      <a:endParaRPr lang="en-US" sz="1800" kern="1200" dirty="0">
                        <a:solidFill>
                          <a:schemeClr val="dk1"/>
                        </a:solidFill>
                        <a:latin typeface="+mn-lt"/>
                        <a:ea typeface="+mn-ea"/>
                        <a:cs typeface="+mn-cs"/>
                      </a:endParaRPr>
                    </a:p>
                  </a:txBody>
                  <a:tcPr/>
                </a:tc>
              </a:tr>
              <a:tr h="370840">
                <a:tc gridSpan="3">
                  <a:txBody>
                    <a:bodyPr/>
                    <a:lstStyle/>
                    <a:p>
                      <a:pPr algn="ctr"/>
                      <a:r>
                        <a:rPr lang="en-US" dirty="0" smtClean="0"/>
                        <a:t>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258245429"/>
              </p:ext>
            </p:extLst>
          </p:nvPr>
        </p:nvGraphicFramePr>
        <p:xfrm>
          <a:off x="4291918"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bg1"/>
                          </a:solidFill>
                          <a:latin typeface="+mn-lt"/>
                          <a:ea typeface="+mn-ea"/>
                          <a:cs typeface="+mn-cs"/>
                        </a:rPr>
                        <a:t>A</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tx1"/>
                          </a:solidFill>
                        </a:rPr>
                        <a:t>C</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2</a:t>
                      </a:r>
                      <a:endParaRPr lang="en-US" dirty="0">
                        <a:solidFill>
                          <a:schemeClr val="tx1"/>
                        </a:solidFill>
                      </a:endParaRPr>
                    </a:p>
                  </a:txBody>
                  <a:tcPr/>
                </a:tc>
              </a:tr>
              <a:tr h="370840">
                <a:tc gridSpan="3">
                  <a:txBody>
                    <a:bodyPr/>
                    <a:lstStyle/>
                    <a:p>
                      <a:pPr algn="ctr"/>
                      <a:r>
                        <a:rPr lang="en-US" dirty="0" smtClean="0"/>
                        <a:t>Free : 3</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spTree>
    <p:extLst>
      <p:ext uri="{BB962C8B-B14F-4D97-AF65-F5344CB8AC3E}">
        <p14:creationId xmlns:p14="http://schemas.microsoft.com/office/powerpoint/2010/main" xmlns="" val="51796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 asked in </a:t>
            </a:r>
            <a:r>
              <a:rPr lang="en-US" dirty="0" smtClean="0"/>
              <a:t>GTU</a:t>
            </a:r>
            <a:endParaRPr lang="en-US" dirty="0"/>
          </a:p>
        </p:txBody>
      </p:sp>
      <p:sp>
        <p:nvSpPr>
          <p:cNvPr id="3" name="Content Placeholder 2"/>
          <p:cNvSpPr>
            <a:spLocks noGrp="1"/>
          </p:cNvSpPr>
          <p:nvPr>
            <p:ph idx="1"/>
          </p:nvPr>
        </p:nvSpPr>
        <p:spPr>
          <a:xfrm>
            <a:off x="178805" y="863444"/>
            <a:ext cx="11929641" cy="5590565"/>
          </a:xfrm>
        </p:spPr>
        <p:txBody>
          <a:bodyPr/>
          <a:lstStyle/>
          <a:p>
            <a:pPr marL="457200" indent="-457200">
              <a:buFont typeface="+mj-lt"/>
              <a:buAutoNum type="arabicPeriod"/>
            </a:pPr>
            <a:r>
              <a:rPr lang="en-US" dirty="0"/>
              <a:t>What is RAG? Explain briefly.</a:t>
            </a:r>
          </a:p>
          <a:p>
            <a:pPr marL="457200" indent="-457200">
              <a:buFont typeface="+mj-lt"/>
              <a:buAutoNum type="arabicPeriod"/>
            </a:pPr>
            <a:r>
              <a:rPr lang="en-US" dirty="0"/>
              <a:t>What is Deadlock? List the conditions that lead to deadlock. How Deadlock can be prevented?</a:t>
            </a:r>
          </a:p>
          <a:p>
            <a:pPr marL="457200" indent="-457200">
              <a:buFont typeface="+mj-lt"/>
              <a:buAutoNum type="arabicPeriod"/>
            </a:pPr>
            <a:r>
              <a:rPr lang="en-US" dirty="0"/>
              <a:t>Which are the necessary conditions for Deadlock? Explain Deadlock recovery in brief</a:t>
            </a:r>
            <a:r>
              <a:rPr lang="en-US" dirty="0" smtClean="0"/>
              <a:t>.</a:t>
            </a:r>
          </a:p>
          <a:p>
            <a:pPr marL="457200" indent="-457200">
              <a:buFont typeface="+mj-lt"/>
              <a:buAutoNum type="arabicPeriod"/>
            </a:pPr>
            <a:r>
              <a:rPr lang="en-US" dirty="0"/>
              <a:t>Consider the snapshot of the system with Five Processes and Four types of resources A,B,C,D.</a:t>
            </a:r>
          </a:p>
          <a:p>
            <a:pPr marL="1001712" lvl="1" indent="-457200">
              <a:buFont typeface="Wingdings" panose="05000000000000000000" pitchFamily="2" charset="2"/>
              <a:buChar char="§"/>
            </a:pPr>
            <a:r>
              <a:rPr lang="en-US" dirty="0"/>
              <a:t>Currently </a:t>
            </a:r>
            <a:r>
              <a:rPr lang="en-US" dirty="0" smtClean="0"/>
              <a:t>available </a:t>
            </a:r>
            <a:r>
              <a:rPr lang="en-US" dirty="0"/>
              <a:t>set of resources is </a:t>
            </a:r>
            <a:endParaRPr lang="en-US" dirty="0" smtClean="0"/>
          </a:p>
          <a:p>
            <a:pPr marL="542925" lvl="1" indent="428625">
              <a:buNone/>
            </a:pPr>
            <a:r>
              <a:rPr lang="en-US" dirty="0" smtClean="0"/>
              <a:t>(</a:t>
            </a:r>
            <a:r>
              <a:rPr lang="en-US" dirty="0"/>
              <a:t>1,5,2,0). </a:t>
            </a:r>
          </a:p>
          <a:p>
            <a:pPr marL="1001712" lvl="1" indent="-457200">
              <a:buFont typeface="Wingdings" panose="05000000000000000000" pitchFamily="2" charset="2"/>
              <a:buChar char="§"/>
            </a:pPr>
            <a:r>
              <a:rPr lang="en-US" dirty="0"/>
              <a:t>Answer the following Questions using </a:t>
            </a:r>
            <a:endParaRPr lang="en-US" dirty="0" smtClean="0"/>
          </a:p>
          <a:p>
            <a:pPr marL="542925" lvl="1" indent="485775">
              <a:buNone/>
            </a:pPr>
            <a:r>
              <a:rPr lang="en-US" dirty="0" smtClean="0"/>
              <a:t>bankers </a:t>
            </a:r>
            <a:r>
              <a:rPr lang="en-US" dirty="0"/>
              <a:t>algorithm.</a:t>
            </a:r>
          </a:p>
          <a:p>
            <a:pPr marL="1335087" lvl="2" indent="-457200">
              <a:buFont typeface="+mj-lt"/>
              <a:buAutoNum type="arabicPeriod"/>
            </a:pPr>
            <a:r>
              <a:rPr lang="en-US" dirty="0"/>
              <a:t>Find the content of Need Matrix.</a:t>
            </a:r>
          </a:p>
          <a:p>
            <a:pPr marL="1335087" lvl="2" indent="-457200">
              <a:buFont typeface="+mj-lt"/>
              <a:buAutoNum type="arabicPeriod"/>
            </a:pPr>
            <a:r>
              <a:rPr lang="en-US" dirty="0"/>
              <a:t>Is the System in Safe State?</a:t>
            </a:r>
          </a:p>
          <a:p>
            <a:pPr marL="1335087" lvl="2" indent="-457200">
              <a:buFont typeface="+mj-lt"/>
              <a:buAutoNum type="arabicPeriod"/>
            </a:pPr>
            <a:r>
              <a:rPr lang="en-US" dirty="0" smtClean="0"/>
              <a:t>If request from Process P1 arrives </a:t>
            </a:r>
          </a:p>
          <a:p>
            <a:pPr marL="876300" lvl="2" indent="438150">
              <a:buNone/>
            </a:pPr>
            <a:r>
              <a:rPr lang="en-US" dirty="0" smtClean="0"/>
              <a:t>for (0,4,2,0) can the request </a:t>
            </a:r>
          </a:p>
          <a:p>
            <a:pPr marL="876300" lvl="2" indent="438150">
              <a:buNone/>
            </a:pPr>
            <a:r>
              <a:rPr lang="en-US" dirty="0" smtClean="0"/>
              <a:t>be granted immediately</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xmlns="" val="2098986296"/>
              </p:ext>
            </p:extLst>
          </p:nvPr>
        </p:nvGraphicFramePr>
        <p:xfrm>
          <a:off x="5653354" y="2709545"/>
          <a:ext cx="6455092" cy="2595880"/>
        </p:xfrm>
        <a:graphic>
          <a:graphicData uri="http://schemas.openxmlformats.org/drawingml/2006/table">
            <a:tbl>
              <a:tblPr firstRow="1" bandRow="1">
                <a:tableStyleId>{10A1B5D5-9B99-4C35-A422-299274C87663}</a:tableStyleId>
              </a:tblPr>
              <a:tblGrid>
                <a:gridCol w="968692"/>
                <a:gridCol w="609600"/>
                <a:gridCol w="609600"/>
                <a:gridCol w="609600"/>
                <a:gridCol w="609600"/>
                <a:gridCol w="609600"/>
                <a:gridCol w="609600"/>
                <a:gridCol w="609600"/>
                <a:gridCol w="609600"/>
                <a:gridCol w="609600"/>
              </a:tblGrid>
              <a:tr h="370840">
                <a:tc gridSpan="5">
                  <a:txBody>
                    <a:bodyPr/>
                    <a:lstStyle/>
                    <a:p>
                      <a:pPr algn="ctr"/>
                      <a:r>
                        <a:rPr lang="en-US" dirty="0" smtClean="0"/>
                        <a:t>Allocation</a:t>
                      </a:r>
                    </a:p>
                  </a:txBody>
                  <a:tcPr>
                    <a:lnR w="12700" cap="flat" cmpd="sng" algn="ctr">
                      <a:solidFill>
                        <a:schemeClr val="accent6">
                          <a:lumMod val="60000"/>
                          <a:lumOff val="40000"/>
                        </a:schemeClr>
                      </a:solidFill>
                      <a:prstDash val="solid"/>
                      <a:round/>
                      <a:headEnd type="none" w="med" len="med"/>
                      <a:tailEnd type="none" w="med" len="med"/>
                    </a:ln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7">
                  <a:txBody>
                    <a:bodyPr/>
                    <a:lstStyle/>
                    <a:p>
                      <a:pPr algn="ctr"/>
                      <a:endParaRPr lang="en-US"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solidFill>
                      <a:schemeClr val="bg1"/>
                    </a:solidFill>
                  </a:tcPr>
                </a:tc>
                <a:tc gridSpan="4">
                  <a:txBody>
                    <a:bodyPr/>
                    <a:lstStyle/>
                    <a:p>
                      <a:pPr algn="ctr"/>
                      <a:r>
                        <a:rPr lang="en-US" dirty="0" smtClean="0"/>
                        <a:t>Max</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r>
                        <a:rPr lang="en-US" dirty="0" smtClean="0"/>
                        <a:t>Process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A</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r>
              <a:tr h="370840">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0</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1</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P2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2</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P3</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0</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P4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0</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bl>
          </a:graphicData>
        </a:graphic>
      </p:graphicFrame>
    </p:spTree>
    <p:extLst>
      <p:ext uri="{BB962C8B-B14F-4D97-AF65-F5344CB8AC3E}">
        <p14:creationId xmlns:p14="http://schemas.microsoft.com/office/powerpoint/2010/main" xmlns="" val="16108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Systems </a:t>
            </a:r>
            <a:r>
              <a:rPr lang="en-US" dirty="0">
                <a:latin typeface="Roboto Condensed Light" panose="02000000000000000000" pitchFamily="2" charset="0"/>
                <a:ea typeface="Roboto Condensed Light" panose="02000000000000000000" pitchFamily="2" charset="0"/>
              </a:rPr>
              <a:t>(DBMS)</a:t>
            </a:r>
          </a:p>
          <a:p>
            <a:r>
              <a:rPr lang="en-US" dirty="0"/>
              <a:t>GTU # 3130703</a:t>
            </a:r>
          </a:p>
        </p:txBody>
      </p:sp>
      <p:sp>
        <p:nvSpPr>
          <p:cNvPr id="28"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a:xfrm>
            <a:off x="2180943" y="6175935"/>
            <a:ext cx="3735998" cy="290081"/>
          </a:xfrm>
        </p:spPr>
        <p:txBody>
          <a:bodyPr/>
          <a:lstStyle/>
          <a:p>
            <a:endParaRPr lang="en-US" dirty="0"/>
          </a:p>
        </p:txBody>
      </p:sp>
      <p:sp>
        <p:nvSpPr>
          <p:cNvPr id="29"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a:xfrm>
            <a:off x="2183874" y="6460218"/>
            <a:ext cx="3735998" cy="290081"/>
          </a:xfrm>
        </p:spPr>
        <p:txBody>
          <a:bodyPr/>
          <a:lstStyle/>
          <a:p>
            <a:endParaRPr lang="en-US" dirty="0"/>
          </a:p>
        </p:txBody>
      </p:sp>
      <p:sp>
        <p:nvSpPr>
          <p:cNvPr id="30" name="Text Placeholder 11">
            <a:extLst>
              <a:ext uri="{FF2B5EF4-FFF2-40B4-BE49-F238E27FC236}">
                <a16:creationId xmlns:a16="http://schemas.microsoft.com/office/drawing/2014/main" xmlns="" id="{915CF252-06A8-43C0-BB69-DA7109EA62D1}"/>
              </a:ext>
            </a:extLst>
          </p:cNvPr>
          <p:cNvSpPr>
            <a:spLocks noGrp="1"/>
          </p:cNvSpPr>
          <p:nvPr>
            <p:ph type="body" sz="quarter" idx="4294967295"/>
          </p:nvPr>
        </p:nvSpPr>
        <p:spPr>
          <a:xfrm>
            <a:off x="1837678" y="5537768"/>
            <a:ext cx="3735998" cy="290081"/>
          </a:xfrm>
        </p:spPr>
        <p:txBody>
          <a:bodyPr>
            <a:normAutofit fontScale="62500" lnSpcReduction="20000"/>
          </a:bodyPr>
          <a:lstStyle/>
          <a:p>
            <a:endParaRPr lang="en-US" dirty="0"/>
          </a:p>
        </p:txBody>
      </p:sp>
      <p:sp>
        <p:nvSpPr>
          <p:cNvPr id="8" name="Picture Placeholder 7"/>
          <p:cNvSpPr>
            <a:spLocks noGrp="1"/>
          </p:cNvSpPr>
          <p:nvPr>
            <p:ph type="pic" sz="quarter" idx="10"/>
          </p:nvPr>
        </p:nvSpPr>
        <p:spPr/>
      </p:sp>
    </p:spTree>
    <p:extLst>
      <p:ext uri="{BB962C8B-B14F-4D97-AF65-F5344CB8AC3E}">
        <p14:creationId xmlns:p14="http://schemas.microsoft.com/office/powerpoint/2010/main" xmlns="" val="1453459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Preemptable</a:t>
            </a:r>
            <a:r>
              <a:rPr lang="en-US" dirty="0"/>
              <a:t> and non-</a:t>
            </a:r>
            <a:r>
              <a:rPr lang="en-US" dirty="0" err="1"/>
              <a:t>preemptable</a:t>
            </a:r>
            <a:r>
              <a:rPr lang="en-US" dirty="0"/>
              <a:t> resource</a:t>
            </a:r>
          </a:p>
        </p:txBody>
      </p:sp>
      <p:sp>
        <p:nvSpPr>
          <p:cNvPr id="3" name="Content Placeholder 2"/>
          <p:cNvSpPr>
            <a:spLocks noGrp="1"/>
          </p:cNvSpPr>
          <p:nvPr>
            <p:ph idx="1"/>
          </p:nvPr>
        </p:nvSpPr>
        <p:spPr/>
        <p:txBody>
          <a:bodyPr/>
          <a:lstStyle/>
          <a:p>
            <a:r>
              <a:rPr lang="en-US" dirty="0" err="1"/>
              <a:t>Preemptable</a:t>
            </a:r>
            <a:r>
              <a:rPr lang="en-US" dirty="0"/>
              <a:t>:- Preemptive resources are those </a:t>
            </a:r>
            <a:r>
              <a:rPr lang="en-US" b="1" dirty="0">
                <a:solidFill>
                  <a:schemeClr val="accent6"/>
                </a:solidFill>
              </a:rPr>
              <a:t>which can be taken away from a process without causing any ill effects</a:t>
            </a:r>
            <a:r>
              <a:rPr lang="en-US" dirty="0"/>
              <a:t> to the process. </a:t>
            </a:r>
          </a:p>
          <a:p>
            <a:pPr lvl="1"/>
            <a:r>
              <a:rPr lang="en-US" dirty="0"/>
              <a:t>Example:- </a:t>
            </a:r>
            <a:r>
              <a:rPr lang="en-US" dirty="0">
                <a:solidFill>
                  <a:schemeClr val="accent6"/>
                </a:solidFill>
              </a:rPr>
              <a:t>Memory</a:t>
            </a:r>
            <a:r>
              <a:rPr lang="en-US" dirty="0"/>
              <a:t>.</a:t>
            </a:r>
          </a:p>
          <a:p>
            <a:r>
              <a:rPr lang="en-US" dirty="0"/>
              <a:t>Non-</a:t>
            </a:r>
            <a:r>
              <a:rPr lang="en-US" dirty="0" err="1"/>
              <a:t>preemptable</a:t>
            </a:r>
            <a:r>
              <a:rPr lang="en-US" dirty="0"/>
              <a:t>:- Non-pre-emptive resources are those </a:t>
            </a:r>
            <a:r>
              <a:rPr lang="en-US" b="1" dirty="0">
                <a:solidFill>
                  <a:schemeClr val="accent6"/>
                </a:solidFill>
              </a:rPr>
              <a:t>which cannot be taken away from the process without causing any ill effects</a:t>
            </a:r>
            <a:r>
              <a:rPr lang="en-US" dirty="0"/>
              <a:t> to the process.</a:t>
            </a:r>
          </a:p>
          <a:p>
            <a:pPr lvl="1"/>
            <a:r>
              <a:rPr lang="en-US" dirty="0"/>
              <a:t>Example:- </a:t>
            </a:r>
            <a:r>
              <a:rPr lang="en-US" dirty="0">
                <a:solidFill>
                  <a:schemeClr val="accent6"/>
                </a:solidFill>
              </a:rPr>
              <a:t>CD-ROM (CD recorder), Printer</a:t>
            </a:r>
            <a:r>
              <a:rPr lang="en-US" dirty="0"/>
              <a:t>.</a:t>
            </a:r>
            <a:endParaRPr lang="en-US" dirty="0" smtClean="0"/>
          </a:p>
        </p:txBody>
      </p:sp>
    </p:spTree>
    <p:extLst>
      <p:ext uri="{BB962C8B-B14F-4D97-AF65-F5344CB8AC3E}">
        <p14:creationId xmlns:p14="http://schemas.microsoft.com/office/powerpoint/2010/main" xmlns="" val="148763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Deadlock </a:t>
            </a:r>
            <a:r>
              <a:rPr lang="en-US" dirty="0"/>
              <a:t>v/s Starvation</a:t>
            </a:r>
          </a:p>
        </p:txBody>
      </p:sp>
      <p:graphicFrame>
        <p:nvGraphicFramePr>
          <p:cNvPr id="1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xmlns="" val="889316911"/>
              </p:ext>
            </p:extLst>
          </p:nvPr>
        </p:nvGraphicFramePr>
        <p:xfrm>
          <a:off x="248411" y="871110"/>
          <a:ext cx="11795760" cy="63000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xmlns="" val="20000"/>
                    </a:ext>
                  </a:extLst>
                </a:gridCol>
                <a:gridCol w="5897880">
                  <a:extLst>
                    <a:ext uri="{9D8B030D-6E8A-4147-A177-3AD203B41FA5}">
                      <a16:colId xmlns:a16="http://schemas.microsoft.com/office/drawing/2014/main" xmlns="" val="20001"/>
                    </a:ext>
                  </a:extLst>
                </a:gridCol>
              </a:tblGrid>
              <a:tr h="630000">
                <a:tc>
                  <a:txBody>
                    <a:bodyPr/>
                    <a:lstStyle/>
                    <a:p>
                      <a:pPr algn="l"/>
                      <a:r>
                        <a:rPr lang="en-US" sz="2400" b="1" dirty="0" smtClean="0">
                          <a:solidFill>
                            <a:schemeClr val="tx1"/>
                          </a:solidFill>
                        </a:rPr>
                        <a:t>Deadlock</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b="1" dirty="0" smtClean="0">
                          <a:solidFill>
                            <a:schemeClr val="tx1"/>
                          </a:solidFill>
                        </a:rPr>
                        <a:t>Starvation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xmlns="" val="2771805944"/>
              </p:ext>
            </p:extLst>
          </p:nvPr>
        </p:nvGraphicFramePr>
        <p:xfrm>
          <a:off x="253173" y="1506107"/>
          <a:ext cx="11795760" cy="1680006"/>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xmlns="" val="20000"/>
                    </a:ext>
                  </a:extLst>
                </a:gridCol>
                <a:gridCol w="5897880">
                  <a:extLst>
                    <a:ext uri="{9D8B030D-6E8A-4147-A177-3AD203B41FA5}">
                      <a16:colId xmlns:a16="http://schemas.microsoft.com/office/drawing/2014/main" xmlns="" val="20001"/>
                    </a:ext>
                  </a:extLst>
                </a:gridCol>
              </a:tblGrid>
              <a:tr h="1680006">
                <a:tc>
                  <a:txBody>
                    <a:bodyPr/>
                    <a:lstStyle/>
                    <a:p>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3619" y="1635895"/>
            <a:ext cx="5752381" cy="1438095"/>
          </a:xfrm>
          <a:prstGeom prst="rect">
            <a:avLst/>
          </a:prstGeom>
        </p:spPr>
      </p:pic>
      <p:pic>
        <p:nvPicPr>
          <p:cNvPr id="31" name="Picture 30"/>
          <p:cNvPicPr>
            <a:picLocks noChangeAspect="1"/>
          </p:cNvPicPr>
          <p:nvPr/>
        </p:nvPicPr>
        <p:blipFill rotWithShape="1">
          <a:blip r:embed="rId3" cstate="print">
            <a:extLst>
              <a:ext uri="{28A0092B-C50C-407E-A947-70E740481C1C}">
                <a14:useLocalDpi xmlns:a14="http://schemas.microsoft.com/office/drawing/2010/main" xmlns="" val="0"/>
              </a:ext>
            </a:extLst>
          </a:blip>
          <a:srcRect t="26999" b="27341"/>
          <a:stretch/>
        </p:blipFill>
        <p:spPr>
          <a:xfrm>
            <a:off x="1325562" y="1876424"/>
            <a:ext cx="914400" cy="417513"/>
          </a:xfrm>
          <a:prstGeom prst="rect">
            <a:avLst/>
          </a:prstGeom>
        </p:spPr>
      </p:pic>
      <p:pic>
        <p:nvPicPr>
          <p:cNvPr id="32" name="Picture 31"/>
          <p:cNvPicPr>
            <a:picLocks noChangeAspect="1"/>
          </p:cNvPicPr>
          <p:nvPr/>
        </p:nvPicPr>
        <p:blipFill rotWithShape="1">
          <a:blip r:embed="rId3" cstate="print">
            <a:extLst>
              <a:ext uri="{28A0092B-C50C-407E-A947-70E740481C1C}">
                <a14:useLocalDpi xmlns:a14="http://schemas.microsoft.com/office/drawing/2010/main" xmlns="" val="0"/>
              </a:ext>
            </a:extLst>
          </a:blip>
          <a:srcRect t="26999" b="27341"/>
          <a:stretch/>
        </p:blipFill>
        <p:spPr>
          <a:xfrm>
            <a:off x="411162" y="1876423"/>
            <a:ext cx="914400" cy="417513"/>
          </a:xfrm>
          <a:prstGeom prst="rect">
            <a:avLst/>
          </a:prstGeom>
        </p:spPr>
      </p:pic>
      <p:pic>
        <p:nvPicPr>
          <p:cNvPr id="33" name="Picture 32"/>
          <p:cNvPicPr>
            <a:picLocks noChangeAspect="1"/>
          </p:cNvPicPr>
          <p:nvPr/>
        </p:nvPicPr>
        <p:blipFill rotWithShape="1">
          <a:blip r:embed="rId3" cstate="print">
            <a:extLst>
              <a:ext uri="{28A0092B-C50C-407E-A947-70E740481C1C}">
                <a14:useLocalDpi xmlns:a14="http://schemas.microsoft.com/office/drawing/2010/main" xmlns="" val="0"/>
              </a:ext>
            </a:extLst>
          </a:blip>
          <a:srcRect t="26999" b="27341"/>
          <a:stretch/>
        </p:blipFill>
        <p:spPr>
          <a:xfrm flipH="1">
            <a:off x="5068887" y="2466974"/>
            <a:ext cx="914400" cy="417513"/>
          </a:xfrm>
          <a:prstGeom prst="rect">
            <a:avLst/>
          </a:prstGeom>
        </p:spPr>
      </p:pic>
      <p:pic>
        <p:nvPicPr>
          <p:cNvPr id="34" name="Picture 33"/>
          <p:cNvPicPr>
            <a:picLocks noChangeAspect="1"/>
          </p:cNvPicPr>
          <p:nvPr/>
        </p:nvPicPr>
        <p:blipFill rotWithShape="1">
          <a:blip r:embed="rId3" cstate="print">
            <a:extLst>
              <a:ext uri="{28A0092B-C50C-407E-A947-70E740481C1C}">
                <a14:useLocalDpi xmlns:a14="http://schemas.microsoft.com/office/drawing/2010/main" xmlns="" val="0"/>
              </a:ext>
            </a:extLst>
          </a:blip>
          <a:srcRect t="26999" b="27341"/>
          <a:stretch/>
        </p:blipFill>
        <p:spPr>
          <a:xfrm flipH="1">
            <a:off x="4154487" y="2466973"/>
            <a:ext cx="914400" cy="417513"/>
          </a:xfrm>
          <a:prstGeom prst="rect">
            <a:avLst/>
          </a:prstGeom>
        </p:spPr>
      </p:pic>
      <p:pic>
        <p:nvPicPr>
          <p:cNvPr id="35" name="Picture 3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18386" y="1635895"/>
            <a:ext cx="5752381" cy="1438095"/>
          </a:xfrm>
          <a:prstGeom prst="rect">
            <a:avLst/>
          </a:prstGeom>
        </p:spPr>
      </p:pic>
      <p:pic>
        <p:nvPicPr>
          <p:cNvPr id="36" name="Picture 35"/>
          <p:cNvPicPr>
            <a:picLocks noChangeAspect="1"/>
          </p:cNvPicPr>
          <p:nvPr/>
        </p:nvPicPr>
        <p:blipFill rotWithShape="1">
          <a:blip r:embed="rId3" cstate="print">
            <a:extLst>
              <a:ext uri="{28A0092B-C50C-407E-A947-70E740481C1C}">
                <a14:useLocalDpi xmlns:a14="http://schemas.microsoft.com/office/drawing/2010/main" xmlns="" val="0"/>
              </a:ext>
            </a:extLst>
          </a:blip>
          <a:srcRect t="26999" b="27341"/>
          <a:stretch/>
        </p:blipFill>
        <p:spPr>
          <a:xfrm>
            <a:off x="7200329" y="1876424"/>
            <a:ext cx="914400" cy="417513"/>
          </a:xfrm>
          <a:prstGeom prst="rect">
            <a:avLst/>
          </a:prstGeom>
        </p:spPr>
      </p:pic>
      <p:pic>
        <p:nvPicPr>
          <p:cNvPr id="37" name="Picture 36"/>
          <p:cNvPicPr>
            <a:picLocks noChangeAspect="1"/>
          </p:cNvPicPr>
          <p:nvPr/>
        </p:nvPicPr>
        <p:blipFill rotWithShape="1">
          <a:blip r:embed="rId3" cstate="print">
            <a:extLst>
              <a:ext uri="{28A0092B-C50C-407E-A947-70E740481C1C}">
                <a14:useLocalDpi xmlns:a14="http://schemas.microsoft.com/office/drawing/2010/main" xmlns="" val="0"/>
              </a:ext>
            </a:extLst>
          </a:blip>
          <a:srcRect t="26999" b="27341"/>
          <a:stretch/>
        </p:blipFill>
        <p:spPr>
          <a:xfrm>
            <a:off x="6285929" y="1876423"/>
            <a:ext cx="914400" cy="417513"/>
          </a:xfrm>
          <a:prstGeom prst="rect">
            <a:avLst/>
          </a:prstGeom>
        </p:spPr>
      </p:pic>
      <p:pic>
        <p:nvPicPr>
          <p:cNvPr id="38" name="Picture 37"/>
          <p:cNvPicPr>
            <a:picLocks noChangeAspect="1"/>
          </p:cNvPicPr>
          <p:nvPr/>
        </p:nvPicPr>
        <p:blipFill rotWithShape="1">
          <a:blip r:embed="rId3" cstate="print">
            <a:extLst>
              <a:ext uri="{28A0092B-C50C-407E-A947-70E740481C1C}">
                <a14:useLocalDpi xmlns:a14="http://schemas.microsoft.com/office/drawing/2010/main" xmlns="" val="0"/>
              </a:ext>
            </a:extLst>
          </a:blip>
          <a:srcRect t="26999" b="27341"/>
          <a:stretch/>
        </p:blipFill>
        <p:spPr>
          <a:xfrm flipH="1">
            <a:off x="10943654" y="2466974"/>
            <a:ext cx="914400" cy="417513"/>
          </a:xfrm>
          <a:prstGeom prst="rect">
            <a:avLst/>
          </a:prstGeom>
        </p:spPr>
      </p:pic>
      <p:pic>
        <p:nvPicPr>
          <p:cNvPr id="39" name="Picture 38"/>
          <p:cNvPicPr>
            <a:picLocks noChangeAspect="1"/>
          </p:cNvPicPr>
          <p:nvPr/>
        </p:nvPicPr>
        <p:blipFill rotWithShape="1">
          <a:blip r:embed="rId3" cstate="print">
            <a:extLst>
              <a:ext uri="{28A0092B-C50C-407E-A947-70E740481C1C}">
                <a14:useLocalDpi xmlns:a14="http://schemas.microsoft.com/office/drawing/2010/main" xmlns="" val="0"/>
              </a:ext>
            </a:extLst>
          </a:blip>
          <a:srcRect t="26999" b="27341"/>
          <a:stretch/>
        </p:blipFill>
        <p:spPr>
          <a:xfrm flipH="1">
            <a:off x="10029254" y="2466973"/>
            <a:ext cx="914400" cy="417513"/>
          </a:xfrm>
          <a:prstGeom prst="rect">
            <a:avLst/>
          </a:prstGeom>
        </p:spPr>
      </p:pic>
    </p:spTree>
    <p:extLst>
      <p:ext uri="{BB962C8B-B14F-4D97-AF65-F5344CB8AC3E}">
        <p14:creationId xmlns:p14="http://schemas.microsoft.com/office/powerpoint/2010/main" xmlns="" val="222536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63" presetClass="path" presetSubtype="0" accel="50000" decel="50000" fill="hold" nodeType="clickEffect">
                                  <p:stCondLst>
                                    <p:cond delay="0"/>
                                  </p:stCondLst>
                                  <p:childTnLst>
                                    <p:animMotion origin="layout" path="M -3.95833E-6 4.81481E-6 L 0.08607 0.04328 " pathEditMode="relative" rAng="0" ptsTypes="AA">
                                      <p:cBhvr>
                                        <p:cTn id="33" dur="2000" fill="hold"/>
                                        <p:tgtEl>
                                          <p:spTgt spid="31"/>
                                        </p:tgtEl>
                                        <p:attrNameLst>
                                          <p:attrName>ppt_x</p:attrName>
                                          <p:attrName>ppt_y</p:attrName>
                                        </p:attrNameLst>
                                      </p:cBhvr>
                                      <p:rCtr x="4297" y="2153"/>
                                    </p:animMotion>
                                  </p:childTnLst>
                                </p:cTn>
                              </p:par>
                              <p:par>
                                <p:cTn id="34" presetID="56" presetClass="path" presetSubtype="0" accel="50000" decel="50000" fill="hold" nodeType="withEffect">
                                  <p:stCondLst>
                                    <p:cond delay="0"/>
                                  </p:stCondLst>
                                  <p:childTnLst>
                                    <p:animMotion origin="layout" path="M 4.79167E-6 3.7037E-6 L -0.07253 -0.04283 " pathEditMode="relative" rAng="0" ptsTypes="AA">
                                      <p:cBhvr>
                                        <p:cTn id="35" dur="2000" fill="hold"/>
                                        <p:tgtEl>
                                          <p:spTgt spid="34"/>
                                        </p:tgtEl>
                                        <p:attrNameLst>
                                          <p:attrName>ppt_x</p:attrName>
                                          <p:attrName>ppt_y</p:attrName>
                                        </p:attrNameLst>
                                      </p:cBhvr>
                                      <p:rCtr x="-3633" y="-2153"/>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repeatCount="indefinite" accel="50000" decel="50000" fill="hold" nodeType="clickEffect">
                                  <p:stCondLst>
                                    <p:cond delay="0"/>
                                  </p:stCondLst>
                                  <p:endCondLst>
                                    <p:cond evt="onNext" delay="0">
                                      <p:tgtEl>
                                        <p:sldTgt/>
                                      </p:tgtEl>
                                    </p:cond>
                                  </p:endCondLst>
                                  <p:childTnLst>
                                    <p:animMotion origin="layout" path="M 0.00117 -0.00348 L -0.09831 -0.04144 L -0.16797 -0.04352 L -0.20378 0.00555 L -0.26146 0.00439 L -0.30834 0.00092 L -0.30795 0.00208 " pathEditMode="relative" rAng="0" ptsTypes="AAAAAAA">
                                      <p:cBhvr>
                                        <p:cTn id="56" dur="2000" fill="hold"/>
                                        <p:tgtEl>
                                          <p:spTgt spid="39"/>
                                        </p:tgtEl>
                                        <p:attrNameLst>
                                          <p:attrName>ppt_x</p:attrName>
                                          <p:attrName>ppt_y</p:attrName>
                                        </p:attrNameLst>
                                      </p:cBhvr>
                                      <p:rCtr x="-15482" y="-1551"/>
                                    </p:animMotion>
                                  </p:childTnLst>
                                </p:cTn>
                              </p:par>
                              <p:par>
                                <p:cTn id="57" presetID="0" presetClass="path" presetSubtype="0" repeatCount="indefinite" accel="50000" decel="50000" fill="hold" nodeType="withEffect">
                                  <p:stCondLst>
                                    <p:cond delay="0"/>
                                  </p:stCondLst>
                                  <p:endCondLst>
                                    <p:cond evt="onNext" delay="0">
                                      <p:tgtEl>
                                        <p:sldTgt/>
                                      </p:tgtEl>
                                    </p:cond>
                                  </p:endCondLst>
                                  <p:childTnLst>
                                    <p:animMotion origin="layout" path="M 3.75E-6 -0.00301 L -0.16524 -0.03912 L -0.22956 -0.04213 L -0.2655 0.00555 L -0.31016 0.00324 L -0.30977 0.00324 " pathEditMode="relative" rAng="0" ptsTypes="AAAAAA">
                                      <p:cBhvr>
                                        <p:cTn id="58" dur="2000" fill="hold"/>
                                        <p:tgtEl>
                                          <p:spTgt spid="38"/>
                                        </p:tgtEl>
                                        <p:attrNameLst>
                                          <p:attrName>ppt_x</p:attrName>
                                          <p:attrName>ppt_y</p:attrName>
                                        </p:attrNameLst>
                                      </p:cBhvr>
                                      <p:rCtr x="-15508" y="-1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Deadlock </a:t>
            </a:r>
            <a:r>
              <a:rPr lang="en-US" dirty="0"/>
              <a:t>v/s Starvation</a:t>
            </a:r>
          </a:p>
        </p:txBody>
      </p:sp>
      <p:graphicFrame>
        <p:nvGraphicFramePr>
          <p:cNvPr id="1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xmlns="" val="889316911"/>
              </p:ext>
            </p:extLst>
          </p:nvPr>
        </p:nvGraphicFramePr>
        <p:xfrm>
          <a:off x="248411" y="871110"/>
          <a:ext cx="11795760" cy="63000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xmlns="" val="20000"/>
                    </a:ext>
                  </a:extLst>
                </a:gridCol>
                <a:gridCol w="5897880">
                  <a:extLst>
                    <a:ext uri="{9D8B030D-6E8A-4147-A177-3AD203B41FA5}">
                      <a16:colId xmlns:a16="http://schemas.microsoft.com/office/drawing/2014/main" xmlns="" val="20001"/>
                    </a:ext>
                  </a:extLst>
                </a:gridCol>
              </a:tblGrid>
              <a:tr h="630000">
                <a:tc>
                  <a:txBody>
                    <a:bodyPr/>
                    <a:lstStyle/>
                    <a:p>
                      <a:pPr algn="l"/>
                      <a:r>
                        <a:rPr lang="en-US" sz="2400" b="1" dirty="0" smtClean="0">
                          <a:solidFill>
                            <a:schemeClr val="tx1"/>
                          </a:solidFill>
                        </a:rPr>
                        <a:t>Deadlock</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b="1" dirty="0" smtClean="0">
                          <a:solidFill>
                            <a:schemeClr val="tx1"/>
                          </a:solidFill>
                        </a:rPr>
                        <a:t>Starvation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2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xmlns="" val="2699543365"/>
              </p:ext>
            </p:extLst>
          </p:nvPr>
        </p:nvGraphicFramePr>
        <p:xfrm>
          <a:off x="253173" y="1506107"/>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xmlns="" val="20000"/>
                    </a:ext>
                  </a:extLst>
                </a:gridCol>
                <a:gridCol w="5897880">
                  <a:extLst>
                    <a:ext uri="{9D8B030D-6E8A-4147-A177-3AD203B41FA5}">
                      <a16:colId xmlns:a16="http://schemas.microsoft.com/office/drawing/2014/main" xmlns="" val="20001"/>
                    </a:ext>
                  </a:extLst>
                </a:gridCol>
              </a:tblGrid>
              <a:tr h="540000">
                <a:tc>
                  <a:txBody>
                    <a:bodyPr/>
                    <a:lstStyle/>
                    <a:p>
                      <a:r>
                        <a:rPr lang="en-US" sz="2400" b="0" kern="1200" dirty="0" smtClean="0">
                          <a:solidFill>
                            <a:schemeClr val="dk1"/>
                          </a:solidFill>
                          <a:latin typeface="+mn-lt"/>
                          <a:ea typeface="+mn-ea"/>
                          <a:cs typeface="+mn-cs"/>
                        </a:rPr>
                        <a:t>All processes </a:t>
                      </a:r>
                      <a:r>
                        <a:rPr lang="en-US" sz="2400" b="0" kern="1200" dirty="0" smtClean="0">
                          <a:solidFill>
                            <a:schemeClr val="accent6"/>
                          </a:solidFill>
                          <a:latin typeface="+mn-lt"/>
                          <a:ea typeface="+mn-ea"/>
                          <a:cs typeface="+mn-cs"/>
                        </a:rPr>
                        <a:t>keep waiting for each other to complete and none get executed</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accent6"/>
                          </a:solidFill>
                          <a:latin typeface="+mn-lt"/>
                          <a:ea typeface="+mn-ea"/>
                          <a:cs typeface="+mn-cs"/>
                        </a:rPr>
                        <a:t>High priority process keep executing</a:t>
                      </a:r>
                      <a:r>
                        <a:rPr lang="en-US" sz="2400" b="0" kern="1200" dirty="0" smtClean="0">
                          <a:solidFill>
                            <a:schemeClr val="dk1"/>
                          </a:solidFill>
                          <a:latin typeface="+mn-lt"/>
                          <a:ea typeface="+mn-ea"/>
                          <a:cs typeface="+mn-cs"/>
                        </a:rPr>
                        <a:t> and </a:t>
                      </a:r>
                      <a:r>
                        <a:rPr lang="en-US" sz="2400" b="0" kern="1200" dirty="0" smtClean="0">
                          <a:solidFill>
                            <a:schemeClr val="accent6"/>
                          </a:solidFill>
                          <a:latin typeface="+mn-lt"/>
                          <a:ea typeface="+mn-ea"/>
                          <a:cs typeface="+mn-cs"/>
                        </a:rPr>
                        <a:t>low priority process are blocked</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xmlns="" val="4130774141"/>
              </p:ext>
            </p:extLst>
          </p:nvPr>
        </p:nvGraphicFramePr>
        <p:xfrm>
          <a:off x="253173" y="2331523"/>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xmlns="" val="20000"/>
                    </a:ext>
                  </a:extLst>
                </a:gridCol>
                <a:gridCol w="5897880">
                  <a:extLst>
                    <a:ext uri="{9D8B030D-6E8A-4147-A177-3AD203B41FA5}">
                      <a16:colId xmlns:a16="http://schemas.microsoft.com/office/drawing/2014/main" xmlns="" val="20001"/>
                    </a:ext>
                  </a:extLst>
                </a:gridCol>
              </a:tblGrid>
              <a:tr h="540000">
                <a:tc>
                  <a:txBody>
                    <a:bodyPr/>
                    <a:lstStyle/>
                    <a:p>
                      <a:r>
                        <a:rPr lang="en-US" sz="2400" b="0" kern="1200" dirty="0" smtClean="0">
                          <a:solidFill>
                            <a:schemeClr val="accent6"/>
                          </a:solidFill>
                          <a:latin typeface="+mn-lt"/>
                          <a:ea typeface="+mn-ea"/>
                          <a:cs typeface="+mn-cs"/>
                        </a:rPr>
                        <a:t>Resources are blocked </a:t>
                      </a:r>
                      <a:r>
                        <a:rPr lang="en-US" sz="2400" b="0" kern="1200" dirty="0" smtClean="0">
                          <a:solidFill>
                            <a:schemeClr val="dk1"/>
                          </a:solidFill>
                          <a:latin typeface="+mn-lt"/>
                          <a:ea typeface="+mn-ea"/>
                          <a:cs typeface="+mn-cs"/>
                        </a:rPr>
                        <a:t>by the process.</a:t>
                      </a:r>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accent6"/>
                          </a:solidFill>
                          <a:latin typeface="+mn-lt"/>
                          <a:ea typeface="+mn-ea"/>
                          <a:cs typeface="+mn-cs"/>
                        </a:rPr>
                        <a:t>Resources are continuously utilized </a:t>
                      </a:r>
                      <a:r>
                        <a:rPr lang="en-US" sz="2400" b="0" kern="1200" dirty="0" smtClean="0">
                          <a:solidFill>
                            <a:schemeClr val="dk1"/>
                          </a:solidFill>
                          <a:latin typeface="+mn-lt"/>
                          <a:ea typeface="+mn-ea"/>
                          <a:cs typeface="+mn-cs"/>
                        </a:rPr>
                        <a:t>by the higher priority process.</a:t>
                      </a:r>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xmlns="" val="758227736"/>
              </p:ext>
            </p:extLst>
          </p:nvPr>
        </p:nvGraphicFramePr>
        <p:xfrm>
          <a:off x="253173" y="3156939"/>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xmlns="" val="20000"/>
                    </a:ext>
                  </a:extLst>
                </a:gridCol>
                <a:gridCol w="5897880">
                  <a:extLst>
                    <a:ext uri="{9D8B030D-6E8A-4147-A177-3AD203B41FA5}">
                      <a16:colId xmlns:a16="http://schemas.microsoft.com/office/drawing/2014/main" xmlns="" val="20001"/>
                    </a:ext>
                  </a:extLst>
                </a:gridCol>
              </a:tblGrid>
              <a:tr h="540000">
                <a:tc>
                  <a:txBody>
                    <a:bodyPr/>
                    <a:lstStyle/>
                    <a:p>
                      <a:r>
                        <a:rPr lang="en-US" sz="2400" b="0" kern="1200" dirty="0" smtClean="0">
                          <a:solidFill>
                            <a:schemeClr val="accent6"/>
                          </a:solidFill>
                          <a:latin typeface="+mn-lt"/>
                          <a:ea typeface="+mn-ea"/>
                          <a:cs typeface="+mn-cs"/>
                        </a:rPr>
                        <a:t>Necessary conditions </a:t>
                      </a:r>
                      <a:r>
                        <a:rPr lang="en-US" sz="2400" b="0" kern="1200" dirty="0" smtClean="0">
                          <a:solidFill>
                            <a:schemeClr val="dk1"/>
                          </a:solidFill>
                          <a:latin typeface="+mn-lt"/>
                          <a:ea typeface="+mn-ea"/>
                          <a:cs typeface="+mn-cs"/>
                        </a:rPr>
                        <a:t>are mutual exclusion, hold and wait, no preemption, circular wait.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accent6"/>
                          </a:solidFill>
                          <a:latin typeface="+mn-lt"/>
                          <a:ea typeface="+mn-ea"/>
                          <a:cs typeface="+mn-cs"/>
                        </a:rPr>
                        <a:t>Priorities</a:t>
                      </a:r>
                      <a:r>
                        <a:rPr lang="en-US" sz="2400" b="0" kern="1200" dirty="0" smtClean="0">
                          <a:solidFill>
                            <a:schemeClr val="dk1"/>
                          </a:solidFill>
                          <a:latin typeface="+mn-lt"/>
                          <a:ea typeface="+mn-ea"/>
                          <a:cs typeface="+mn-cs"/>
                        </a:rPr>
                        <a:t> are assigned to the process.</a:t>
                      </a:r>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xmlns="" val="2968499971"/>
              </p:ext>
            </p:extLst>
          </p:nvPr>
        </p:nvGraphicFramePr>
        <p:xfrm>
          <a:off x="253173" y="3982355"/>
          <a:ext cx="11795760" cy="54000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xmlns="" val="20000"/>
                    </a:ext>
                  </a:extLst>
                </a:gridCol>
                <a:gridCol w="5897880">
                  <a:extLst>
                    <a:ext uri="{9D8B030D-6E8A-4147-A177-3AD203B41FA5}">
                      <a16:colId xmlns:a16="http://schemas.microsoft.com/office/drawing/2014/main" xmlns="" val="20001"/>
                    </a:ext>
                  </a:extLst>
                </a:gridCol>
              </a:tblGrid>
              <a:tr h="540000">
                <a:tc>
                  <a:txBody>
                    <a:bodyPr/>
                    <a:lstStyle/>
                    <a:p>
                      <a:r>
                        <a:rPr lang="en-US" sz="2400" b="0" kern="1200" dirty="0" smtClean="0">
                          <a:solidFill>
                            <a:schemeClr val="dk1"/>
                          </a:solidFill>
                          <a:latin typeface="+mn-lt"/>
                          <a:ea typeface="+mn-ea"/>
                          <a:cs typeface="+mn-cs"/>
                        </a:rPr>
                        <a:t>Also known as </a:t>
                      </a:r>
                      <a:r>
                        <a:rPr lang="en-US" sz="2400" b="0" kern="1200" dirty="0" smtClean="0">
                          <a:solidFill>
                            <a:schemeClr val="accent6"/>
                          </a:solidFill>
                          <a:latin typeface="+mn-lt"/>
                          <a:ea typeface="+mn-ea"/>
                          <a:cs typeface="+mn-cs"/>
                        </a:rPr>
                        <a:t>circular wait</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Also known as </a:t>
                      </a:r>
                      <a:r>
                        <a:rPr lang="en-US" sz="2400" b="0" kern="1200" dirty="0" smtClean="0">
                          <a:solidFill>
                            <a:schemeClr val="accent6"/>
                          </a:solidFill>
                          <a:latin typeface="+mn-lt"/>
                          <a:ea typeface="+mn-ea"/>
                          <a:cs typeface="+mn-cs"/>
                        </a:rPr>
                        <a:t>lived lock</a:t>
                      </a:r>
                      <a:r>
                        <a:rPr lang="en-US" sz="2400" b="0" kern="1200" dirty="0" smtClean="0">
                          <a:solidFill>
                            <a:schemeClr val="dk1"/>
                          </a:solidFill>
                          <a:latin typeface="+mn-lt"/>
                          <a:ea typeface="+mn-ea"/>
                          <a:cs typeface="+mn-cs"/>
                        </a:rPr>
                        <a:t>.</a:t>
                      </a:r>
                      <a:endParaRPr lang="en-GB" sz="2400" b="0" kern="1200" dirty="0" smtClean="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xmlns="" val="2442755917"/>
              </p:ext>
            </p:extLst>
          </p:nvPr>
        </p:nvGraphicFramePr>
        <p:xfrm>
          <a:off x="253173" y="4524809"/>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a16="http://schemas.microsoft.com/office/drawing/2014/main" xmlns="" val="20000"/>
                    </a:ext>
                  </a:extLst>
                </a:gridCol>
                <a:gridCol w="5897880">
                  <a:extLst>
                    <a:ext uri="{9D8B030D-6E8A-4147-A177-3AD203B41FA5}">
                      <a16:colId xmlns:a16="http://schemas.microsoft.com/office/drawing/2014/main" xmlns="" val="20001"/>
                    </a:ext>
                  </a:extLst>
                </a:gridCol>
              </a:tblGrid>
              <a:tr h="540000">
                <a:tc>
                  <a:txBody>
                    <a:bodyPr/>
                    <a:lstStyle/>
                    <a:p>
                      <a:r>
                        <a:rPr lang="en-US" sz="2400" b="0" kern="1200" dirty="0" smtClean="0">
                          <a:solidFill>
                            <a:schemeClr val="dk1"/>
                          </a:solidFill>
                          <a:latin typeface="+mn-lt"/>
                          <a:ea typeface="+mn-ea"/>
                          <a:cs typeface="+mn-cs"/>
                        </a:rPr>
                        <a:t>It can be prevented by </a:t>
                      </a:r>
                      <a:r>
                        <a:rPr lang="en-US" sz="2400" b="0" kern="1200" dirty="0" smtClean="0">
                          <a:solidFill>
                            <a:schemeClr val="accent6"/>
                          </a:solidFill>
                          <a:latin typeface="+mn-lt"/>
                          <a:ea typeface="+mn-ea"/>
                          <a:cs typeface="+mn-cs"/>
                        </a:rPr>
                        <a:t>avoiding the necessary conditions</a:t>
                      </a:r>
                      <a:r>
                        <a:rPr lang="en-US" sz="2400" b="0" kern="1200" dirty="0" smtClean="0">
                          <a:solidFill>
                            <a:schemeClr val="dk1"/>
                          </a:solidFill>
                          <a:latin typeface="+mn-lt"/>
                          <a:ea typeface="+mn-ea"/>
                          <a:cs typeface="+mn-cs"/>
                        </a:rPr>
                        <a:t> for deadlock.</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It can be prevented by </a:t>
                      </a:r>
                      <a:r>
                        <a:rPr lang="en-US" sz="2400" b="0" kern="1200" dirty="0" smtClean="0">
                          <a:solidFill>
                            <a:schemeClr val="accent6"/>
                          </a:solidFill>
                          <a:latin typeface="+mn-lt"/>
                          <a:ea typeface="+mn-ea"/>
                          <a:cs typeface="+mn-cs"/>
                        </a:rPr>
                        <a:t>Aging</a:t>
                      </a:r>
                      <a:r>
                        <a:rPr lang="en-US" sz="2400" b="0" kern="1200" dirty="0" smtClean="0">
                          <a:solidFill>
                            <a:schemeClr val="dk1"/>
                          </a:solidFill>
                          <a:latin typeface="+mn-lt"/>
                          <a:ea typeface="+mn-ea"/>
                          <a:cs typeface="+mn-cs"/>
                        </a:rPr>
                        <a:t>.</a:t>
                      </a:r>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56249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characteristics</a:t>
            </a:r>
          </a:p>
        </p:txBody>
      </p:sp>
      <p:sp>
        <p:nvSpPr>
          <p:cNvPr id="5" name="Text Placeholder 4"/>
          <p:cNvSpPr>
            <a:spLocks noGrp="1"/>
          </p:cNvSpPr>
          <p:nvPr>
            <p:ph type="body" idx="1"/>
          </p:nvPr>
        </p:nvSpPr>
        <p:spPr/>
        <p:txBody>
          <a:bodyPr/>
          <a:lstStyle/>
          <a:p>
            <a:r>
              <a:rPr lang="en-US" dirty="0" smtClean="0"/>
              <a:t>Section - 2</a:t>
            </a:r>
          </a:p>
          <a:p>
            <a:endParaRPr lang="en-US" dirty="0"/>
          </a:p>
        </p:txBody>
      </p:sp>
    </p:spTree>
    <p:extLst>
      <p:ext uri="{BB962C8B-B14F-4D97-AF65-F5344CB8AC3E}">
        <p14:creationId xmlns:p14="http://schemas.microsoft.com/office/powerpoint/2010/main" xmlns="" val="1346572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that lead to deadlock (Deadlock characteristics)</a:t>
            </a:r>
          </a:p>
        </p:txBody>
      </p:sp>
      <p:sp>
        <p:nvSpPr>
          <p:cNvPr id="3" name="Content Placeholder 2"/>
          <p:cNvSpPr>
            <a:spLocks noGrp="1"/>
          </p:cNvSpPr>
          <p:nvPr>
            <p:ph idx="1"/>
          </p:nvPr>
        </p:nvSpPr>
        <p:spPr/>
        <p:txBody>
          <a:bodyPr/>
          <a:lstStyle/>
          <a:p>
            <a:pPr marL="457200" indent="-457200">
              <a:buFont typeface="+mj-lt"/>
              <a:buAutoNum type="arabicPeriod"/>
            </a:pPr>
            <a:r>
              <a:rPr lang="en-US" dirty="0"/>
              <a:t>Mutual exclusion</a:t>
            </a:r>
          </a:p>
          <a:p>
            <a:pPr lvl="1"/>
            <a:r>
              <a:rPr lang="en-US" b="1" dirty="0">
                <a:solidFill>
                  <a:schemeClr val="accent6"/>
                </a:solidFill>
              </a:rPr>
              <a:t>Each resource is either</a:t>
            </a:r>
            <a:r>
              <a:rPr lang="en-US" dirty="0"/>
              <a:t> currently </a:t>
            </a:r>
            <a:r>
              <a:rPr lang="en-US" b="1" dirty="0">
                <a:solidFill>
                  <a:schemeClr val="accent6"/>
                </a:solidFill>
              </a:rPr>
              <a:t>assigned to exactly one process </a:t>
            </a:r>
            <a:r>
              <a:rPr lang="en-US" dirty="0"/>
              <a:t>or </a:t>
            </a:r>
            <a:r>
              <a:rPr lang="en-US" b="1" dirty="0">
                <a:solidFill>
                  <a:schemeClr val="accent6"/>
                </a:solidFill>
              </a:rPr>
              <a:t>is available</a:t>
            </a:r>
            <a:r>
              <a:rPr lang="en-US" dirty="0" smtClean="0"/>
              <a:t>.</a:t>
            </a:r>
          </a:p>
          <a:p>
            <a:pPr lvl="1"/>
            <a:r>
              <a:rPr lang="en-US" dirty="0" smtClean="0"/>
              <a:t>Only </a:t>
            </a:r>
            <a:r>
              <a:rPr lang="en-US" b="1" dirty="0">
                <a:solidFill>
                  <a:schemeClr val="accent6"/>
                </a:solidFill>
              </a:rPr>
              <a:t>one process at a time can use a </a:t>
            </a:r>
            <a:r>
              <a:rPr lang="en-US" b="1" dirty="0" smtClean="0">
                <a:solidFill>
                  <a:schemeClr val="accent6"/>
                </a:solidFill>
              </a:rPr>
              <a:t>resource.</a:t>
            </a:r>
            <a:endParaRPr lang="en-US" b="1" dirty="0">
              <a:solidFill>
                <a:schemeClr val="accent6"/>
              </a:solidFill>
            </a:endParaRPr>
          </a:p>
          <a:p>
            <a:pPr marL="457200" indent="-457200">
              <a:buFont typeface="+mj-lt"/>
              <a:buAutoNum type="arabicPeriod"/>
            </a:pPr>
            <a:r>
              <a:rPr lang="en-US" dirty="0"/>
              <a:t>Hold and </a:t>
            </a:r>
            <a:r>
              <a:rPr lang="en-US" dirty="0" smtClean="0"/>
              <a:t>wait</a:t>
            </a:r>
            <a:endParaRPr lang="en-US" dirty="0"/>
          </a:p>
          <a:p>
            <a:pPr lvl="1"/>
            <a:r>
              <a:rPr lang="en-US" dirty="0"/>
              <a:t>Process currently holding resources granted earlier can </a:t>
            </a:r>
            <a:r>
              <a:rPr lang="en-US" b="1" dirty="0">
                <a:solidFill>
                  <a:schemeClr val="accent6"/>
                </a:solidFill>
              </a:rPr>
              <a:t>request more resources</a:t>
            </a:r>
            <a:r>
              <a:rPr lang="en-US" dirty="0"/>
              <a:t>.</a:t>
            </a:r>
          </a:p>
          <a:p>
            <a:pPr marL="457200" indent="-457200">
              <a:buFont typeface="+mj-lt"/>
              <a:buAutoNum type="arabicPeriod"/>
            </a:pPr>
            <a:r>
              <a:rPr lang="en-US" dirty="0"/>
              <a:t>No preemption</a:t>
            </a:r>
          </a:p>
          <a:p>
            <a:pPr lvl="1"/>
            <a:r>
              <a:rPr lang="en-US" dirty="0"/>
              <a:t>Previously granted resources </a:t>
            </a:r>
            <a:r>
              <a:rPr lang="en-US" b="1" dirty="0">
                <a:solidFill>
                  <a:schemeClr val="accent6"/>
                </a:solidFill>
              </a:rPr>
              <a:t>cannot be forcibly taken away </a:t>
            </a:r>
            <a:r>
              <a:rPr lang="en-US" dirty="0"/>
              <a:t>from process.</a:t>
            </a:r>
          </a:p>
          <a:p>
            <a:pPr marL="457200" indent="-457200">
              <a:buFont typeface="+mj-lt"/>
              <a:buAutoNum type="arabicPeriod"/>
            </a:pPr>
            <a:r>
              <a:rPr lang="en-US" dirty="0"/>
              <a:t>Circular wait</a:t>
            </a:r>
          </a:p>
          <a:p>
            <a:pPr lvl="1"/>
            <a:r>
              <a:rPr lang="en-US" dirty="0"/>
              <a:t>There must be a </a:t>
            </a:r>
            <a:r>
              <a:rPr lang="en-US" b="1" dirty="0">
                <a:solidFill>
                  <a:schemeClr val="accent6"/>
                </a:solidFill>
              </a:rPr>
              <a:t>circular chain of 2 or more processes</a:t>
            </a:r>
            <a:r>
              <a:rPr lang="en-US" dirty="0"/>
              <a:t>. Each process is waiting for resource that is held by next member of the chain.</a:t>
            </a:r>
          </a:p>
          <a:p>
            <a:r>
              <a:rPr lang="en-US" b="1" dirty="0">
                <a:solidFill>
                  <a:schemeClr val="accent6"/>
                </a:solidFill>
              </a:rPr>
              <a:t>All four of these conditions must be present for a deadlock to occur.</a:t>
            </a:r>
          </a:p>
        </p:txBody>
      </p:sp>
    </p:spTree>
    <p:extLst>
      <p:ext uri="{BB962C8B-B14F-4D97-AF65-F5344CB8AC3E}">
        <p14:creationId xmlns:p14="http://schemas.microsoft.com/office/powerpoint/2010/main" xmlns="" val="28374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3AB45CD321A945AF4F7542B43F2D76" ma:contentTypeVersion="0" ma:contentTypeDescription="Create a new document." ma:contentTypeScope="" ma:versionID="49021ac593fd9873bb01e0971c993862">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625BC3-2F84-435B-A759-439251767C9C}"/>
</file>

<file path=customXml/itemProps2.xml><?xml version="1.0" encoding="utf-8"?>
<ds:datastoreItem xmlns:ds="http://schemas.openxmlformats.org/officeDocument/2006/customXml" ds:itemID="{0A47CAD8-80C1-46F5-8348-0E96BBF78944}"/>
</file>

<file path=customXml/itemProps3.xml><?xml version="1.0" encoding="utf-8"?>
<ds:datastoreItem xmlns:ds="http://schemas.openxmlformats.org/officeDocument/2006/customXml" ds:itemID="{BFD7FBF7-B72F-4DCD-80FE-0270CBC7E0AA}"/>
</file>

<file path=docProps/app.xml><?xml version="1.0" encoding="utf-8"?>
<Properties xmlns="http://schemas.openxmlformats.org/officeDocument/2006/extended-properties" xmlns:vt="http://schemas.openxmlformats.org/officeDocument/2006/docPropsVTypes">
  <TotalTime>9214</TotalTime>
  <Words>4238</Words>
  <Application>Microsoft Office PowerPoint</Application>
  <PresentationFormat>Custom</PresentationFormat>
  <Paragraphs>1990</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Roboto Condensed Light</vt:lpstr>
      <vt:lpstr>Roboto Condensed</vt:lpstr>
      <vt:lpstr>Segoe UI Black</vt:lpstr>
      <vt:lpstr>Wingdings 2</vt:lpstr>
      <vt:lpstr>Wingdings 3</vt:lpstr>
      <vt:lpstr>Wingdings</vt:lpstr>
      <vt:lpstr>Calibri</vt:lpstr>
      <vt:lpstr>Office Theme</vt:lpstr>
      <vt:lpstr>Unit-5  Deadlock</vt:lpstr>
      <vt:lpstr>Slide 2</vt:lpstr>
      <vt:lpstr>Basic concepts of Deadlock</vt:lpstr>
      <vt:lpstr>What is Deadlock?</vt:lpstr>
      <vt:lpstr>Preemptable and non-preemptable resource</vt:lpstr>
      <vt:lpstr>Deadlock v/s Starvation</vt:lpstr>
      <vt:lpstr>Deadlock v/s Starvation</vt:lpstr>
      <vt:lpstr>Deadlock characteristics</vt:lpstr>
      <vt:lpstr>Conditions that lead to deadlock (Deadlock characteristics)</vt:lpstr>
      <vt:lpstr>Strategies for dealing with deadlock</vt:lpstr>
      <vt:lpstr>Deadlock ignorance (Ostrich Algorithm)</vt:lpstr>
      <vt:lpstr>Deadlock ignorance (Ostrich Algorithm)</vt:lpstr>
      <vt:lpstr>Deadlock detection and recovery</vt:lpstr>
      <vt:lpstr>Deadlock detection for single resource (RAG - Resource Allocation Graph)</vt:lpstr>
      <vt:lpstr>Deadlock detection for single resource (RAG - Resource Allocation Graph)</vt:lpstr>
      <vt:lpstr>Deadlock detection for multiple resources</vt:lpstr>
      <vt:lpstr>Deadlock detection for multiple resources</vt:lpstr>
      <vt:lpstr>Deadlock detection for multiple resources</vt:lpstr>
      <vt:lpstr>Deadlock recovery</vt:lpstr>
      <vt:lpstr>Deadlock recovery</vt:lpstr>
      <vt:lpstr>Deadlock avoidance  (Banker’s algorithm)</vt:lpstr>
      <vt:lpstr>Safe and unsafe states</vt:lpstr>
      <vt:lpstr>Safe state</vt:lpstr>
      <vt:lpstr>Unsafe state</vt:lpstr>
      <vt:lpstr>Deadlock avoidance</vt:lpstr>
      <vt:lpstr>Banker’s algorithm for single resource</vt:lpstr>
      <vt:lpstr>Banker’s algorithm for single resource (safe state)</vt:lpstr>
      <vt:lpstr>Banker’s algorithm for single resource (safe state)</vt:lpstr>
      <vt:lpstr>Banker’s algorithm for single resource (unsafe state)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Deadlock prevention</vt:lpstr>
      <vt:lpstr>Deadlock prevention</vt:lpstr>
      <vt:lpstr>Deadlock prevention</vt:lpstr>
      <vt:lpstr>Example</vt:lpstr>
      <vt:lpstr>Questions asked in GTU</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DD</cp:lastModifiedBy>
  <cp:revision>1169</cp:revision>
  <cp:lastPrinted>2021-03-04T06:44:00Z</cp:lastPrinted>
  <dcterms:created xsi:type="dcterms:W3CDTF">2020-05-01T05:09:15Z</dcterms:created>
  <dcterms:modified xsi:type="dcterms:W3CDTF">2021-10-04T08:48:47Z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0x010100643AB45CD321A945AF4F7542B43F2D76</vt:lpwstr>
  </property>
</Properties>
</file>