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Override PartName="/ppt/diagrams/data1.xml" ContentType="application/vnd.openxmlformats-officedocument.drawingml.diagramData+xml"/>
  <Override PartName="/ppt/presentation.xml" ContentType="application/vnd.openxmlformats-officedocument.presentationml.presentation.main+xml"/>
  <Override PartName="/ppt/slides/slide1.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52.xml" ContentType="application/vnd.openxmlformats-officedocument.presentationml.slide+xml"/>
  <Override PartName="/ppt/slides/slide51.xml" ContentType="application/vnd.openxmlformats-officedocument.presentationml.slide+xml"/>
  <Override PartName="/ppt/slides/slide49.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73.xml" ContentType="application/vnd.openxmlformats-officedocument.presentationml.slide+xml"/>
  <Override PartName="/ppt/slides/slide72.xml" ContentType="application/vnd.openxmlformats-officedocument.presentationml.slide+xml"/>
  <Override PartName="/ppt/slides/slide71.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39.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21.xml" ContentType="application/vnd.openxmlformats-officedocument.presentationml.slide+xml"/>
  <Override PartName="/ppt/slides/slide40.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2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Masters/slideMaster1.xml" ContentType="application/vnd.openxmlformats-officedocument.presentationml.slideMaster+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notesSlides/notesSlide1.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notesSlides/notesSlide7.xml" ContentType="application/vnd.openxmlformats-officedocument.presentationml.notesSlide+xml"/>
  <Override PartName="/ppt/notesSlides/notesSlide9.xml" ContentType="application/vnd.openxmlformats-officedocument.presentationml.notesSlide+xml"/>
  <Override PartName="/ppt/notesSlides/notesSlide13.xml" ContentType="application/vnd.openxmlformats-officedocument.presentationml.notesSlide+xml"/>
  <Override PartName="/ppt/notesSlides/notesSlide8.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colors1.xml" ContentType="application/vnd.openxmlformats-officedocument.drawingml.diagramColors+xml"/>
  <Override PartName="/ppt/diagrams/layout1.xml" ContentType="application/vnd.openxmlformats-officedocument.drawingml.diagramLayout+xml"/>
  <Override PartName="/ppt/diagrams/quickStyle1.xml" ContentType="application/vnd.openxmlformats-officedocument.drawingml.diagramStyle+xml"/>
  <Override PartName="/ppt/theme/theme1.xml" ContentType="application/vnd.openxmlformats-officedocument.them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3.xml" ContentType="application/vnd.openxmlformats-officedocument.theme+xml"/>
  <Override PartName="/ppt/theme/theme2.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ppt/diagrams/drawing1.xml" ContentType="application/vnd.ms-office.drawingml.diagramDrawing+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83"/>
  </p:notesMasterIdLst>
  <p:handoutMasterIdLst>
    <p:handoutMasterId r:id="rId84"/>
  </p:handoutMasterIdLst>
  <p:sldIdLst>
    <p:sldId id="309" r:id="rId2"/>
    <p:sldId id="292" r:id="rId3"/>
    <p:sldId id="310" r:id="rId4"/>
    <p:sldId id="489" r:id="rId5"/>
    <p:sldId id="601" r:id="rId6"/>
    <p:sldId id="349" r:id="rId7"/>
    <p:sldId id="567" r:id="rId8"/>
    <p:sldId id="505" r:id="rId9"/>
    <p:sldId id="602" r:id="rId10"/>
    <p:sldId id="603" r:id="rId11"/>
    <p:sldId id="576" r:id="rId12"/>
    <p:sldId id="604" r:id="rId13"/>
    <p:sldId id="606" r:id="rId14"/>
    <p:sldId id="607" r:id="rId15"/>
    <p:sldId id="609" r:id="rId16"/>
    <p:sldId id="610" r:id="rId17"/>
    <p:sldId id="611" r:id="rId18"/>
    <p:sldId id="612" r:id="rId19"/>
    <p:sldId id="568" r:id="rId20"/>
    <p:sldId id="613" r:id="rId21"/>
    <p:sldId id="595" r:id="rId22"/>
    <p:sldId id="594" r:id="rId23"/>
    <p:sldId id="614" r:id="rId24"/>
    <p:sldId id="615" r:id="rId25"/>
    <p:sldId id="616" r:id="rId26"/>
    <p:sldId id="617" r:id="rId27"/>
    <p:sldId id="619" r:id="rId28"/>
    <p:sldId id="618" r:id="rId29"/>
    <p:sldId id="620" r:id="rId30"/>
    <p:sldId id="621" r:id="rId31"/>
    <p:sldId id="622" r:id="rId32"/>
    <p:sldId id="623" r:id="rId33"/>
    <p:sldId id="624" r:id="rId34"/>
    <p:sldId id="625" r:id="rId35"/>
    <p:sldId id="639" r:id="rId36"/>
    <p:sldId id="629" r:id="rId37"/>
    <p:sldId id="628" r:id="rId38"/>
    <p:sldId id="630" r:id="rId39"/>
    <p:sldId id="631" r:id="rId40"/>
    <p:sldId id="632" r:id="rId41"/>
    <p:sldId id="633" r:id="rId42"/>
    <p:sldId id="634" r:id="rId43"/>
    <p:sldId id="635" r:id="rId44"/>
    <p:sldId id="636" r:id="rId45"/>
    <p:sldId id="637" r:id="rId46"/>
    <p:sldId id="638" r:id="rId47"/>
    <p:sldId id="641" r:id="rId48"/>
    <p:sldId id="642" r:id="rId49"/>
    <p:sldId id="645" r:id="rId50"/>
    <p:sldId id="644" r:id="rId51"/>
    <p:sldId id="646" r:id="rId52"/>
    <p:sldId id="647" r:id="rId53"/>
    <p:sldId id="648" r:id="rId54"/>
    <p:sldId id="649" r:id="rId55"/>
    <p:sldId id="650" r:id="rId56"/>
    <p:sldId id="651" r:id="rId57"/>
    <p:sldId id="652" r:id="rId58"/>
    <p:sldId id="653" r:id="rId59"/>
    <p:sldId id="640" r:id="rId60"/>
    <p:sldId id="654" r:id="rId61"/>
    <p:sldId id="655" r:id="rId62"/>
    <p:sldId id="656" r:id="rId63"/>
    <p:sldId id="657" r:id="rId64"/>
    <p:sldId id="658" r:id="rId65"/>
    <p:sldId id="659" r:id="rId66"/>
    <p:sldId id="660" r:id="rId67"/>
    <p:sldId id="661" r:id="rId68"/>
    <p:sldId id="662" r:id="rId69"/>
    <p:sldId id="663" r:id="rId70"/>
    <p:sldId id="664" r:id="rId71"/>
    <p:sldId id="665" r:id="rId72"/>
    <p:sldId id="666" r:id="rId73"/>
    <p:sldId id="667" r:id="rId74"/>
    <p:sldId id="668" r:id="rId75"/>
    <p:sldId id="643" r:id="rId76"/>
    <p:sldId id="670" r:id="rId77"/>
    <p:sldId id="673" r:id="rId78"/>
    <p:sldId id="672" r:id="rId79"/>
    <p:sldId id="346" r:id="rId80"/>
    <p:sldId id="669" r:id="rId81"/>
    <p:sldId id="345" r:id="rId82"/>
  </p:sldIdLst>
  <p:sldSz cx="12192000" cy="6858000"/>
  <p:notesSz cx="6954838" cy="9309100"/>
  <p:embeddedFontLst>
    <p:embeddedFont>
      <p:font typeface="Roboto Condensed Light" charset="0"/>
      <p:regular r:id="rId85"/>
      <p:italic r:id="rId86"/>
    </p:embeddedFont>
    <p:embeddedFont>
      <p:font typeface="Roboto Condensed" charset="0"/>
      <p:regular r:id="rId87"/>
      <p:bold r:id="rId88"/>
      <p:italic r:id="rId89"/>
      <p:boldItalic r:id="rId90"/>
    </p:embeddedFont>
    <p:embeddedFont>
      <p:font typeface="Segoe UI Black" pitchFamily="34" charset="0"/>
      <p:bold r:id="rId91"/>
      <p:boldItalic r:id="rId92"/>
    </p:embeddedFont>
    <p:embeddedFont>
      <p:font typeface="Wingdings 2" pitchFamily="18" charset="2"/>
      <p:regular r:id="rId93"/>
    </p:embeddedFont>
    <p:embeddedFont>
      <p:font typeface="Wingdings 3" pitchFamily="18" charset="2"/>
      <p:regular r:id="rId94"/>
    </p:embeddedFont>
    <p:embeddedFont>
      <p:font typeface="Calibri" pitchFamily="34" charset="0"/>
      <p:regular r:id="rId95"/>
      <p:bold r:id="rId96"/>
      <p:italic r:id="rId97"/>
      <p:boldItalic r:id="rId9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2489CE"/>
    <a:srgbClr val="607D8B"/>
    <a:srgbClr val="301B92"/>
    <a:srgbClr val="673BB7"/>
    <a:srgbClr val="ED524F"/>
    <a:srgbClr val="B71B1C"/>
    <a:srgbClr val="F54337"/>
    <a:srgbClr val="D81A60"/>
    <a:srgbClr val="890E4F"/>
    <a:srgbClr val="EA1E63"/>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286" autoAdjust="0"/>
    <p:restoredTop sz="94434" autoAdjust="0"/>
  </p:normalViewPr>
  <p:slideViewPr>
    <p:cSldViewPr snapToGrid="0">
      <p:cViewPr varScale="1">
        <p:scale>
          <a:sx n="52" d="100"/>
          <a:sy n="52" d="100"/>
        </p:scale>
        <p:origin x="-883" y="-77"/>
      </p:cViewPr>
      <p:guideLst>
        <p:guide orient="horz" pos="2160"/>
        <p:guide pos="3840"/>
      </p:guideLst>
    </p:cSldViewPr>
  </p:slideViewPr>
  <p:notesTextViewPr>
    <p:cViewPr>
      <p:scale>
        <a:sx n="1" d="1"/>
        <a:sy n="1" d="1"/>
      </p:scale>
      <p:origin x="0" y="0"/>
    </p:cViewPr>
  </p:notesTextViewPr>
  <p:notesViewPr>
    <p:cSldViewPr snapToGrid="0">
      <p:cViewPr varScale="1">
        <p:scale>
          <a:sx n="65" d="100"/>
          <a:sy n="65" d="100"/>
        </p:scale>
        <p:origin x="-3187" y="-91"/>
      </p:cViewPr>
      <p:guideLst>
        <p:guide orient="horz" pos="2932"/>
        <p:guide pos="2190"/>
      </p:guideLst>
    </p:cSldViewPr>
  </p:notes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handoutMaster" Target="handoutMasters/handoutMaster1.xml"/><Relationship Id="rId89" Type="http://schemas.openxmlformats.org/officeDocument/2006/relationships/font" Target="fonts/font5.fntdata"/><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font" Target="fonts/font6.fntdata"/><Relationship Id="rId95" Type="http://schemas.openxmlformats.org/officeDocument/2006/relationships/font" Target="fonts/font11.fntdata"/><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font" Target="fonts/font1.fntdata"/><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customXml" Target="../customXml/item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88" Type="http://schemas.openxmlformats.org/officeDocument/2006/relationships/font" Target="fonts/font4.fntdata"/><Relationship Id="rId91" Type="http://schemas.openxmlformats.org/officeDocument/2006/relationships/font" Target="fonts/font7.fntdata"/><Relationship Id="rId96"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font" Target="fonts/font2.fntdata"/><Relationship Id="rId94" Type="http://schemas.openxmlformats.org/officeDocument/2006/relationships/font" Target="fonts/font10.fntdata"/><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font" Target="fonts/font13.fntdata"/><Relationship Id="rId104" Type="http://schemas.openxmlformats.org/officeDocument/2006/relationships/customXml" Target="../customXml/item2.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font" Target="fonts/font8.fntdata"/><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font" Target="fonts/font3.fntdata"/><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viewProps" Target="viewProps.xml"/><Relationship Id="rId105" Type="http://schemas.openxmlformats.org/officeDocument/2006/relationships/customXml" Target="../customXml/item3.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font" Target="fonts/font9.fntdata"/><Relationship Id="rId98" Type="http://schemas.openxmlformats.org/officeDocument/2006/relationships/font" Target="fonts/font14.fntdata"/><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F8B329D-5928-4597-BC46-539DA5349990}" type="doc">
      <dgm:prSet loTypeId="urn:microsoft.com/office/officeart/2005/8/layout/pyramid1" loCatId="pyramid" qsTypeId="urn:microsoft.com/office/officeart/2005/8/quickstyle/simple1" qsCatId="simple" csTypeId="urn:microsoft.com/office/officeart/2005/8/colors/colorful5" csCatId="colorful" phldr="1"/>
      <dgm:spPr/>
    </dgm:pt>
    <dgm:pt modelId="{AE1D134B-BA0F-4C66-A3EF-D413670F9A0C}">
      <dgm:prSet phldrT="[Text]" custT="1"/>
      <dgm:spPr/>
      <dgm:t>
        <a:bodyPr anchor="b" anchorCtr="0"/>
        <a:lstStyle/>
        <a:p>
          <a:r>
            <a:rPr lang="en-US" sz="1600" dirty="0" smtClean="0"/>
            <a:t>Register</a:t>
          </a:r>
          <a:endParaRPr lang="en-US" sz="2400" dirty="0"/>
        </a:p>
      </dgm:t>
    </dgm:pt>
    <dgm:pt modelId="{D5C5A790-07B8-40AC-9493-120022FEBFFF}" type="parTrans" cxnId="{FB957E52-F718-4E8D-B6EC-CA644E4869F4}">
      <dgm:prSet/>
      <dgm:spPr/>
      <dgm:t>
        <a:bodyPr/>
        <a:lstStyle/>
        <a:p>
          <a:endParaRPr lang="en-US"/>
        </a:p>
      </dgm:t>
    </dgm:pt>
    <dgm:pt modelId="{FF02F72E-A3A3-4509-B528-997E98C58244}" type="sibTrans" cxnId="{FB957E52-F718-4E8D-B6EC-CA644E4869F4}">
      <dgm:prSet/>
      <dgm:spPr/>
      <dgm:t>
        <a:bodyPr/>
        <a:lstStyle/>
        <a:p>
          <a:endParaRPr lang="en-US"/>
        </a:p>
      </dgm:t>
    </dgm:pt>
    <dgm:pt modelId="{20D56625-6885-44EF-8C37-F9847665F412}">
      <dgm:prSet phldrT="[Text]" custT="1"/>
      <dgm:spPr/>
      <dgm:t>
        <a:bodyPr anchor="b" anchorCtr="0"/>
        <a:lstStyle/>
        <a:p>
          <a:r>
            <a:rPr lang="en-US" sz="2400" dirty="0" smtClean="0"/>
            <a:t>Local secondary storage</a:t>
          </a:r>
          <a:endParaRPr lang="en-US" sz="2400" dirty="0"/>
        </a:p>
      </dgm:t>
    </dgm:pt>
    <dgm:pt modelId="{7EAAF0D3-F907-4AA5-BDBE-24146D24C29A}" type="parTrans" cxnId="{BF8C9EF1-9674-4BDB-AC22-1E8D5C8EBC87}">
      <dgm:prSet/>
      <dgm:spPr/>
      <dgm:t>
        <a:bodyPr/>
        <a:lstStyle/>
        <a:p>
          <a:endParaRPr lang="en-US"/>
        </a:p>
      </dgm:t>
    </dgm:pt>
    <dgm:pt modelId="{9A33278A-1C21-4E6E-8B38-A676CDC15904}" type="sibTrans" cxnId="{BF8C9EF1-9674-4BDB-AC22-1E8D5C8EBC87}">
      <dgm:prSet/>
      <dgm:spPr/>
      <dgm:t>
        <a:bodyPr/>
        <a:lstStyle/>
        <a:p>
          <a:endParaRPr lang="en-US"/>
        </a:p>
      </dgm:t>
    </dgm:pt>
    <dgm:pt modelId="{2A51D9B4-B754-4992-87CB-F8AFBFDEA9DB}">
      <dgm:prSet phldrT="[Text]" custT="1"/>
      <dgm:spPr/>
      <dgm:t>
        <a:bodyPr anchor="b" anchorCtr="0"/>
        <a:lstStyle/>
        <a:p>
          <a:r>
            <a:rPr lang="en-US" sz="2600" dirty="0" smtClean="0"/>
            <a:t>Remote secondary storage</a:t>
          </a:r>
          <a:endParaRPr lang="en-US" sz="2600" dirty="0"/>
        </a:p>
      </dgm:t>
    </dgm:pt>
    <dgm:pt modelId="{7CDAB743-7761-4CC7-95F3-722C21549279}" type="parTrans" cxnId="{95B75E1E-A0F9-47C4-9174-DAC1839D3652}">
      <dgm:prSet/>
      <dgm:spPr/>
      <dgm:t>
        <a:bodyPr/>
        <a:lstStyle/>
        <a:p>
          <a:endParaRPr lang="en-US"/>
        </a:p>
      </dgm:t>
    </dgm:pt>
    <dgm:pt modelId="{D6F058BB-009D-4B45-8A71-E7DC4EACF575}" type="sibTrans" cxnId="{95B75E1E-A0F9-47C4-9174-DAC1839D3652}">
      <dgm:prSet/>
      <dgm:spPr/>
      <dgm:t>
        <a:bodyPr/>
        <a:lstStyle/>
        <a:p>
          <a:endParaRPr lang="en-US"/>
        </a:p>
      </dgm:t>
    </dgm:pt>
    <dgm:pt modelId="{0ABB0A28-5A30-4D9F-B146-9F24AE60C4A9}">
      <dgm:prSet phldrT="[Text]" custT="1"/>
      <dgm:spPr/>
      <dgm:t>
        <a:bodyPr anchor="b" anchorCtr="0"/>
        <a:lstStyle/>
        <a:p>
          <a:r>
            <a:rPr lang="en-US" sz="2000" dirty="0" smtClean="0"/>
            <a:t>L2 Cache</a:t>
          </a:r>
          <a:endParaRPr lang="en-US" sz="2000" dirty="0"/>
        </a:p>
      </dgm:t>
    </dgm:pt>
    <dgm:pt modelId="{B1B00A1A-B4C6-435A-B45B-A84E74AD0BE0}" type="parTrans" cxnId="{474A5281-5B6C-4DD9-AF26-3DB34347B6E0}">
      <dgm:prSet/>
      <dgm:spPr/>
      <dgm:t>
        <a:bodyPr/>
        <a:lstStyle/>
        <a:p>
          <a:endParaRPr lang="en-US"/>
        </a:p>
      </dgm:t>
    </dgm:pt>
    <dgm:pt modelId="{5DC970BF-4ECF-4393-8F4F-288A757890FE}" type="sibTrans" cxnId="{474A5281-5B6C-4DD9-AF26-3DB34347B6E0}">
      <dgm:prSet/>
      <dgm:spPr/>
      <dgm:t>
        <a:bodyPr/>
        <a:lstStyle/>
        <a:p>
          <a:endParaRPr lang="en-US"/>
        </a:p>
      </dgm:t>
    </dgm:pt>
    <dgm:pt modelId="{09BA5505-14C3-49EB-8B32-86B7BF4EFDB4}">
      <dgm:prSet phldrT="[Text]" custT="1"/>
      <dgm:spPr/>
      <dgm:t>
        <a:bodyPr anchor="b" anchorCtr="0"/>
        <a:lstStyle/>
        <a:p>
          <a:r>
            <a:rPr lang="en-US" sz="2200" dirty="0" smtClean="0"/>
            <a:t>Main Memory</a:t>
          </a:r>
          <a:endParaRPr lang="en-US" sz="2200" dirty="0"/>
        </a:p>
      </dgm:t>
    </dgm:pt>
    <dgm:pt modelId="{2ED20904-2A35-4A67-811B-2A0EEF8A0F02}" type="parTrans" cxnId="{430E2525-3BC5-446C-AF0D-AD1185FE1629}">
      <dgm:prSet/>
      <dgm:spPr/>
      <dgm:t>
        <a:bodyPr/>
        <a:lstStyle/>
        <a:p>
          <a:endParaRPr lang="en-US"/>
        </a:p>
      </dgm:t>
    </dgm:pt>
    <dgm:pt modelId="{1B4DC060-0BCD-446A-B680-646563FDED54}" type="sibTrans" cxnId="{430E2525-3BC5-446C-AF0D-AD1185FE1629}">
      <dgm:prSet/>
      <dgm:spPr/>
      <dgm:t>
        <a:bodyPr/>
        <a:lstStyle/>
        <a:p>
          <a:endParaRPr lang="en-US"/>
        </a:p>
      </dgm:t>
    </dgm:pt>
    <dgm:pt modelId="{A7CE4BF0-37F9-478C-9F9B-BBB8C504408E}">
      <dgm:prSet phldrT="[Text]" custT="1"/>
      <dgm:spPr/>
      <dgm:t>
        <a:bodyPr anchor="b" anchorCtr="0"/>
        <a:lstStyle/>
        <a:p>
          <a:r>
            <a:rPr lang="en-US" sz="1800" dirty="0" smtClean="0"/>
            <a:t>L1 Cache</a:t>
          </a:r>
          <a:endParaRPr lang="en-US" sz="1800" dirty="0"/>
        </a:p>
      </dgm:t>
    </dgm:pt>
    <dgm:pt modelId="{05281081-FC67-4B72-AB29-C8D23669446F}" type="parTrans" cxnId="{8944E29A-26B5-4E85-AB20-7583441F44C9}">
      <dgm:prSet/>
      <dgm:spPr/>
      <dgm:t>
        <a:bodyPr/>
        <a:lstStyle/>
        <a:p>
          <a:endParaRPr lang="en-US"/>
        </a:p>
      </dgm:t>
    </dgm:pt>
    <dgm:pt modelId="{3ED18608-0220-48B8-A748-8642C2E7D386}" type="sibTrans" cxnId="{8944E29A-26B5-4E85-AB20-7583441F44C9}">
      <dgm:prSet/>
      <dgm:spPr/>
      <dgm:t>
        <a:bodyPr/>
        <a:lstStyle/>
        <a:p>
          <a:endParaRPr lang="en-US"/>
        </a:p>
      </dgm:t>
    </dgm:pt>
    <dgm:pt modelId="{89CA9B95-8CB1-4C81-A2BE-94FFEBAC7343}" type="pres">
      <dgm:prSet presAssocID="{7F8B329D-5928-4597-BC46-539DA5349990}" presName="Name0" presStyleCnt="0">
        <dgm:presLayoutVars>
          <dgm:dir/>
          <dgm:animLvl val="lvl"/>
          <dgm:resizeHandles val="exact"/>
        </dgm:presLayoutVars>
      </dgm:prSet>
      <dgm:spPr/>
    </dgm:pt>
    <dgm:pt modelId="{1D71D8C9-8487-4B68-B3CF-B06E772C2F2B}" type="pres">
      <dgm:prSet presAssocID="{AE1D134B-BA0F-4C66-A3EF-D413670F9A0C}" presName="Name8" presStyleCnt="0"/>
      <dgm:spPr/>
    </dgm:pt>
    <dgm:pt modelId="{9CE6BF1C-AFE7-4913-8E0E-FA8FA28B39B1}" type="pres">
      <dgm:prSet presAssocID="{AE1D134B-BA0F-4C66-A3EF-D413670F9A0C}" presName="level" presStyleLbl="node1" presStyleIdx="0" presStyleCnt="6">
        <dgm:presLayoutVars>
          <dgm:chMax val="1"/>
          <dgm:bulletEnabled val="1"/>
        </dgm:presLayoutVars>
      </dgm:prSet>
      <dgm:spPr/>
      <dgm:t>
        <a:bodyPr/>
        <a:lstStyle/>
        <a:p>
          <a:endParaRPr lang="en-US"/>
        </a:p>
      </dgm:t>
    </dgm:pt>
    <dgm:pt modelId="{72392578-813A-4F79-A120-1175B0D490FB}" type="pres">
      <dgm:prSet presAssocID="{AE1D134B-BA0F-4C66-A3EF-D413670F9A0C}" presName="levelTx" presStyleLbl="revTx" presStyleIdx="0" presStyleCnt="0">
        <dgm:presLayoutVars>
          <dgm:chMax val="1"/>
          <dgm:bulletEnabled val="1"/>
        </dgm:presLayoutVars>
      </dgm:prSet>
      <dgm:spPr/>
      <dgm:t>
        <a:bodyPr/>
        <a:lstStyle/>
        <a:p>
          <a:endParaRPr lang="en-US"/>
        </a:p>
      </dgm:t>
    </dgm:pt>
    <dgm:pt modelId="{4B83EFC7-2E93-4FF7-A5BD-21742F14E22E}" type="pres">
      <dgm:prSet presAssocID="{A7CE4BF0-37F9-478C-9F9B-BBB8C504408E}" presName="Name8" presStyleCnt="0"/>
      <dgm:spPr/>
    </dgm:pt>
    <dgm:pt modelId="{AC60A510-23A8-4851-B9E9-D5061524B7C2}" type="pres">
      <dgm:prSet presAssocID="{A7CE4BF0-37F9-478C-9F9B-BBB8C504408E}" presName="level" presStyleLbl="node1" presStyleIdx="1" presStyleCnt="6">
        <dgm:presLayoutVars>
          <dgm:chMax val="1"/>
          <dgm:bulletEnabled val="1"/>
        </dgm:presLayoutVars>
      </dgm:prSet>
      <dgm:spPr/>
      <dgm:t>
        <a:bodyPr/>
        <a:lstStyle/>
        <a:p>
          <a:endParaRPr lang="en-US"/>
        </a:p>
      </dgm:t>
    </dgm:pt>
    <dgm:pt modelId="{A53815A9-F107-4CBE-915B-1086AA2F0889}" type="pres">
      <dgm:prSet presAssocID="{A7CE4BF0-37F9-478C-9F9B-BBB8C504408E}" presName="levelTx" presStyleLbl="revTx" presStyleIdx="0" presStyleCnt="0">
        <dgm:presLayoutVars>
          <dgm:chMax val="1"/>
          <dgm:bulletEnabled val="1"/>
        </dgm:presLayoutVars>
      </dgm:prSet>
      <dgm:spPr/>
      <dgm:t>
        <a:bodyPr/>
        <a:lstStyle/>
        <a:p>
          <a:endParaRPr lang="en-US"/>
        </a:p>
      </dgm:t>
    </dgm:pt>
    <dgm:pt modelId="{ABC32764-3EBC-4B15-BF41-EB732CF31A16}" type="pres">
      <dgm:prSet presAssocID="{0ABB0A28-5A30-4D9F-B146-9F24AE60C4A9}" presName="Name8" presStyleCnt="0"/>
      <dgm:spPr/>
    </dgm:pt>
    <dgm:pt modelId="{4CDE54DA-B57D-4E4A-B0EF-6EE1DB8FFD09}" type="pres">
      <dgm:prSet presAssocID="{0ABB0A28-5A30-4D9F-B146-9F24AE60C4A9}" presName="level" presStyleLbl="node1" presStyleIdx="2" presStyleCnt="6">
        <dgm:presLayoutVars>
          <dgm:chMax val="1"/>
          <dgm:bulletEnabled val="1"/>
        </dgm:presLayoutVars>
      </dgm:prSet>
      <dgm:spPr/>
      <dgm:t>
        <a:bodyPr/>
        <a:lstStyle/>
        <a:p>
          <a:endParaRPr lang="en-US"/>
        </a:p>
      </dgm:t>
    </dgm:pt>
    <dgm:pt modelId="{D59AFFF6-73F7-48E6-8CFD-3B6D8BCB14E2}" type="pres">
      <dgm:prSet presAssocID="{0ABB0A28-5A30-4D9F-B146-9F24AE60C4A9}" presName="levelTx" presStyleLbl="revTx" presStyleIdx="0" presStyleCnt="0">
        <dgm:presLayoutVars>
          <dgm:chMax val="1"/>
          <dgm:bulletEnabled val="1"/>
        </dgm:presLayoutVars>
      </dgm:prSet>
      <dgm:spPr/>
      <dgm:t>
        <a:bodyPr/>
        <a:lstStyle/>
        <a:p>
          <a:endParaRPr lang="en-US"/>
        </a:p>
      </dgm:t>
    </dgm:pt>
    <dgm:pt modelId="{4DB9D1C6-CD7B-4170-B2C8-23B0588D31E9}" type="pres">
      <dgm:prSet presAssocID="{09BA5505-14C3-49EB-8B32-86B7BF4EFDB4}" presName="Name8" presStyleCnt="0"/>
      <dgm:spPr/>
    </dgm:pt>
    <dgm:pt modelId="{ACCF894D-C6F1-4D42-91C8-4B7BC20C8FDA}" type="pres">
      <dgm:prSet presAssocID="{09BA5505-14C3-49EB-8B32-86B7BF4EFDB4}" presName="level" presStyleLbl="node1" presStyleIdx="3" presStyleCnt="6">
        <dgm:presLayoutVars>
          <dgm:chMax val="1"/>
          <dgm:bulletEnabled val="1"/>
        </dgm:presLayoutVars>
      </dgm:prSet>
      <dgm:spPr/>
      <dgm:t>
        <a:bodyPr/>
        <a:lstStyle/>
        <a:p>
          <a:endParaRPr lang="en-US"/>
        </a:p>
      </dgm:t>
    </dgm:pt>
    <dgm:pt modelId="{4424016C-7C2C-4F6C-AD15-4E8E451791C5}" type="pres">
      <dgm:prSet presAssocID="{09BA5505-14C3-49EB-8B32-86B7BF4EFDB4}" presName="levelTx" presStyleLbl="revTx" presStyleIdx="0" presStyleCnt="0">
        <dgm:presLayoutVars>
          <dgm:chMax val="1"/>
          <dgm:bulletEnabled val="1"/>
        </dgm:presLayoutVars>
      </dgm:prSet>
      <dgm:spPr/>
      <dgm:t>
        <a:bodyPr/>
        <a:lstStyle/>
        <a:p>
          <a:endParaRPr lang="en-US"/>
        </a:p>
      </dgm:t>
    </dgm:pt>
    <dgm:pt modelId="{2FB6C0F5-6BAA-43A0-B27F-7C135ED7537D}" type="pres">
      <dgm:prSet presAssocID="{20D56625-6885-44EF-8C37-F9847665F412}" presName="Name8" presStyleCnt="0"/>
      <dgm:spPr/>
    </dgm:pt>
    <dgm:pt modelId="{CD40BACA-C213-4C50-AD2F-55DDC18F9395}" type="pres">
      <dgm:prSet presAssocID="{20D56625-6885-44EF-8C37-F9847665F412}" presName="level" presStyleLbl="node1" presStyleIdx="4" presStyleCnt="6" custLinFactNeighborY="-625">
        <dgm:presLayoutVars>
          <dgm:chMax val="1"/>
          <dgm:bulletEnabled val="1"/>
        </dgm:presLayoutVars>
      </dgm:prSet>
      <dgm:spPr/>
      <dgm:t>
        <a:bodyPr/>
        <a:lstStyle/>
        <a:p>
          <a:endParaRPr lang="en-US"/>
        </a:p>
      </dgm:t>
    </dgm:pt>
    <dgm:pt modelId="{D8D26BDE-DA49-44A4-A1ED-49ED7E97A105}" type="pres">
      <dgm:prSet presAssocID="{20D56625-6885-44EF-8C37-F9847665F412}" presName="levelTx" presStyleLbl="revTx" presStyleIdx="0" presStyleCnt="0">
        <dgm:presLayoutVars>
          <dgm:chMax val="1"/>
          <dgm:bulletEnabled val="1"/>
        </dgm:presLayoutVars>
      </dgm:prSet>
      <dgm:spPr/>
      <dgm:t>
        <a:bodyPr/>
        <a:lstStyle/>
        <a:p>
          <a:endParaRPr lang="en-US"/>
        </a:p>
      </dgm:t>
    </dgm:pt>
    <dgm:pt modelId="{00BFC72B-02C6-4BDD-8ACB-C96A324A237E}" type="pres">
      <dgm:prSet presAssocID="{2A51D9B4-B754-4992-87CB-F8AFBFDEA9DB}" presName="Name8" presStyleCnt="0"/>
      <dgm:spPr/>
    </dgm:pt>
    <dgm:pt modelId="{BD97916C-1EAA-41D6-A1F4-C0CD1CA716DD}" type="pres">
      <dgm:prSet presAssocID="{2A51D9B4-B754-4992-87CB-F8AFBFDEA9DB}" presName="level" presStyleLbl="node1" presStyleIdx="5" presStyleCnt="6">
        <dgm:presLayoutVars>
          <dgm:chMax val="1"/>
          <dgm:bulletEnabled val="1"/>
        </dgm:presLayoutVars>
      </dgm:prSet>
      <dgm:spPr/>
      <dgm:t>
        <a:bodyPr/>
        <a:lstStyle/>
        <a:p>
          <a:endParaRPr lang="en-US"/>
        </a:p>
      </dgm:t>
    </dgm:pt>
    <dgm:pt modelId="{70C3B809-8DD1-4A0C-84FC-1B45ABDB51FC}" type="pres">
      <dgm:prSet presAssocID="{2A51D9B4-B754-4992-87CB-F8AFBFDEA9DB}" presName="levelTx" presStyleLbl="revTx" presStyleIdx="0" presStyleCnt="0">
        <dgm:presLayoutVars>
          <dgm:chMax val="1"/>
          <dgm:bulletEnabled val="1"/>
        </dgm:presLayoutVars>
      </dgm:prSet>
      <dgm:spPr/>
      <dgm:t>
        <a:bodyPr/>
        <a:lstStyle/>
        <a:p>
          <a:endParaRPr lang="en-US"/>
        </a:p>
      </dgm:t>
    </dgm:pt>
  </dgm:ptLst>
  <dgm:cxnLst>
    <dgm:cxn modelId="{5679CFC8-6BEA-4014-A613-F968F03F72A4}" type="presOf" srcId="{A7CE4BF0-37F9-478C-9F9B-BBB8C504408E}" destId="{A53815A9-F107-4CBE-915B-1086AA2F0889}" srcOrd="1" destOrd="0" presId="urn:microsoft.com/office/officeart/2005/8/layout/pyramid1"/>
    <dgm:cxn modelId="{FB957E52-F718-4E8D-B6EC-CA644E4869F4}" srcId="{7F8B329D-5928-4597-BC46-539DA5349990}" destId="{AE1D134B-BA0F-4C66-A3EF-D413670F9A0C}" srcOrd="0" destOrd="0" parTransId="{D5C5A790-07B8-40AC-9493-120022FEBFFF}" sibTransId="{FF02F72E-A3A3-4509-B528-997E98C58244}"/>
    <dgm:cxn modelId="{95B75E1E-A0F9-47C4-9174-DAC1839D3652}" srcId="{7F8B329D-5928-4597-BC46-539DA5349990}" destId="{2A51D9B4-B754-4992-87CB-F8AFBFDEA9DB}" srcOrd="5" destOrd="0" parTransId="{7CDAB743-7761-4CC7-95F3-722C21549279}" sibTransId="{D6F058BB-009D-4B45-8A71-E7DC4EACF575}"/>
    <dgm:cxn modelId="{8944E29A-26B5-4E85-AB20-7583441F44C9}" srcId="{7F8B329D-5928-4597-BC46-539DA5349990}" destId="{A7CE4BF0-37F9-478C-9F9B-BBB8C504408E}" srcOrd="1" destOrd="0" parTransId="{05281081-FC67-4B72-AB29-C8D23669446F}" sibTransId="{3ED18608-0220-48B8-A748-8642C2E7D386}"/>
    <dgm:cxn modelId="{430E2525-3BC5-446C-AF0D-AD1185FE1629}" srcId="{7F8B329D-5928-4597-BC46-539DA5349990}" destId="{09BA5505-14C3-49EB-8B32-86B7BF4EFDB4}" srcOrd="3" destOrd="0" parTransId="{2ED20904-2A35-4A67-811B-2A0EEF8A0F02}" sibTransId="{1B4DC060-0BCD-446A-B680-646563FDED54}"/>
    <dgm:cxn modelId="{71E09471-3B54-46E9-9016-1BF1CD6EB050}" type="presOf" srcId="{2A51D9B4-B754-4992-87CB-F8AFBFDEA9DB}" destId="{70C3B809-8DD1-4A0C-84FC-1B45ABDB51FC}" srcOrd="1" destOrd="0" presId="urn:microsoft.com/office/officeart/2005/8/layout/pyramid1"/>
    <dgm:cxn modelId="{474A5281-5B6C-4DD9-AF26-3DB34347B6E0}" srcId="{7F8B329D-5928-4597-BC46-539DA5349990}" destId="{0ABB0A28-5A30-4D9F-B146-9F24AE60C4A9}" srcOrd="2" destOrd="0" parTransId="{B1B00A1A-B4C6-435A-B45B-A84E74AD0BE0}" sibTransId="{5DC970BF-4ECF-4393-8F4F-288A757890FE}"/>
    <dgm:cxn modelId="{9B92755C-E7D5-47FB-82C1-3122BD319CF0}" type="presOf" srcId="{20D56625-6885-44EF-8C37-F9847665F412}" destId="{CD40BACA-C213-4C50-AD2F-55DDC18F9395}" srcOrd="0" destOrd="0" presId="urn:microsoft.com/office/officeart/2005/8/layout/pyramid1"/>
    <dgm:cxn modelId="{BF8C9EF1-9674-4BDB-AC22-1E8D5C8EBC87}" srcId="{7F8B329D-5928-4597-BC46-539DA5349990}" destId="{20D56625-6885-44EF-8C37-F9847665F412}" srcOrd="4" destOrd="0" parTransId="{7EAAF0D3-F907-4AA5-BDBE-24146D24C29A}" sibTransId="{9A33278A-1C21-4E6E-8B38-A676CDC15904}"/>
    <dgm:cxn modelId="{A02AA040-F22E-49F7-8D6A-DDF38816C228}" type="presOf" srcId="{AE1D134B-BA0F-4C66-A3EF-D413670F9A0C}" destId="{72392578-813A-4F79-A120-1175B0D490FB}" srcOrd="1" destOrd="0" presId="urn:microsoft.com/office/officeart/2005/8/layout/pyramid1"/>
    <dgm:cxn modelId="{430F8B75-07F9-4ECA-B18C-04F0E57E2700}" type="presOf" srcId="{09BA5505-14C3-49EB-8B32-86B7BF4EFDB4}" destId="{4424016C-7C2C-4F6C-AD15-4E8E451791C5}" srcOrd="1" destOrd="0" presId="urn:microsoft.com/office/officeart/2005/8/layout/pyramid1"/>
    <dgm:cxn modelId="{C2FD79B3-F320-4B77-A7F1-91333886745F}" type="presOf" srcId="{09BA5505-14C3-49EB-8B32-86B7BF4EFDB4}" destId="{ACCF894D-C6F1-4D42-91C8-4B7BC20C8FDA}" srcOrd="0" destOrd="0" presId="urn:microsoft.com/office/officeart/2005/8/layout/pyramid1"/>
    <dgm:cxn modelId="{3C47B699-F2E4-49F9-904D-105E7128C254}" type="presOf" srcId="{0ABB0A28-5A30-4D9F-B146-9F24AE60C4A9}" destId="{4CDE54DA-B57D-4E4A-B0EF-6EE1DB8FFD09}" srcOrd="0" destOrd="0" presId="urn:microsoft.com/office/officeart/2005/8/layout/pyramid1"/>
    <dgm:cxn modelId="{AFE0FE32-BEFB-47B3-B75D-30A7B5F63D07}" type="presOf" srcId="{A7CE4BF0-37F9-478C-9F9B-BBB8C504408E}" destId="{AC60A510-23A8-4851-B9E9-D5061524B7C2}" srcOrd="0" destOrd="0" presId="urn:microsoft.com/office/officeart/2005/8/layout/pyramid1"/>
    <dgm:cxn modelId="{46AAF71A-CBF7-4838-AB1F-F34C8287FDE9}" type="presOf" srcId="{20D56625-6885-44EF-8C37-F9847665F412}" destId="{D8D26BDE-DA49-44A4-A1ED-49ED7E97A105}" srcOrd="1" destOrd="0" presId="urn:microsoft.com/office/officeart/2005/8/layout/pyramid1"/>
    <dgm:cxn modelId="{BA7647D3-F32E-4B9A-B18E-96E5D877F1F4}" type="presOf" srcId="{2A51D9B4-B754-4992-87CB-F8AFBFDEA9DB}" destId="{BD97916C-1EAA-41D6-A1F4-C0CD1CA716DD}" srcOrd="0" destOrd="0" presId="urn:microsoft.com/office/officeart/2005/8/layout/pyramid1"/>
    <dgm:cxn modelId="{4F466546-BAC8-41EB-BB37-6DEE23ACE912}" type="presOf" srcId="{0ABB0A28-5A30-4D9F-B146-9F24AE60C4A9}" destId="{D59AFFF6-73F7-48E6-8CFD-3B6D8BCB14E2}" srcOrd="1" destOrd="0" presId="urn:microsoft.com/office/officeart/2005/8/layout/pyramid1"/>
    <dgm:cxn modelId="{3F126C7E-A93E-4E8C-952D-F67609E2341D}" type="presOf" srcId="{7F8B329D-5928-4597-BC46-539DA5349990}" destId="{89CA9B95-8CB1-4C81-A2BE-94FFEBAC7343}" srcOrd="0" destOrd="0" presId="urn:microsoft.com/office/officeart/2005/8/layout/pyramid1"/>
    <dgm:cxn modelId="{A6F66D18-F6B3-42A7-BB38-D29C454A7740}" type="presOf" srcId="{AE1D134B-BA0F-4C66-A3EF-D413670F9A0C}" destId="{9CE6BF1C-AFE7-4913-8E0E-FA8FA28B39B1}" srcOrd="0" destOrd="0" presId="urn:microsoft.com/office/officeart/2005/8/layout/pyramid1"/>
    <dgm:cxn modelId="{B19CFEDF-8649-46CB-9D46-B4ABE60366EA}" type="presParOf" srcId="{89CA9B95-8CB1-4C81-A2BE-94FFEBAC7343}" destId="{1D71D8C9-8487-4B68-B3CF-B06E772C2F2B}" srcOrd="0" destOrd="0" presId="urn:microsoft.com/office/officeart/2005/8/layout/pyramid1"/>
    <dgm:cxn modelId="{1F67086E-A549-4938-8213-08D403201CEB}" type="presParOf" srcId="{1D71D8C9-8487-4B68-B3CF-B06E772C2F2B}" destId="{9CE6BF1C-AFE7-4913-8E0E-FA8FA28B39B1}" srcOrd="0" destOrd="0" presId="urn:microsoft.com/office/officeart/2005/8/layout/pyramid1"/>
    <dgm:cxn modelId="{07696B37-177F-439D-A51B-4E833CB42AE8}" type="presParOf" srcId="{1D71D8C9-8487-4B68-B3CF-B06E772C2F2B}" destId="{72392578-813A-4F79-A120-1175B0D490FB}" srcOrd="1" destOrd="0" presId="urn:microsoft.com/office/officeart/2005/8/layout/pyramid1"/>
    <dgm:cxn modelId="{AE1D493E-FAC0-4DCD-9434-1F4BFAF72ACE}" type="presParOf" srcId="{89CA9B95-8CB1-4C81-A2BE-94FFEBAC7343}" destId="{4B83EFC7-2E93-4FF7-A5BD-21742F14E22E}" srcOrd="1" destOrd="0" presId="urn:microsoft.com/office/officeart/2005/8/layout/pyramid1"/>
    <dgm:cxn modelId="{1BA3B97F-F3B6-472B-81E7-3232A6668722}" type="presParOf" srcId="{4B83EFC7-2E93-4FF7-A5BD-21742F14E22E}" destId="{AC60A510-23A8-4851-B9E9-D5061524B7C2}" srcOrd="0" destOrd="0" presId="urn:microsoft.com/office/officeart/2005/8/layout/pyramid1"/>
    <dgm:cxn modelId="{91C61636-2CC5-4580-8CF3-BFDAD7E69614}" type="presParOf" srcId="{4B83EFC7-2E93-4FF7-A5BD-21742F14E22E}" destId="{A53815A9-F107-4CBE-915B-1086AA2F0889}" srcOrd="1" destOrd="0" presId="urn:microsoft.com/office/officeart/2005/8/layout/pyramid1"/>
    <dgm:cxn modelId="{0F8F7F9F-E10D-4B37-BD8B-BFA49F9CA7EC}" type="presParOf" srcId="{89CA9B95-8CB1-4C81-A2BE-94FFEBAC7343}" destId="{ABC32764-3EBC-4B15-BF41-EB732CF31A16}" srcOrd="2" destOrd="0" presId="urn:microsoft.com/office/officeart/2005/8/layout/pyramid1"/>
    <dgm:cxn modelId="{C184165C-43AF-43DA-AA74-0A1C2627027D}" type="presParOf" srcId="{ABC32764-3EBC-4B15-BF41-EB732CF31A16}" destId="{4CDE54DA-B57D-4E4A-B0EF-6EE1DB8FFD09}" srcOrd="0" destOrd="0" presId="urn:microsoft.com/office/officeart/2005/8/layout/pyramid1"/>
    <dgm:cxn modelId="{64308FFE-2792-4920-96FA-090108CE6497}" type="presParOf" srcId="{ABC32764-3EBC-4B15-BF41-EB732CF31A16}" destId="{D59AFFF6-73F7-48E6-8CFD-3B6D8BCB14E2}" srcOrd="1" destOrd="0" presId="urn:microsoft.com/office/officeart/2005/8/layout/pyramid1"/>
    <dgm:cxn modelId="{9D2074DC-E4E9-46D2-ABBC-383B0AC215E3}" type="presParOf" srcId="{89CA9B95-8CB1-4C81-A2BE-94FFEBAC7343}" destId="{4DB9D1C6-CD7B-4170-B2C8-23B0588D31E9}" srcOrd="3" destOrd="0" presId="urn:microsoft.com/office/officeart/2005/8/layout/pyramid1"/>
    <dgm:cxn modelId="{A06FA4F3-B786-49C2-82A8-738B508D32F3}" type="presParOf" srcId="{4DB9D1C6-CD7B-4170-B2C8-23B0588D31E9}" destId="{ACCF894D-C6F1-4D42-91C8-4B7BC20C8FDA}" srcOrd="0" destOrd="0" presId="urn:microsoft.com/office/officeart/2005/8/layout/pyramid1"/>
    <dgm:cxn modelId="{BDDCF569-4155-46A3-A287-A2A1C20E6C52}" type="presParOf" srcId="{4DB9D1C6-CD7B-4170-B2C8-23B0588D31E9}" destId="{4424016C-7C2C-4F6C-AD15-4E8E451791C5}" srcOrd="1" destOrd="0" presId="urn:microsoft.com/office/officeart/2005/8/layout/pyramid1"/>
    <dgm:cxn modelId="{F0589AC2-1851-4896-86BA-6E69BC5EBF68}" type="presParOf" srcId="{89CA9B95-8CB1-4C81-A2BE-94FFEBAC7343}" destId="{2FB6C0F5-6BAA-43A0-B27F-7C135ED7537D}" srcOrd="4" destOrd="0" presId="urn:microsoft.com/office/officeart/2005/8/layout/pyramid1"/>
    <dgm:cxn modelId="{EF496126-BFB7-4654-B478-401A9F00742F}" type="presParOf" srcId="{2FB6C0F5-6BAA-43A0-B27F-7C135ED7537D}" destId="{CD40BACA-C213-4C50-AD2F-55DDC18F9395}" srcOrd="0" destOrd="0" presId="urn:microsoft.com/office/officeart/2005/8/layout/pyramid1"/>
    <dgm:cxn modelId="{03CB9E28-4442-434E-B8C4-A2A530B9783E}" type="presParOf" srcId="{2FB6C0F5-6BAA-43A0-B27F-7C135ED7537D}" destId="{D8D26BDE-DA49-44A4-A1ED-49ED7E97A105}" srcOrd="1" destOrd="0" presId="urn:microsoft.com/office/officeart/2005/8/layout/pyramid1"/>
    <dgm:cxn modelId="{3F11164A-61EF-45E5-99C2-C4271828AF72}" type="presParOf" srcId="{89CA9B95-8CB1-4C81-A2BE-94FFEBAC7343}" destId="{00BFC72B-02C6-4BDD-8ACB-C96A324A237E}" srcOrd="5" destOrd="0" presId="urn:microsoft.com/office/officeart/2005/8/layout/pyramid1"/>
    <dgm:cxn modelId="{2BAF896A-F88F-4DAF-95E6-B57A849693B9}" type="presParOf" srcId="{00BFC72B-02C6-4BDD-8ACB-C96A324A237E}" destId="{BD97916C-1EAA-41D6-A1F4-C0CD1CA716DD}" srcOrd="0" destOrd="0" presId="urn:microsoft.com/office/officeart/2005/8/layout/pyramid1"/>
    <dgm:cxn modelId="{5B46A0A3-5955-44D4-B406-CB3FCFCD3AC9}" type="presParOf" srcId="{00BFC72B-02C6-4BDD-8ACB-C96A324A237E}" destId="{70C3B809-8DD1-4A0C-84FC-1B45ABDB51FC}" srcOrd="1" destOrd="0" presId="urn:microsoft.com/office/officeart/2005/8/layout/pyramid1"/>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30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40175" y="0"/>
            <a:ext cx="3013075" cy="465138"/>
          </a:xfrm>
          <a:prstGeom prst="rect">
            <a:avLst/>
          </a:prstGeom>
        </p:spPr>
        <p:txBody>
          <a:bodyPr vert="horz" lIns="91440" tIns="45720" rIns="91440" bIns="45720" rtlCol="0"/>
          <a:lstStyle>
            <a:lvl1pPr algn="r">
              <a:defRPr sz="1200"/>
            </a:lvl1pPr>
          </a:lstStyle>
          <a:p>
            <a:fld id="{821AE65D-6325-4952-9094-EE7CE727E513}" type="datetimeFigureOut">
              <a:rPr lang="en-US" smtClean="0"/>
              <a:pPr/>
              <a:t>10/1/2021</a:t>
            </a:fld>
            <a:endParaRPr lang="en-US"/>
          </a:p>
        </p:txBody>
      </p:sp>
      <p:sp>
        <p:nvSpPr>
          <p:cNvPr id="4" name="Footer Placeholder 3"/>
          <p:cNvSpPr>
            <a:spLocks noGrp="1"/>
          </p:cNvSpPr>
          <p:nvPr>
            <p:ph type="ftr" sz="quarter" idx="2"/>
          </p:nvPr>
        </p:nvSpPr>
        <p:spPr>
          <a:xfrm>
            <a:off x="0" y="8842375"/>
            <a:ext cx="30130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40175" y="8842375"/>
            <a:ext cx="3013075" cy="465138"/>
          </a:xfrm>
          <a:prstGeom prst="rect">
            <a:avLst/>
          </a:prstGeom>
        </p:spPr>
        <p:txBody>
          <a:bodyPr vert="horz" lIns="91440" tIns="45720" rIns="91440" bIns="45720" rtlCol="0" anchor="b"/>
          <a:lstStyle>
            <a:lvl1pPr algn="r">
              <a:defRPr sz="1200"/>
            </a:lvl1pPr>
          </a:lstStyle>
          <a:p>
            <a:fld id="{0590906E-BFE4-4467-B23F-DFD831F86EF0}"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3763" cy="467072"/>
          </a:xfrm>
          <a:prstGeom prst="rect">
            <a:avLst/>
          </a:prstGeom>
        </p:spPr>
        <p:txBody>
          <a:bodyPr vert="horz" lIns="92930" tIns="46465" rIns="92930" bIns="46465" rtlCol="0"/>
          <a:lstStyle>
            <a:lvl1pPr algn="l">
              <a:defRPr sz="1200"/>
            </a:lvl1pPr>
          </a:lstStyle>
          <a:p>
            <a:endParaRPr lang="en-US"/>
          </a:p>
        </p:txBody>
      </p:sp>
      <p:sp>
        <p:nvSpPr>
          <p:cNvPr id="3" name="Date Placeholder 2"/>
          <p:cNvSpPr>
            <a:spLocks noGrp="1"/>
          </p:cNvSpPr>
          <p:nvPr>
            <p:ph type="dt" idx="1"/>
          </p:nvPr>
        </p:nvSpPr>
        <p:spPr>
          <a:xfrm>
            <a:off x="3939466" y="0"/>
            <a:ext cx="3013763" cy="467072"/>
          </a:xfrm>
          <a:prstGeom prst="rect">
            <a:avLst/>
          </a:prstGeom>
        </p:spPr>
        <p:txBody>
          <a:bodyPr vert="horz" lIns="92930" tIns="46465" rIns="92930" bIns="46465" rtlCol="0"/>
          <a:lstStyle>
            <a:lvl1pPr algn="r">
              <a:defRPr sz="1200"/>
            </a:lvl1pPr>
          </a:lstStyle>
          <a:p>
            <a:fld id="{D648E3F3-8B31-41D2-AA9B-9796555DB866}" type="datetimeFigureOut">
              <a:rPr lang="en-US" smtClean="0"/>
              <a:pPr/>
              <a:t>10/1/2021</a:t>
            </a:fld>
            <a:endParaRPr lang="en-US"/>
          </a:p>
        </p:txBody>
      </p:sp>
      <p:sp>
        <p:nvSpPr>
          <p:cNvPr id="4" name="Slide Image Placeholder 3"/>
          <p:cNvSpPr>
            <a:spLocks noGrp="1" noRot="1" noChangeAspect="1"/>
          </p:cNvSpPr>
          <p:nvPr>
            <p:ph type="sldImg" idx="2"/>
          </p:nvPr>
        </p:nvSpPr>
        <p:spPr>
          <a:xfrm>
            <a:off x="685800" y="1163638"/>
            <a:ext cx="5583238" cy="3141662"/>
          </a:xfrm>
          <a:prstGeom prst="rect">
            <a:avLst/>
          </a:prstGeom>
          <a:noFill/>
          <a:ln w="12700">
            <a:solidFill>
              <a:prstClr val="black"/>
            </a:solidFill>
          </a:ln>
        </p:spPr>
        <p:txBody>
          <a:bodyPr vert="horz" lIns="92930" tIns="46465" rIns="92930" bIns="46465" rtlCol="0" anchor="ctr"/>
          <a:lstStyle/>
          <a:p>
            <a:endParaRPr lang="en-US"/>
          </a:p>
        </p:txBody>
      </p:sp>
      <p:sp>
        <p:nvSpPr>
          <p:cNvPr id="5" name="Notes Placeholder 4"/>
          <p:cNvSpPr>
            <a:spLocks noGrp="1"/>
          </p:cNvSpPr>
          <p:nvPr>
            <p:ph type="body" sz="quarter" idx="3"/>
          </p:nvPr>
        </p:nvSpPr>
        <p:spPr>
          <a:xfrm>
            <a:off x="695484" y="4480004"/>
            <a:ext cx="5563870" cy="3665458"/>
          </a:xfrm>
          <a:prstGeom prst="rect">
            <a:avLst/>
          </a:prstGeom>
        </p:spPr>
        <p:txBody>
          <a:bodyPr vert="horz" lIns="92930" tIns="46465" rIns="92930" bIns="46465"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2030"/>
            <a:ext cx="3013763" cy="467071"/>
          </a:xfrm>
          <a:prstGeom prst="rect">
            <a:avLst/>
          </a:prstGeom>
        </p:spPr>
        <p:txBody>
          <a:bodyPr vert="horz" lIns="92930" tIns="46465" rIns="92930" bIns="46465" rtlCol="0" anchor="b"/>
          <a:lstStyle>
            <a:lvl1pPr algn="l">
              <a:defRPr sz="1200"/>
            </a:lvl1pPr>
          </a:lstStyle>
          <a:p>
            <a:endParaRPr lang="en-US"/>
          </a:p>
        </p:txBody>
      </p:sp>
      <p:sp>
        <p:nvSpPr>
          <p:cNvPr id="7" name="Slide Number Placeholder 6"/>
          <p:cNvSpPr>
            <a:spLocks noGrp="1"/>
          </p:cNvSpPr>
          <p:nvPr>
            <p:ph type="sldNum" sz="quarter" idx="5"/>
          </p:nvPr>
        </p:nvSpPr>
        <p:spPr>
          <a:xfrm>
            <a:off x="3939466" y="8842030"/>
            <a:ext cx="3013763" cy="467071"/>
          </a:xfrm>
          <a:prstGeom prst="rect">
            <a:avLst/>
          </a:prstGeom>
        </p:spPr>
        <p:txBody>
          <a:bodyPr vert="horz" lIns="92930" tIns="46465" rIns="92930" bIns="46465" rtlCol="0" anchor="b"/>
          <a:lstStyle>
            <a:lvl1pPr algn="r">
              <a:defRPr sz="1200"/>
            </a:lvl1pPr>
          </a:lstStyle>
          <a:p>
            <a:fld id="{BC79BDEF-6165-4E72-B1A6-6E8034CEC248}" type="slidenum">
              <a:rPr lang="en-US" smtClean="0"/>
              <a:pPr/>
              <a:t>‹#›</a:t>
            </a:fld>
            <a:endParaRPr lang="en-US"/>
          </a:p>
        </p:txBody>
      </p:sp>
    </p:spTree>
    <p:extLst>
      <p:ext uri="{BB962C8B-B14F-4D97-AF65-F5344CB8AC3E}">
        <p14:creationId xmlns="" xmlns:p14="http://schemas.microsoft.com/office/powerpoint/2010/main" val="1766013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79BDEF-6165-4E72-B1A6-6E8034CEC248}" type="slidenum">
              <a:rPr lang="en-US" smtClean="0"/>
              <a:pPr/>
              <a:t>9</a:t>
            </a:fld>
            <a:endParaRPr lang="en-US"/>
          </a:p>
        </p:txBody>
      </p:sp>
    </p:spTree>
    <p:extLst>
      <p:ext uri="{BB962C8B-B14F-4D97-AF65-F5344CB8AC3E}">
        <p14:creationId xmlns="" xmlns:p14="http://schemas.microsoft.com/office/powerpoint/2010/main" val="21513453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79BDEF-6165-4E72-B1A6-6E8034CEC248}" type="slidenum">
              <a:rPr lang="en-US" smtClean="0"/>
              <a:pPr/>
              <a:t>20</a:t>
            </a:fld>
            <a:endParaRPr lang="en-US"/>
          </a:p>
        </p:txBody>
      </p:sp>
    </p:spTree>
    <p:extLst>
      <p:ext uri="{BB962C8B-B14F-4D97-AF65-F5344CB8AC3E}">
        <p14:creationId xmlns="" xmlns:p14="http://schemas.microsoft.com/office/powerpoint/2010/main" val="14413002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79BDEF-6165-4E72-B1A6-6E8034CEC248}" type="slidenum">
              <a:rPr lang="en-US" smtClean="0"/>
              <a:pPr/>
              <a:t>38</a:t>
            </a:fld>
            <a:endParaRPr lang="en-US"/>
          </a:p>
        </p:txBody>
      </p:sp>
    </p:spTree>
    <p:extLst>
      <p:ext uri="{BB962C8B-B14F-4D97-AF65-F5344CB8AC3E}">
        <p14:creationId xmlns="" xmlns:p14="http://schemas.microsoft.com/office/powerpoint/2010/main" val="2602538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79BDEF-6165-4E72-B1A6-6E8034CEC248}" type="slidenum">
              <a:rPr lang="en-US" smtClean="0"/>
              <a:pPr/>
              <a:t>39</a:t>
            </a:fld>
            <a:endParaRPr lang="en-US"/>
          </a:p>
        </p:txBody>
      </p:sp>
    </p:spTree>
    <p:extLst>
      <p:ext uri="{BB962C8B-B14F-4D97-AF65-F5344CB8AC3E}">
        <p14:creationId xmlns="" xmlns:p14="http://schemas.microsoft.com/office/powerpoint/2010/main" val="40224082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79BDEF-6165-4E72-B1A6-6E8034CEC248}" type="slidenum">
              <a:rPr lang="en-US" smtClean="0"/>
              <a:pPr/>
              <a:t>78</a:t>
            </a:fld>
            <a:endParaRPr lang="en-US"/>
          </a:p>
        </p:txBody>
      </p:sp>
    </p:spTree>
    <p:extLst>
      <p:ext uri="{BB962C8B-B14F-4D97-AF65-F5344CB8AC3E}">
        <p14:creationId xmlns="" xmlns:p14="http://schemas.microsoft.com/office/powerpoint/2010/main" val="39370057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79BDEF-6165-4E72-B1A6-6E8034CEC248}" type="slidenum">
              <a:rPr lang="en-US" smtClean="0"/>
              <a:pPr/>
              <a:t>10</a:t>
            </a:fld>
            <a:endParaRPr lang="en-US"/>
          </a:p>
        </p:txBody>
      </p:sp>
    </p:spTree>
    <p:extLst>
      <p:ext uri="{BB962C8B-B14F-4D97-AF65-F5344CB8AC3E}">
        <p14:creationId xmlns="" xmlns:p14="http://schemas.microsoft.com/office/powerpoint/2010/main" val="19085855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79BDEF-6165-4E72-B1A6-6E8034CEC248}" type="slidenum">
              <a:rPr lang="en-US" smtClean="0"/>
              <a:pPr/>
              <a:t>12</a:t>
            </a:fld>
            <a:endParaRPr lang="en-US"/>
          </a:p>
        </p:txBody>
      </p:sp>
    </p:spTree>
    <p:extLst>
      <p:ext uri="{BB962C8B-B14F-4D97-AF65-F5344CB8AC3E}">
        <p14:creationId xmlns="" xmlns:p14="http://schemas.microsoft.com/office/powerpoint/2010/main" val="16469616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79BDEF-6165-4E72-B1A6-6E8034CEC248}" type="slidenum">
              <a:rPr lang="en-US" smtClean="0"/>
              <a:pPr/>
              <a:t>13</a:t>
            </a:fld>
            <a:endParaRPr lang="en-US"/>
          </a:p>
        </p:txBody>
      </p:sp>
    </p:spTree>
    <p:extLst>
      <p:ext uri="{BB962C8B-B14F-4D97-AF65-F5344CB8AC3E}">
        <p14:creationId xmlns="" xmlns:p14="http://schemas.microsoft.com/office/powerpoint/2010/main" val="17230938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79BDEF-6165-4E72-B1A6-6E8034CEC248}" type="slidenum">
              <a:rPr lang="en-US" smtClean="0"/>
              <a:pPr/>
              <a:t>14</a:t>
            </a:fld>
            <a:endParaRPr lang="en-US"/>
          </a:p>
        </p:txBody>
      </p:sp>
    </p:spTree>
    <p:extLst>
      <p:ext uri="{BB962C8B-B14F-4D97-AF65-F5344CB8AC3E}">
        <p14:creationId xmlns="" xmlns:p14="http://schemas.microsoft.com/office/powerpoint/2010/main" val="19298323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79BDEF-6165-4E72-B1A6-6E8034CEC248}" type="slidenum">
              <a:rPr lang="en-US" smtClean="0"/>
              <a:pPr/>
              <a:t>15</a:t>
            </a:fld>
            <a:endParaRPr lang="en-US"/>
          </a:p>
        </p:txBody>
      </p:sp>
    </p:spTree>
    <p:extLst>
      <p:ext uri="{BB962C8B-B14F-4D97-AF65-F5344CB8AC3E}">
        <p14:creationId xmlns="" xmlns:p14="http://schemas.microsoft.com/office/powerpoint/2010/main" val="32270963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79BDEF-6165-4E72-B1A6-6E8034CEC248}" type="slidenum">
              <a:rPr lang="en-US" smtClean="0"/>
              <a:pPr/>
              <a:t>16</a:t>
            </a:fld>
            <a:endParaRPr lang="en-US"/>
          </a:p>
        </p:txBody>
      </p:sp>
    </p:spTree>
    <p:extLst>
      <p:ext uri="{BB962C8B-B14F-4D97-AF65-F5344CB8AC3E}">
        <p14:creationId xmlns="" xmlns:p14="http://schemas.microsoft.com/office/powerpoint/2010/main" val="41917741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79BDEF-6165-4E72-B1A6-6E8034CEC248}" type="slidenum">
              <a:rPr lang="en-US" smtClean="0"/>
              <a:pPr/>
              <a:t>17</a:t>
            </a:fld>
            <a:endParaRPr lang="en-US"/>
          </a:p>
        </p:txBody>
      </p:sp>
    </p:spTree>
    <p:extLst>
      <p:ext uri="{BB962C8B-B14F-4D97-AF65-F5344CB8AC3E}">
        <p14:creationId xmlns="" xmlns:p14="http://schemas.microsoft.com/office/powerpoint/2010/main" val="1655090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79BDEF-6165-4E72-B1A6-6E8034CEC248}" type="slidenum">
              <a:rPr lang="en-US" smtClean="0"/>
              <a:pPr/>
              <a:t>18</a:t>
            </a:fld>
            <a:endParaRPr lang="en-US"/>
          </a:p>
        </p:txBody>
      </p:sp>
    </p:spTree>
    <p:extLst>
      <p:ext uri="{BB962C8B-B14F-4D97-AF65-F5344CB8AC3E}">
        <p14:creationId xmlns="" xmlns:p14="http://schemas.microsoft.com/office/powerpoint/2010/main" val="719644857"/>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9.jpeg"/><Relationship Id="rId5" Type="http://schemas.openxmlformats.org/officeDocument/2006/relationships/image" Target="../media/image4.png"/><Relationship Id="rId10" Type="http://schemas.openxmlformats.org/officeDocument/2006/relationships/image" Target="../media/image8.png"/><Relationship Id="rId4" Type="http://schemas.openxmlformats.org/officeDocument/2006/relationships/image" Target="../media/image3.png"/><Relationship Id="rId9" Type="http://schemas.microsoft.com/office/2007/relationships/hdphoto" Target="../media/hdphoto1.wdp"/></Relationships>
</file>

<file path=ppt/slideLayouts/_rels/slideLayout10.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jpeg"/></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6" Type="http://schemas.microsoft.com/office/2007/relationships/hdphoto" Target="../media/hdphoto3.wdp"/><Relationship Id="rId5" Type="http://schemas.openxmlformats.org/officeDocument/2006/relationships/image" Target="../media/image12.png"/><Relationship Id="rId10" Type="http://schemas.openxmlformats.org/officeDocument/2006/relationships/image" Target="../media/image9.jpeg"/><Relationship Id="rId4" Type="http://schemas.openxmlformats.org/officeDocument/2006/relationships/image" Target="../media/image6.png"/><Relationship Id="rId9" Type="http://schemas.openxmlformats.org/officeDocument/2006/relationships/image" Target="../media/image13.jpe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7.png"/><Relationship Id="rId2" Type="http://schemas.openxmlformats.org/officeDocument/2006/relationships/image" Target="../media/image14.jpe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15.jpe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2.png"/><Relationship Id="rId9" Type="http://schemas.microsoft.com/office/2007/relationships/hdphoto" Target="../media/hdphoto1.wdp"/></Relationships>
</file>

<file path=ppt/slideLayouts/_rels/slideLayout1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2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9.jpeg"/><Relationship Id="rId5" Type="http://schemas.openxmlformats.org/officeDocument/2006/relationships/image" Target="../media/image4.png"/><Relationship Id="rId10" Type="http://schemas.openxmlformats.org/officeDocument/2006/relationships/image" Target="../media/image16.jpeg"/><Relationship Id="rId4" Type="http://schemas.openxmlformats.org/officeDocument/2006/relationships/image" Target="../media/image3.png"/><Relationship Id="rId9" Type="http://schemas.microsoft.com/office/2007/relationships/hdphoto" Target="../media/hdphoto1.wdp"/></Relationships>
</file>

<file path=ppt/slideLayouts/_rels/slideLayout2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Default Colo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0">
                <a:srgbClr val="1D3064"/>
              </a:gs>
              <a:gs pos="50000">
                <a:srgbClr val="1D3064"/>
              </a:gs>
              <a:gs pos="100000">
                <a:schemeClr val="tx2"/>
              </a:gs>
            </a:gsLst>
            <a:lin ang="10800000" scaled="1"/>
          </a:gra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0">
                      <a:srgbClr val="1D3064"/>
                    </a:gs>
                    <a:gs pos="100000">
                      <a:schemeClr val="tx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 xmlns:a14="http://schemas.microsoft.com/office/drawing/2010/main">
                  <a14:imgLayer r:embed="rId9">
                    <a14:imgEffect>
                      <a14:brightnessContrast contrast="-40000"/>
                    </a14:imgEffect>
                  </a14:imgLayer>
                </a14:imgProps>
              </a:ext>
              <a:ext uri="{28A0092B-C50C-407E-A947-70E740481C1C}">
                <a14:useLocalDpi xmlns=""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a:extLst>
              <a:ext uri="{FF2B5EF4-FFF2-40B4-BE49-F238E27FC236}">
                <a16:creationId xmlns:a16="http://schemas.microsoft.com/office/drawing/2014/main" xmlns="" id="{E0042908-6588-4C7A-9615-8D5899E8A9FA}"/>
              </a:ext>
            </a:extLst>
          </p:cNvPr>
          <p:cNvPicPr>
            <a:picLocks noChangeAspect="1"/>
          </p:cNvPicPr>
          <p:nvPr userDrawn="1"/>
        </p:nvPicPr>
        <p:blipFill rotWithShape="1">
          <a:blip r:embed="rId10">
            <a:extLst>
              <a:ext uri="{28A0092B-C50C-407E-A947-70E740481C1C}">
                <a14:useLocalDpi xmlns="" xmlns:a14="http://schemas.microsoft.com/office/drawing/2010/main" val="0"/>
              </a:ext>
            </a:extLst>
          </a:blip>
          <a:srcRect l="144383" t="-16142" r="-144383" b="22103"/>
          <a:stretch/>
        </p:blipFill>
        <p:spPr>
          <a:xfrm>
            <a:off x="1834747" y="3985791"/>
            <a:ext cx="3075940" cy="2892592"/>
          </a:xfrm>
          <a:prstGeom prst="rect">
            <a:avLst/>
          </a:prstGeom>
        </p:spPr>
      </p:pic>
      <p:pic>
        <p:nvPicPr>
          <p:cNvPr id="36" name="Picture 35" descr="User icon Royalty Free Vector Image - VectorStock">
            <a:extLst>
              <a:ext uri="{FF2B5EF4-FFF2-40B4-BE49-F238E27FC236}">
                <a16:creationId xmlns:a16="http://schemas.microsoft.com/office/drawing/2014/main" xmlns="" id="{3C805A05-DDF6-4BA6-8EDB-D97128A43BFF}"/>
              </a:ext>
            </a:extLst>
          </p:cNvPr>
          <p:cNvPicPr>
            <a:picLocks noChangeAspect="1" noChangeArrowheads="1"/>
          </p:cNvPicPr>
          <p:nvPr userDrawn="1"/>
        </p:nvPicPr>
        <p:blipFill>
          <a:blip r:embed="rId11" cstate="print">
            <a:lum bright="70000" contrast="-70000"/>
            <a:extLst>
              <a:ext uri="{28A0092B-C50C-407E-A947-70E740481C1C}">
                <a14:useLocalDpi xmlns=""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 xmlns:a14="http://schemas.microsoft.com/office/drawing/2010/main">
                <a:solidFill>
                  <a:srgbClr val="FFFFFF"/>
                </a:solidFill>
              </a14:hiddenFill>
            </a:ext>
          </a:extLst>
        </p:spPr>
      </p:pic>
      <p:sp>
        <p:nvSpPr>
          <p:cNvPr id="37" name="Picture Placeholder 36">
            <a:extLst>
              <a:ext uri="{FF2B5EF4-FFF2-40B4-BE49-F238E27FC236}">
                <a16:creationId xmlns:a16="http://schemas.microsoft.com/office/drawing/2014/main" xmlns="" id="{C4AACC20-C1A0-45ED-8640-28D84A9F84E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 xmlns:p14="http://schemas.microsoft.com/office/powerpoint/2010/main" val="357059326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Slide - Maroo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 xmlns:a14="http://schemas.microsoft.com/office/drawing/2010/main" val="0"/>
              </a:ext>
            </a:extLst>
          </a:blip>
          <a:srcRect t="18750" b="25000"/>
          <a:stretch/>
        </p:blipFill>
        <p:spPr>
          <a:xfrm>
            <a:off x="0" y="0"/>
            <a:ext cx="12192000" cy="6858000"/>
          </a:xfrm>
          <a:prstGeom prst="rect">
            <a:avLst/>
          </a:prstGeom>
        </p:spPr>
      </p:pic>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 xmlns:a14="http://schemas.microsoft.com/office/drawing/2010/main" val="0"/>
              </a:ext>
            </a:extLst>
          </a:blip>
          <a:stretch>
            <a:fillRect/>
          </a:stretch>
        </p:blipFill>
        <p:spPr>
          <a:xfrm>
            <a:off x="8808334" y="4602222"/>
            <a:ext cx="3383666" cy="225577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4" cstate="print">
            <a:extLst>
              <a:ext uri="{28A0092B-C50C-407E-A947-70E740481C1C}">
                <a14:useLocalDpi xmlns=""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5" cstate="print">
            <a:extLst>
              <a:ext uri="{28A0092B-C50C-407E-A947-70E740481C1C}">
                <a14:useLocalDpi xmlns=""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6">
                        <a:lumMod val="50000"/>
                      </a:schemeClr>
                    </a:gs>
                    <a:gs pos="100000">
                      <a:schemeClr val="accent6"/>
                    </a:gs>
                  </a:gsLst>
                  <a:lin ang="0" scaled="1"/>
                  <a:tileRect/>
                </a:gradFill>
                <a:effectLst/>
                <a:latin typeface="+mn-lt"/>
                <a:ea typeface="+mn-ea"/>
                <a:cs typeface="+mn-cs"/>
              </a:defRPr>
            </a:lvl1pPr>
          </a:lstStyle>
          <a:p>
            <a:pPr lvl="0"/>
            <a:endParaRPr lang="en-US" dirty="0"/>
          </a:p>
        </p:txBody>
      </p:sp>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6" cstate="print">
            <a:extLst>
              <a:ext uri="{BEBA8EAE-BF5A-486C-A8C5-ECC9F3942E4B}">
                <a14:imgProps xmlns="" xmlns:a14="http://schemas.microsoft.com/office/drawing/2010/main">
                  <a14:imgLayer r:embed="rId8">
                    <a14:imgEffect>
                      <a14:brightnessContrast contrast="-40000"/>
                    </a14:imgEffect>
                  </a14:imgLayer>
                </a14:imgProps>
              </a:ext>
              <a:ext uri="{28A0092B-C50C-407E-A947-70E740481C1C}">
                <a14:useLocalDpi xmlns=""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80BF4AFD-B365-46D4-AAC5-485DFA5A7D42}"/>
              </a:ext>
            </a:extLst>
          </p:cNvPr>
          <p:cNvPicPr>
            <a:picLocks noChangeAspect="1" noChangeArrowheads="1"/>
          </p:cNvPicPr>
          <p:nvPr userDrawn="1"/>
        </p:nvPicPr>
        <p:blipFill>
          <a:blip r:embed="rId9" cstate="print">
            <a:lum bright="70000" contrast="-70000"/>
            <a:extLst>
              <a:ext uri="{28A0092B-C50C-407E-A947-70E740481C1C}">
                <a14:useLocalDpi xmlns=""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2BC70C35-8BA7-4D49-9AF7-DC36FAB8FDA3}"/>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
        <p:nvSpPr>
          <p:cNvPr id="38" name="Hexagon 37"/>
          <p:cNvSpPr/>
          <p:nvPr userDrawn="1"/>
        </p:nvSpPr>
        <p:spPr>
          <a:xfrm rot="5400000">
            <a:off x="4309292" y="1717040"/>
            <a:ext cx="3461658" cy="2984188"/>
          </a:xfrm>
          <a:prstGeom prst="hexagon">
            <a:avLst/>
          </a:prstGeom>
          <a:solidFill>
            <a:schemeClr val="bg1">
              <a:lumMod val="95000"/>
            </a:schemeClr>
          </a:solidFill>
          <a:ln w="57150">
            <a:solidFill>
              <a:schemeClr val="accent6"/>
            </a:solidFill>
            <a:prstDash val="lgDash"/>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39" name="TextBox 38"/>
          <p:cNvSpPr txBox="1"/>
          <p:nvPr userDrawn="1"/>
        </p:nvSpPr>
        <p:spPr>
          <a:xfrm>
            <a:off x="5014038" y="2239638"/>
            <a:ext cx="2052165" cy="1938992"/>
          </a:xfrm>
          <a:prstGeom prst="rect">
            <a:avLst/>
          </a:prstGeom>
          <a:noFill/>
        </p:spPr>
        <p:txBody>
          <a:bodyPr wrap="none" rtlCol="0">
            <a:spAutoFit/>
          </a:bodyPr>
          <a:lstStyle/>
          <a:p>
            <a:pPr algn="ctr"/>
            <a:r>
              <a:rPr lang="en-US" sz="6000" b="1" i="1" dirty="0" smtClean="0"/>
              <a:t>Thank</a:t>
            </a:r>
          </a:p>
          <a:p>
            <a:pPr algn="ctr"/>
            <a:r>
              <a:rPr lang="en-US" sz="6000" b="1" i="1" dirty="0" smtClean="0"/>
              <a:t>You</a:t>
            </a:r>
            <a:endParaRPr lang="en-US" sz="6000" b="1" i="1" dirty="0"/>
          </a:p>
        </p:txBody>
      </p:sp>
      <p:sp>
        <p:nvSpPr>
          <p:cNvPr id="41" name="Rectangle 40"/>
          <p:cNvSpPr/>
          <p:nvPr userDrawn="1"/>
        </p:nvSpPr>
        <p:spPr>
          <a:xfrm>
            <a:off x="7678346" y="2221532"/>
            <a:ext cx="4513654" cy="195169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2" name="Rectangle 41"/>
          <p:cNvSpPr/>
          <p:nvPr userDrawn="1"/>
        </p:nvSpPr>
        <p:spPr>
          <a:xfrm>
            <a:off x="0" y="2221532"/>
            <a:ext cx="4402106" cy="195169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78003829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Slide - Red">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 xmlns:a14="http://schemas.microsoft.com/office/drawing/2010/main" val="0"/>
              </a:ext>
            </a:extLst>
          </a:blip>
          <a:srcRect t="18750" b="25000"/>
          <a:stretch/>
        </p:blipFill>
        <p:spPr>
          <a:xfrm>
            <a:off x="0" y="0"/>
            <a:ext cx="12192000" cy="6858000"/>
          </a:xfrm>
          <a:prstGeom prst="rect">
            <a:avLst/>
          </a:prstGeom>
        </p:spPr>
      </p:pic>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 xmlns:a14="http://schemas.microsoft.com/office/drawing/2010/main" val="0"/>
              </a:ext>
            </a:extLst>
          </a:blip>
          <a:stretch>
            <a:fillRect/>
          </a:stretch>
        </p:blipFill>
        <p:spPr>
          <a:xfrm>
            <a:off x="8808334" y="4602222"/>
            <a:ext cx="3383666" cy="2255777"/>
          </a:xfrm>
          <a:prstGeom prst="rect">
            <a:avLst/>
          </a:prstGeom>
        </p:spPr>
      </p:pic>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4" cstate="print">
            <a:extLst>
              <a:ext uri="{28A0092B-C50C-407E-A947-70E740481C1C}">
                <a14:useLocalDpi xmlns=""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5" cstate="print">
            <a:extLst>
              <a:ext uri="{BEBA8EAE-BF5A-486C-A8C5-ECC9F3942E4B}">
                <a14:imgProps xmlns="" xmlns:a14="http://schemas.microsoft.com/office/drawing/2010/main">
                  <a14:imgLayer r:embed="rId6">
                    <a14:imgEffect>
                      <a14:brightnessContrast contrast="-40000"/>
                    </a14:imgEffect>
                  </a14:imgLayer>
                </a14:imgProps>
              </a:ext>
              <a:ext uri="{28A0092B-C50C-407E-A947-70E740481C1C}">
                <a14:useLocalDpi xmlns=""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sp>
        <p:nvSpPr>
          <p:cNvPr id="41" name="Hexagon 40"/>
          <p:cNvSpPr/>
          <p:nvPr userDrawn="1"/>
        </p:nvSpPr>
        <p:spPr>
          <a:xfrm rot="5400000">
            <a:off x="4309292" y="1717040"/>
            <a:ext cx="3461658" cy="2984188"/>
          </a:xfrm>
          <a:prstGeom prst="hexagon">
            <a:avLst/>
          </a:prstGeom>
          <a:solidFill>
            <a:schemeClr val="bg1">
              <a:lumMod val="95000"/>
            </a:schemeClr>
          </a:solidFill>
          <a:ln w="57150">
            <a:solidFill>
              <a:schemeClr val="accent6"/>
            </a:solidFill>
            <a:prstDash val="lgDash"/>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42" name="TextBox 41"/>
          <p:cNvSpPr txBox="1"/>
          <p:nvPr userDrawn="1"/>
        </p:nvSpPr>
        <p:spPr>
          <a:xfrm>
            <a:off x="5014038" y="2239638"/>
            <a:ext cx="2052165" cy="1938992"/>
          </a:xfrm>
          <a:prstGeom prst="rect">
            <a:avLst/>
          </a:prstGeom>
          <a:noFill/>
        </p:spPr>
        <p:txBody>
          <a:bodyPr wrap="none" rtlCol="0">
            <a:spAutoFit/>
          </a:bodyPr>
          <a:lstStyle/>
          <a:p>
            <a:pPr algn="ctr"/>
            <a:r>
              <a:rPr lang="en-US" sz="6000" b="1" i="1" dirty="0" smtClean="0"/>
              <a:t>Thank</a:t>
            </a:r>
          </a:p>
          <a:p>
            <a:pPr algn="ctr"/>
            <a:r>
              <a:rPr lang="en-US" sz="6000" b="1" i="1" dirty="0" smtClean="0"/>
              <a:t>You</a:t>
            </a:r>
            <a:endParaRPr lang="en-US" sz="6000" b="1" i="1" dirty="0"/>
          </a:p>
        </p:txBody>
      </p:sp>
      <p:sp>
        <p:nvSpPr>
          <p:cNvPr id="43" name="Rectangle 42"/>
          <p:cNvSpPr/>
          <p:nvPr userDrawn="1"/>
        </p:nvSpPr>
        <p:spPr>
          <a:xfrm>
            <a:off x="7678346" y="2221532"/>
            <a:ext cx="4513654" cy="195169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4" name="Rectangle 43"/>
          <p:cNvSpPr/>
          <p:nvPr userDrawn="1"/>
        </p:nvSpPr>
        <p:spPr>
          <a:xfrm>
            <a:off x="0" y="2221532"/>
            <a:ext cx="4402106" cy="195169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47"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cxnSp>
        <p:nvCxnSpPr>
          <p:cNvPr id="48" name="Straight Connector 47">
            <a:extLst>
              <a:ext uri="{FF2B5EF4-FFF2-40B4-BE49-F238E27FC236}">
                <a16:creationId xmlns:a16="http://schemas.microsoft.com/office/drawing/2014/main" xmlns="" id="{E79C5D16-8087-4587-9A0A-A0570C73E0E7}"/>
              </a:ext>
            </a:extLst>
          </p:cNvPr>
          <p:cNvCxnSpPr/>
          <p:nvPr userDrawn="1"/>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49" name="Picture 48">
            <a:extLst>
              <a:ext uri="{FF2B5EF4-FFF2-40B4-BE49-F238E27FC236}">
                <a16:creationId xmlns:a16="http://schemas.microsoft.com/office/drawing/2014/main" xmlns="" id="{9812EDA6-C656-492A-A9CA-44B03C639132}"/>
              </a:ext>
            </a:extLst>
          </p:cNvPr>
          <p:cNvPicPr>
            <a:picLocks noChangeAspect="1"/>
          </p:cNvPicPr>
          <p:nvPr userDrawn="1"/>
        </p:nvPicPr>
        <p:blipFill>
          <a:blip r:embed="rId7" cstate="print">
            <a:extLst>
              <a:ext uri="{28A0092B-C50C-407E-A947-70E740481C1C}">
                <a14:useLocalDpi xmlns="" xmlns:a14="http://schemas.microsoft.com/office/drawing/2010/main" val="0"/>
              </a:ext>
            </a:extLst>
          </a:blip>
          <a:stretch>
            <a:fillRect/>
          </a:stretch>
        </p:blipFill>
        <p:spPr>
          <a:xfrm>
            <a:off x="1998063" y="6232297"/>
            <a:ext cx="182880" cy="182880"/>
          </a:xfrm>
          <a:prstGeom prst="rect">
            <a:avLst/>
          </a:prstGeom>
        </p:spPr>
      </p:pic>
      <p:pic>
        <p:nvPicPr>
          <p:cNvPr id="50" name="Picture 49">
            <a:extLst>
              <a:ext uri="{FF2B5EF4-FFF2-40B4-BE49-F238E27FC236}">
                <a16:creationId xmlns:a16="http://schemas.microsoft.com/office/drawing/2014/main" xmlns="" id="{627AEF91-6492-4B0C-A844-2296473B58DE}"/>
              </a:ext>
            </a:extLst>
          </p:cNvPr>
          <p:cNvPicPr>
            <a:picLocks noChangeAspect="1"/>
          </p:cNvPicPr>
          <p:nvPr userDrawn="1"/>
        </p:nvPicPr>
        <p:blipFill>
          <a:blip r:embed="rId8" cstate="print">
            <a:extLst>
              <a:ext uri="{28A0092B-C50C-407E-A947-70E740481C1C}">
                <a14:useLocalDpi xmlns="" xmlns:a14="http://schemas.microsoft.com/office/drawing/2010/main" val="0"/>
              </a:ext>
            </a:extLst>
          </a:blip>
          <a:stretch>
            <a:fillRect/>
          </a:stretch>
        </p:blipFill>
        <p:spPr>
          <a:xfrm>
            <a:off x="1998063" y="6505320"/>
            <a:ext cx="182880" cy="182880"/>
          </a:xfrm>
          <a:prstGeom prst="rect">
            <a:avLst/>
          </a:prstGeom>
        </p:spPr>
      </p:pic>
      <p:sp>
        <p:nvSpPr>
          <p:cNvPr id="51" name="Text Placeholder 2">
            <a:extLst>
              <a:ext uri="{FF2B5EF4-FFF2-40B4-BE49-F238E27FC236}">
                <a16:creationId xmlns:a16="http://schemas.microsoft.com/office/drawing/2014/main" xmlns="" id="{828AA7FF-D902-41DB-A12A-45135201E8C2}"/>
              </a:ext>
            </a:extLst>
          </p:cNvPr>
          <p:cNvSpPr>
            <a:spLocks noGrp="1"/>
          </p:cNvSpPr>
          <p:nvPr>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52" name="Text Placeholder 2">
            <a:extLst>
              <a:ext uri="{FF2B5EF4-FFF2-40B4-BE49-F238E27FC236}">
                <a16:creationId xmlns:a16="http://schemas.microsoft.com/office/drawing/2014/main" xmlns="" id="{F1EDDD62-43C6-4DEE-BBD9-CD0004E7EB03}"/>
              </a:ext>
            </a:extLst>
          </p:cNvPr>
          <p:cNvSpPr>
            <a:spLocks noGrp="1"/>
          </p:cNvSpPr>
          <p:nvPr>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56"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7"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B71B1C"/>
                    </a:gs>
                    <a:gs pos="100000">
                      <a:srgbClr val="ED524F"/>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8" name="Picture 57">
            <a:extLst>
              <a:ext uri="{FF2B5EF4-FFF2-40B4-BE49-F238E27FC236}">
                <a16:creationId xmlns:a16="http://schemas.microsoft.com/office/drawing/2014/main" xmlns="" id="{77B7B864-C091-4493-B14B-F5B61B586EED}"/>
              </a:ext>
            </a:extLst>
          </p:cNvPr>
          <p:cNvPicPr>
            <a:picLocks noChangeAspect="1"/>
          </p:cNvPicPr>
          <p:nvPr userDrawn="1"/>
        </p:nvPicPr>
        <p:blipFill>
          <a:blip r:embed="rId9" cstate="print">
            <a:extLst>
              <a:ext uri="{28A0092B-C50C-407E-A947-70E740481C1C}">
                <a14:useLocalDpi xmlns="" xmlns:a14="http://schemas.microsoft.com/office/drawing/2010/main" val="0"/>
              </a:ext>
            </a:extLst>
          </a:blip>
          <a:srcRect l="24746" t="7575" r="25761" b="18186"/>
          <a:stretch>
            <a:fillRect/>
          </a:stretch>
        </p:blipFill>
        <p:spPr>
          <a:xfrm>
            <a:off x="356499" y="5214354"/>
            <a:ext cx="1354234" cy="1354234"/>
          </a:xfrm>
          <a:custGeom>
            <a:avLst/>
            <a:gdLst>
              <a:gd name="connsiteX0" fmla="*/ 2286000 w 4572000"/>
              <a:gd name="connsiteY0" fmla="*/ 0 h 4572000"/>
              <a:gd name="connsiteX1" fmla="*/ 4572000 w 4572000"/>
              <a:gd name="connsiteY1" fmla="*/ 2286000 h 4572000"/>
              <a:gd name="connsiteX2" fmla="*/ 2286000 w 4572000"/>
              <a:gd name="connsiteY2" fmla="*/ 4572000 h 4572000"/>
              <a:gd name="connsiteX3" fmla="*/ 0 w 4572000"/>
              <a:gd name="connsiteY3" fmla="*/ 2286000 h 4572000"/>
              <a:gd name="connsiteX4" fmla="*/ 2286000 w 4572000"/>
              <a:gd name="connsiteY4" fmla="*/ 0 h 457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0" h="4572000">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noFill/>
          <a:ln w="6350">
            <a:solidFill>
              <a:schemeClr val="bg1">
                <a:lumMod val="65000"/>
              </a:schemeClr>
            </a:solidFill>
          </a:ln>
          <a:effectLst/>
        </p:spPr>
      </p:pic>
      <p:pic>
        <p:nvPicPr>
          <p:cNvPr id="59" name="Picture 58" descr="User icon Royalty Free Vector Image - VectorStock">
            <a:extLst>
              <a:ext uri="{FF2B5EF4-FFF2-40B4-BE49-F238E27FC236}">
                <a16:creationId xmlns:a16="http://schemas.microsoft.com/office/drawing/2014/main" xmlns="" id="{177B86E9-222D-4757-BE64-59540DB794E6}"/>
              </a:ext>
            </a:extLst>
          </p:cNvPr>
          <p:cNvPicPr>
            <a:picLocks noChangeAspect="1" noChangeArrowheads="1"/>
          </p:cNvPicPr>
          <p:nvPr userDrawn="1"/>
        </p:nvPicPr>
        <p:blipFill>
          <a:blip r:embed="rId10" cstate="print">
            <a:lum bright="70000" contrast="-70000"/>
            <a:extLst>
              <a:ext uri="{28A0092B-C50C-407E-A947-70E740481C1C}">
                <a14:useLocalDpi xmlns=""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 xmlns:a14="http://schemas.microsoft.com/office/drawing/2010/main">
                <a:solidFill>
                  <a:srgbClr val="FFFFFF"/>
                </a:solidFill>
              </a14:hiddenFill>
            </a:ext>
          </a:extLst>
        </p:spPr>
      </p:pic>
      <p:sp>
        <p:nvSpPr>
          <p:cNvPr id="60" name="Picture Placeholder 29">
            <a:extLst>
              <a:ext uri="{FF2B5EF4-FFF2-40B4-BE49-F238E27FC236}">
                <a16:creationId xmlns:a16="http://schemas.microsoft.com/office/drawing/2014/main" xmlns="" id="{8ABCD18B-D4E0-41E4-8162-7E83CB11DAE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 xmlns:p14="http://schemas.microsoft.com/office/powerpoint/2010/main" val="2941827939"/>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Complete Blanck">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9D71C1D1-D056-4C60-9F03-E6291617B71F}"/>
              </a:ext>
            </a:extLst>
          </p:cNvPr>
          <p:cNvSpPr txBox="1"/>
          <p:nvPr userDrawn="1"/>
        </p:nvSpPr>
        <p:spPr>
          <a:xfrm>
            <a:off x="375920" y="457200"/>
            <a:ext cx="4185761" cy="523220"/>
          </a:xfrm>
          <a:prstGeom prst="rect">
            <a:avLst/>
          </a:prstGeom>
          <a:noFill/>
        </p:spPr>
        <p:txBody>
          <a:bodyPr wrap="none" rtlCol="0">
            <a:spAutoFit/>
          </a:bodyPr>
          <a:lstStyle/>
          <a:p>
            <a:r>
              <a:rPr lang="en-US" sz="2800" dirty="0">
                <a:solidFill>
                  <a:srgbClr val="FF0000"/>
                </a:solidFill>
              </a:rPr>
              <a:t>How to Crop Circular Photo?</a:t>
            </a:r>
          </a:p>
        </p:txBody>
      </p:sp>
      <p:sp>
        <p:nvSpPr>
          <p:cNvPr id="11" name="Picture Placeholder 10">
            <a:extLst>
              <a:ext uri="{FF2B5EF4-FFF2-40B4-BE49-F238E27FC236}">
                <a16:creationId xmlns:a16="http://schemas.microsoft.com/office/drawing/2014/main" xmlns="" id="{E0451329-7800-417A-9D19-D93464C6306C}"/>
              </a:ext>
            </a:extLst>
          </p:cNvPr>
          <p:cNvSpPr>
            <a:spLocks noGrp="1"/>
          </p:cNvSpPr>
          <p:nvPr>
            <p:ph type="pic" sz="quarter" idx="10"/>
          </p:nvPr>
        </p:nvSpPr>
        <p:spPr>
          <a:xfrm>
            <a:off x="4013200" y="1808163"/>
            <a:ext cx="3890962" cy="3890962"/>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p:spPr>
        <p:txBody>
          <a:bodyPr wrap="square">
            <a:noAutofit/>
          </a:bodyPr>
          <a:lstStyle/>
          <a:p>
            <a:endParaRPr lang="en-US"/>
          </a:p>
        </p:txBody>
      </p:sp>
    </p:spTree>
    <p:extLst>
      <p:ext uri="{BB962C8B-B14F-4D97-AF65-F5344CB8AC3E}">
        <p14:creationId xmlns="" xmlns:p14="http://schemas.microsoft.com/office/powerpoint/2010/main" val="400331201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 Teal">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4">
                        <a:lumMod val="50000"/>
                      </a:schemeClr>
                    </a:gs>
                    <a:gs pos="100000">
                      <a:srgbClr val="009788"/>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 xmlns:a14="http://schemas.microsoft.com/office/drawing/2010/main">
                  <a14:imgLayer r:embed="rId9">
                    <a14:imgEffect>
                      <a14:brightnessContrast contrast="-40000"/>
                    </a14:imgEffect>
                  </a14:imgLayer>
                </a14:imgProps>
              </a:ext>
              <a:ext uri="{28A0092B-C50C-407E-A947-70E740481C1C}">
                <a14:useLocalDpi xmlns=""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descr="User icon Royalty Free Vector Image - VectorStock">
            <a:extLst>
              <a:ext uri="{FF2B5EF4-FFF2-40B4-BE49-F238E27FC236}">
                <a16:creationId xmlns:a16="http://schemas.microsoft.com/office/drawing/2014/main" xmlns="" id="{4A8E0F54-DC01-449D-B951-DC7CBAFD9546}"/>
              </a:ext>
            </a:extLst>
          </p:cNvPr>
          <p:cNvPicPr>
            <a:picLocks noChangeAspect="1" noChangeArrowheads="1"/>
          </p:cNvPicPr>
          <p:nvPr userDrawn="1"/>
        </p:nvPicPr>
        <p:blipFill>
          <a:blip r:embed="rId10" cstate="print">
            <a:lum bright="70000" contrast="-70000"/>
            <a:extLst>
              <a:ext uri="{28A0092B-C50C-407E-A947-70E740481C1C}">
                <a14:useLocalDpi xmlns=""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 xmlns:a14="http://schemas.microsoft.com/office/drawing/2010/main">
                <a:solidFill>
                  <a:srgbClr val="FFFFFF"/>
                </a:solidFill>
              </a14:hiddenFill>
            </a:ext>
          </a:extLst>
        </p:spPr>
      </p:pic>
      <p:sp>
        <p:nvSpPr>
          <p:cNvPr id="21" name="Picture Placeholder 20">
            <a:extLst>
              <a:ext uri="{FF2B5EF4-FFF2-40B4-BE49-F238E27FC236}">
                <a16:creationId xmlns:a16="http://schemas.microsoft.com/office/drawing/2014/main" xmlns="" id="{65D60AFC-04BC-4FCA-A89D-6FCD04B6DC35}"/>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 xmlns:p14="http://schemas.microsoft.com/office/powerpoint/2010/main" val="270888083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 Cya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2">
                        <a:lumMod val="50000"/>
                      </a:schemeClr>
                    </a:gs>
                    <a:gs pos="100000">
                      <a:schemeClr val="accent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 xmlns:a14="http://schemas.microsoft.com/office/drawing/2010/main">
                  <a14:imgLayer r:embed="rId9">
                    <a14:imgEffect>
                      <a14:brightnessContrast contrast="-40000"/>
                    </a14:imgEffect>
                  </a14:imgLayer>
                </a14:imgProps>
              </a:ext>
              <a:ext uri="{28A0092B-C50C-407E-A947-70E740481C1C}">
                <a14:useLocalDpi xmlns=""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0" name="Picture 29" descr="User icon Royalty Free Vector Image - VectorStock">
            <a:extLst>
              <a:ext uri="{FF2B5EF4-FFF2-40B4-BE49-F238E27FC236}">
                <a16:creationId xmlns:a16="http://schemas.microsoft.com/office/drawing/2014/main" xmlns="" id="{5F55812D-505A-4B1A-9EB5-16DCD08F2B82}"/>
              </a:ext>
            </a:extLst>
          </p:cNvPr>
          <p:cNvPicPr>
            <a:picLocks noChangeAspect="1" noChangeArrowheads="1"/>
          </p:cNvPicPr>
          <p:nvPr userDrawn="1"/>
        </p:nvPicPr>
        <p:blipFill>
          <a:blip r:embed="rId10" cstate="print">
            <a:lum bright="70000" contrast="-70000"/>
            <a:extLst>
              <a:ext uri="{28A0092B-C50C-407E-A947-70E740481C1C}">
                <a14:useLocalDpi xmlns=""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 xmlns:a14="http://schemas.microsoft.com/office/drawing/2010/main">
                <a:solidFill>
                  <a:srgbClr val="FFFFFF"/>
                </a:solidFill>
              </a14:hiddenFill>
            </a:ext>
          </a:extLst>
        </p:spPr>
      </p:pic>
      <p:sp>
        <p:nvSpPr>
          <p:cNvPr id="34" name="Picture Placeholder 33">
            <a:extLst>
              <a:ext uri="{FF2B5EF4-FFF2-40B4-BE49-F238E27FC236}">
                <a16:creationId xmlns:a16="http://schemas.microsoft.com/office/drawing/2014/main" xmlns="" id="{0974588E-8956-4BF5-BF58-B7E42070A56A}"/>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 xmlns:p14="http://schemas.microsoft.com/office/powerpoint/2010/main" val="764570402"/>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 Light Gree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3">
                        <a:lumMod val="50000"/>
                      </a:schemeClr>
                    </a:gs>
                    <a:gs pos="100000">
                      <a:schemeClr val="accent3"/>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 xmlns:a14="http://schemas.microsoft.com/office/drawing/2010/main">
                  <a14:imgLayer r:embed="rId9">
                    <a14:imgEffect>
                      <a14:brightnessContrast contrast="-40000"/>
                    </a14:imgEffect>
                  </a14:imgLayer>
                </a14:imgProps>
              </a:ext>
              <a:ext uri="{28A0092B-C50C-407E-A947-70E740481C1C}">
                <a14:useLocalDpi xmlns=""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AE6570A8-081D-45CE-A0DD-F78F5EDB0F9B}"/>
              </a:ext>
            </a:extLst>
          </p:cNvPr>
          <p:cNvPicPr>
            <a:picLocks noChangeAspect="1" noChangeArrowheads="1"/>
          </p:cNvPicPr>
          <p:nvPr userDrawn="1"/>
        </p:nvPicPr>
        <p:blipFill>
          <a:blip r:embed="rId10" cstate="print">
            <a:lum bright="70000" contrast="-70000"/>
            <a:extLst>
              <a:ext uri="{28A0092B-C50C-407E-A947-70E740481C1C}">
                <a14:useLocalDpi xmlns=""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0B000B32-CB56-440D-9FAE-7DE703A93A02}"/>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 xmlns:p14="http://schemas.microsoft.com/office/powerpoint/2010/main" val="785033946"/>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 Ambe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5">
                        <a:lumMod val="75000"/>
                      </a:schemeClr>
                    </a:gs>
                    <a:gs pos="100000">
                      <a:schemeClr val="accent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 xmlns:a14="http://schemas.microsoft.com/office/drawing/2010/main">
                  <a14:imgLayer r:embed="rId9">
                    <a14:imgEffect>
                      <a14:brightnessContrast contrast="-40000"/>
                    </a14:imgEffect>
                  </a14:imgLayer>
                </a14:imgProps>
              </a:ext>
              <a:ext uri="{28A0092B-C50C-407E-A947-70E740481C1C}">
                <a14:useLocalDpi xmlns=""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00C9ED70-1CC8-4EF2-BE10-AAFE24AAC5D7}"/>
              </a:ext>
            </a:extLst>
          </p:cNvPr>
          <p:cNvPicPr>
            <a:picLocks noChangeAspect="1" noChangeArrowheads="1"/>
          </p:cNvPicPr>
          <p:nvPr userDrawn="1"/>
        </p:nvPicPr>
        <p:blipFill>
          <a:blip r:embed="rId10" cstate="print">
            <a:lum bright="70000" contrast="-70000"/>
            <a:extLst>
              <a:ext uri="{28A0092B-C50C-407E-A947-70E740481C1C}">
                <a14:useLocalDpi xmlns=""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7FD1CDD6-829C-4C5B-BFB7-74153A66FF24}"/>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 xmlns:p14="http://schemas.microsoft.com/office/powerpoint/2010/main" val="615859789"/>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 Maroon">
    <p:spTree>
      <p:nvGrpSpPr>
        <p:cNvPr id="1" name=""/>
        <p:cNvGrpSpPr/>
        <p:nvPr/>
      </p:nvGrpSpPr>
      <p:grpSpPr>
        <a:xfrm>
          <a:off x="0" y="0"/>
          <a:ext cx="0" cy="0"/>
          <a:chOff x="0" y="0"/>
          <a:chExt cx="0" cy="0"/>
        </a:xfrm>
      </p:grpSpPr>
      <p:pic>
        <p:nvPicPr>
          <p:cNvPr id="34" name="Picture 4" descr="https://cdn5.vectorstock.com/i/1000x1000/21/59/dbms-database-management-system-computer-data-vector-8212159.jpg"/>
          <p:cNvPicPr>
            <a:picLocks noChangeAspect="1" noChangeArrowheads="1"/>
          </p:cNvPicPr>
          <p:nvPr userDrawn="1"/>
        </p:nvPicPr>
        <p:blipFill rotWithShape="1">
          <a:blip r:embed="rId2" cstate="print">
            <a:extLst>
              <a:ext uri="{28A0092B-C50C-407E-A947-70E740481C1C}">
                <a14:useLocalDpi xmlns="" xmlns:a14="http://schemas.microsoft.com/office/drawing/2010/main" val="0"/>
              </a:ext>
            </a:extLst>
          </a:blip>
          <a:srcRect l="6294" t="9689" r="5315" b="18089"/>
          <a:stretch/>
        </p:blipFill>
        <p:spPr bwMode="auto">
          <a:xfrm>
            <a:off x="8407803" y="2089594"/>
            <a:ext cx="2880000" cy="2678811"/>
          </a:xfrm>
          <a:prstGeom prst="rect">
            <a:avLst/>
          </a:prstGeom>
          <a:noFill/>
          <a:extLst>
            <a:ext uri="{909E8E84-426E-40DD-AFC4-6F175D3DCCD1}">
              <a14:hiddenFill xmlns="" xmlns:a14="http://schemas.microsoft.com/office/drawing/2010/main">
                <a:solidFill>
                  <a:srgbClr val="FFFFFF"/>
                </a:solidFill>
              </a14:hiddenFill>
            </a:ext>
          </a:extLst>
        </p:spPr>
      </p:pic>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3">
            <a:duotone>
              <a:schemeClr val="accent1">
                <a:shade val="45000"/>
                <a:satMod val="135000"/>
              </a:schemeClr>
              <a:prstClr val="white"/>
            </a:duotone>
            <a:extLst>
              <a:ext uri="{28A0092B-C50C-407E-A947-70E740481C1C}">
                <a14:useLocalDpi xmlns="" xmlns:a14="http://schemas.microsoft.com/office/drawing/2010/main" val="0"/>
              </a:ext>
            </a:extLst>
          </a:blip>
          <a:srcRect t="18750" b="25000"/>
          <a:stretch/>
        </p:blipFill>
        <p:spPr>
          <a:xfrm>
            <a:off x="0" y="0"/>
            <a:ext cx="12192000" cy="6858000"/>
          </a:xfrm>
          <a:prstGeom prst="rect">
            <a:avLst/>
          </a:prstGeom>
        </p:spPr>
      </p:pic>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4" cstate="print">
            <a:duotone>
              <a:schemeClr val="bg2">
                <a:shade val="45000"/>
                <a:satMod val="135000"/>
              </a:schemeClr>
              <a:prstClr val="white"/>
            </a:duotone>
            <a:extLst>
              <a:ext uri="{28A0092B-C50C-407E-A947-70E740481C1C}">
                <a14:useLocalDpi xmlns="" xmlns:a14="http://schemas.microsoft.com/office/drawing/2010/main" val="0"/>
              </a:ext>
            </a:extLst>
          </a:blip>
          <a:stretch>
            <a:fillRect/>
          </a:stretch>
        </p:blipFill>
        <p:spPr>
          <a:xfrm>
            <a:off x="8808334" y="4602222"/>
            <a:ext cx="3383666" cy="225577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6">
                        <a:lumMod val="50000"/>
                      </a:schemeClr>
                    </a:gs>
                    <a:gs pos="100000">
                      <a:schemeClr val="accent6"/>
                    </a:gs>
                  </a:gsLst>
                  <a:lin ang="0" scaled="1"/>
                  <a:tileRect/>
                </a:gradFill>
                <a:effectLst/>
                <a:latin typeface="+mn-lt"/>
                <a:ea typeface="+mn-ea"/>
                <a:cs typeface="+mn-cs"/>
              </a:defRPr>
            </a:lvl1pPr>
          </a:lstStyle>
          <a:p>
            <a:pPr lvl="0"/>
            <a:endParaRPr lang="en-US" dirty="0"/>
          </a:p>
        </p:txBody>
      </p:sp>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7" cstate="print">
            <a:extLst>
              <a:ext uri="{BEBA8EAE-BF5A-486C-A8C5-ECC9F3942E4B}">
                <a14:imgProps xmlns="" xmlns:a14="http://schemas.microsoft.com/office/drawing/2010/main">
                  <a14:imgLayer r:embed="rId9">
                    <a14:imgEffect>
                      <a14:brightnessContrast contrast="-40000"/>
                    </a14:imgEffect>
                  </a14:imgLayer>
                </a14:imgProps>
              </a:ext>
              <a:ext uri="{28A0092B-C50C-407E-A947-70E740481C1C}">
                <a14:useLocalDpi xmlns=""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80BF4AFD-B365-46D4-AAC5-485DFA5A7D42}"/>
              </a:ext>
            </a:extLst>
          </p:cNvPr>
          <p:cNvPicPr>
            <a:picLocks noChangeAspect="1" noChangeArrowheads="1"/>
          </p:cNvPicPr>
          <p:nvPr userDrawn="1"/>
        </p:nvPicPr>
        <p:blipFill>
          <a:blip r:embed="rId10" cstate="print">
            <a:lum bright="70000" contrast="-70000"/>
            <a:extLst>
              <a:ext uri="{28A0092B-C50C-407E-A947-70E740481C1C}">
                <a14:useLocalDpi xmlns=""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2BC70C35-8BA7-4D49-9AF7-DC36FAB8FDA3}"/>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1" name="Picture 30"/>
          <p:cNvPicPr>
            <a:picLocks noChangeAspect="1"/>
          </p:cNvPicPr>
          <p:nvPr userDrawn="1"/>
        </p:nvPicPr>
        <p:blipFill>
          <a:blip r:embed="rId11">
            <a:extLst>
              <a:ext uri="{28A0092B-C50C-407E-A947-70E740481C1C}">
                <a14:useLocalDpi xmlns="" xmlns:a14="http://schemas.microsoft.com/office/drawing/2010/main" val="0"/>
              </a:ext>
            </a:extLst>
          </a:blip>
          <a:stretch>
            <a:fillRect/>
          </a:stretch>
        </p:blipFill>
        <p:spPr>
          <a:xfrm>
            <a:off x="8454789" y="1795212"/>
            <a:ext cx="2880360" cy="2774747"/>
          </a:xfrm>
          <a:prstGeom prst="rect">
            <a:avLst/>
          </a:prstGeom>
        </p:spPr>
      </p:pic>
    </p:spTree>
    <p:extLst>
      <p:ext uri="{BB962C8B-B14F-4D97-AF65-F5344CB8AC3E}">
        <p14:creationId xmlns="" xmlns:p14="http://schemas.microsoft.com/office/powerpoint/2010/main" val="2731625911"/>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 Blue Gray">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273238"/>
                    </a:gs>
                    <a:gs pos="100000">
                      <a:srgbClr val="607D8B"/>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 xmlns:a14="http://schemas.microsoft.com/office/drawing/2010/main">
                  <a14:imgLayer r:embed="rId9">
                    <a14:imgEffect>
                      <a14:brightnessContrast contrast="-40000"/>
                    </a14:imgEffect>
                  </a14:imgLayer>
                </a14:imgProps>
              </a:ext>
              <a:ext uri="{28A0092B-C50C-407E-A947-70E740481C1C}">
                <a14:useLocalDpi xmlns=""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AEB45C91-0DA6-4973-9AEA-FF1388508ACC}"/>
              </a:ext>
            </a:extLst>
          </p:cNvPr>
          <p:cNvPicPr>
            <a:picLocks noChangeAspect="1" noChangeArrowheads="1"/>
          </p:cNvPicPr>
          <p:nvPr userDrawn="1"/>
        </p:nvPicPr>
        <p:blipFill>
          <a:blip r:embed="rId10" cstate="print">
            <a:lum bright="70000" contrast="-70000"/>
            <a:extLst>
              <a:ext uri="{28A0092B-C50C-407E-A947-70E740481C1C}">
                <a14:useLocalDpi xmlns=""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F70CF6D9-DDB4-41AA-BB82-F8ED04AD8BC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 xmlns:p14="http://schemas.microsoft.com/office/powerpoint/2010/main" val="3751881638"/>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 Brow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E2622"/>
                    </a:gs>
                    <a:gs pos="100000">
                      <a:srgbClr val="79554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 xmlns:a14="http://schemas.microsoft.com/office/drawing/2010/main">
                  <a14:imgLayer r:embed="rId9">
                    <a14:imgEffect>
                      <a14:brightnessContrast contrast="-40000"/>
                    </a14:imgEffect>
                  </a14:imgLayer>
                </a14:imgProps>
              </a:ext>
              <a:ext uri="{28A0092B-C50C-407E-A947-70E740481C1C}">
                <a14:useLocalDpi xmlns=""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7E386D9D-B92A-4F40-9089-A1FD00CD3874}"/>
              </a:ext>
            </a:extLst>
          </p:cNvPr>
          <p:cNvPicPr>
            <a:picLocks noChangeAspect="1" noChangeArrowheads="1"/>
          </p:cNvPicPr>
          <p:nvPr userDrawn="1"/>
        </p:nvPicPr>
        <p:blipFill>
          <a:blip r:embed="rId10" cstate="print">
            <a:lum bright="70000" contrast="-70000"/>
            <a:extLst>
              <a:ext uri="{28A0092B-C50C-407E-A947-70E740481C1C}">
                <a14:useLocalDpi xmlns=""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DA295F85-D43D-42E5-9539-A471116A43B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 xmlns:p14="http://schemas.microsoft.com/office/powerpoint/2010/main" val="180652624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 Logo on TR">
    <p:spTree>
      <p:nvGrpSpPr>
        <p:cNvPr id="1" name=""/>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xmlns=""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xmlns=""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a16="http://schemas.microsoft.com/office/drawing/2014/main" xmlns="" id="{BF2BE79E-EA17-4AB9-8CB5-714A52A6B2F5}"/>
              </a:ext>
            </a:extLst>
          </p:cNvPr>
          <p:cNvSpPr txBox="1">
            <a:spLocks/>
          </p:cNvSpPr>
          <p:nvPr userDrawn="1"/>
        </p:nvSpPr>
        <p:spPr>
          <a:xfrm>
            <a:off x="4038600" y="6604000"/>
            <a:ext cx="466344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#3140702 (OS)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Unit 6 – Memory Management</a:t>
            </a:r>
            <a:endParaRPr lang="en-US" sz="1200" kern="1200" dirty="0">
              <a:solidFill>
                <a:schemeClr val="tx1">
                  <a:lumMod val="90000"/>
                  <a:lumOff val="10000"/>
                </a:schemeClr>
              </a:solidFill>
              <a:latin typeface="Roboto Condensed Light" panose="02000000000000000000" pitchFamily="2" charset="0"/>
              <a:ea typeface="Roboto Condensed Light" panose="02000000000000000000" pitchFamily="2" charset="0"/>
              <a:cs typeface="+mn-cs"/>
            </a:endParaRPr>
          </a:p>
        </p:txBody>
      </p:sp>
      <p:sp>
        <p:nvSpPr>
          <p:cNvPr id="23" name="Slide Number Placeholder 3">
            <a:extLst>
              <a:ext uri="{FF2B5EF4-FFF2-40B4-BE49-F238E27FC236}">
                <a16:creationId xmlns:a16="http://schemas.microsoft.com/office/drawing/2014/main" xmlns=""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xmlns="" id="{ACB01872-4321-4181-A609-1C503C074C10}"/>
              </a:ext>
            </a:extLst>
          </p:cNvPr>
          <p:cNvPicPr preferRelativeResize="0"/>
          <p:nvPr userDrawn="1"/>
        </p:nvPicPr>
        <p:blipFill rotWithShape="1">
          <a:blip r:embed="rId2">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xmlns=""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xmlns=""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xmlns=""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F86BF578-C91A-4942-95D5-11408C3CCACF}"/>
              </a:ext>
            </a:extLst>
          </p:cNvPr>
          <p:cNvCxnSpPr/>
          <p:nvPr userDrawn="1"/>
        </p:nvCxnSpPr>
        <p:spPr>
          <a:xfrm>
            <a:off x="131180" y="6604000"/>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3466633316"/>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 - Deep Pupl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01B92"/>
                    </a:gs>
                    <a:gs pos="100000">
                      <a:srgbClr val="673BB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 xmlns:a14="http://schemas.microsoft.com/office/drawing/2010/main">
                  <a14:imgLayer r:embed="rId9">
                    <a14:imgEffect>
                      <a14:brightnessContrast contrast="-40000"/>
                    </a14:imgEffect>
                  </a14:imgLayer>
                </a14:imgProps>
              </a:ext>
              <a:ext uri="{28A0092B-C50C-407E-A947-70E740481C1C}">
                <a14:useLocalDpi xmlns=""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BE300026-40E8-4FB1-998A-9CEB5F7A1B84}"/>
              </a:ext>
            </a:extLst>
          </p:cNvPr>
          <p:cNvPicPr>
            <a:picLocks noChangeAspect="1" noChangeArrowheads="1"/>
          </p:cNvPicPr>
          <p:nvPr userDrawn="1"/>
        </p:nvPicPr>
        <p:blipFill>
          <a:blip r:embed="rId10" cstate="print">
            <a:lum bright="70000" contrast="-70000"/>
            <a:extLst>
              <a:ext uri="{28A0092B-C50C-407E-A947-70E740481C1C}">
                <a14:useLocalDpi xmlns=""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DB3B5E9B-B4F0-4E85-954A-F7CC04BBF24C}"/>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 xmlns:p14="http://schemas.microsoft.com/office/powerpoint/2010/main" val="4012280991"/>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 Blu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0E47A1"/>
                    </a:gs>
                    <a:gs pos="100000">
                      <a:srgbClr val="03A9F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 xmlns:a14="http://schemas.microsoft.com/office/drawing/2010/main">
                  <a14:imgLayer r:embed="rId9">
                    <a14:imgEffect>
                      <a14:brightnessContrast contrast="-40000"/>
                    </a14:imgEffect>
                  </a14:imgLayer>
                </a14:imgProps>
              </a:ext>
              <a:ext uri="{28A0092B-C50C-407E-A947-70E740481C1C}">
                <a14:useLocalDpi xmlns=""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C3A13D11-EC6C-4E81-AD83-7AC73D273FD4}"/>
              </a:ext>
            </a:extLst>
          </p:cNvPr>
          <p:cNvPicPr>
            <a:picLocks noChangeAspect="1" noChangeArrowheads="1"/>
          </p:cNvPicPr>
          <p:nvPr userDrawn="1"/>
        </p:nvPicPr>
        <p:blipFill>
          <a:blip r:embed="rId10" cstate="print">
            <a:lum bright="70000" contrast="-70000"/>
            <a:extLst>
              <a:ext uri="{28A0092B-C50C-407E-A947-70E740481C1C}">
                <a14:useLocalDpi xmlns=""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85035EF3-F5FB-41C2-A0BE-B3AEF7556ABD}"/>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 xmlns:p14="http://schemas.microsoft.com/office/powerpoint/2010/main" val="2532807558"/>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lide - Red">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B71B1C"/>
                    </a:gs>
                    <a:gs pos="100000">
                      <a:srgbClr val="ED524F"/>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 xmlns:a14="http://schemas.microsoft.com/office/drawing/2010/main">
                  <a14:imgLayer r:embed="rId9">
                    <a14:imgEffect>
                      <a14:brightnessContrast contrast="-40000"/>
                    </a14:imgEffect>
                  </a14:imgLayer>
                </a14:imgProps>
              </a:ext>
              <a:ext uri="{28A0092B-C50C-407E-A947-70E740481C1C}">
                <a14:useLocalDpi xmlns=""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1" name="Picture 30">
            <a:extLst>
              <a:ext uri="{FF2B5EF4-FFF2-40B4-BE49-F238E27FC236}">
                <a16:creationId xmlns:a16="http://schemas.microsoft.com/office/drawing/2014/main" xmlns="" id="{77B7B864-C091-4493-B14B-F5B61B586EED}"/>
              </a:ext>
            </a:extLst>
          </p:cNvPr>
          <p:cNvPicPr>
            <a:picLocks noChangeAspect="1"/>
          </p:cNvPicPr>
          <p:nvPr userDrawn="1"/>
        </p:nvPicPr>
        <p:blipFill>
          <a:blip r:embed="rId10" cstate="print">
            <a:extLst>
              <a:ext uri="{28A0092B-C50C-407E-A947-70E740481C1C}">
                <a14:useLocalDpi xmlns="" xmlns:a14="http://schemas.microsoft.com/office/drawing/2010/main" val="0"/>
              </a:ext>
            </a:extLst>
          </a:blip>
          <a:srcRect l="24746" t="7575" r="25761" b="18186"/>
          <a:stretch>
            <a:fillRect/>
          </a:stretch>
        </p:blipFill>
        <p:spPr>
          <a:xfrm>
            <a:off x="356499" y="5214354"/>
            <a:ext cx="1354234" cy="1354234"/>
          </a:xfrm>
          <a:custGeom>
            <a:avLst/>
            <a:gdLst>
              <a:gd name="connsiteX0" fmla="*/ 2286000 w 4572000"/>
              <a:gd name="connsiteY0" fmla="*/ 0 h 4572000"/>
              <a:gd name="connsiteX1" fmla="*/ 4572000 w 4572000"/>
              <a:gd name="connsiteY1" fmla="*/ 2286000 h 4572000"/>
              <a:gd name="connsiteX2" fmla="*/ 2286000 w 4572000"/>
              <a:gd name="connsiteY2" fmla="*/ 4572000 h 4572000"/>
              <a:gd name="connsiteX3" fmla="*/ 0 w 4572000"/>
              <a:gd name="connsiteY3" fmla="*/ 2286000 h 4572000"/>
              <a:gd name="connsiteX4" fmla="*/ 2286000 w 4572000"/>
              <a:gd name="connsiteY4" fmla="*/ 0 h 457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0" h="4572000">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noFill/>
          <a:ln w="6350">
            <a:solidFill>
              <a:schemeClr val="bg1">
                <a:lumMod val="65000"/>
              </a:schemeClr>
            </a:solidFill>
          </a:ln>
          <a:effectLst/>
        </p:spPr>
      </p:pic>
      <p:pic>
        <p:nvPicPr>
          <p:cNvPr id="21" name="Picture 20" descr="User icon Royalty Free Vector Image - VectorStock">
            <a:extLst>
              <a:ext uri="{FF2B5EF4-FFF2-40B4-BE49-F238E27FC236}">
                <a16:creationId xmlns:a16="http://schemas.microsoft.com/office/drawing/2014/main" xmlns="" id="{177B86E9-222D-4757-BE64-59540DB794E6}"/>
              </a:ext>
            </a:extLst>
          </p:cNvPr>
          <p:cNvPicPr>
            <a:picLocks noChangeAspect="1" noChangeArrowheads="1"/>
          </p:cNvPicPr>
          <p:nvPr userDrawn="1"/>
        </p:nvPicPr>
        <p:blipFill>
          <a:blip r:embed="rId11" cstate="print">
            <a:lum bright="70000" contrast="-70000"/>
            <a:extLst>
              <a:ext uri="{28A0092B-C50C-407E-A947-70E740481C1C}">
                <a14:useLocalDpi xmlns=""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8ABCD18B-D4E0-41E4-8162-7E83CB11DAE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 xmlns:p14="http://schemas.microsoft.com/office/powerpoint/2010/main" val="3765131949"/>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Slide - Pink">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890E4F"/>
                    </a:gs>
                    <a:gs pos="100000">
                      <a:srgbClr val="D81A60"/>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 xmlns:a14="http://schemas.microsoft.com/office/drawing/2010/main">
                  <a14:imgLayer r:embed="rId9">
                    <a14:imgEffect>
                      <a14:brightnessContrast contrast="-40000"/>
                    </a14:imgEffect>
                  </a14:imgLayer>
                </a14:imgProps>
              </a:ext>
              <a:ext uri="{28A0092B-C50C-407E-A947-70E740481C1C}">
                <a14:useLocalDpi xmlns=""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A2F1AAAC-C051-4A31-837B-4A9977722A44}"/>
              </a:ext>
            </a:extLst>
          </p:cNvPr>
          <p:cNvPicPr>
            <a:picLocks noChangeAspect="1" noChangeArrowheads="1"/>
          </p:cNvPicPr>
          <p:nvPr userDrawn="1"/>
        </p:nvPicPr>
        <p:blipFill>
          <a:blip r:embed="rId10" cstate="print">
            <a:lum bright="70000" contrast="-70000"/>
            <a:extLst>
              <a:ext uri="{28A0092B-C50C-407E-A947-70E740481C1C}">
                <a14:useLocalDpi xmlns=""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ADF34BDA-AFB4-4120-81EF-C0AB56D388CB}"/>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 xmlns:p14="http://schemas.microsoft.com/office/powerpoint/2010/main" val="117050250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 Logo on BR">
    <p:spTree>
      <p:nvGrpSpPr>
        <p:cNvPr id="1" name=""/>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xmlns=""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xmlns=""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a16="http://schemas.microsoft.com/office/drawing/2014/main" xmlns="" id="{BF2BE79E-EA17-4AB9-8CB5-714A52A6B2F5}"/>
              </a:ext>
            </a:extLst>
          </p:cNvPr>
          <p:cNvSpPr txBox="1">
            <a:spLocks/>
          </p:cNvSpPr>
          <p:nvPr userDrawn="1"/>
        </p:nvSpPr>
        <p:spPr>
          <a:xfrm>
            <a:off x="4038600" y="6604000"/>
            <a:ext cx="466344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#3140702 (OS)   </a:t>
            </a:r>
            <a:r>
              <a:rPr lang="en-US" dirty="0" smtClean="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Unit 6 – Memory Management</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3" name="Slide Number Placeholder 3">
            <a:extLst>
              <a:ext uri="{FF2B5EF4-FFF2-40B4-BE49-F238E27FC236}">
                <a16:creationId xmlns:a16="http://schemas.microsoft.com/office/drawing/2014/main" xmlns=""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xmlns="" id="{ACB01872-4321-4181-A609-1C503C074C10}"/>
              </a:ext>
            </a:extLst>
          </p:cNvPr>
          <p:cNvPicPr preferRelativeResize="0"/>
          <p:nvPr userDrawn="1"/>
        </p:nvPicPr>
        <p:blipFill rotWithShape="1">
          <a:blip r:embed="rId2">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xmlns=""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xmlns=""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xmlns=""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420276124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Logo on BL">
    <p:spTree>
      <p:nvGrpSpPr>
        <p:cNvPr id="1" name=""/>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xmlns=""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xmlns=""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a16="http://schemas.microsoft.com/office/drawing/2014/main" xmlns="" id="{BF2BE79E-EA17-4AB9-8CB5-714A52A6B2F5}"/>
              </a:ext>
            </a:extLst>
          </p:cNvPr>
          <p:cNvSpPr txBox="1">
            <a:spLocks/>
          </p:cNvSpPr>
          <p:nvPr userDrawn="1"/>
        </p:nvSpPr>
        <p:spPr>
          <a:xfrm>
            <a:off x="4038600" y="6604000"/>
            <a:ext cx="466344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#3140702 (OS)   </a:t>
            </a:r>
            <a:r>
              <a:rPr lang="en-US" dirty="0" smtClean="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Unit 6 – Memory Management</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3" name="Slide Number Placeholder 3">
            <a:extLst>
              <a:ext uri="{FF2B5EF4-FFF2-40B4-BE49-F238E27FC236}">
                <a16:creationId xmlns:a16="http://schemas.microsoft.com/office/drawing/2014/main" xmlns=""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xmlns="" id="{ACB01872-4321-4181-A609-1C503C074C10}"/>
              </a:ext>
            </a:extLst>
          </p:cNvPr>
          <p:cNvPicPr preferRelativeResize="0"/>
          <p:nvPr userDrawn="1"/>
        </p:nvPicPr>
        <p:blipFill rotWithShape="1">
          <a:blip r:embed="rId2">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xmlns=""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xmlns="" id="{DC6F4971-704E-42EF-A852-52D75741FB7C}"/>
              </a:ext>
            </a:extLst>
          </p:cNvPr>
          <p:cNvSpPr>
            <a:spLocks noGrp="1"/>
          </p:cNvSpPr>
          <p:nvPr>
            <p:ph idx="1"/>
          </p:nvPr>
        </p:nvSpPr>
        <p:spPr>
          <a:xfrm>
            <a:off x="1239140" y="863445"/>
            <a:ext cx="10821681" cy="4785326"/>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xmlns=""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34686285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xmlns="" id="{07171932-FFF4-4D27-9425-8CB5D27A92F2}"/>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 xmlns:a14="http://schemas.microsoft.com/office/drawing/2010/main" val="0"/>
              </a:ext>
            </a:extLst>
          </a:blip>
          <a:srcRect r="11581" b="21180"/>
          <a:stretch/>
        </p:blipFill>
        <p:spPr>
          <a:xfrm rot="16200000">
            <a:off x="9807099" y="606901"/>
            <a:ext cx="2991808" cy="1778000"/>
          </a:xfrm>
          <a:prstGeom prst="rect">
            <a:avLst/>
          </a:prstGeom>
        </p:spPr>
      </p:pic>
      <p:pic>
        <p:nvPicPr>
          <p:cNvPr id="12" name="Picture 11">
            <a:extLst>
              <a:ext uri="{FF2B5EF4-FFF2-40B4-BE49-F238E27FC236}">
                <a16:creationId xmlns:a16="http://schemas.microsoft.com/office/drawing/2014/main" xmlns="" id="{1639DF2A-5426-428D-B32D-78E9191D8A0C}"/>
              </a:ext>
            </a:extLst>
          </p:cNvPr>
          <p:cNvPicPr>
            <a:picLocks noChangeAspect="1"/>
          </p:cNvPicPr>
          <p:nvPr userDrawn="1"/>
        </p:nvPicPr>
        <p:blipFill rotWithShape="1">
          <a:blip r:embed="rId3" cstate="print">
            <a:extLst>
              <a:ext uri="{BEBA8EAE-BF5A-486C-A8C5-ECC9F3942E4B}">
                <a14:imgProps xmlns="" xmlns:a14="http://schemas.microsoft.com/office/drawing/2010/main">
                  <a14:imgLayer r:embed="rId4">
                    <a14:imgEffect>
                      <a14:brightnessContrast contrast="-40000"/>
                    </a14:imgEffect>
                  </a14:imgLayer>
                </a14:imgProps>
              </a:ext>
              <a:ext uri="{28A0092B-C50C-407E-A947-70E740481C1C}">
                <a14:useLocalDpi xmlns="" xmlns:a14="http://schemas.microsoft.com/office/drawing/2010/main" val="0"/>
              </a:ext>
            </a:extLst>
          </a:blip>
          <a:srcRect l="79646" t="18062" r="2731" b="17724"/>
          <a:stretch/>
        </p:blipFill>
        <p:spPr>
          <a:xfrm>
            <a:off x="0" y="401568"/>
            <a:ext cx="543946" cy="772151"/>
          </a:xfrm>
          <a:prstGeom prst="rect">
            <a:avLst/>
          </a:prstGeom>
        </p:spPr>
      </p:pic>
      <p:sp>
        <p:nvSpPr>
          <p:cNvPr id="2" name="Title 1">
            <a:extLst>
              <a:ext uri="{FF2B5EF4-FFF2-40B4-BE49-F238E27FC236}">
                <a16:creationId xmlns:a16="http://schemas.microsoft.com/office/drawing/2014/main" xmlns="" id="{6B8C6168-C8A4-4660-9D38-045657B80D09}"/>
              </a:ext>
            </a:extLst>
          </p:cNvPr>
          <p:cNvSpPr>
            <a:spLocks noGrp="1"/>
          </p:cNvSpPr>
          <p:nvPr>
            <p:ph type="title" hasCustomPrompt="1"/>
          </p:nvPr>
        </p:nvSpPr>
        <p:spPr>
          <a:xfrm>
            <a:off x="831850" y="1709738"/>
            <a:ext cx="10515600" cy="2852737"/>
          </a:xfrm>
        </p:spPr>
        <p:txBody>
          <a:bodyPr anchor="b">
            <a:normAutofit/>
          </a:bodyPr>
          <a:lstStyle>
            <a:lvl1pPr>
              <a:defRPr lang="en-US" sz="6000" b="1" kern="1200" dirty="0">
                <a:gradFill flip="none" rotWithShape="1">
                  <a:gsLst>
                    <a:gs pos="0">
                      <a:srgbClr val="1D3064"/>
                    </a:gs>
                    <a:gs pos="100000">
                      <a:schemeClr val="tx2"/>
                    </a:gs>
                  </a:gsLst>
                  <a:lin ang="0" scaled="1"/>
                  <a:tileRect/>
                </a:gradFill>
                <a:effectLst/>
                <a:latin typeface="+mn-lt"/>
                <a:ea typeface="+mn-ea"/>
                <a:cs typeface="+mn-cs"/>
              </a:defRPr>
            </a:lvl1pPr>
          </a:lstStyle>
          <a:p>
            <a:r>
              <a:rPr lang="en-US" dirty="0"/>
              <a:t>Write here Section Title</a:t>
            </a:r>
          </a:p>
        </p:txBody>
      </p:sp>
      <p:sp>
        <p:nvSpPr>
          <p:cNvPr id="3" name="Text Placeholder 2">
            <a:extLst>
              <a:ext uri="{FF2B5EF4-FFF2-40B4-BE49-F238E27FC236}">
                <a16:creationId xmlns:a16="http://schemas.microsoft.com/office/drawing/2014/main" xmlns="" id="{566C89DA-344D-4448-822C-2826084EF127}"/>
              </a:ext>
            </a:extLst>
          </p:cNvPr>
          <p:cNvSpPr>
            <a:spLocks noGrp="1"/>
          </p:cNvSpPr>
          <p:nvPr>
            <p:ph type="body" idx="1" hasCustomPrompt="1"/>
          </p:nvPr>
        </p:nvSpPr>
        <p:spPr>
          <a:xfrm>
            <a:off x="831850" y="4589463"/>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Write here Section Subtitle</a:t>
            </a:r>
          </a:p>
        </p:txBody>
      </p:sp>
      <p:sp>
        <p:nvSpPr>
          <p:cNvPr id="10"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Tree>
    <p:extLst>
      <p:ext uri="{BB962C8B-B14F-4D97-AF65-F5344CB8AC3E}">
        <p14:creationId xmlns="" xmlns:p14="http://schemas.microsoft.com/office/powerpoint/2010/main" val="200169294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ck - Logo on T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xmlns=""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xmlns=""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xmlns="" id="{59055D82-7978-44A5-82D1-0A4E00B382BF}"/>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#3130006 (PS)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1 – Basic Probability</a:t>
            </a:r>
          </a:p>
        </p:txBody>
      </p:sp>
      <p:sp>
        <p:nvSpPr>
          <p:cNvPr id="18" name="Slide Number Placeholder 3">
            <a:extLst>
              <a:ext uri="{FF2B5EF4-FFF2-40B4-BE49-F238E27FC236}">
                <a16:creationId xmlns:a16="http://schemas.microsoft.com/office/drawing/2014/main" xmlns=""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xmlns=""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297197250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ck - Logo on B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xmlns=""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xmlns=""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Jay R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Dhamsaniya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xmlns="" id="{59055D82-7978-44A5-82D1-0A4E00B382BF}"/>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#3130006 (PS)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1 – Basic Probability</a:t>
            </a:r>
          </a:p>
        </p:txBody>
      </p:sp>
      <p:sp>
        <p:nvSpPr>
          <p:cNvPr id="18" name="Slide Number Placeholder 3">
            <a:extLst>
              <a:ext uri="{FF2B5EF4-FFF2-40B4-BE49-F238E27FC236}">
                <a16:creationId xmlns:a16="http://schemas.microsoft.com/office/drawing/2014/main" xmlns=""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xmlns=""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xmlns="" id="{913602D2-CAF0-4790-95E8-87990761ED0C}"/>
              </a:ext>
            </a:extLst>
          </p:cNvPr>
          <p:cNvGrpSpPr/>
          <p:nvPr userDrawn="1"/>
        </p:nvGrpSpPr>
        <p:grpSpPr>
          <a:xfrm>
            <a:off x="9576895" y="5890392"/>
            <a:ext cx="2554143" cy="587454"/>
            <a:chOff x="131177" y="5775962"/>
            <a:chExt cx="2530239" cy="581956"/>
          </a:xfrm>
        </p:grpSpPr>
        <p:pic>
          <p:nvPicPr>
            <p:cNvPr id="12" name="Picture 11">
              <a:extLst>
                <a:ext uri="{FF2B5EF4-FFF2-40B4-BE49-F238E27FC236}">
                  <a16:creationId xmlns:a16="http://schemas.microsoft.com/office/drawing/2014/main" xmlns="" id="{A378A2C8-EF9C-479C-ACF0-D9819B46DF5C}"/>
                </a:ext>
              </a:extLst>
            </p:cNvPr>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131177" y="5775962"/>
              <a:ext cx="2530238" cy="581955"/>
            </a:xfrm>
            <a:prstGeom prst="rect">
              <a:avLst/>
            </a:prstGeom>
          </p:spPr>
        </p:pic>
        <p:sp>
          <p:nvSpPr>
            <p:cNvPr id="13" name="Rectangle 12">
              <a:extLst>
                <a:ext uri="{FF2B5EF4-FFF2-40B4-BE49-F238E27FC236}">
                  <a16:creationId xmlns:a16="http://schemas.microsoft.com/office/drawing/2014/main" xmlns="" id="{61DE4F58-7D48-453D-89E1-B25767150977}"/>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 xmlns:p14="http://schemas.microsoft.com/office/powerpoint/2010/main" val="320624780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ck - Logo on BL">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xmlns=""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xmlns=""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Jay R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Dhamsaniya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xmlns="" id="{59055D82-7978-44A5-82D1-0A4E00B382BF}"/>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#3130006 (PS)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1 – Basic Probability</a:t>
            </a:r>
          </a:p>
        </p:txBody>
      </p:sp>
      <p:sp>
        <p:nvSpPr>
          <p:cNvPr id="18" name="Slide Number Placeholder 3">
            <a:extLst>
              <a:ext uri="{FF2B5EF4-FFF2-40B4-BE49-F238E27FC236}">
                <a16:creationId xmlns:a16="http://schemas.microsoft.com/office/drawing/2014/main" xmlns=""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xmlns=""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xmlns="" id="{15C60ED7-12D4-496E-AF73-0995BE8C12FD}"/>
              </a:ext>
            </a:extLst>
          </p:cNvPr>
          <p:cNvGrpSpPr/>
          <p:nvPr userDrawn="1"/>
        </p:nvGrpSpPr>
        <p:grpSpPr>
          <a:xfrm>
            <a:off x="128095" y="5890392"/>
            <a:ext cx="2554143" cy="587454"/>
            <a:chOff x="131177" y="5775962"/>
            <a:chExt cx="2530239" cy="581956"/>
          </a:xfrm>
        </p:grpSpPr>
        <p:pic>
          <p:nvPicPr>
            <p:cNvPr id="12" name="Picture 11">
              <a:extLst>
                <a:ext uri="{FF2B5EF4-FFF2-40B4-BE49-F238E27FC236}">
                  <a16:creationId xmlns:a16="http://schemas.microsoft.com/office/drawing/2014/main" xmlns="" id="{30CB04CE-0025-4B1F-B962-A759D179D842}"/>
                </a:ext>
              </a:extLst>
            </p:cNvPr>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131177" y="5775962"/>
              <a:ext cx="2530238" cy="581955"/>
            </a:xfrm>
            <a:prstGeom prst="rect">
              <a:avLst/>
            </a:prstGeom>
          </p:spPr>
        </p:pic>
        <p:sp>
          <p:nvSpPr>
            <p:cNvPr id="13" name="Rectangle 12">
              <a:extLst>
                <a:ext uri="{FF2B5EF4-FFF2-40B4-BE49-F238E27FC236}">
                  <a16:creationId xmlns:a16="http://schemas.microsoft.com/office/drawing/2014/main" xmlns="" id="{43F480CB-A4AF-424E-90DB-5B677403441A}"/>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 xmlns:p14="http://schemas.microsoft.com/office/powerpoint/2010/main" val="424331452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lete Blanck">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331231161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5BF5063B-909B-4A7F-B502-7802280439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6027DDF1-16E2-4622-B8FD-0148CD5CE0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827EA166-F18A-4D32-AA1F-AE475D4910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D21B45-1703-4330-B544-825BD8F37AF2}" type="datetimeFigureOut">
              <a:rPr lang="en-US" smtClean="0"/>
              <a:pPr/>
              <a:t>10/1/2021</a:t>
            </a:fld>
            <a:endParaRPr lang="en-US"/>
          </a:p>
        </p:txBody>
      </p:sp>
      <p:sp>
        <p:nvSpPr>
          <p:cNvPr id="5" name="Footer Placeholder 4">
            <a:extLst>
              <a:ext uri="{FF2B5EF4-FFF2-40B4-BE49-F238E27FC236}">
                <a16:creationId xmlns:a16="http://schemas.microsoft.com/office/drawing/2014/main" xmlns="" id="{205C5379-5B41-4775-9279-F9F7608E66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A1A4B342-6FD5-4BB7-B9AE-3C5081C089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41F3C7-36DD-4595-AA08-2525D86280BD}" type="slidenum">
              <a:rPr lang="en-US" smtClean="0"/>
              <a:pPr/>
              <a:t>‹#›</a:t>
            </a:fld>
            <a:endParaRPr lang="en-US"/>
          </a:p>
        </p:txBody>
      </p:sp>
    </p:spTree>
    <p:extLst>
      <p:ext uri="{BB962C8B-B14F-4D97-AF65-F5344CB8AC3E}">
        <p14:creationId xmlns="" xmlns:p14="http://schemas.microsoft.com/office/powerpoint/2010/main" val="791954662"/>
      </p:ext>
    </p:extLst>
  </p:cSld>
  <p:clrMap bg1="lt1" tx1="dk1" bg2="lt2" tx2="dk2" accent1="accent1" accent2="accent2" accent3="accent3" accent4="accent4" accent5="accent5" accent6="accent6" hlink="hlink" folHlink="folHlink"/>
  <p:sldLayoutIdLst>
    <p:sldLayoutId id="2147483667" r:id="rId1"/>
    <p:sldLayoutId id="2147483670" r:id="rId2"/>
    <p:sldLayoutId id="2147483687" r:id="rId3"/>
    <p:sldLayoutId id="2147483688" r:id="rId4"/>
    <p:sldLayoutId id="2147483671" r:id="rId5"/>
    <p:sldLayoutId id="2147483672" r:id="rId6"/>
    <p:sldLayoutId id="2147483689" r:id="rId7"/>
    <p:sldLayoutId id="2147483690" r:id="rId8"/>
    <p:sldLayoutId id="2147483673" r:id="rId9"/>
    <p:sldLayoutId id="2147483693" r:id="rId10"/>
    <p:sldLayoutId id="2147483692" r:id="rId11"/>
    <p:sldLayoutId id="2147483691" r:id="rId12"/>
    <p:sldLayoutId id="2147483674" r:id="rId13"/>
    <p:sldLayoutId id="2147483676" r:id="rId14"/>
    <p:sldLayoutId id="2147483677" r:id="rId15"/>
    <p:sldLayoutId id="2147483678" r:id="rId16"/>
    <p:sldLayoutId id="2147483679" r:id="rId17"/>
    <p:sldLayoutId id="2147483681" r:id="rId18"/>
    <p:sldLayoutId id="2147483683" r:id="rId19"/>
    <p:sldLayoutId id="2147483682" r:id="rId20"/>
    <p:sldLayoutId id="2147483684" r:id="rId21"/>
    <p:sldLayoutId id="2147483685" r:id="rId22"/>
    <p:sldLayoutId id="2147483686" r:id="rId23"/>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slideLayout" Target="../slideLayouts/slideLayout2.xml"/><Relationship Id="rId4" Type="http://schemas.openxmlformats.org/officeDocument/2006/relationships/image" Target="../media/image19.jpe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2.xml"/><Relationship Id="rId4" Type="http://schemas.openxmlformats.org/officeDocument/2006/relationships/image" Target="../media/image22.jpe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xmlns="" id="{03F305CB-DBE2-45D5-8D0B-92106F27C4BB}"/>
              </a:ext>
            </a:extLst>
          </p:cNvPr>
          <p:cNvSpPr>
            <a:spLocks noGrp="1"/>
          </p:cNvSpPr>
          <p:nvPr>
            <p:ph type="ctrTitle"/>
          </p:nvPr>
        </p:nvSpPr>
        <p:spPr>
          <a:xfrm>
            <a:off x="559490" y="1122364"/>
            <a:ext cx="7315200" cy="3566160"/>
          </a:xfrm>
        </p:spPr>
        <p:txBody>
          <a:bodyPr/>
          <a:lstStyle/>
          <a:p>
            <a:r>
              <a:rPr lang="en-US" sz="4800" b="0" dirty="0" smtClean="0">
                <a:latin typeface="Roboto Condensed Light" panose="02000000000000000000" pitchFamily="2" charset="0"/>
                <a:ea typeface="Roboto Condensed Light" panose="02000000000000000000" pitchFamily="2" charset="0"/>
              </a:rPr>
              <a:t>Unit-6</a:t>
            </a:r>
            <a:r>
              <a:rPr lang="en-US" dirty="0" smtClean="0"/>
              <a:t> </a:t>
            </a:r>
            <a:r>
              <a:rPr lang="en-US" dirty="0"/>
              <a:t/>
            </a:r>
            <a:br>
              <a:rPr lang="en-US" dirty="0"/>
            </a:br>
            <a:r>
              <a:rPr lang="en-US" dirty="0"/>
              <a:t>Memory</a:t>
            </a:r>
            <a:br>
              <a:rPr lang="en-US" dirty="0"/>
            </a:br>
            <a:r>
              <a:rPr lang="en-US" dirty="0"/>
              <a:t>Management</a:t>
            </a:r>
          </a:p>
        </p:txBody>
      </p:sp>
      <p:sp>
        <p:nvSpPr>
          <p:cNvPr id="10" name="Text Placeholder 9">
            <a:extLst>
              <a:ext uri="{FF2B5EF4-FFF2-40B4-BE49-F238E27FC236}">
                <a16:creationId xmlns:a16="http://schemas.microsoft.com/office/drawing/2014/main" xmlns="" id="{4F27F027-AAC9-4C88-B3AF-3C4A20BDDDA6}"/>
              </a:ext>
            </a:extLst>
          </p:cNvPr>
          <p:cNvSpPr>
            <a:spLocks noGrp="1"/>
          </p:cNvSpPr>
          <p:nvPr>
            <p:ph type="body" sz="quarter" idx="11"/>
          </p:nvPr>
        </p:nvSpPr>
        <p:spPr/>
        <p:txBody>
          <a:bodyPr/>
          <a:lstStyle/>
          <a:p>
            <a:endParaRPr lang="en-US" dirty="0"/>
          </a:p>
        </p:txBody>
      </p:sp>
      <p:sp>
        <p:nvSpPr>
          <p:cNvPr id="11" name="Text Placeholder 10">
            <a:extLst>
              <a:ext uri="{FF2B5EF4-FFF2-40B4-BE49-F238E27FC236}">
                <a16:creationId xmlns:a16="http://schemas.microsoft.com/office/drawing/2014/main" xmlns="" id="{59B646FF-BD32-4C5A-94AF-AC4347EADA2E}"/>
              </a:ext>
            </a:extLst>
          </p:cNvPr>
          <p:cNvSpPr>
            <a:spLocks noGrp="1"/>
          </p:cNvSpPr>
          <p:nvPr>
            <p:ph type="body" sz="quarter" idx="12"/>
          </p:nvPr>
        </p:nvSpPr>
        <p:spPr/>
        <p:txBody>
          <a:bodyPr/>
          <a:lstStyle/>
          <a:p>
            <a:endParaRPr lang="en-US" dirty="0"/>
          </a:p>
        </p:txBody>
      </p:sp>
      <p:sp>
        <p:nvSpPr>
          <p:cNvPr id="12" name="Text Placeholder 11">
            <a:extLst>
              <a:ext uri="{FF2B5EF4-FFF2-40B4-BE49-F238E27FC236}">
                <a16:creationId xmlns:a16="http://schemas.microsoft.com/office/drawing/2014/main" xmlns="" id="{915CF252-06A8-43C0-BB69-DA7109EA62D1}"/>
              </a:ext>
            </a:extLst>
          </p:cNvPr>
          <p:cNvSpPr>
            <a:spLocks noGrp="1"/>
          </p:cNvSpPr>
          <p:nvPr>
            <p:ph type="body" sz="quarter" idx="13"/>
          </p:nvPr>
        </p:nvSpPr>
        <p:spPr/>
        <p:txBody>
          <a:bodyPr/>
          <a:lstStyle/>
          <a:p>
            <a:endParaRPr lang="en-US" dirty="0"/>
          </a:p>
        </p:txBody>
      </p:sp>
      <p:sp>
        <p:nvSpPr>
          <p:cNvPr id="13" name="Text Placeholder 12">
            <a:extLst>
              <a:ext uri="{FF2B5EF4-FFF2-40B4-BE49-F238E27FC236}">
                <a16:creationId xmlns:a16="http://schemas.microsoft.com/office/drawing/2014/main" xmlns="" id="{89F5B5F8-350F-4941-B9DE-36BF8B014803}"/>
              </a:ext>
            </a:extLst>
          </p:cNvPr>
          <p:cNvSpPr>
            <a:spLocks noGrp="1"/>
          </p:cNvSpPr>
          <p:nvPr>
            <p:ph type="body" sz="quarter" idx="14"/>
          </p:nvPr>
        </p:nvSpPr>
        <p:spPr/>
        <p:txBody>
          <a:bodyPr/>
          <a:lstStyle/>
          <a:p>
            <a:endParaRPr lang="en-US" dirty="0"/>
          </a:p>
        </p:txBody>
      </p:sp>
      <p:sp>
        <p:nvSpPr>
          <p:cNvPr id="14" name="Text Placeholder 13">
            <a:extLst>
              <a:ext uri="{FF2B5EF4-FFF2-40B4-BE49-F238E27FC236}">
                <a16:creationId xmlns:a16="http://schemas.microsoft.com/office/drawing/2014/main" xmlns="" id="{E2AD8B6E-51EA-4A15-8752-4F221E5E02C5}"/>
              </a:ext>
            </a:extLst>
          </p:cNvPr>
          <p:cNvSpPr>
            <a:spLocks noGrp="1"/>
          </p:cNvSpPr>
          <p:nvPr>
            <p:ph type="body" sz="quarter" idx="16"/>
          </p:nvPr>
        </p:nvSpPr>
        <p:spPr/>
        <p:txBody>
          <a:bodyPr/>
          <a:lstStyle/>
          <a:p>
            <a:r>
              <a:rPr lang="en-US" b="1" dirty="0"/>
              <a:t>Operating System </a:t>
            </a:r>
            <a:r>
              <a:rPr lang="en-US" dirty="0" smtClean="0">
                <a:latin typeface="Roboto Condensed Light" panose="02000000000000000000" pitchFamily="2" charset="0"/>
                <a:ea typeface="Roboto Condensed Light" panose="02000000000000000000" pitchFamily="2" charset="0"/>
              </a:rPr>
              <a:t>(OS</a:t>
            </a:r>
            <a:r>
              <a:rPr lang="en-US" dirty="0">
                <a:latin typeface="Roboto Condensed Light" panose="02000000000000000000" pitchFamily="2" charset="0"/>
                <a:ea typeface="Roboto Condensed Light" panose="02000000000000000000" pitchFamily="2" charset="0"/>
              </a:rPr>
              <a:t>)</a:t>
            </a:r>
          </a:p>
          <a:p>
            <a:r>
              <a:rPr lang="en-US" dirty="0"/>
              <a:t>GTU # </a:t>
            </a:r>
            <a:r>
              <a:rPr lang="en-US" dirty="0" smtClean="0"/>
              <a:t>3140702</a:t>
            </a:r>
            <a:endParaRPr lang="en-US" dirty="0"/>
          </a:p>
        </p:txBody>
      </p:sp>
      <p:sp>
        <p:nvSpPr>
          <p:cNvPr id="9" name="Picture Placeholder 8"/>
          <p:cNvSpPr>
            <a:spLocks noGrp="1"/>
          </p:cNvSpPr>
          <p:nvPr>
            <p:ph type="pic" sz="quarter" idx="10"/>
          </p:nvPr>
        </p:nvSpPr>
        <p:spPr/>
      </p:sp>
    </p:spTree>
    <p:extLst>
      <p:ext uri="{BB962C8B-B14F-4D97-AF65-F5344CB8AC3E}">
        <p14:creationId xmlns="" xmlns:p14="http://schemas.microsoft.com/office/powerpoint/2010/main" val="16008347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 memory </a:t>
            </a:r>
            <a:r>
              <a:rPr lang="en-US" dirty="0"/>
              <a:t>abstraction</a:t>
            </a:r>
          </a:p>
        </p:txBody>
      </p:sp>
      <p:sp>
        <p:nvSpPr>
          <p:cNvPr id="3" name="Content Placeholder 2"/>
          <p:cNvSpPr>
            <a:spLocks noGrp="1"/>
          </p:cNvSpPr>
          <p:nvPr>
            <p:ph idx="1"/>
          </p:nvPr>
        </p:nvSpPr>
        <p:spPr>
          <a:xfrm>
            <a:off x="131181" y="863444"/>
            <a:ext cx="6995334" cy="5590565"/>
          </a:xfrm>
        </p:spPr>
        <p:txBody>
          <a:bodyPr/>
          <a:lstStyle/>
          <a:p>
            <a:r>
              <a:rPr lang="en-US" dirty="0"/>
              <a:t>What if we want to run multiple programs?</a:t>
            </a:r>
          </a:p>
          <a:p>
            <a:pPr marL="914400" lvl="1" indent="-457200">
              <a:buFont typeface="+mj-lt"/>
              <a:buAutoNum type="arabicPeriod"/>
            </a:pPr>
            <a:r>
              <a:rPr lang="en-US" dirty="0"/>
              <a:t>OS saves entire memory on disk</a:t>
            </a:r>
          </a:p>
          <a:p>
            <a:pPr marL="914400" lvl="1" indent="-457200">
              <a:buFont typeface="+mj-lt"/>
              <a:buAutoNum type="arabicPeriod"/>
            </a:pPr>
            <a:r>
              <a:rPr lang="en-US" dirty="0"/>
              <a:t>OS brings next program</a:t>
            </a:r>
          </a:p>
          <a:p>
            <a:pPr marL="914400" lvl="1" indent="-457200">
              <a:buFont typeface="+mj-lt"/>
              <a:buAutoNum type="arabicPeriod"/>
            </a:pPr>
            <a:r>
              <a:rPr lang="en-US" dirty="0"/>
              <a:t>OS runs next program</a:t>
            </a:r>
          </a:p>
          <a:p>
            <a:r>
              <a:rPr lang="en-US" dirty="0"/>
              <a:t>We can </a:t>
            </a:r>
            <a:r>
              <a:rPr lang="en-US" b="1" dirty="0">
                <a:solidFill>
                  <a:schemeClr val="accent6"/>
                </a:solidFill>
              </a:rPr>
              <a:t>use swapping </a:t>
            </a:r>
            <a:r>
              <a:rPr lang="en-US" dirty="0"/>
              <a:t>to </a:t>
            </a:r>
            <a:r>
              <a:rPr lang="en-US" b="1" dirty="0">
                <a:solidFill>
                  <a:schemeClr val="accent6"/>
                </a:solidFill>
              </a:rPr>
              <a:t>run multiple programs concurrently</a:t>
            </a:r>
            <a:r>
              <a:rPr lang="en-US" dirty="0"/>
              <a:t>.</a:t>
            </a:r>
          </a:p>
          <a:p>
            <a:r>
              <a:rPr lang="en-US" dirty="0"/>
              <a:t>The </a:t>
            </a:r>
            <a:r>
              <a:rPr lang="en-US" b="1" dirty="0">
                <a:solidFill>
                  <a:schemeClr val="accent6"/>
                </a:solidFill>
              </a:rPr>
              <a:t>process of bringing in each process in its entirely in to memory, running it for a while and then putting it back on the disk</a:t>
            </a:r>
            <a:r>
              <a:rPr lang="en-US" dirty="0"/>
              <a:t> is called swapping.</a:t>
            </a:r>
          </a:p>
        </p:txBody>
      </p:sp>
      <p:sp>
        <p:nvSpPr>
          <p:cNvPr id="25" name="Rectangle 24"/>
          <p:cNvSpPr/>
          <p:nvPr/>
        </p:nvSpPr>
        <p:spPr>
          <a:xfrm>
            <a:off x="7429500" y="1096960"/>
            <a:ext cx="1554480" cy="2057400"/>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7482840" y="1618930"/>
            <a:ext cx="1447800" cy="365760"/>
          </a:xfrm>
          <a:prstGeom prst="rect">
            <a:avLst/>
          </a:prstGeom>
          <a:noFill/>
        </p:spPr>
        <p:txBody>
          <a:bodyPr wrap="square" rtlCol="0">
            <a:spAutoFit/>
          </a:bodyPr>
          <a:lstStyle/>
          <a:p>
            <a:pPr algn="ctr"/>
            <a:r>
              <a:rPr lang="en-US" dirty="0" smtClean="0"/>
              <a:t>User Program</a:t>
            </a:r>
            <a:endParaRPr lang="en-US" dirty="0"/>
          </a:p>
        </p:txBody>
      </p:sp>
      <p:sp>
        <p:nvSpPr>
          <p:cNvPr id="27" name="TextBox 26"/>
          <p:cNvSpPr txBox="1"/>
          <p:nvPr/>
        </p:nvSpPr>
        <p:spPr>
          <a:xfrm>
            <a:off x="7482840" y="2708828"/>
            <a:ext cx="1447800" cy="369332"/>
          </a:xfrm>
          <a:prstGeom prst="rect">
            <a:avLst/>
          </a:prstGeom>
          <a:noFill/>
        </p:spPr>
        <p:txBody>
          <a:bodyPr wrap="square" rtlCol="0">
            <a:spAutoFit/>
          </a:bodyPr>
          <a:lstStyle/>
          <a:p>
            <a:pPr algn="ctr"/>
            <a:r>
              <a:rPr lang="en-US" dirty="0" smtClean="0"/>
              <a:t>OS in RAM</a:t>
            </a:r>
            <a:endParaRPr lang="en-US" dirty="0"/>
          </a:p>
        </p:txBody>
      </p:sp>
      <p:sp>
        <p:nvSpPr>
          <p:cNvPr id="28" name="TextBox 27"/>
          <p:cNvSpPr txBox="1"/>
          <p:nvPr/>
        </p:nvSpPr>
        <p:spPr>
          <a:xfrm>
            <a:off x="9007794" y="2785028"/>
            <a:ext cx="533400" cy="369332"/>
          </a:xfrm>
          <a:prstGeom prst="rect">
            <a:avLst/>
          </a:prstGeom>
          <a:noFill/>
        </p:spPr>
        <p:txBody>
          <a:bodyPr wrap="square" rtlCol="0">
            <a:spAutoFit/>
          </a:bodyPr>
          <a:lstStyle/>
          <a:p>
            <a:r>
              <a:rPr lang="en-US" dirty="0" smtClean="0"/>
              <a:t>0</a:t>
            </a:r>
            <a:endParaRPr lang="en-US" dirty="0"/>
          </a:p>
        </p:txBody>
      </p:sp>
      <p:sp>
        <p:nvSpPr>
          <p:cNvPr id="29" name="TextBox 28"/>
          <p:cNvSpPr txBox="1"/>
          <p:nvPr/>
        </p:nvSpPr>
        <p:spPr>
          <a:xfrm>
            <a:off x="9007794" y="1090612"/>
            <a:ext cx="1028700" cy="369332"/>
          </a:xfrm>
          <a:prstGeom prst="rect">
            <a:avLst/>
          </a:prstGeom>
          <a:noFill/>
        </p:spPr>
        <p:txBody>
          <a:bodyPr wrap="square" rtlCol="0">
            <a:spAutoFit/>
          </a:bodyPr>
          <a:lstStyle/>
          <a:p>
            <a:r>
              <a:rPr lang="en-US" dirty="0" smtClean="0"/>
              <a:t>0xFFF…</a:t>
            </a:r>
            <a:endParaRPr lang="en-US" dirty="0"/>
          </a:p>
        </p:txBody>
      </p:sp>
      <p:cxnSp>
        <p:nvCxnSpPr>
          <p:cNvPr id="30" name="Straight Connector 29"/>
          <p:cNvCxnSpPr/>
          <p:nvPr/>
        </p:nvCxnSpPr>
        <p:spPr>
          <a:xfrm>
            <a:off x="7429500" y="2620960"/>
            <a:ext cx="155448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31" name="Flowchart: Magnetic Disk 30"/>
          <p:cNvSpPr/>
          <p:nvPr/>
        </p:nvSpPr>
        <p:spPr>
          <a:xfrm>
            <a:off x="10629900" y="1554160"/>
            <a:ext cx="1371600" cy="1114425"/>
          </a:xfrm>
          <a:prstGeom prst="flowChartMagneticDisk">
            <a:avLst/>
          </a:prstGeom>
          <a:ln w="28575">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r"/>
            <a:r>
              <a:rPr lang="en-US" dirty="0" smtClean="0"/>
              <a:t>Hard Disk</a:t>
            </a:r>
            <a:endParaRPr lang="en-IN" dirty="0"/>
          </a:p>
        </p:txBody>
      </p:sp>
      <p:cxnSp>
        <p:nvCxnSpPr>
          <p:cNvPr id="32" name="Straight Arrow Connector 31"/>
          <p:cNvCxnSpPr>
            <a:stCxn id="31" idx="2"/>
          </p:cNvCxnSpPr>
          <p:nvPr/>
        </p:nvCxnSpPr>
        <p:spPr>
          <a:xfrm flipH="1" flipV="1">
            <a:off x="8983980" y="2092759"/>
            <a:ext cx="1645920" cy="18614"/>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33" name="Rounded Rectangle 32"/>
          <p:cNvSpPr/>
          <p:nvPr/>
        </p:nvSpPr>
        <p:spPr>
          <a:xfrm>
            <a:off x="10706100" y="1973260"/>
            <a:ext cx="228600" cy="266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4" name="Straight Arrow Connector 33"/>
          <p:cNvCxnSpPr/>
          <p:nvPr/>
        </p:nvCxnSpPr>
        <p:spPr>
          <a:xfrm>
            <a:off x="8984327" y="2090165"/>
            <a:ext cx="1645920" cy="9643"/>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35" name="Rounded Rectangle 34"/>
          <p:cNvSpPr/>
          <p:nvPr/>
        </p:nvSpPr>
        <p:spPr>
          <a:xfrm>
            <a:off x="8638599" y="1972775"/>
            <a:ext cx="228600" cy="266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TextBox 35"/>
          <p:cNvSpPr txBox="1"/>
          <p:nvPr/>
        </p:nvSpPr>
        <p:spPr>
          <a:xfrm>
            <a:off x="9126855" y="2290645"/>
            <a:ext cx="1360170" cy="369332"/>
          </a:xfrm>
          <a:prstGeom prst="rect">
            <a:avLst/>
          </a:prstGeom>
          <a:ln w="28575">
            <a:solidFill>
              <a:schemeClr val="accent6"/>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smtClean="0"/>
              <a:t>Swapped in</a:t>
            </a:r>
            <a:endParaRPr lang="en-IN" dirty="0"/>
          </a:p>
        </p:txBody>
      </p:sp>
      <p:sp>
        <p:nvSpPr>
          <p:cNvPr id="37" name="TextBox 36"/>
          <p:cNvSpPr txBox="1"/>
          <p:nvPr/>
        </p:nvSpPr>
        <p:spPr>
          <a:xfrm>
            <a:off x="9056846" y="1547812"/>
            <a:ext cx="1500188" cy="369332"/>
          </a:xfrm>
          <a:prstGeom prst="rect">
            <a:avLst/>
          </a:prstGeom>
          <a:ln w="28575">
            <a:solidFill>
              <a:schemeClr val="accent6"/>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smtClean="0"/>
              <a:t>Swapped out</a:t>
            </a:r>
            <a:endParaRPr lang="en-IN" dirty="0"/>
          </a:p>
        </p:txBody>
      </p:sp>
    </p:spTree>
    <p:extLst>
      <p:ext uri="{BB962C8B-B14F-4D97-AF65-F5344CB8AC3E}">
        <p14:creationId xmlns="" xmlns:p14="http://schemas.microsoft.com/office/powerpoint/2010/main" val="988887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30"/>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27"/>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26"/>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29"/>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28"/>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31"/>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33"/>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32"/>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42" presetClass="path" presetSubtype="0" accel="50000" decel="50000" fill="hold" grpId="1" nodeType="clickEffect">
                                  <p:stCondLst>
                                    <p:cond delay="0"/>
                                  </p:stCondLst>
                                  <p:childTnLst>
                                    <p:animMotion origin="layout" path="M 1.11022E-16 4.07407E-6 L -0.16953 1.11111E-6 " pathEditMode="relative" rAng="0" ptsTypes="AA">
                                      <p:cBhvr>
                                        <p:cTn id="35" dur="2000" fill="hold"/>
                                        <p:tgtEl>
                                          <p:spTgt spid="33"/>
                                        </p:tgtEl>
                                        <p:attrNameLst>
                                          <p:attrName>ppt_x</p:attrName>
                                          <p:attrName>ppt_y</p:attrName>
                                        </p:attrNameLst>
                                      </p:cBhvr>
                                      <p:rCtr x="-8477" y="23"/>
                                    </p:animMotion>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36"/>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0" presetClass="exit" presetSubtype="0" fill="hold" grpId="1" nodeType="clickEffect">
                                  <p:stCondLst>
                                    <p:cond delay="0"/>
                                  </p:stCondLst>
                                  <p:childTnLst>
                                    <p:animEffect transition="out" filter="fade">
                                      <p:cBhvr>
                                        <p:cTn id="43" dur="500"/>
                                        <p:tgtEl>
                                          <p:spTgt spid="36"/>
                                        </p:tgtEl>
                                      </p:cBhvr>
                                    </p:animEffect>
                                    <p:set>
                                      <p:cBhvr>
                                        <p:cTn id="44" dur="1" fill="hold">
                                          <p:stCondLst>
                                            <p:cond delay="499"/>
                                          </p:stCondLst>
                                        </p:cTn>
                                        <p:tgtEl>
                                          <p:spTgt spid="36"/>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0" presetClass="exit" presetSubtype="0" fill="hold" nodeType="clickEffect">
                                  <p:stCondLst>
                                    <p:cond delay="0"/>
                                  </p:stCondLst>
                                  <p:childTnLst>
                                    <p:animEffect transition="out" filter="fade">
                                      <p:cBhvr>
                                        <p:cTn id="48" dur="500"/>
                                        <p:tgtEl>
                                          <p:spTgt spid="32"/>
                                        </p:tgtEl>
                                      </p:cBhvr>
                                    </p:animEffect>
                                    <p:set>
                                      <p:cBhvr>
                                        <p:cTn id="49" dur="1" fill="hold">
                                          <p:stCondLst>
                                            <p:cond delay="499"/>
                                          </p:stCondLst>
                                        </p:cTn>
                                        <p:tgtEl>
                                          <p:spTgt spid="32"/>
                                        </p:tgtEl>
                                        <p:attrNameLst>
                                          <p:attrName>style.visibility</p:attrName>
                                        </p:attrNameLst>
                                      </p:cBhvr>
                                      <p:to>
                                        <p:strVal val="hidden"/>
                                      </p:to>
                                    </p:set>
                                  </p:childTnLst>
                                </p:cTn>
                              </p:par>
                              <p:par>
                                <p:cTn id="50" presetID="10" presetClass="exit" presetSubtype="0" fill="hold" grpId="2" nodeType="withEffect">
                                  <p:stCondLst>
                                    <p:cond delay="0"/>
                                  </p:stCondLst>
                                  <p:childTnLst>
                                    <p:animEffect transition="out" filter="fade">
                                      <p:cBhvr>
                                        <p:cTn id="51" dur="500"/>
                                        <p:tgtEl>
                                          <p:spTgt spid="33"/>
                                        </p:tgtEl>
                                      </p:cBhvr>
                                    </p:animEffect>
                                    <p:set>
                                      <p:cBhvr>
                                        <p:cTn id="52" dur="1" fill="hold">
                                          <p:stCondLst>
                                            <p:cond delay="499"/>
                                          </p:stCondLst>
                                        </p:cTn>
                                        <p:tgtEl>
                                          <p:spTgt spid="33"/>
                                        </p:tgtEl>
                                        <p:attrNameLst>
                                          <p:attrName>style.visibility</p:attrName>
                                        </p:attrNameLst>
                                      </p:cBhvr>
                                      <p:to>
                                        <p:strVal val="hidden"/>
                                      </p:to>
                                    </p:set>
                                  </p:childTnLst>
                                </p:cTn>
                              </p:par>
                              <p:par>
                                <p:cTn id="53" presetID="1" presetClass="entr" presetSubtype="0" fill="hold" grpId="0" nodeType="withEffect">
                                  <p:stCondLst>
                                    <p:cond delay="0"/>
                                  </p:stCondLst>
                                  <p:childTnLst>
                                    <p:set>
                                      <p:cBhvr>
                                        <p:cTn id="54" dur="1" fill="hold">
                                          <p:stCondLst>
                                            <p:cond delay="0"/>
                                          </p:stCondLst>
                                        </p:cTn>
                                        <p:tgtEl>
                                          <p:spTgt spid="35"/>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4"/>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42" presetClass="path" presetSubtype="0" accel="50000" decel="50000" fill="hold" grpId="1" nodeType="clickEffect">
                                  <p:stCondLst>
                                    <p:cond delay="0"/>
                                  </p:stCondLst>
                                  <p:childTnLst>
                                    <p:animMotion origin="layout" path="M 1.25E-6 4.07407E-6 L 0.16953 1.11111E-6 " pathEditMode="relative" rAng="0" ptsTypes="AA">
                                      <p:cBhvr>
                                        <p:cTn id="60" dur="2000" fill="hold"/>
                                        <p:tgtEl>
                                          <p:spTgt spid="35"/>
                                        </p:tgtEl>
                                        <p:attrNameLst>
                                          <p:attrName>ppt_x</p:attrName>
                                          <p:attrName>ppt_y</p:attrName>
                                        </p:attrNameLst>
                                      </p:cBhvr>
                                      <p:rCtr x="8464" y="23"/>
                                    </p:animMotion>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7"/>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0" presetClass="exit" presetSubtype="0" fill="hold" grpId="1" nodeType="clickEffect">
                                  <p:stCondLst>
                                    <p:cond delay="0"/>
                                  </p:stCondLst>
                                  <p:childTnLst>
                                    <p:animEffect transition="out" filter="fade">
                                      <p:cBhvr>
                                        <p:cTn id="68" dur="500"/>
                                        <p:tgtEl>
                                          <p:spTgt spid="37"/>
                                        </p:tgtEl>
                                      </p:cBhvr>
                                    </p:animEffect>
                                    <p:set>
                                      <p:cBhvr>
                                        <p:cTn id="69" dur="1" fill="hold">
                                          <p:stCondLst>
                                            <p:cond delay="499"/>
                                          </p:stCondLst>
                                        </p:cTn>
                                        <p:tgtEl>
                                          <p:spTgt spid="37"/>
                                        </p:tgtEl>
                                        <p:attrNameLst>
                                          <p:attrName>style.visibility</p:attrName>
                                        </p:attrNameLst>
                                      </p:cBhvr>
                                      <p:to>
                                        <p:strVal val="hidden"/>
                                      </p:to>
                                    </p:se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nodeType="clickEffect">
                                  <p:stCondLst>
                                    <p:cond delay="0"/>
                                  </p:stCondLst>
                                  <p:childTnLst>
                                    <p:set>
                                      <p:cBhvr>
                                        <p:cTn id="73" dur="1" fill="hold">
                                          <p:stCondLst>
                                            <p:cond delay="0"/>
                                          </p:stCondLst>
                                        </p:cTn>
                                        <p:tgtEl>
                                          <p:spTgt spid="3">
                                            <p:txEl>
                                              <p:pRg st="1" end="1"/>
                                            </p:txEl>
                                          </p:spTgt>
                                        </p:tgtEl>
                                        <p:attrNameLst>
                                          <p:attrName>style.visibility</p:attrName>
                                        </p:attrNameLst>
                                      </p:cBhvr>
                                      <p:to>
                                        <p:strVal val="visible"/>
                                      </p:to>
                                    </p:set>
                                    <p:animEffect transition="in" filter="fade">
                                      <p:cBhvr>
                                        <p:cTn id="74" dur="500"/>
                                        <p:tgtEl>
                                          <p:spTgt spid="3">
                                            <p:txEl>
                                              <p:pRg st="1" end="1"/>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nodeType="clickEffect">
                                  <p:stCondLst>
                                    <p:cond delay="0"/>
                                  </p:stCondLst>
                                  <p:childTnLst>
                                    <p:set>
                                      <p:cBhvr>
                                        <p:cTn id="78" dur="1" fill="hold">
                                          <p:stCondLst>
                                            <p:cond delay="0"/>
                                          </p:stCondLst>
                                        </p:cTn>
                                        <p:tgtEl>
                                          <p:spTgt spid="3">
                                            <p:txEl>
                                              <p:pRg st="2" end="2"/>
                                            </p:txEl>
                                          </p:spTgt>
                                        </p:tgtEl>
                                        <p:attrNameLst>
                                          <p:attrName>style.visibility</p:attrName>
                                        </p:attrNameLst>
                                      </p:cBhvr>
                                      <p:to>
                                        <p:strVal val="visible"/>
                                      </p:to>
                                    </p:set>
                                    <p:animEffect transition="in" filter="fade">
                                      <p:cBhvr>
                                        <p:cTn id="79" dur="500"/>
                                        <p:tgtEl>
                                          <p:spTgt spid="3">
                                            <p:txEl>
                                              <p:pRg st="2" end="2"/>
                                            </p:txEl>
                                          </p:spTgt>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nodeType="clickEffect">
                                  <p:stCondLst>
                                    <p:cond delay="0"/>
                                  </p:stCondLst>
                                  <p:childTnLst>
                                    <p:set>
                                      <p:cBhvr>
                                        <p:cTn id="83" dur="1" fill="hold">
                                          <p:stCondLst>
                                            <p:cond delay="0"/>
                                          </p:stCondLst>
                                        </p:cTn>
                                        <p:tgtEl>
                                          <p:spTgt spid="3">
                                            <p:txEl>
                                              <p:pRg st="3" end="3"/>
                                            </p:txEl>
                                          </p:spTgt>
                                        </p:tgtEl>
                                        <p:attrNameLst>
                                          <p:attrName>style.visibility</p:attrName>
                                        </p:attrNameLst>
                                      </p:cBhvr>
                                      <p:to>
                                        <p:strVal val="visible"/>
                                      </p:to>
                                    </p:set>
                                    <p:animEffect transition="in" filter="fade">
                                      <p:cBhvr>
                                        <p:cTn id="84" dur="500"/>
                                        <p:tgtEl>
                                          <p:spTgt spid="3">
                                            <p:txEl>
                                              <p:pRg st="3" end="3"/>
                                            </p:txEl>
                                          </p:spTgt>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nodeType="clickEffect">
                                  <p:stCondLst>
                                    <p:cond delay="0"/>
                                  </p:stCondLst>
                                  <p:childTnLst>
                                    <p:set>
                                      <p:cBhvr>
                                        <p:cTn id="88" dur="1" fill="hold">
                                          <p:stCondLst>
                                            <p:cond delay="0"/>
                                          </p:stCondLst>
                                        </p:cTn>
                                        <p:tgtEl>
                                          <p:spTgt spid="3">
                                            <p:txEl>
                                              <p:pRg st="4" end="4"/>
                                            </p:txEl>
                                          </p:spTgt>
                                        </p:tgtEl>
                                        <p:attrNameLst>
                                          <p:attrName>style.visibility</p:attrName>
                                        </p:attrNameLst>
                                      </p:cBhvr>
                                      <p:to>
                                        <p:strVal val="visible"/>
                                      </p:to>
                                    </p:set>
                                    <p:animEffect transition="in" filter="fade">
                                      <p:cBhvr>
                                        <p:cTn id="89" dur="500"/>
                                        <p:tgtEl>
                                          <p:spTgt spid="3">
                                            <p:txEl>
                                              <p:pRg st="4" end="4"/>
                                            </p:txEl>
                                          </p:spTgt>
                                        </p:tgtEl>
                                      </p:cBhvr>
                                    </p:animEffect>
                                  </p:childTnLst>
                                </p:cTn>
                              </p:par>
                            </p:childTnLst>
                          </p:cTn>
                        </p:par>
                      </p:childTnLst>
                    </p:cTn>
                  </p:par>
                  <p:par>
                    <p:cTn id="90" fill="hold">
                      <p:stCondLst>
                        <p:cond delay="indefinite"/>
                      </p:stCondLst>
                      <p:childTnLst>
                        <p:par>
                          <p:cTn id="91" fill="hold">
                            <p:stCondLst>
                              <p:cond delay="0"/>
                            </p:stCondLst>
                            <p:childTnLst>
                              <p:par>
                                <p:cTn id="92" presetID="10" presetClass="entr" presetSubtype="0" fill="hold" nodeType="clickEffect">
                                  <p:stCondLst>
                                    <p:cond delay="0"/>
                                  </p:stCondLst>
                                  <p:childTnLst>
                                    <p:set>
                                      <p:cBhvr>
                                        <p:cTn id="93" dur="1" fill="hold">
                                          <p:stCondLst>
                                            <p:cond delay="0"/>
                                          </p:stCondLst>
                                        </p:cTn>
                                        <p:tgtEl>
                                          <p:spTgt spid="3">
                                            <p:txEl>
                                              <p:pRg st="5" end="5"/>
                                            </p:txEl>
                                          </p:spTgt>
                                        </p:tgtEl>
                                        <p:attrNameLst>
                                          <p:attrName>style.visibility</p:attrName>
                                        </p:attrNameLst>
                                      </p:cBhvr>
                                      <p:to>
                                        <p:strVal val="visible"/>
                                      </p:to>
                                    </p:set>
                                    <p:animEffect transition="in" filter="fade">
                                      <p:cBhvr>
                                        <p:cTn id="9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p:bldP spid="27" grpId="0"/>
      <p:bldP spid="28" grpId="0"/>
      <p:bldP spid="29" grpId="0"/>
      <p:bldP spid="31" grpId="0" animBg="1"/>
      <p:bldP spid="33" grpId="0" animBg="1"/>
      <p:bldP spid="33" grpId="1" animBg="1"/>
      <p:bldP spid="33" grpId="2" animBg="1"/>
      <p:bldP spid="35" grpId="0" animBg="1"/>
      <p:bldP spid="35" grpId="1" animBg="1"/>
      <p:bldP spid="36" grpId="0" animBg="1"/>
      <p:bldP spid="36" grpId="1" animBg="1"/>
      <p:bldP spid="37" grpId="0" animBg="1"/>
      <p:bldP spid="37"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Ways to implement swapping system</a:t>
            </a:r>
            <a:endParaRPr lang="en-US" dirty="0"/>
          </a:p>
        </p:txBody>
      </p:sp>
      <p:sp>
        <p:nvSpPr>
          <p:cNvPr id="3" name="Content Placeholder 2"/>
          <p:cNvSpPr>
            <a:spLocks noGrp="1"/>
          </p:cNvSpPr>
          <p:nvPr>
            <p:ph idx="1"/>
          </p:nvPr>
        </p:nvSpPr>
        <p:spPr/>
        <p:txBody>
          <a:bodyPr/>
          <a:lstStyle/>
          <a:p>
            <a:r>
              <a:rPr lang="en-US" dirty="0" smtClean="0"/>
              <a:t>Two </a:t>
            </a:r>
            <a:r>
              <a:rPr lang="en-US" dirty="0"/>
              <a:t>different ways to implement swapping system</a:t>
            </a:r>
          </a:p>
          <a:p>
            <a:pPr marL="914400" lvl="1" indent="-457200">
              <a:buFont typeface="+mj-lt"/>
              <a:buAutoNum type="arabicPeriod"/>
            </a:pPr>
            <a:r>
              <a:rPr lang="en-US" dirty="0"/>
              <a:t>Multiprogramming with </a:t>
            </a:r>
            <a:r>
              <a:rPr lang="en-US" b="1" dirty="0">
                <a:solidFill>
                  <a:schemeClr val="accent6"/>
                </a:solidFill>
              </a:rPr>
              <a:t>fixed partitions</a:t>
            </a:r>
          </a:p>
          <a:p>
            <a:pPr marL="914400" lvl="1" indent="-457200">
              <a:buFont typeface="+mj-lt"/>
              <a:buAutoNum type="arabicPeriod"/>
            </a:pPr>
            <a:r>
              <a:rPr lang="en-US" dirty="0"/>
              <a:t>Multiprogramming with </a:t>
            </a:r>
            <a:r>
              <a:rPr lang="en-US" b="1" dirty="0">
                <a:solidFill>
                  <a:schemeClr val="accent6"/>
                </a:solidFill>
              </a:rPr>
              <a:t>dynamic partitions</a:t>
            </a:r>
          </a:p>
        </p:txBody>
      </p:sp>
    </p:spTree>
    <p:extLst>
      <p:ext uri="{BB962C8B-B14F-4D97-AF65-F5344CB8AC3E}">
        <p14:creationId xmlns="" xmlns:p14="http://schemas.microsoft.com/office/powerpoint/2010/main" val="516245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Multiprogramming with fixed partitions</a:t>
            </a:r>
          </a:p>
        </p:txBody>
      </p:sp>
      <p:sp>
        <p:nvSpPr>
          <p:cNvPr id="3" name="Content Placeholder 2"/>
          <p:cNvSpPr>
            <a:spLocks noGrp="1"/>
          </p:cNvSpPr>
          <p:nvPr>
            <p:ph idx="1"/>
          </p:nvPr>
        </p:nvSpPr>
        <p:spPr>
          <a:xfrm>
            <a:off x="121654" y="853917"/>
            <a:ext cx="9573889" cy="5590565"/>
          </a:xfrm>
        </p:spPr>
        <p:txBody>
          <a:bodyPr/>
          <a:lstStyle/>
          <a:p>
            <a:r>
              <a:rPr lang="en-US" dirty="0"/>
              <a:t>Here </a:t>
            </a:r>
            <a:r>
              <a:rPr lang="en-US" dirty="0" smtClean="0"/>
              <a:t>memory is </a:t>
            </a:r>
            <a:r>
              <a:rPr lang="en-US" b="1" dirty="0" smtClean="0">
                <a:solidFill>
                  <a:schemeClr val="accent6"/>
                </a:solidFill>
              </a:rPr>
              <a:t>divided into fixed sized partitions</a:t>
            </a:r>
            <a:r>
              <a:rPr lang="en-US" dirty="0" smtClean="0"/>
              <a:t>. </a:t>
            </a:r>
            <a:endParaRPr lang="en-US" dirty="0"/>
          </a:p>
          <a:p>
            <a:r>
              <a:rPr lang="en-US" b="1" dirty="0">
                <a:solidFill>
                  <a:schemeClr val="accent6"/>
                </a:solidFill>
              </a:rPr>
              <a:t>Size can be equal or unequal </a:t>
            </a:r>
            <a:r>
              <a:rPr lang="en-US" dirty="0"/>
              <a:t>for different partitions.</a:t>
            </a:r>
          </a:p>
          <a:p>
            <a:r>
              <a:rPr lang="en-US" dirty="0"/>
              <a:t>Generally </a:t>
            </a:r>
            <a:r>
              <a:rPr lang="en-US" b="1" dirty="0">
                <a:solidFill>
                  <a:schemeClr val="accent6"/>
                </a:solidFill>
              </a:rPr>
              <a:t>unequal partitions are used </a:t>
            </a:r>
            <a:r>
              <a:rPr lang="en-US" dirty="0"/>
              <a:t>for </a:t>
            </a:r>
            <a:r>
              <a:rPr lang="en-US" b="1" dirty="0">
                <a:solidFill>
                  <a:schemeClr val="accent6"/>
                </a:solidFill>
              </a:rPr>
              <a:t>better utilizations</a:t>
            </a:r>
            <a:r>
              <a:rPr lang="en-US" dirty="0"/>
              <a:t>.</a:t>
            </a:r>
          </a:p>
          <a:p>
            <a:r>
              <a:rPr lang="en-US" b="1" dirty="0">
                <a:solidFill>
                  <a:schemeClr val="accent6"/>
                </a:solidFill>
              </a:rPr>
              <a:t>Each partition can accommodate exactly one process</a:t>
            </a:r>
            <a:r>
              <a:rPr lang="en-US" dirty="0"/>
              <a:t>, means only single process can be placed in one partition.</a:t>
            </a:r>
          </a:p>
          <a:p>
            <a:r>
              <a:rPr lang="en-US" dirty="0"/>
              <a:t>The partition </a:t>
            </a:r>
            <a:r>
              <a:rPr lang="en-US" b="1" dirty="0">
                <a:solidFill>
                  <a:schemeClr val="accent6"/>
                </a:solidFill>
              </a:rPr>
              <a:t>boundaries are not movable</a:t>
            </a:r>
            <a:r>
              <a:rPr lang="en-US" dirty="0"/>
              <a:t>.</a:t>
            </a:r>
          </a:p>
          <a:p>
            <a:r>
              <a:rPr lang="en-US" dirty="0"/>
              <a:t>Whenever any </a:t>
            </a:r>
            <a:r>
              <a:rPr lang="en-US" b="1" dirty="0">
                <a:solidFill>
                  <a:schemeClr val="accent6"/>
                </a:solidFill>
              </a:rPr>
              <a:t>program needs to be loaded in memory</a:t>
            </a:r>
            <a:r>
              <a:rPr lang="en-US" dirty="0"/>
              <a:t>, </a:t>
            </a:r>
            <a:r>
              <a:rPr lang="en-US" b="1" dirty="0">
                <a:solidFill>
                  <a:schemeClr val="accent6"/>
                </a:solidFill>
              </a:rPr>
              <a:t>a free partition big enough to hold the program is found</a:t>
            </a:r>
            <a:r>
              <a:rPr lang="en-US" dirty="0"/>
              <a:t>. This </a:t>
            </a:r>
            <a:r>
              <a:rPr lang="en-US" b="1" dirty="0">
                <a:solidFill>
                  <a:schemeClr val="accent6"/>
                </a:solidFill>
              </a:rPr>
              <a:t>partition will be allocated </a:t>
            </a:r>
            <a:r>
              <a:rPr lang="en-US" dirty="0"/>
              <a:t>to that program or process.</a:t>
            </a:r>
          </a:p>
          <a:p>
            <a:r>
              <a:rPr lang="en-US" dirty="0"/>
              <a:t>If </a:t>
            </a:r>
            <a:r>
              <a:rPr lang="en-US" b="1" dirty="0">
                <a:solidFill>
                  <a:schemeClr val="accent6"/>
                </a:solidFill>
              </a:rPr>
              <a:t>there is no free partition available of required size</a:t>
            </a:r>
            <a:r>
              <a:rPr lang="en-US" dirty="0"/>
              <a:t>, then the </a:t>
            </a:r>
            <a:r>
              <a:rPr lang="en-US" b="1" dirty="0">
                <a:solidFill>
                  <a:schemeClr val="accent6"/>
                </a:solidFill>
              </a:rPr>
              <a:t>process needs to wait</a:t>
            </a:r>
            <a:r>
              <a:rPr lang="en-US" dirty="0"/>
              <a:t>. Such </a:t>
            </a:r>
            <a:r>
              <a:rPr lang="en-US" b="1" dirty="0">
                <a:solidFill>
                  <a:schemeClr val="accent6"/>
                </a:solidFill>
              </a:rPr>
              <a:t>process will be put in a queue</a:t>
            </a:r>
            <a:r>
              <a:rPr lang="en-US" dirty="0"/>
              <a:t>.</a:t>
            </a:r>
          </a:p>
        </p:txBody>
      </p:sp>
      <p:sp>
        <p:nvSpPr>
          <p:cNvPr id="17" name="Rectangle 16"/>
          <p:cNvSpPr/>
          <p:nvPr/>
        </p:nvSpPr>
        <p:spPr>
          <a:xfrm>
            <a:off x="10149952" y="1023027"/>
            <a:ext cx="1828800" cy="4572000"/>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8" name="Straight Connector 17"/>
          <p:cNvCxnSpPr/>
          <p:nvPr/>
        </p:nvCxnSpPr>
        <p:spPr>
          <a:xfrm flipV="1">
            <a:off x="10149952" y="5047352"/>
            <a:ext cx="1828800" cy="3414"/>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10149952" y="4666491"/>
            <a:ext cx="1828800" cy="15082"/>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0149952" y="3004227"/>
            <a:ext cx="182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10149952" y="1480227"/>
            <a:ext cx="182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10158048" y="5064675"/>
            <a:ext cx="1828800" cy="530352"/>
          </a:xfrm>
          <a:prstGeom prst="rect">
            <a:avLst/>
          </a:prstGeom>
          <a:solidFill>
            <a:schemeClr val="tx2"/>
          </a:solidFill>
          <a:ln w="28575">
            <a:noFill/>
          </a:ln>
        </p:spPr>
        <p:txBody>
          <a:bodyPr wrap="square" rtlCol="0" anchor="ctr">
            <a:spAutoFit/>
          </a:bodyPr>
          <a:lstStyle/>
          <a:p>
            <a:pPr algn="ctr"/>
            <a:r>
              <a:rPr lang="en-US" dirty="0" smtClean="0">
                <a:solidFill>
                  <a:schemeClr val="bg1"/>
                </a:solidFill>
              </a:rPr>
              <a:t>OS</a:t>
            </a:r>
            <a:endParaRPr lang="en-IN" dirty="0">
              <a:solidFill>
                <a:schemeClr val="bg1"/>
              </a:solidFill>
            </a:endParaRPr>
          </a:p>
        </p:txBody>
      </p:sp>
      <p:sp>
        <p:nvSpPr>
          <p:cNvPr id="23" name="TextBox 22"/>
          <p:cNvSpPr txBox="1"/>
          <p:nvPr/>
        </p:nvSpPr>
        <p:spPr>
          <a:xfrm>
            <a:off x="10149952" y="4681434"/>
            <a:ext cx="1828800" cy="369332"/>
          </a:xfrm>
          <a:prstGeom prst="rect">
            <a:avLst/>
          </a:prstGeom>
          <a:noFill/>
          <a:ln w="28575">
            <a:noFill/>
          </a:ln>
        </p:spPr>
        <p:txBody>
          <a:bodyPr wrap="square" rtlCol="0">
            <a:spAutoFit/>
          </a:bodyPr>
          <a:lstStyle/>
          <a:p>
            <a:pPr algn="ctr"/>
            <a:r>
              <a:rPr lang="en-US" dirty="0" smtClean="0"/>
              <a:t>Partition 1</a:t>
            </a:r>
            <a:endParaRPr lang="en-IN" dirty="0"/>
          </a:p>
        </p:txBody>
      </p:sp>
      <p:sp>
        <p:nvSpPr>
          <p:cNvPr id="24" name="TextBox 23"/>
          <p:cNvSpPr txBox="1"/>
          <p:nvPr/>
        </p:nvSpPr>
        <p:spPr>
          <a:xfrm>
            <a:off x="10143602" y="3313288"/>
            <a:ext cx="1828800" cy="369332"/>
          </a:xfrm>
          <a:prstGeom prst="rect">
            <a:avLst/>
          </a:prstGeom>
          <a:noFill/>
          <a:ln w="28575">
            <a:noFill/>
          </a:ln>
        </p:spPr>
        <p:txBody>
          <a:bodyPr wrap="square" rtlCol="0">
            <a:spAutoFit/>
          </a:bodyPr>
          <a:lstStyle/>
          <a:p>
            <a:pPr algn="ctr"/>
            <a:r>
              <a:rPr lang="en-US" dirty="0" smtClean="0"/>
              <a:t>Partition 3</a:t>
            </a:r>
            <a:endParaRPr lang="en-IN" dirty="0"/>
          </a:p>
        </p:txBody>
      </p:sp>
      <p:sp>
        <p:nvSpPr>
          <p:cNvPr id="38" name="TextBox 37"/>
          <p:cNvSpPr txBox="1"/>
          <p:nvPr/>
        </p:nvSpPr>
        <p:spPr>
          <a:xfrm>
            <a:off x="10149952" y="2057561"/>
            <a:ext cx="1828800" cy="369332"/>
          </a:xfrm>
          <a:prstGeom prst="rect">
            <a:avLst/>
          </a:prstGeom>
          <a:noFill/>
          <a:ln w="28575">
            <a:noFill/>
          </a:ln>
        </p:spPr>
        <p:txBody>
          <a:bodyPr wrap="square" rtlCol="0">
            <a:spAutoFit/>
          </a:bodyPr>
          <a:lstStyle/>
          <a:p>
            <a:pPr algn="ctr"/>
            <a:r>
              <a:rPr lang="en-US" dirty="0" smtClean="0"/>
              <a:t>Partition 4</a:t>
            </a:r>
            <a:endParaRPr lang="en-IN" dirty="0"/>
          </a:p>
        </p:txBody>
      </p:sp>
      <p:sp>
        <p:nvSpPr>
          <p:cNvPr id="39" name="TextBox 38"/>
          <p:cNvSpPr txBox="1"/>
          <p:nvPr/>
        </p:nvSpPr>
        <p:spPr>
          <a:xfrm>
            <a:off x="10149952" y="1074502"/>
            <a:ext cx="1828800" cy="369332"/>
          </a:xfrm>
          <a:prstGeom prst="rect">
            <a:avLst/>
          </a:prstGeom>
          <a:noFill/>
          <a:ln w="28575">
            <a:noFill/>
          </a:ln>
        </p:spPr>
        <p:txBody>
          <a:bodyPr wrap="square" rtlCol="0">
            <a:spAutoFit/>
          </a:bodyPr>
          <a:lstStyle/>
          <a:p>
            <a:pPr algn="ctr"/>
            <a:r>
              <a:rPr lang="en-US" dirty="0" smtClean="0"/>
              <a:t>Partition 5</a:t>
            </a:r>
            <a:endParaRPr lang="en-IN" dirty="0"/>
          </a:p>
        </p:txBody>
      </p:sp>
      <p:cxnSp>
        <p:nvCxnSpPr>
          <p:cNvPr id="41" name="Straight Connector 40"/>
          <p:cNvCxnSpPr/>
          <p:nvPr/>
        </p:nvCxnSpPr>
        <p:spPr>
          <a:xfrm flipV="1">
            <a:off x="10143602" y="4059165"/>
            <a:ext cx="1828800" cy="15082"/>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10149952" y="4174262"/>
            <a:ext cx="1828800" cy="369332"/>
          </a:xfrm>
          <a:prstGeom prst="rect">
            <a:avLst/>
          </a:prstGeom>
          <a:noFill/>
          <a:ln w="28575">
            <a:noFill/>
          </a:ln>
        </p:spPr>
        <p:txBody>
          <a:bodyPr wrap="square" rtlCol="0">
            <a:spAutoFit/>
          </a:bodyPr>
          <a:lstStyle/>
          <a:p>
            <a:pPr algn="ctr"/>
            <a:r>
              <a:rPr lang="en-US" dirty="0" smtClean="0"/>
              <a:t>Partition 2</a:t>
            </a:r>
            <a:endParaRPr lang="en-IN" dirty="0"/>
          </a:p>
        </p:txBody>
      </p:sp>
    </p:spTree>
    <p:extLst>
      <p:ext uri="{BB962C8B-B14F-4D97-AF65-F5344CB8AC3E}">
        <p14:creationId xmlns="" xmlns:p14="http://schemas.microsoft.com/office/powerpoint/2010/main" val="1875178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
                                            <p:txEl>
                                              <p:pRg st="0" end="0"/>
                                            </p:txEl>
                                          </p:spTgt>
                                        </p:tgtEl>
                                        <p:attrNameLst>
                                          <p:attrName>style.visibility</p:attrName>
                                        </p:attrNameLst>
                                      </p:cBhvr>
                                      <p:to>
                                        <p:strVal val="visible"/>
                                      </p:to>
                                    </p:set>
                                    <p:animEffect transition="in" filter="fade">
                                      <p:cBhvr>
                                        <p:cTn id="33" dur="500"/>
                                        <p:tgtEl>
                                          <p:spTgt spid="3">
                                            <p:txEl>
                                              <p:pRg st="0" end="0"/>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
                                            <p:txEl>
                                              <p:pRg st="1" end="1"/>
                                            </p:txEl>
                                          </p:spTgt>
                                        </p:tgtEl>
                                        <p:attrNameLst>
                                          <p:attrName>style.visibility</p:attrName>
                                        </p:attrNameLst>
                                      </p:cBhvr>
                                      <p:to>
                                        <p:strVal val="visible"/>
                                      </p:to>
                                    </p:set>
                                    <p:animEffect transition="in" filter="fade">
                                      <p:cBhvr>
                                        <p:cTn id="38" dur="500"/>
                                        <p:tgtEl>
                                          <p:spTgt spid="3">
                                            <p:txEl>
                                              <p:pRg st="1" end="1"/>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3">
                                            <p:txEl>
                                              <p:pRg st="2" end="2"/>
                                            </p:txEl>
                                          </p:spTgt>
                                        </p:tgtEl>
                                        <p:attrNameLst>
                                          <p:attrName>style.visibility</p:attrName>
                                        </p:attrNameLst>
                                      </p:cBhvr>
                                      <p:to>
                                        <p:strVal val="visible"/>
                                      </p:to>
                                    </p:set>
                                    <p:animEffect transition="in" filter="fade">
                                      <p:cBhvr>
                                        <p:cTn id="43" dur="500"/>
                                        <p:tgtEl>
                                          <p:spTgt spid="3">
                                            <p:txEl>
                                              <p:pRg st="2" end="2"/>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3">
                                            <p:txEl>
                                              <p:pRg st="3" end="3"/>
                                            </p:txEl>
                                          </p:spTgt>
                                        </p:tgtEl>
                                        <p:attrNameLst>
                                          <p:attrName>style.visibility</p:attrName>
                                        </p:attrNameLst>
                                      </p:cBhvr>
                                      <p:to>
                                        <p:strVal val="visible"/>
                                      </p:to>
                                    </p:set>
                                    <p:animEffect transition="in" filter="fade">
                                      <p:cBhvr>
                                        <p:cTn id="48" dur="500"/>
                                        <p:tgtEl>
                                          <p:spTgt spid="3">
                                            <p:txEl>
                                              <p:pRg st="3" end="3"/>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3">
                                            <p:txEl>
                                              <p:pRg st="4" end="4"/>
                                            </p:txEl>
                                          </p:spTgt>
                                        </p:tgtEl>
                                        <p:attrNameLst>
                                          <p:attrName>style.visibility</p:attrName>
                                        </p:attrNameLst>
                                      </p:cBhvr>
                                      <p:to>
                                        <p:strVal val="visible"/>
                                      </p:to>
                                    </p:set>
                                    <p:animEffect transition="in" filter="fade">
                                      <p:cBhvr>
                                        <p:cTn id="53" dur="500"/>
                                        <p:tgtEl>
                                          <p:spTgt spid="3">
                                            <p:txEl>
                                              <p:pRg st="4" end="4"/>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3">
                                            <p:txEl>
                                              <p:pRg st="5" end="5"/>
                                            </p:txEl>
                                          </p:spTgt>
                                        </p:tgtEl>
                                        <p:attrNameLst>
                                          <p:attrName>style.visibility</p:attrName>
                                        </p:attrNameLst>
                                      </p:cBhvr>
                                      <p:to>
                                        <p:strVal val="visible"/>
                                      </p:to>
                                    </p:set>
                                    <p:animEffect transition="in" filter="fade">
                                      <p:cBhvr>
                                        <p:cTn id="58" dur="500"/>
                                        <p:tgtEl>
                                          <p:spTgt spid="3">
                                            <p:txEl>
                                              <p:pRg st="5" end="5"/>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3">
                                            <p:txEl>
                                              <p:pRg st="6" end="6"/>
                                            </p:txEl>
                                          </p:spTgt>
                                        </p:tgtEl>
                                        <p:attrNameLst>
                                          <p:attrName>style.visibility</p:attrName>
                                        </p:attrNameLst>
                                      </p:cBhvr>
                                      <p:to>
                                        <p:strVal val="visible"/>
                                      </p:to>
                                    </p:set>
                                    <p:animEffect transition="in" filter="fade">
                                      <p:cBhvr>
                                        <p:cTn id="6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2" grpId="0" animBg="1"/>
      <p:bldP spid="23" grpId="0"/>
      <p:bldP spid="24" grpId="0"/>
      <p:bldP spid="38" grpId="0"/>
      <p:bldP spid="39" grpId="0"/>
      <p:bldP spid="4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Multiprogramming with fixed partitions</a:t>
            </a:r>
          </a:p>
        </p:txBody>
      </p:sp>
      <p:sp>
        <p:nvSpPr>
          <p:cNvPr id="3" name="Content Placeholder 2"/>
          <p:cNvSpPr>
            <a:spLocks noGrp="1"/>
          </p:cNvSpPr>
          <p:nvPr>
            <p:ph idx="1"/>
          </p:nvPr>
        </p:nvSpPr>
        <p:spPr/>
        <p:txBody>
          <a:bodyPr numCol="2"/>
          <a:lstStyle/>
          <a:p>
            <a:r>
              <a:rPr lang="en-US" dirty="0"/>
              <a:t>There are two ways to maintain queue</a:t>
            </a:r>
          </a:p>
          <a:p>
            <a:pPr marL="2162175" lvl="4" indent="-457200">
              <a:buFont typeface="+mj-lt"/>
              <a:buAutoNum type="arabicPeriod"/>
            </a:pPr>
            <a:r>
              <a:rPr lang="en-US" sz="2000" b="1" dirty="0">
                <a:solidFill>
                  <a:schemeClr val="accent6"/>
                </a:solidFill>
              </a:rPr>
              <a:t>Using Multiple Input </a:t>
            </a:r>
            <a:r>
              <a:rPr lang="en-US" sz="2000" b="1" dirty="0" smtClean="0">
                <a:solidFill>
                  <a:schemeClr val="accent6"/>
                </a:solidFill>
              </a:rPr>
              <a:t>Queues</a:t>
            </a:r>
            <a:r>
              <a:rPr lang="en-US" sz="2000" dirty="0" smtClean="0"/>
              <a:t>	</a:t>
            </a:r>
          </a:p>
          <a:p>
            <a:pPr marL="914400" lvl="1" indent="-457200">
              <a:buFont typeface="+mj-lt"/>
              <a:buAutoNum type="arabicPeriod"/>
            </a:pPr>
            <a:endParaRPr lang="en-US" dirty="0"/>
          </a:p>
          <a:p>
            <a:pPr marL="914400" lvl="1" indent="-457200">
              <a:buFont typeface="+mj-lt"/>
              <a:buAutoNum type="arabicPeriod"/>
            </a:pPr>
            <a:endParaRPr lang="en-US" dirty="0" smtClean="0"/>
          </a:p>
          <a:p>
            <a:pPr marL="914400" lvl="1" indent="-457200">
              <a:buFont typeface="+mj-lt"/>
              <a:buAutoNum type="arabicPeriod"/>
            </a:pPr>
            <a:endParaRPr lang="en-US" dirty="0"/>
          </a:p>
          <a:p>
            <a:pPr marL="914400" lvl="1" indent="-457200">
              <a:buFont typeface="+mj-lt"/>
              <a:buAutoNum type="arabicPeriod"/>
            </a:pPr>
            <a:endParaRPr lang="en-US" dirty="0" smtClean="0"/>
          </a:p>
          <a:p>
            <a:pPr marL="914400" lvl="1" indent="-457200">
              <a:buFont typeface="+mj-lt"/>
              <a:buAutoNum type="arabicPeriod"/>
            </a:pPr>
            <a:endParaRPr lang="en-US" dirty="0"/>
          </a:p>
          <a:p>
            <a:pPr marL="457200" lvl="1" indent="0">
              <a:buNone/>
            </a:pPr>
            <a:endParaRPr lang="en-US" dirty="0"/>
          </a:p>
          <a:p>
            <a:pPr marL="457200" lvl="1" indent="0">
              <a:buNone/>
            </a:pPr>
            <a:endParaRPr lang="en-US" dirty="0" smtClean="0"/>
          </a:p>
          <a:p>
            <a:pPr marL="457200" lvl="1" indent="0">
              <a:buNone/>
            </a:pPr>
            <a:endParaRPr lang="en-US" dirty="0"/>
          </a:p>
          <a:p>
            <a:pPr marL="457200" lvl="1" indent="0">
              <a:buNone/>
            </a:pPr>
            <a:endParaRPr lang="en-US" dirty="0" smtClean="0"/>
          </a:p>
          <a:p>
            <a:pPr marL="457200" lvl="1" indent="0">
              <a:buNone/>
            </a:pPr>
            <a:endParaRPr lang="en-US" dirty="0" smtClean="0"/>
          </a:p>
          <a:p>
            <a:pPr marL="914400" lvl="1" indent="-457200">
              <a:buFont typeface="+mj-lt"/>
              <a:buAutoNum type="arabicPeriod"/>
            </a:pPr>
            <a:endParaRPr lang="en-US" dirty="0"/>
          </a:p>
          <a:p>
            <a:pPr marL="914400" lvl="1" indent="-457200">
              <a:buFont typeface="+mj-lt"/>
              <a:buAutoNum type="arabicPeriod"/>
            </a:pPr>
            <a:endParaRPr lang="en-US" dirty="0" smtClean="0"/>
          </a:p>
          <a:p>
            <a:pPr marL="914400" lvl="1" indent="-457200">
              <a:buFont typeface="+mj-lt"/>
              <a:buAutoNum type="arabicPeriod"/>
            </a:pPr>
            <a:endParaRPr lang="en-US" dirty="0"/>
          </a:p>
          <a:p>
            <a:pPr marL="914400" lvl="1" indent="-457200">
              <a:buFont typeface="+mj-lt"/>
              <a:buAutoNum type="arabicPeriod"/>
            </a:pPr>
            <a:endParaRPr lang="en-US" dirty="0" smtClean="0"/>
          </a:p>
          <a:p>
            <a:pPr marL="914400" lvl="1" indent="-457200">
              <a:buFont typeface="+mj-lt"/>
              <a:buAutoNum type="arabicPeriod"/>
            </a:pPr>
            <a:endParaRPr lang="en-US" dirty="0"/>
          </a:p>
          <a:p>
            <a:pPr marL="2162175" lvl="4" indent="-457200">
              <a:buFont typeface="+mj-lt"/>
              <a:buAutoNum type="arabicPeriod" startAt="2"/>
            </a:pPr>
            <a:r>
              <a:rPr lang="en-US" sz="2000" b="1" dirty="0" smtClean="0">
                <a:solidFill>
                  <a:schemeClr val="accent6"/>
                </a:solidFill>
              </a:rPr>
              <a:t>Using </a:t>
            </a:r>
            <a:r>
              <a:rPr lang="en-US" sz="2000" b="1" dirty="0">
                <a:solidFill>
                  <a:schemeClr val="accent6"/>
                </a:solidFill>
              </a:rPr>
              <a:t>Single Input </a:t>
            </a:r>
            <a:r>
              <a:rPr lang="en-US" sz="2000" b="1" dirty="0" smtClean="0">
                <a:solidFill>
                  <a:schemeClr val="accent6"/>
                </a:solidFill>
              </a:rPr>
              <a:t>Queue</a:t>
            </a:r>
            <a:endParaRPr lang="en-US" sz="2000" b="1" dirty="0">
              <a:solidFill>
                <a:schemeClr val="accent6"/>
              </a:solidFill>
            </a:endParaRPr>
          </a:p>
        </p:txBody>
      </p:sp>
      <p:sp>
        <p:nvSpPr>
          <p:cNvPr id="17" name="Rectangle 16"/>
          <p:cNvSpPr/>
          <p:nvPr/>
        </p:nvSpPr>
        <p:spPr>
          <a:xfrm>
            <a:off x="3126852" y="1713088"/>
            <a:ext cx="1828800" cy="4572000"/>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8" name="Straight Connector 17"/>
          <p:cNvCxnSpPr/>
          <p:nvPr/>
        </p:nvCxnSpPr>
        <p:spPr>
          <a:xfrm flipV="1">
            <a:off x="3126852" y="5737413"/>
            <a:ext cx="1828800" cy="3414"/>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3126852" y="5356552"/>
            <a:ext cx="1828800" cy="15082"/>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3126852" y="3694288"/>
            <a:ext cx="182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3126852" y="2170288"/>
            <a:ext cx="182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3134948" y="5754736"/>
            <a:ext cx="1828800" cy="530352"/>
          </a:xfrm>
          <a:prstGeom prst="rect">
            <a:avLst/>
          </a:prstGeom>
          <a:solidFill>
            <a:schemeClr val="tx2"/>
          </a:solidFill>
          <a:ln w="28575">
            <a:noFill/>
          </a:ln>
        </p:spPr>
        <p:txBody>
          <a:bodyPr wrap="square" rtlCol="0" anchor="ctr">
            <a:spAutoFit/>
          </a:bodyPr>
          <a:lstStyle/>
          <a:p>
            <a:pPr algn="ctr"/>
            <a:r>
              <a:rPr lang="en-US" dirty="0" smtClean="0">
                <a:solidFill>
                  <a:schemeClr val="bg1"/>
                </a:solidFill>
              </a:rPr>
              <a:t>OS</a:t>
            </a:r>
            <a:endParaRPr lang="en-IN" dirty="0">
              <a:solidFill>
                <a:schemeClr val="bg1"/>
              </a:solidFill>
            </a:endParaRPr>
          </a:p>
        </p:txBody>
      </p:sp>
      <p:sp>
        <p:nvSpPr>
          <p:cNvPr id="23" name="TextBox 22"/>
          <p:cNvSpPr txBox="1"/>
          <p:nvPr/>
        </p:nvSpPr>
        <p:spPr>
          <a:xfrm>
            <a:off x="3126852" y="5371495"/>
            <a:ext cx="1828800" cy="369332"/>
          </a:xfrm>
          <a:prstGeom prst="rect">
            <a:avLst/>
          </a:prstGeom>
          <a:noFill/>
          <a:ln w="28575">
            <a:noFill/>
          </a:ln>
        </p:spPr>
        <p:txBody>
          <a:bodyPr wrap="square" rtlCol="0">
            <a:spAutoFit/>
          </a:bodyPr>
          <a:lstStyle/>
          <a:p>
            <a:pPr algn="ctr"/>
            <a:r>
              <a:rPr lang="en-US" dirty="0" smtClean="0"/>
              <a:t>Partition 1</a:t>
            </a:r>
            <a:endParaRPr lang="en-IN" dirty="0"/>
          </a:p>
        </p:txBody>
      </p:sp>
      <p:sp>
        <p:nvSpPr>
          <p:cNvPr id="24" name="TextBox 23"/>
          <p:cNvSpPr txBox="1"/>
          <p:nvPr/>
        </p:nvSpPr>
        <p:spPr>
          <a:xfrm>
            <a:off x="3120502" y="4003349"/>
            <a:ext cx="1828800" cy="369332"/>
          </a:xfrm>
          <a:prstGeom prst="rect">
            <a:avLst/>
          </a:prstGeom>
          <a:noFill/>
          <a:ln w="28575">
            <a:noFill/>
          </a:ln>
        </p:spPr>
        <p:txBody>
          <a:bodyPr wrap="square" rtlCol="0">
            <a:spAutoFit/>
          </a:bodyPr>
          <a:lstStyle/>
          <a:p>
            <a:pPr algn="ctr"/>
            <a:r>
              <a:rPr lang="en-US" dirty="0" smtClean="0"/>
              <a:t>Partition 3</a:t>
            </a:r>
            <a:endParaRPr lang="en-IN" dirty="0"/>
          </a:p>
        </p:txBody>
      </p:sp>
      <p:sp>
        <p:nvSpPr>
          <p:cNvPr id="38" name="TextBox 37"/>
          <p:cNvSpPr txBox="1"/>
          <p:nvPr/>
        </p:nvSpPr>
        <p:spPr>
          <a:xfrm>
            <a:off x="3126852" y="2747622"/>
            <a:ext cx="1828800" cy="369332"/>
          </a:xfrm>
          <a:prstGeom prst="rect">
            <a:avLst/>
          </a:prstGeom>
          <a:noFill/>
          <a:ln w="28575">
            <a:noFill/>
          </a:ln>
        </p:spPr>
        <p:txBody>
          <a:bodyPr wrap="square" rtlCol="0">
            <a:spAutoFit/>
          </a:bodyPr>
          <a:lstStyle/>
          <a:p>
            <a:pPr algn="ctr"/>
            <a:r>
              <a:rPr lang="en-US" dirty="0" smtClean="0"/>
              <a:t>Partition 4</a:t>
            </a:r>
            <a:endParaRPr lang="en-IN" dirty="0"/>
          </a:p>
        </p:txBody>
      </p:sp>
      <p:sp>
        <p:nvSpPr>
          <p:cNvPr id="39" name="TextBox 38"/>
          <p:cNvSpPr txBox="1"/>
          <p:nvPr/>
        </p:nvSpPr>
        <p:spPr>
          <a:xfrm>
            <a:off x="3126852" y="1764563"/>
            <a:ext cx="1828800" cy="369332"/>
          </a:xfrm>
          <a:prstGeom prst="rect">
            <a:avLst/>
          </a:prstGeom>
          <a:noFill/>
          <a:ln w="28575">
            <a:noFill/>
          </a:ln>
        </p:spPr>
        <p:txBody>
          <a:bodyPr wrap="square" rtlCol="0">
            <a:spAutoFit/>
          </a:bodyPr>
          <a:lstStyle/>
          <a:p>
            <a:pPr algn="ctr"/>
            <a:r>
              <a:rPr lang="en-US" dirty="0" smtClean="0"/>
              <a:t>Partition 5</a:t>
            </a:r>
            <a:endParaRPr lang="en-IN" dirty="0"/>
          </a:p>
        </p:txBody>
      </p:sp>
      <p:cxnSp>
        <p:nvCxnSpPr>
          <p:cNvPr id="41" name="Straight Connector 40"/>
          <p:cNvCxnSpPr/>
          <p:nvPr/>
        </p:nvCxnSpPr>
        <p:spPr>
          <a:xfrm flipV="1">
            <a:off x="3120502" y="4749226"/>
            <a:ext cx="1828800" cy="15082"/>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3126852" y="4864323"/>
            <a:ext cx="1828800" cy="369332"/>
          </a:xfrm>
          <a:prstGeom prst="rect">
            <a:avLst/>
          </a:prstGeom>
          <a:noFill/>
          <a:ln w="28575">
            <a:noFill/>
          </a:ln>
        </p:spPr>
        <p:txBody>
          <a:bodyPr wrap="square" rtlCol="0">
            <a:spAutoFit/>
          </a:bodyPr>
          <a:lstStyle/>
          <a:p>
            <a:pPr algn="ctr"/>
            <a:r>
              <a:rPr lang="en-US" dirty="0" smtClean="0"/>
              <a:t>Partition 2</a:t>
            </a:r>
            <a:endParaRPr lang="en-IN" dirty="0"/>
          </a:p>
        </p:txBody>
      </p:sp>
      <p:sp>
        <p:nvSpPr>
          <p:cNvPr id="16" name="Rectangle 15"/>
          <p:cNvSpPr/>
          <p:nvPr/>
        </p:nvSpPr>
        <p:spPr>
          <a:xfrm>
            <a:off x="8785973" y="1713088"/>
            <a:ext cx="1828800" cy="4572000"/>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5" name="Straight Connector 24"/>
          <p:cNvCxnSpPr/>
          <p:nvPr/>
        </p:nvCxnSpPr>
        <p:spPr>
          <a:xfrm flipV="1">
            <a:off x="8785973" y="5737413"/>
            <a:ext cx="1828800" cy="3414"/>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8785973" y="5356552"/>
            <a:ext cx="1828800" cy="15082"/>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8785973" y="3694288"/>
            <a:ext cx="182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8785973" y="2170288"/>
            <a:ext cx="182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8794069" y="5754736"/>
            <a:ext cx="1828800" cy="530352"/>
          </a:xfrm>
          <a:prstGeom prst="rect">
            <a:avLst/>
          </a:prstGeom>
          <a:solidFill>
            <a:schemeClr val="tx2"/>
          </a:solidFill>
          <a:ln w="28575">
            <a:noFill/>
          </a:ln>
        </p:spPr>
        <p:txBody>
          <a:bodyPr wrap="square" rtlCol="0" anchor="ctr">
            <a:spAutoFit/>
          </a:bodyPr>
          <a:lstStyle/>
          <a:p>
            <a:pPr algn="ctr"/>
            <a:r>
              <a:rPr lang="en-US" dirty="0" smtClean="0">
                <a:solidFill>
                  <a:schemeClr val="bg1"/>
                </a:solidFill>
              </a:rPr>
              <a:t>OS</a:t>
            </a:r>
            <a:endParaRPr lang="en-IN" dirty="0">
              <a:solidFill>
                <a:schemeClr val="bg1"/>
              </a:solidFill>
            </a:endParaRPr>
          </a:p>
        </p:txBody>
      </p:sp>
      <p:sp>
        <p:nvSpPr>
          <p:cNvPr id="30" name="TextBox 29"/>
          <p:cNvSpPr txBox="1"/>
          <p:nvPr/>
        </p:nvSpPr>
        <p:spPr>
          <a:xfrm>
            <a:off x="8785973" y="5371495"/>
            <a:ext cx="1828800" cy="369332"/>
          </a:xfrm>
          <a:prstGeom prst="rect">
            <a:avLst/>
          </a:prstGeom>
          <a:noFill/>
          <a:ln w="28575">
            <a:noFill/>
          </a:ln>
        </p:spPr>
        <p:txBody>
          <a:bodyPr wrap="square" rtlCol="0">
            <a:spAutoFit/>
          </a:bodyPr>
          <a:lstStyle/>
          <a:p>
            <a:pPr algn="ctr"/>
            <a:r>
              <a:rPr lang="en-US" dirty="0" smtClean="0"/>
              <a:t>Partition 1</a:t>
            </a:r>
            <a:endParaRPr lang="en-IN" dirty="0"/>
          </a:p>
        </p:txBody>
      </p:sp>
      <p:sp>
        <p:nvSpPr>
          <p:cNvPr id="31" name="TextBox 30"/>
          <p:cNvSpPr txBox="1"/>
          <p:nvPr/>
        </p:nvSpPr>
        <p:spPr>
          <a:xfrm>
            <a:off x="8779623" y="4003349"/>
            <a:ext cx="1828800" cy="369332"/>
          </a:xfrm>
          <a:prstGeom prst="rect">
            <a:avLst/>
          </a:prstGeom>
          <a:noFill/>
          <a:ln w="28575">
            <a:noFill/>
          </a:ln>
        </p:spPr>
        <p:txBody>
          <a:bodyPr wrap="square" rtlCol="0">
            <a:spAutoFit/>
          </a:bodyPr>
          <a:lstStyle/>
          <a:p>
            <a:pPr algn="ctr"/>
            <a:r>
              <a:rPr lang="en-US" dirty="0" smtClean="0"/>
              <a:t>Partition 3</a:t>
            </a:r>
            <a:endParaRPr lang="en-IN" dirty="0"/>
          </a:p>
        </p:txBody>
      </p:sp>
      <p:sp>
        <p:nvSpPr>
          <p:cNvPr id="32" name="TextBox 31"/>
          <p:cNvSpPr txBox="1"/>
          <p:nvPr/>
        </p:nvSpPr>
        <p:spPr>
          <a:xfrm>
            <a:off x="8785973" y="2747622"/>
            <a:ext cx="1828800" cy="369332"/>
          </a:xfrm>
          <a:prstGeom prst="rect">
            <a:avLst/>
          </a:prstGeom>
          <a:noFill/>
          <a:ln w="28575">
            <a:noFill/>
          </a:ln>
        </p:spPr>
        <p:txBody>
          <a:bodyPr wrap="square" rtlCol="0">
            <a:spAutoFit/>
          </a:bodyPr>
          <a:lstStyle/>
          <a:p>
            <a:pPr algn="ctr"/>
            <a:r>
              <a:rPr lang="en-US" dirty="0" smtClean="0"/>
              <a:t>Partition 4</a:t>
            </a:r>
            <a:endParaRPr lang="en-IN" dirty="0"/>
          </a:p>
        </p:txBody>
      </p:sp>
      <p:sp>
        <p:nvSpPr>
          <p:cNvPr id="33" name="TextBox 32"/>
          <p:cNvSpPr txBox="1"/>
          <p:nvPr/>
        </p:nvSpPr>
        <p:spPr>
          <a:xfrm>
            <a:off x="8785973" y="1764563"/>
            <a:ext cx="1828800" cy="369332"/>
          </a:xfrm>
          <a:prstGeom prst="rect">
            <a:avLst/>
          </a:prstGeom>
          <a:noFill/>
          <a:ln w="28575">
            <a:noFill/>
          </a:ln>
        </p:spPr>
        <p:txBody>
          <a:bodyPr wrap="square" rtlCol="0">
            <a:spAutoFit/>
          </a:bodyPr>
          <a:lstStyle/>
          <a:p>
            <a:pPr algn="ctr"/>
            <a:r>
              <a:rPr lang="en-US" dirty="0" smtClean="0"/>
              <a:t>Partition 5</a:t>
            </a:r>
            <a:endParaRPr lang="en-IN" dirty="0"/>
          </a:p>
        </p:txBody>
      </p:sp>
      <p:cxnSp>
        <p:nvCxnSpPr>
          <p:cNvPr id="34" name="Straight Connector 33"/>
          <p:cNvCxnSpPr/>
          <p:nvPr/>
        </p:nvCxnSpPr>
        <p:spPr>
          <a:xfrm flipV="1">
            <a:off x="8779623" y="4749226"/>
            <a:ext cx="1828800" cy="15082"/>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8785973" y="4864323"/>
            <a:ext cx="1828800" cy="369332"/>
          </a:xfrm>
          <a:prstGeom prst="rect">
            <a:avLst/>
          </a:prstGeom>
          <a:noFill/>
          <a:ln w="28575">
            <a:noFill/>
          </a:ln>
        </p:spPr>
        <p:txBody>
          <a:bodyPr wrap="square" rtlCol="0">
            <a:spAutoFit/>
          </a:bodyPr>
          <a:lstStyle/>
          <a:p>
            <a:pPr algn="ctr"/>
            <a:r>
              <a:rPr lang="en-US" dirty="0" smtClean="0"/>
              <a:t>Partition 2</a:t>
            </a:r>
            <a:endParaRPr lang="en-IN" dirty="0"/>
          </a:p>
        </p:txBody>
      </p:sp>
      <p:sp>
        <p:nvSpPr>
          <p:cNvPr id="4" name="Rectangle 3"/>
          <p:cNvSpPr/>
          <p:nvPr/>
        </p:nvSpPr>
        <p:spPr>
          <a:xfrm>
            <a:off x="2297542" y="1764563"/>
            <a:ext cx="365760" cy="365760"/>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p:nvPr/>
        </p:nvCxnSpPr>
        <p:spPr>
          <a:xfrm>
            <a:off x="2663302" y="1947443"/>
            <a:ext cx="4572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1474582" y="1764563"/>
            <a:ext cx="365760" cy="365760"/>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Connector 36"/>
          <p:cNvCxnSpPr/>
          <p:nvPr/>
        </p:nvCxnSpPr>
        <p:spPr>
          <a:xfrm>
            <a:off x="1840342" y="1947443"/>
            <a:ext cx="4572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40" name="Rectangle 39"/>
          <p:cNvSpPr/>
          <p:nvPr/>
        </p:nvSpPr>
        <p:spPr>
          <a:xfrm>
            <a:off x="2311988" y="4110004"/>
            <a:ext cx="365760" cy="365760"/>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Straight Connector 42"/>
          <p:cNvCxnSpPr/>
          <p:nvPr/>
        </p:nvCxnSpPr>
        <p:spPr>
          <a:xfrm>
            <a:off x="2677748" y="4292884"/>
            <a:ext cx="4572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2311988" y="5371495"/>
            <a:ext cx="365760" cy="365760"/>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Straight Connector 44"/>
          <p:cNvCxnSpPr/>
          <p:nvPr/>
        </p:nvCxnSpPr>
        <p:spPr>
          <a:xfrm>
            <a:off x="2677748" y="5554375"/>
            <a:ext cx="4572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a:off x="1497124" y="5371495"/>
            <a:ext cx="365760" cy="365760"/>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Connector 46"/>
          <p:cNvCxnSpPr/>
          <p:nvPr/>
        </p:nvCxnSpPr>
        <p:spPr>
          <a:xfrm>
            <a:off x="1862884" y="5554375"/>
            <a:ext cx="4572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48" name="Rectangle 47"/>
          <p:cNvSpPr/>
          <p:nvPr/>
        </p:nvSpPr>
        <p:spPr>
          <a:xfrm>
            <a:off x="682260" y="5371495"/>
            <a:ext cx="365760" cy="365760"/>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Straight Connector 48"/>
          <p:cNvCxnSpPr/>
          <p:nvPr/>
        </p:nvCxnSpPr>
        <p:spPr>
          <a:xfrm>
            <a:off x="1048020" y="5554375"/>
            <a:ext cx="4572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50" name="Rectangle 49"/>
          <p:cNvSpPr/>
          <p:nvPr/>
        </p:nvSpPr>
        <p:spPr>
          <a:xfrm>
            <a:off x="6364643" y="3694288"/>
            <a:ext cx="365760" cy="365760"/>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1" name="Straight Connector 50"/>
          <p:cNvCxnSpPr/>
          <p:nvPr/>
        </p:nvCxnSpPr>
        <p:spPr>
          <a:xfrm>
            <a:off x="6730403" y="3877168"/>
            <a:ext cx="4572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7191291" y="3694288"/>
            <a:ext cx="365760" cy="365760"/>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Straight Connector 52"/>
          <p:cNvCxnSpPr>
            <a:stCxn id="52" idx="3"/>
            <a:endCxn id="33" idx="1"/>
          </p:cNvCxnSpPr>
          <p:nvPr/>
        </p:nvCxnSpPr>
        <p:spPr>
          <a:xfrm flipV="1">
            <a:off x="7557051" y="1949229"/>
            <a:ext cx="1228922" cy="1927939"/>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a:off x="5544309" y="3694288"/>
            <a:ext cx="365760" cy="365760"/>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5" name="Straight Connector 54"/>
          <p:cNvCxnSpPr/>
          <p:nvPr/>
        </p:nvCxnSpPr>
        <p:spPr>
          <a:xfrm>
            <a:off x="5910069" y="3877168"/>
            <a:ext cx="4572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52" idx="3"/>
            <a:endCxn id="32" idx="1"/>
          </p:cNvCxnSpPr>
          <p:nvPr/>
        </p:nvCxnSpPr>
        <p:spPr>
          <a:xfrm flipV="1">
            <a:off x="7557051" y="2932288"/>
            <a:ext cx="1228922" cy="94488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a:stCxn id="52" idx="3"/>
            <a:endCxn id="31" idx="1"/>
          </p:cNvCxnSpPr>
          <p:nvPr/>
        </p:nvCxnSpPr>
        <p:spPr>
          <a:xfrm>
            <a:off x="7557051" y="3877168"/>
            <a:ext cx="1222572" cy="310847"/>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52" idx="3"/>
            <a:endCxn id="35" idx="1"/>
          </p:cNvCxnSpPr>
          <p:nvPr/>
        </p:nvCxnSpPr>
        <p:spPr>
          <a:xfrm>
            <a:off x="7557051" y="3877168"/>
            <a:ext cx="1228922" cy="1171821"/>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a:stCxn id="52" idx="3"/>
            <a:endCxn id="30" idx="1"/>
          </p:cNvCxnSpPr>
          <p:nvPr/>
        </p:nvCxnSpPr>
        <p:spPr>
          <a:xfrm>
            <a:off x="7557051" y="3877168"/>
            <a:ext cx="1228922" cy="1678993"/>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3647692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par>
                                <p:cTn id="16" presetID="10" presetClass="entr" presetSubtype="0" fill="hold" nodeType="with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fade">
                                      <p:cBhvr>
                                        <p:cTn id="18" dur="500"/>
                                        <p:tgtEl>
                                          <p:spTgt spid="18"/>
                                        </p:tgtEl>
                                      </p:cBhvr>
                                    </p:animEffect>
                                  </p:childTnLst>
                                </p:cTn>
                              </p:par>
                              <p:par>
                                <p:cTn id="19" presetID="10" presetClass="entr" presetSubtype="0" fill="hold" nodeType="with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500"/>
                                        <p:tgtEl>
                                          <p:spTgt spid="19"/>
                                        </p:tgtEl>
                                      </p:cBhvr>
                                    </p:animEffect>
                                  </p:childTnLst>
                                </p:cTn>
                              </p:par>
                              <p:par>
                                <p:cTn id="22" presetID="10" presetClass="entr" presetSubtype="0" fill="hold" nodeType="with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500"/>
                                        <p:tgtEl>
                                          <p:spTgt spid="20"/>
                                        </p:tgtEl>
                                      </p:cBhvr>
                                    </p:animEffect>
                                  </p:childTnLst>
                                </p:cTn>
                              </p:par>
                              <p:par>
                                <p:cTn id="25" presetID="10" presetClass="entr" presetSubtype="0" fill="hold" nodeType="with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500"/>
                                        <p:tgtEl>
                                          <p:spTgt spid="21"/>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fade">
                                      <p:cBhvr>
                                        <p:cTn id="30" dur="500"/>
                                        <p:tgtEl>
                                          <p:spTgt spid="22"/>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3"/>
                                        </p:tgtEl>
                                        <p:attrNameLst>
                                          <p:attrName>style.visibility</p:attrName>
                                        </p:attrNameLst>
                                      </p:cBhvr>
                                      <p:to>
                                        <p:strVal val="visible"/>
                                      </p:to>
                                    </p:set>
                                    <p:animEffect transition="in" filter="fade">
                                      <p:cBhvr>
                                        <p:cTn id="33" dur="500"/>
                                        <p:tgtEl>
                                          <p:spTgt spid="23"/>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4"/>
                                        </p:tgtEl>
                                        <p:attrNameLst>
                                          <p:attrName>style.visibility</p:attrName>
                                        </p:attrNameLst>
                                      </p:cBhvr>
                                      <p:to>
                                        <p:strVal val="visible"/>
                                      </p:to>
                                    </p:set>
                                    <p:animEffect transition="in" filter="fade">
                                      <p:cBhvr>
                                        <p:cTn id="36" dur="500"/>
                                        <p:tgtEl>
                                          <p:spTgt spid="24"/>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8"/>
                                        </p:tgtEl>
                                        <p:attrNameLst>
                                          <p:attrName>style.visibility</p:attrName>
                                        </p:attrNameLst>
                                      </p:cBhvr>
                                      <p:to>
                                        <p:strVal val="visible"/>
                                      </p:to>
                                    </p:set>
                                    <p:animEffect transition="in" filter="fade">
                                      <p:cBhvr>
                                        <p:cTn id="39" dur="500"/>
                                        <p:tgtEl>
                                          <p:spTgt spid="38"/>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9"/>
                                        </p:tgtEl>
                                        <p:attrNameLst>
                                          <p:attrName>style.visibility</p:attrName>
                                        </p:attrNameLst>
                                      </p:cBhvr>
                                      <p:to>
                                        <p:strVal val="visible"/>
                                      </p:to>
                                    </p:set>
                                    <p:animEffect transition="in" filter="fade">
                                      <p:cBhvr>
                                        <p:cTn id="42" dur="500"/>
                                        <p:tgtEl>
                                          <p:spTgt spid="39"/>
                                        </p:tgtEl>
                                      </p:cBhvr>
                                    </p:animEffect>
                                  </p:childTnLst>
                                </p:cTn>
                              </p:par>
                              <p:par>
                                <p:cTn id="43" presetID="10" presetClass="entr" presetSubtype="0" fill="hold" nodeType="withEffect">
                                  <p:stCondLst>
                                    <p:cond delay="0"/>
                                  </p:stCondLst>
                                  <p:childTnLst>
                                    <p:set>
                                      <p:cBhvr>
                                        <p:cTn id="44" dur="1" fill="hold">
                                          <p:stCondLst>
                                            <p:cond delay="0"/>
                                          </p:stCondLst>
                                        </p:cTn>
                                        <p:tgtEl>
                                          <p:spTgt spid="41"/>
                                        </p:tgtEl>
                                        <p:attrNameLst>
                                          <p:attrName>style.visibility</p:attrName>
                                        </p:attrNameLst>
                                      </p:cBhvr>
                                      <p:to>
                                        <p:strVal val="visible"/>
                                      </p:to>
                                    </p:set>
                                    <p:animEffect transition="in" filter="fade">
                                      <p:cBhvr>
                                        <p:cTn id="45" dur="500"/>
                                        <p:tgtEl>
                                          <p:spTgt spid="41"/>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42"/>
                                        </p:tgtEl>
                                        <p:attrNameLst>
                                          <p:attrName>style.visibility</p:attrName>
                                        </p:attrNameLst>
                                      </p:cBhvr>
                                      <p:to>
                                        <p:strVal val="visible"/>
                                      </p:to>
                                    </p:set>
                                    <p:animEffect transition="in" filter="fade">
                                      <p:cBhvr>
                                        <p:cTn id="48" dur="500"/>
                                        <p:tgtEl>
                                          <p:spTgt spid="42"/>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4"/>
                                        </p:tgtEl>
                                        <p:attrNameLst>
                                          <p:attrName>style.visibility</p:attrName>
                                        </p:attrNameLst>
                                      </p:cBhvr>
                                      <p:to>
                                        <p:strVal val="visible"/>
                                      </p:to>
                                    </p:set>
                                    <p:animEffect transition="in" filter="fade">
                                      <p:cBhvr>
                                        <p:cTn id="51" dur="500"/>
                                        <p:tgtEl>
                                          <p:spTgt spid="4"/>
                                        </p:tgtEl>
                                      </p:cBhvr>
                                    </p:animEffect>
                                  </p:childTnLst>
                                </p:cTn>
                              </p:par>
                              <p:par>
                                <p:cTn id="52" presetID="10" presetClass="entr" presetSubtype="0" fill="hold" nodeType="withEffect">
                                  <p:stCondLst>
                                    <p:cond delay="0"/>
                                  </p:stCondLst>
                                  <p:childTnLst>
                                    <p:set>
                                      <p:cBhvr>
                                        <p:cTn id="53" dur="1" fill="hold">
                                          <p:stCondLst>
                                            <p:cond delay="0"/>
                                          </p:stCondLst>
                                        </p:cTn>
                                        <p:tgtEl>
                                          <p:spTgt spid="6"/>
                                        </p:tgtEl>
                                        <p:attrNameLst>
                                          <p:attrName>style.visibility</p:attrName>
                                        </p:attrNameLst>
                                      </p:cBhvr>
                                      <p:to>
                                        <p:strVal val="visible"/>
                                      </p:to>
                                    </p:set>
                                    <p:animEffect transition="in" filter="fade">
                                      <p:cBhvr>
                                        <p:cTn id="54" dur="500"/>
                                        <p:tgtEl>
                                          <p:spTgt spid="6"/>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36"/>
                                        </p:tgtEl>
                                        <p:attrNameLst>
                                          <p:attrName>style.visibility</p:attrName>
                                        </p:attrNameLst>
                                      </p:cBhvr>
                                      <p:to>
                                        <p:strVal val="visible"/>
                                      </p:to>
                                    </p:set>
                                    <p:animEffect transition="in" filter="fade">
                                      <p:cBhvr>
                                        <p:cTn id="57" dur="500"/>
                                        <p:tgtEl>
                                          <p:spTgt spid="36"/>
                                        </p:tgtEl>
                                      </p:cBhvr>
                                    </p:animEffect>
                                  </p:childTnLst>
                                </p:cTn>
                              </p:par>
                              <p:par>
                                <p:cTn id="58" presetID="10" presetClass="entr" presetSubtype="0" fill="hold" nodeType="withEffect">
                                  <p:stCondLst>
                                    <p:cond delay="0"/>
                                  </p:stCondLst>
                                  <p:childTnLst>
                                    <p:set>
                                      <p:cBhvr>
                                        <p:cTn id="59" dur="1" fill="hold">
                                          <p:stCondLst>
                                            <p:cond delay="0"/>
                                          </p:stCondLst>
                                        </p:cTn>
                                        <p:tgtEl>
                                          <p:spTgt spid="37"/>
                                        </p:tgtEl>
                                        <p:attrNameLst>
                                          <p:attrName>style.visibility</p:attrName>
                                        </p:attrNameLst>
                                      </p:cBhvr>
                                      <p:to>
                                        <p:strVal val="visible"/>
                                      </p:to>
                                    </p:set>
                                    <p:animEffect transition="in" filter="fade">
                                      <p:cBhvr>
                                        <p:cTn id="60" dur="500"/>
                                        <p:tgtEl>
                                          <p:spTgt spid="37"/>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40"/>
                                        </p:tgtEl>
                                        <p:attrNameLst>
                                          <p:attrName>style.visibility</p:attrName>
                                        </p:attrNameLst>
                                      </p:cBhvr>
                                      <p:to>
                                        <p:strVal val="visible"/>
                                      </p:to>
                                    </p:set>
                                    <p:animEffect transition="in" filter="fade">
                                      <p:cBhvr>
                                        <p:cTn id="63" dur="500"/>
                                        <p:tgtEl>
                                          <p:spTgt spid="40"/>
                                        </p:tgtEl>
                                      </p:cBhvr>
                                    </p:animEffect>
                                  </p:childTnLst>
                                </p:cTn>
                              </p:par>
                              <p:par>
                                <p:cTn id="64" presetID="10" presetClass="entr" presetSubtype="0" fill="hold" nodeType="withEffect">
                                  <p:stCondLst>
                                    <p:cond delay="0"/>
                                  </p:stCondLst>
                                  <p:childTnLst>
                                    <p:set>
                                      <p:cBhvr>
                                        <p:cTn id="65" dur="1" fill="hold">
                                          <p:stCondLst>
                                            <p:cond delay="0"/>
                                          </p:stCondLst>
                                        </p:cTn>
                                        <p:tgtEl>
                                          <p:spTgt spid="43"/>
                                        </p:tgtEl>
                                        <p:attrNameLst>
                                          <p:attrName>style.visibility</p:attrName>
                                        </p:attrNameLst>
                                      </p:cBhvr>
                                      <p:to>
                                        <p:strVal val="visible"/>
                                      </p:to>
                                    </p:set>
                                    <p:animEffect transition="in" filter="fade">
                                      <p:cBhvr>
                                        <p:cTn id="66" dur="500"/>
                                        <p:tgtEl>
                                          <p:spTgt spid="43"/>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44"/>
                                        </p:tgtEl>
                                        <p:attrNameLst>
                                          <p:attrName>style.visibility</p:attrName>
                                        </p:attrNameLst>
                                      </p:cBhvr>
                                      <p:to>
                                        <p:strVal val="visible"/>
                                      </p:to>
                                    </p:set>
                                    <p:animEffect transition="in" filter="fade">
                                      <p:cBhvr>
                                        <p:cTn id="69" dur="500"/>
                                        <p:tgtEl>
                                          <p:spTgt spid="44"/>
                                        </p:tgtEl>
                                      </p:cBhvr>
                                    </p:animEffect>
                                  </p:childTnLst>
                                </p:cTn>
                              </p:par>
                              <p:par>
                                <p:cTn id="70" presetID="10" presetClass="entr" presetSubtype="0" fill="hold" nodeType="withEffect">
                                  <p:stCondLst>
                                    <p:cond delay="0"/>
                                  </p:stCondLst>
                                  <p:childTnLst>
                                    <p:set>
                                      <p:cBhvr>
                                        <p:cTn id="71" dur="1" fill="hold">
                                          <p:stCondLst>
                                            <p:cond delay="0"/>
                                          </p:stCondLst>
                                        </p:cTn>
                                        <p:tgtEl>
                                          <p:spTgt spid="45"/>
                                        </p:tgtEl>
                                        <p:attrNameLst>
                                          <p:attrName>style.visibility</p:attrName>
                                        </p:attrNameLst>
                                      </p:cBhvr>
                                      <p:to>
                                        <p:strVal val="visible"/>
                                      </p:to>
                                    </p:set>
                                    <p:animEffect transition="in" filter="fade">
                                      <p:cBhvr>
                                        <p:cTn id="72" dur="500"/>
                                        <p:tgtEl>
                                          <p:spTgt spid="45"/>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46"/>
                                        </p:tgtEl>
                                        <p:attrNameLst>
                                          <p:attrName>style.visibility</p:attrName>
                                        </p:attrNameLst>
                                      </p:cBhvr>
                                      <p:to>
                                        <p:strVal val="visible"/>
                                      </p:to>
                                    </p:set>
                                    <p:animEffect transition="in" filter="fade">
                                      <p:cBhvr>
                                        <p:cTn id="75" dur="500"/>
                                        <p:tgtEl>
                                          <p:spTgt spid="46"/>
                                        </p:tgtEl>
                                      </p:cBhvr>
                                    </p:animEffect>
                                  </p:childTnLst>
                                </p:cTn>
                              </p:par>
                              <p:par>
                                <p:cTn id="76" presetID="10" presetClass="entr" presetSubtype="0" fill="hold" nodeType="withEffect">
                                  <p:stCondLst>
                                    <p:cond delay="0"/>
                                  </p:stCondLst>
                                  <p:childTnLst>
                                    <p:set>
                                      <p:cBhvr>
                                        <p:cTn id="77" dur="1" fill="hold">
                                          <p:stCondLst>
                                            <p:cond delay="0"/>
                                          </p:stCondLst>
                                        </p:cTn>
                                        <p:tgtEl>
                                          <p:spTgt spid="47"/>
                                        </p:tgtEl>
                                        <p:attrNameLst>
                                          <p:attrName>style.visibility</p:attrName>
                                        </p:attrNameLst>
                                      </p:cBhvr>
                                      <p:to>
                                        <p:strVal val="visible"/>
                                      </p:to>
                                    </p:set>
                                    <p:animEffect transition="in" filter="fade">
                                      <p:cBhvr>
                                        <p:cTn id="78" dur="500"/>
                                        <p:tgtEl>
                                          <p:spTgt spid="47"/>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48"/>
                                        </p:tgtEl>
                                        <p:attrNameLst>
                                          <p:attrName>style.visibility</p:attrName>
                                        </p:attrNameLst>
                                      </p:cBhvr>
                                      <p:to>
                                        <p:strVal val="visible"/>
                                      </p:to>
                                    </p:set>
                                    <p:animEffect transition="in" filter="fade">
                                      <p:cBhvr>
                                        <p:cTn id="81" dur="500"/>
                                        <p:tgtEl>
                                          <p:spTgt spid="48"/>
                                        </p:tgtEl>
                                      </p:cBhvr>
                                    </p:animEffect>
                                  </p:childTnLst>
                                </p:cTn>
                              </p:par>
                              <p:par>
                                <p:cTn id="82" presetID="10" presetClass="entr" presetSubtype="0" fill="hold" nodeType="withEffect">
                                  <p:stCondLst>
                                    <p:cond delay="0"/>
                                  </p:stCondLst>
                                  <p:childTnLst>
                                    <p:set>
                                      <p:cBhvr>
                                        <p:cTn id="83" dur="1" fill="hold">
                                          <p:stCondLst>
                                            <p:cond delay="0"/>
                                          </p:stCondLst>
                                        </p:cTn>
                                        <p:tgtEl>
                                          <p:spTgt spid="49"/>
                                        </p:tgtEl>
                                        <p:attrNameLst>
                                          <p:attrName>style.visibility</p:attrName>
                                        </p:attrNameLst>
                                      </p:cBhvr>
                                      <p:to>
                                        <p:strVal val="visible"/>
                                      </p:to>
                                    </p:set>
                                    <p:animEffect transition="in" filter="fade">
                                      <p:cBhvr>
                                        <p:cTn id="84" dur="500"/>
                                        <p:tgtEl>
                                          <p:spTgt spid="49"/>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nodeType="clickEffect">
                                  <p:stCondLst>
                                    <p:cond delay="0"/>
                                  </p:stCondLst>
                                  <p:childTnLst>
                                    <p:set>
                                      <p:cBhvr>
                                        <p:cTn id="88" dur="1" fill="hold">
                                          <p:stCondLst>
                                            <p:cond delay="0"/>
                                          </p:stCondLst>
                                        </p:cTn>
                                        <p:tgtEl>
                                          <p:spTgt spid="3">
                                            <p:txEl>
                                              <p:pRg st="17" end="17"/>
                                            </p:txEl>
                                          </p:spTgt>
                                        </p:tgtEl>
                                        <p:attrNameLst>
                                          <p:attrName>style.visibility</p:attrName>
                                        </p:attrNameLst>
                                      </p:cBhvr>
                                      <p:to>
                                        <p:strVal val="visible"/>
                                      </p:to>
                                    </p:set>
                                    <p:animEffect transition="in" filter="fade">
                                      <p:cBhvr>
                                        <p:cTn id="89" dur="500"/>
                                        <p:tgtEl>
                                          <p:spTgt spid="3">
                                            <p:txEl>
                                              <p:pRg st="17" end="17"/>
                                            </p:txEl>
                                          </p:spTgt>
                                        </p:tgtEl>
                                      </p:cBhvr>
                                    </p:animEffect>
                                  </p:childTnLst>
                                </p:cTn>
                              </p:par>
                            </p:childTnLst>
                          </p:cTn>
                        </p:par>
                      </p:childTnLst>
                    </p:cTn>
                  </p:par>
                  <p:par>
                    <p:cTn id="90" fill="hold">
                      <p:stCondLst>
                        <p:cond delay="indefinite"/>
                      </p:stCondLst>
                      <p:childTnLst>
                        <p:par>
                          <p:cTn id="91" fill="hold">
                            <p:stCondLst>
                              <p:cond delay="0"/>
                            </p:stCondLst>
                            <p:childTnLst>
                              <p:par>
                                <p:cTn id="92" presetID="10" presetClass="entr" presetSubtype="0" fill="hold" grpId="0" nodeType="clickEffect">
                                  <p:stCondLst>
                                    <p:cond delay="0"/>
                                  </p:stCondLst>
                                  <p:childTnLst>
                                    <p:set>
                                      <p:cBhvr>
                                        <p:cTn id="93" dur="1" fill="hold">
                                          <p:stCondLst>
                                            <p:cond delay="0"/>
                                          </p:stCondLst>
                                        </p:cTn>
                                        <p:tgtEl>
                                          <p:spTgt spid="16"/>
                                        </p:tgtEl>
                                        <p:attrNameLst>
                                          <p:attrName>style.visibility</p:attrName>
                                        </p:attrNameLst>
                                      </p:cBhvr>
                                      <p:to>
                                        <p:strVal val="visible"/>
                                      </p:to>
                                    </p:set>
                                    <p:animEffect transition="in" filter="fade">
                                      <p:cBhvr>
                                        <p:cTn id="94" dur="500"/>
                                        <p:tgtEl>
                                          <p:spTgt spid="16"/>
                                        </p:tgtEl>
                                      </p:cBhvr>
                                    </p:animEffect>
                                  </p:childTnLst>
                                </p:cTn>
                              </p:par>
                              <p:par>
                                <p:cTn id="95" presetID="10" presetClass="entr" presetSubtype="0" fill="hold" nodeType="withEffect">
                                  <p:stCondLst>
                                    <p:cond delay="0"/>
                                  </p:stCondLst>
                                  <p:childTnLst>
                                    <p:set>
                                      <p:cBhvr>
                                        <p:cTn id="96" dur="1" fill="hold">
                                          <p:stCondLst>
                                            <p:cond delay="0"/>
                                          </p:stCondLst>
                                        </p:cTn>
                                        <p:tgtEl>
                                          <p:spTgt spid="25"/>
                                        </p:tgtEl>
                                        <p:attrNameLst>
                                          <p:attrName>style.visibility</p:attrName>
                                        </p:attrNameLst>
                                      </p:cBhvr>
                                      <p:to>
                                        <p:strVal val="visible"/>
                                      </p:to>
                                    </p:set>
                                    <p:animEffect transition="in" filter="fade">
                                      <p:cBhvr>
                                        <p:cTn id="97" dur="500"/>
                                        <p:tgtEl>
                                          <p:spTgt spid="25"/>
                                        </p:tgtEl>
                                      </p:cBhvr>
                                    </p:animEffect>
                                  </p:childTnLst>
                                </p:cTn>
                              </p:par>
                              <p:par>
                                <p:cTn id="98" presetID="10" presetClass="entr" presetSubtype="0" fill="hold" nodeType="withEffect">
                                  <p:stCondLst>
                                    <p:cond delay="0"/>
                                  </p:stCondLst>
                                  <p:childTnLst>
                                    <p:set>
                                      <p:cBhvr>
                                        <p:cTn id="99" dur="1" fill="hold">
                                          <p:stCondLst>
                                            <p:cond delay="0"/>
                                          </p:stCondLst>
                                        </p:cTn>
                                        <p:tgtEl>
                                          <p:spTgt spid="26"/>
                                        </p:tgtEl>
                                        <p:attrNameLst>
                                          <p:attrName>style.visibility</p:attrName>
                                        </p:attrNameLst>
                                      </p:cBhvr>
                                      <p:to>
                                        <p:strVal val="visible"/>
                                      </p:to>
                                    </p:set>
                                    <p:animEffect transition="in" filter="fade">
                                      <p:cBhvr>
                                        <p:cTn id="100" dur="500"/>
                                        <p:tgtEl>
                                          <p:spTgt spid="26"/>
                                        </p:tgtEl>
                                      </p:cBhvr>
                                    </p:animEffect>
                                  </p:childTnLst>
                                </p:cTn>
                              </p:par>
                              <p:par>
                                <p:cTn id="101" presetID="10" presetClass="entr" presetSubtype="0" fill="hold" nodeType="withEffect">
                                  <p:stCondLst>
                                    <p:cond delay="0"/>
                                  </p:stCondLst>
                                  <p:childTnLst>
                                    <p:set>
                                      <p:cBhvr>
                                        <p:cTn id="102" dur="1" fill="hold">
                                          <p:stCondLst>
                                            <p:cond delay="0"/>
                                          </p:stCondLst>
                                        </p:cTn>
                                        <p:tgtEl>
                                          <p:spTgt spid="27"/>
                                        </p:tgtEl>
                                        <p:attrNameLst>
                                          <p:attrName>style.visibility</p:attrName>
                                        </p:attrNameLst>
                                      </p:cBhvr>
                                      <p:to>
                                        <p:strVal val="visible"/>
                                      </p:to>
                                    </p:set>
                                    <p:animEffect transition="in" filter="fade">
                                      <p:cBhvr>
                                        <p:cTn id="103" dur="500"/>
                                        <p:tgtEl>
                                          <p:spTgt spid="27"/>
                                        </p:tgtEl>
                                      </p:cBhvr>
                                    </p:animEffect>
                                  </p:childTnLst>
                                </p:cTn>
                              </p:par>
                              <p:par>
                                <p:cTn id="104" presetID="10" presetClass="entr" presetSubtype="0" fill="hold" nodeType="withEffect">
                                  <p:stCondLst>
                                    <p:cond delay="0"/>
                                  </p:stCondLst>
                                  <p:childTnLst>
                                    <p:set>
                                      <p:cBhvr>
                                        <p:cTn id="105" dur="1" fill="hold">
                                          <p:stCondLst>
                                            <p:cond delay="0"/>
                                          </p:stCondLst>
                                        </p:cTn>
                                        <p:tgtEl>
                                          <p:spTgt spid="28"/>
                                        </p:tgtEl>
                                        <p:attrNameLst>
                                          <p:attrName>style.visibility</p:attrName>
                                        </p:attrNameLst>
                                      </p:cBhvr>
                                      <p:to>
                                        <p:strVal val="visible"/>
                                      </p:to>
                                    </p:set>
                                    <p:animEffect transition="in" filter="fade">
                                      <p:cBhvr>
                                        <p:cTn id="106" dur="500"/>
                                        <p:tgtEl>
                                          <p:spTgt spid="28"/>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29"/>
                                        </p:tgtEl>
                                        <p:attrNameLst>
                                          <p:attrName>style.visibility</p:attrName>
                                        </p:attrNameLst>
                                      </p:cBhvr>
                                      <p:to>
                                        <p:strVal val="visible"/>
                                      </p:to>
                                    </p:set>
                                    <p:animEffect transition="in" filter="fade">
                                      <p:cBhvr>
                                        <p:cTn id="109" dur="500"/>
                                        <p:tgtEl>
                                          <p:spTgt spid="29"/>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30"/>
                                        </p:tgtEl>
                                        <p:attrNameLst>
                                          <p:attrName>style.visibility</p:attrName>
                                        </p:attrNameLst>
                                      </p:cBhvr>
                                      <p:to>
                                        <p:strVal val="visible"/>
                                      </p:to>
                                    </p:set>
                                    <p:animEffect transition="in" filter="fade">
                                      <p:cBhvr>
                                        <p:cTn id="112" dur="500"/>
                                        <p:tgtEl>
                                          <p:spTgt spid="30"/>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31"/>
                                        </p:tgtEl>
                                        <p:attrNameLst>
                                          <p:attrName>style.visibility</p:attrName>
                                        </p:attrNameLst>
                                      </p:cBhvr>
                                      <p:to>
                                        <p:strVal val="visible"/>
                                      </p:to>
                                    </p:set>
                                    <p:animEffect transition="in" filter="fade">
                                      <p:cBhvr>
                                        <p:cTn id="115" dur="500"/>
                                        <p:tgtEl>
                                          <p:spTgt spid="31"/>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32"/>
                                        </p:tgtEl>
                                        <p:attrNameLst>
                                          <p:attrName>style.visibility</p:attrName>
                                        </p:attrNameLst>
                                      </p:cBhvr>
                                      <p:to>
                                        <p:strVal val="visible"/>
                                      </p:to>
                                    </p:set>
                                    <p:animEffect transition="in" filter="fade">
                                      <p:cBhvr>
                                        <p:cTn id="118" dur="500"/>
                                        <p:tgtEl>
                                          <p:spTgt spid="32"/>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33"/>
                                        </p:tgtEl>
                                        <p:attrNameLst>
                                          <p:attrName>style.visibility</p:attrName>
                                        </p:attrNameLst>
                                      </p:cBhvr>
                                      <p:to>
                                        <p:strVal val="visible"/>
                                      </p:to>
                                    </p:set>
                                    <p:animEffect transition="in" filter="fade">
                                      <p:cBhvr>
                                        <p:cTn id="121" dur="500"/>
                                        <p:tgtEl>
                                          <p:spTgt spid="33"/>
                                        </p:tgtEl>
                                      </p:cBhvr>
                                    </p:animEffect>
                                  </p:childTnLst>
                                </p:cTn>
                              </p:par>
                              <p:par>
                                <p:cTn id="122" presetID="10" presetClass="entr" presetSubtype="0" fill="hold" nodeType="withEffect">
                                  <p:stCondLst>
                                    <p:cond delay="0"/>
                                  </p:stCondLst>
                                  <p:childTnLst>
                                    <p:set>
                                      <p:cBhvr>
                                        <p:cTn id="123" dur="1" fill="hold">
                                          <p:stCondLst>
                                            <p:cond delay="0"/>
                                          </p:stCondLst>
                                        </p:cTn>
                                        <p:tgtEl>
                                          <p:spTgt spid="34"/>
                                        </p:tgtEl>
                                        <p:attrNameLst>
                                          <p:attrName>style.visibility</p:attrName>
                                        </p:attrNameLst>
                                      </p:cBhvr>
                                      <p:to>
                                        <p:strVal val="visible"/>
                                      </p:to>
                                    </p:set>
                                    <p:animEffect transition="in" filter="fade">
                                      <p:cBhvr>
                                        <p:cTn id="124" dur="500"/>
                                        <p:tgtEl>
                                          <p:spTgt spid="34"/>
                                        </p:tgtEl>
                                      </p:cBhvr>
                                    </p:animEffect>
                                  </p:childTnLst>
                                </p:cTn>
                              </p:par>
                              <p:par>
                                <p:cTn id="125" presetID="10" presetClass="entr" presetSubtype="0" fill="hold" grpId="0" nodeType="withEffect">
                                  <p:stCondLst>
                                    <p:cond delay="0"/>
                                  </p:stCondLst>
                                  <p:childTnLst>
                                    <p:set>
                                      <p:cBhvr>
                                        <p:cTn id="126" dur="1" fill="hold">
                                          <p:stCondLst>
                                            <p:cond delay="0"/>
                                          </p:stCondLst>
                                        </p:cTn>
                                        <p:tgtEl>
                                          <p:spTgt spid="35"/>
                                        </p:tgtEl>
                                        <p:attrNameLst>
                                          <p:attrName>style.visibility</p:attrName>
                                        </p:attrNameLst>
                                      </p:cBhvr>
                                      <p:to>
                                        <p:strVal val="visible"/>
                                      </p:to>
                                    </p:set>
                                    <p:animEffect transition="in" filter="fade">
                                      <p:cBhvr>
                                        <p:cTn id="127" dur="500"/>
                                        <p:tgtEl>
                                          <p:spTgt spid="35"/>
                                        </p:tgtEl>
                                      </p:cBhvr>
                                    </p:animEffect>
                                  </p:childTnLst>
                                </p:cTn>
                              </p:par>
                              <p:par>
                                <p:cTn id="128" presetID="10" presetClass="entr" presetSubtype="0" fill="hold" grpId="0" nodeType="withEffect">
                                  <p:stCondLst>
                                    <p:cond delay="0"/>
                                  </p:stCondLst>
                                  <p:childTnLst>
                                    <p:set>
                                      <p:cBhvr>
                                        <p:cTn id="129" dur="1" fill="hold">
                                          <p:stCondLst>
                                            <p:cond delay="0"/>
                                          </p:stCondLst>
                                        </p:cTn>
                                        <p:tgtEl>
                                          <p:spTgt spid="50"/>
                                        </p:tgtEl>
                                        <p:attrNameLst>
                                          <p:attrName>style.visibility</p:attrName>
                                        </p:attrNameLst>
                                      </p:cBhvr>
                                      <p:to>
                                        <p:strVal val="visible"/>
                                      </p:to>
                                    </p:set>
                                    <p:animEffect transition="in" filter="fade">
                                      <p:cBhvr>
                                        <p:cTn id="130" dur="500"/>
                                        <p:tgtEl>
                                          <p:spTgt spid="50"/>
                                        </p:tgtEl>
                                      </p:cBhvr>
                                    </p:animEffect>
                                  </p:childTnLst>
                                </p:cTn>
                              </p:par>
                              <p:par>
                                <p:cTn id="131" presetID="10" presetClass="entr" presetSubtype="0" fill="hold" nodeType="withEffect">
                                  <p:stCondLst>
                                    <p:cond delay="0"/>
                                  </p:stCondLst>
                                  <p:childTnLst>
                                    <p:set>
                                      <p:cBhvr>
                                        <p:cTn id="132" dur="1" fill="hold">
                                          <p:stCondLst>
                                            <p:cond delay="0"/>
                                          </p:stCondLst>
                                        </p:cTn>
                                        <p:tgtEl>
                                          <p:spTgt spid="51"/>
                                        </p:tgtEl>
                                        <p:attrNameLst>
                                          <p:attrName>style.visibility</p:attrName>
                                        </p:attrNameLst>
                                      </p:cBhvr>
                                      <p:to>
                                        <p:strVal val="visible"/>
                                      </p:to>
                                    </p:set>
                                    <p:animEffect transition="in" filter="fade">
                                      <p:cBhvr>
                                        <p:cTn id="133" dur="500"/>
                                        <p:tgtEl>
                                          <p:spTgt spid="51"/>
                                        </p:tgtEl>
                                      </p:cBhvr>
                                    </p:animEffect>
                                  </p:childTnLst>
                                </p:cTn>
                              </p:par>
                              <p:par>
                                <p:cTn id="134" presetID="10" presetClass="entr" presetSubtype="0" fill="hold" grpId="0" nodeType="withEffect">
                                  <p:stCondLst>
                                    <p:cond delay="0"/>
                                  </p:stCondLst>
                                  <p:childTnLst>
                                    <p:set>
                                      <p:cBhvr>
                                        <p:cTn id="135" dur="1" fill="hold">
                                          <p:stCondLst>
                                            <p:cond delay="0"/>
                                          </p:stCondLst>
                                        </p:cTn>
                                        <p:tgtEl>
                                          <p:spTgt spid="52"/>
                                        </p:tgtEl>
                                        <p:attrNameLst>
                                          <p:attrName>style.visibility</p:attrName>
                                        </p:attrNameLst>
                                      </p:cBhvr>
                                      <p:to>
                                        <p:strVal val="visible"/>
                                      </p:to>
                                    </p:set>
                                    <p:animEffect transition="in" filter="fade">
                                      <p:cBhvr>
                                        <p:cTn id="136" dur="500"/>
                                        <p:tgtEl>
                                          <p:spTgt spid="52"/>
                                        </p:tgtEl>
                                      </p:cBhvr>
                                    </p:animEffect>
                                  </p:childTnLst>
                                </p:cTn>
                              </p:par>
                              <p:par>
                                <p:cTn id="137" presetID="10" presetClass="entr" presetSubtype="0" fill="hold" nodeType="withEffect">
                                  <p:stCondLst>
                                    <p:cond delay="0"/>
                                  </p:stCondLst>
                                  <p:childTnLst>
                                    <p:set>
                                      <p:cBhvr>
                                        <p:cTn id="138" dur="1" fill="hold">
                                          <p:stCondLst>
                                            <p:cond delay="0"/>
                                          </p:stCondLst>
                                        </p:cTn>
                                        <p:tgtEl>
                                          <p:spTgt spid="53"/>
                                        </p:tgtEl>
                                        <p:attrNameLst>
                                          <p:attrName>style.visibility</p:attrName>
                                        </p:attrNameLst>
                                      </p:cBhvr>
                                      <p:to>
                                        <p:strVal val="visible"/>
                                      </p:to>
                                    </p:set>
                                    <p:animEffect transition="in" filter="fade">
                                      <p:cBhvr>
                                        <p:cTn id="139" dur="500"/>
                                        <p:tgtEl>
                                          <p:spTgt spid="53"/>
                                        </p:tgtEl>
                                      </p:cBhvr>
                                    </p:animEffect>
                                  </p:childTnLst>
                                </p:cTn>
                              </p:par>
                              <p:par>
                                <p:cTn id="140" presetID="10" presetClass="entr" presetSubtype="0" fill="hold" grpId="0" nodeType="withEffect">
                                  <p:stCondLst>
                                    <p:cond delay="0"/>
                                  </p:stCondLst>
                                  <p:childTnLst>
                                    <p:set>
                                      <p:cBhvr>
                                        <p:cTn id="141" dur="1" fill="hold">
                                          <p:stCondLst>
                                            <p:cond delay="0"/>
                                          </p:stCondLst>
                                        </p:cTn>
                                        <p:tgtEl>
                                          <p:spTgt spid="54"/>
                                        </p:tgtEl>
                                        <p:attrNameLst>
                                          <p:attrName>style.visibility</p:attrName>
                                        </p:attrNameLst>
                                      </p:cBhvr>
                                      <p:to>
                                        <p:strVal val="visible"/>
                                      </p:to>
                                    </p:set>
                                    <p:animEffect transition="in" filter="fade">
                                      <p:cBhvr>
                                        <p:cTn id="142" dur="500"/>
                                        <p:tgtEl>
                                          <p:spTgt spid="54"/>
                                        </p:tgtEl>
                                      </p:cBhvr>
                                    </p:animEffect>
                                  </p:childTnLst>
                                </p:cTn>
                              </p:par>
                              <p:par>
                                <p:cTn id="143" presetID="10" presetClass="entr" presetSubtype="0" fill="hold" nodeType="withEffect">
                                  <p:stCondLst>
                                    <p:cond delay="0"/>
                                  </p:stCondLst>
                                  <p:childTnLst>
                                    <p:set>
                                      <p:cBhvr>
                                        <p:cTn id="144" dur="1" fill="hold">
                                          <p:stCondLst>
                                            <p:cond delay="0"/>
                                          </p:stCondLst>
                                        </p:cTn>
                                        <p:tgtEl>
                                          <p:spTgt spid="55"/>
                                        </p:tgtEl>
                                        <p:attrNameLst>
                                          <p:attrName>style.visibility</p:attrName>
                                        </p:attrNameLst>
                                      </p:cBhvr>
                                      <p:to>
                                        <p:strVal val="visible"/>
                                      </p:to>
                                    </p:set>
                                    <p:animEffect transition="in" filter="fade">
                                      <p:cBhvr>
                                        <p:cTn id="145" dur="500"/>
                                        <p:tgtEl>
                                          <p:spTgt spid="55"/>
                                        </p:tgtEl>
                                      </p:cBhvr>
                                    </p:animEffect>
                                  </p:childTnLst>
                                </p:cTn>
                              </p:par>
                              <p:par>
                                <p:cTn id="146" presetID="10" presetClass="entr" presetSubtype="0" fill="hold" nodeType="withEffect">
                                  <p:stCondLst>
                                    <p:cond delay="0"/>
                                  </p:stCondLst>
                                  <p:childTnLst>
                                    <p:set>
                                      <p:cBhvr>
                                        <p:cTn id="147" dur="1" fill="hold">
                                          <p:stCondLst>
                                            <p:cond delay="0"/>
                                          </p:stCondLst>
                                        </p:cTn>
                                        <p:tgtEl>
                                          <p:spTgt spid="56"/>
                                        </p:tgtEl>
                                        <p:attrNameLst>
                                          <p:attrName>style.visibility</p:attrName>
                                        </p:attrNameLst>
                                      </p:cBhvr>
                                      <p:to>
                                        <p:strVal val="visible"/>
                                      </p:to>
                                    </p:set>
                                    <p:animEffect transition="in" filter="fade">
                                      <p:cBhvr>
                                        <p:cTn id="148" dur="500"/>
                                        <p:tgtEl>
                                          <p:spTgt spid="56"/>
                                        </p:tgtEl>
                                      </p:cBhvr>
                                    </p:animEffect>
                                  </p:childTnLst>
                                </p:cTn>
                              </p:par>
                              <p:par>
                                <p:cTn id="149" presetID="10" presetClass="entr" presetSubtype="0" fill="hold" nodeType="withEffect">
                                  <p:stCondLst>
                                    <p:cond delay="0"/>
                                  </p:stCondLst>
                                  <p:childTnLst>
                                    <p:set>
                                      <p:cBhvr>
                                        <p:cTn id="150" dur="1" fill="hold">
                                          <p:stCondLst>
                                            <p:cond delay="0"/>
                                          </p:stCondLst>
                                        </p:cTn>
                                        <p:tgtEl>
                                          <p:spTgt spid="57"/>
                                        </p:tgtEl>
                                        <p:attrNameLst>
                                          <p:attrName>style.visibility</p:attrName>
                                        </p:attrNameLst>
                                      </p:cBhvr>
                                      <p:to>
                                        <p:strVal val="visible"/>
                                      </p:to>
                                    </p:set>
                                    <p:animEffect transition="in" filter="fade">
                                      <p:cBhvr>
                                        <p:cTn id="151" dur="500"/>
                                        <p:tgtEl>
                                          <p:spTgt spid="57"/>
                                        </p:tgtEl>
                                      </p:cBhvr>
                                    </p:animEffect>
                                  </p:childTnLst>
                                </p:cTn>
                              </p:par>
                              <p:par>
                                <p:cTn id="152" presetID="10" presetClass="entr" presetSubtype="0" fill="hold" nodeType="withEffect">
                                  <p:stCondLst>
                                    <p:cond delay="0"/>
                                  </p:stCondLst>
                                  <p:childTnLst>
                                    <p:set>
                                      <p:cBhvr>
                                        <p:cTn id="153" dur="1" fill="hold">
                                          <p:stCondLst>
                                            <p:cond delay="0"/>
                                          </p:stCondLst>
                                        </p:cTn>
                                        <p:tgtEl>
                                          <p:spTgt spid="58"/>
                                        </p:tgtEl>
                                        <p:attrNameLst>
                                          <p:attrName>style.visibility</p:attrName>
                                        </p:attrNameLst>
                                      </p:cBhvr>
                                      <p:to>
                                        <p:strVal val="visible"/>
                                      </p:to>
                                    </p:set>
                                    <p:animEffect transition="in" filter="fade">
                                      <p:cBhvr>
                                        <p:cTn id="154" dur="500"/>
                                        <p:tgtEl>
                                          <p:spTgt spid="58"/>
                                        </p:tgtEl>
                                      </p:cBhvr>
                                    </p:animEffect>
                                  </p:childTnLst>
                                </p:cTn>
                              </p:par>
                              <p:par>
                                <p:cTn id="155" presetID="10" presetClass="entr" presetSubtype="0" fill="hold" nodeType="withEffect">
                                  <p:stCondLst>
                                    <p:cond delay="0"/>
                                  </p:stCondLst>
                                  <p:childTnLst>
                                    <p:set>
                                      <p:cBhvr>
                                        <p:cTn id="156" dur="1" fill="hold">
                                          <p:stCondLst>
                                            <p:cond delay="0"/>
                                          </p:stCondLst>
                                        </p:cTn>
                                        <p:tgtEl>
                                          <p:spTgt spid="59"/>
                                        </p:tgtEl>
                                        <p:attrNameLst>
                                          <p:attrName>style.visibility</p:attrName>
                                        </p:attrNameLst>
                                      </p:cBhvr>
                                      <p:to>
                                        <p:strVal val="visible"/>
                                      </p:to>
                                    </p:set>
                                    <p:animEffect transition="in" filter="fade">
                                      <p:cBhvr>
                                        <p:cTn id="157"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2" grpId="0" animBg="1"/>
      <p:bldP spid="23" grpId="0"/>
      <p:bldP spid="24" grpId="0"/>
      <p:bldP spid="38" grpId="0"/>
      <p:bldP spid="39" grpId="0"/>
      <p:bldP spid="42" grpId="0"/>
      <p:bldP spid="16" grpId="0" animBg="1"/>
      <p:bldP spid="29" grpId="0" animBg="1"/>
      <p:bldP spid="30" grpId="0"/>
      <p:bldP spid="31" grpId="0"/>
      <p:bldP spid="32" grpId="0"/>
      <p:bldP spid="33" grpId="0"/>
      <p:bldP spid="35" grpId="0"/>
      <p:bldP spid="4" grpId="0" animBg="1"/>
      <p:bldP spid="36" grpId="0" animBg="1"/>
      <p:bldP spid="40" grpId="0" animBg="1"/>
      <p:bldP spid="44" grpId="0" animBg="1"/>
      <p:bldP spid="46" grpId="0" animBg="1"/>
      <p:bldP spid="48" grpId="0" animBg="1"/>
      <p:bldP spid="50" grpId="0" animBg="1"/>
      <p:bldP spid="52" grpId="0" animBg="1"/>
      <p:bldP spid="5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Multiprogramming with </a:t>
            </a:r>
            <a:r>
              <a:rPr lang="en-US" dirty="0" smtClean="0"/>
              <a:t>dynamic </a:t>
            </a:r>
            <a:r>
              <a:rPr lang="en-US" dirty="0"/>
              <a:t>partitions</a:t>
            </a:r>
          </a:p>
        </p:txBody>
      </p:sp>
      <p:sp>
        <p:nvSpPr>
          <p:cNvPr id="3" name="Content Placeholder 2"/>
          <p:cNvSpPr>
            <a:spLocks noGrp="1"/>
          </p:cNvSpPr>
          <p:nvPr>
            <p:ph idx="1"/>
          </p:nvPr>
        </p:nvSpPr>
        <p:spPr>
          <a:xfrm>
            <a:off x="121654" y="853917"/>
            <a:ext cx="9573889" cy="5590565"/>
          </a:xfrm>
        </p:spPr>
        <p:txBody>
          <a:bodyPr/>
          <a:lstStyle/>
          <a:p>
            <a:r>
              <a:rPr lang="en-US" dirty="0"/>
              <a:t>Here, memory is </a:t>
            </a:r>
            <a:r>
              <a:rPr lang="en-US" b="1" dirty="0">
                <a:solidFill>
                  <a:schemeClr val="accent6"/>
                </a:solidFill>
              </a:rPr>
              <a:t>shared among operating system </a:t>
            </a:r>
            <a:r>
              <a:rPr lang="en-US" dirty="0"/>
              <a:t>and various simultaneously </a:t>
            </a:r>
            <a:r>
              <a:rPr lang="en-US" b="1" dirty="0">
                <a:solidFill>
                  <a:schemeClr val="accent6"/>
                </a:solidFill>
              </a:rPr>
              <a:t>running processes</a:t>
            </a:r>
            <a:r>
              <a:rPr lang="en-US" dirty="0"/>
              <a:t>.</a:t>
            </a:r>
          </a:p>
          <a:p>
            <a:r>
              <a:rPr lang="en-US" dirty="0"/>
              <a:t>Initially, the </a:t>
            </a:r>
            <a:r>
              <a:rPr lang="en-US" b="1" dirty="0">
                <a:solidFill>
                  <a:schemeClr val="accent6"/>
                </a:solidFill>
              </a:rPr>
              <a:t>entire available memory is treated as a single free partition</a:t>
            </a:r>
            <a:r>
              <a:rPr lang="en-US" dirty="0"/>
              <a:t>.</a:t>
            </a:r>
          </a:p>
          <a:p>
            <a:r>
              <a:rPr lang="en-US" b="1" dirty="0">
                <a:solidFill>
                  <a:schemeClr val="accent6"/>
                </a:solidFill>
              </a:rPr>
              <a:t>Process is allocated exactly as much memory as it requires</a:t>
            </a:r>
            <a:r>
              <a:rPr lang="en-US" dirty="0"/>
              <a:t>.</a:t>
            </a:r>
          </a:p>
          <a:p>
            <a:r>
              <a:rPr lang="en-US" dirty="0"/>
              <a:t>Whenever any </a:t>
            </a:r>
            <a:r>
              <a:rPr lang="en-US" b="1" dirty="0">
                <a:solidFill>
                  <a:schemeClr val="accent6"/>
                </a:solidFill>
              </a:rPr>
              <a:t>process enters </a:t>
            </a:r>
            <a:r>
              <a:rPr lang="en-US" dirty="0"/>
              <a:t>in a system, a </a:t>
            </a:r>
            <a:r>
              <a:rPr lang="en-US" b="1" dirty="0">
                <a:solidFill>
                  <a:schemeClr val="accent6"/>
                </a:solidFill>
              </a:rPr>
              <a:t>chunk of free memory big enough to fit the process is found and allocated</a:t>
            </a:r>
            <a:r>
              <a:rPr lang="en-US" dirty="0"/>
              <a:t>. The </a:t>
            </a:r>
            <a:r>
              <a:rPr lang="en-US" b="1" dirty="0">
                <a:solidFill>
                  <a:schemeClr val="accent6"/>
                </a:solidFill>
              </a:rPr>
              <a:t>remaining unoccupied space is treated as another free partition</a:t>
            </a:r>
            <a:r>
              <a:rPr lang="en-US" dirty="0"/>
              <a:t>.</a:t>
            </a:r>
          </a:p>
          <a:p>
            <a:r>
              <a:rPr lang="en-US" dirty="0"/>
              <a:t>If </a:t>
            </a:r>
            <a:r>
              <a:rPr lang="en-US" b="1" dirty="0">
                <a:solidFill>
                  <a:schemeClr val="accent6"/>
                </a:solidFill>
              </a:rPr>
              <a:t>enough free memory is not available to fit the process, process needs to wait until required memory becomes available</a:t>
            </a:r>
            <a:r>
              <a:rPr lang="en-US" dirty="0"/>
              <a:t>.</a:t>
            </a:r>
          </a:p>
          <a:p>
            <a:r>
              <a:rPr lang="en-US" dirty="0"/>
              <a:t>Whenever any </a:t>
            </a:r>
            <a:r>
              <a:rPr lang="en-US" b="1" dirty="0">
                <a:solidFill>
                  <a:schemeClr val="accent6"/>
                </a:solidFill>
              </a:rPr>
              <a:t>process gets terminate</a:t>
            </a:r>
            <a:r>
              <a:rPr lang="en-US" dirty="0"/>
              <a:t>, it </a:t>
            </a:r>
            <a:r>
              <a:rPr lang="en-US" b="1" dirty="0">
                <a:solidFill>
                  <a:schemeClr val="accent6"/>
                </a:solidFill>
              </a:rPr>
              <a:t>releases the space occupied</a:t>
            </a:r>
            <a:r>
              <a:rPr lang="en-US" dirty="0"/>
              <a:t>. If the </a:t>
            </a:r>
            <a:r>
              <a:rPr lang="en-US" b="1" dirty="0">
                <a:solidFill>
                  <a:schemeClr val="accent6"/>
                </a:solidFill>
              </a:rPr>
              <a:t>released free space is contiguous to another free partition, both the free partitions are merged together in to single free partition</a:t>
            </a:r>
            <a:r>
              <a:rPr lang="en-US" dirty="0"/>
              <a:t>.</a:t>
            </a:r>
          </a:p>
          <a:p>
            <a:r>
              <a:rPr lang="en-US" b="1" dirty="0">
                <a:solidFill>
                  <a:schemeClr val="accent6"/>
                </a:solidFill>
              </a:rPr>
              <a:t>Better utilization </a:t>
            </a:r>
            <a:r>
              <a:rPr lang="en-US" dirty="0"/>
              <a:t>of memory than fixed sized size partition.</a:t>
            </a:r>
          </a:p>
        </p:txBody>
      </p:sp>
      <p:sp>
        <p:nvSpPr>
          <p:cNvPr id="17" name="Rectangle 16"/>
          <p:cNvSpPr/>
          <p:nvPr/>
        </p:nvSpPr>
        <p:spPr>
          <a:xfrm>
            <a:off x="10149952" y="1023027"/>
            <a:ext cx="1828800" cy="4572000"/>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8" name="Straight Connector 17"/>
          <p:cNvCxnSpPr/>
          <p:nvPr/>
        </p:nvCxnSpPr>
        <p:spPr>
          <a:xfrm flipV="1">
            <a:off x="10149952" y="5047352"/>
            <a:ext cx="1828800" cy="3414"/>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10158048" y="5064675"/>
            <a:ext cx="1828800" cy="530352"/>
          </a:xfrm>
          <a:prstGeom prst="rect">
            <a:avLst/>
          </a:prstGeom>
          <a:solidFill>
            <a:schemeClr val="tx2"/>
          </a:solidFill>
          <a:ln w="28575">
            <a:noFill/>
          </a:ln>
        </p:spPr>
        <p:txBody>
          <a:bodyPr wrap="square" rtlCol="0" anchor="ctr">
            <a:spAutoFit/>
          </a:bodyPr>
          <a:lstStyle/>
          <a:p>
            <a:pPr algn="ctr"/>
            <a:r>
              <a:rPr lang="en-US" dirty="0" smtClean="0">
                <a:solidFill>
                  <a:schemeClr val="bg1"/>
                </a:solidFill>
              </a:rPr>
              <a:t>OS</a:t>
            </a:r>
            <a:endParaRPr lang="en-IN" dirty="0">
              <a:solidFill>
                <a:schemeClr val="bg1"/>
              </a:solidFill>
            </a:endParaRPr>
          </a:p>
        </p:txBody>
      </p:sp>
      <p:sp>
        <p:nvSpPr>
          <p:cNvPr id="38" name="TextBox 37"/>
          <p:cNvSpPr txBox="1"/>
          <p:nvPr/>
        </p:nvSpPr>
        <p:spPr>
          <a:xfrm>
            <a:off x="10149952" y="2838606"/>
            <a:ext cx="1828800" cy="646331"/>
          </a:xfrm>
          <a:prstGeom prst="rect">
            <a:avLst/>
          </a:prstGeom>
          <a:noFill/>
          <a:ln w="28575">
            <a:noFill/>
          </a:ln>
        </p:spPr>
        <p:txBody>
          <a:bodyPr wrap="square" rtlCol="0">
            <a:spAutoFit/>
          </a:bodyPr>
          <a:lstStyle/>
          <a:p>
            <a:pPr algn="ctr"/>
            <a:r>
              <a:rPr lang="en-US" dirty="0" smtClean="0"/>
              <a:t>User</a:t>
            </a:r>
          </a:p>
          <a:p>
            <a:pPr algn="ctr"/>
            <a:r>
              <a:rPr lang="en-US" dirty="0" smtClean="0"/>
              <a:t>Program</a:t>
            </a:r>
            <a:endParaRPr lang="en-IN" dirty="0"/>
          </a:p>
        </p:txBody>
      </p:sp>
    </p:spTree>
    <p:extLst>
      <p:ext uri="{BB962C8B-B14F-4D97-AF65-F5344CB8AC3E}">
        <p14:creationId xmlns="" xmlns:p14="http://schemas.microsoft.com/office/powerpoint/2010/main" val="3342477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fade">
                                      <p:cBhvr>
                                        <p:cTn id="22" dur="500"/>
                                        <p:tgtEl>
                                          <p:spTgt spid="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fade">
                                      <p:cBhvr>
                                        <p:cTn id="27" dur="500"/>
                                        <p:tgtEl>
                                          <p:spTgt spid="3">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Effect transition="in" filter="fade">
                                      <p:cBhvr>
                                        <p:cTn id="32" dur="500"/>
                                        <p:tgtEl>
                                          <p:spTgt spid="3">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Effect transition="in" filter="fade">
                                      <p:cBhvr>
                                        <p:cTn id="37" dur="500"/>
                                        <p:tgtEl>
                                          <p:spTgt spid="3">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500"/>
                                        <p:tgtEl>
                                          <p:spTgt spid="3">
                                            <p:txEl>
                                              <p:pRg st="5" end="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6" end="6"/>
                                            </p:txEl>
                                          </p:spTgt>
                                        </p:tgtEl>
                                        <p:attrNameLst>
                                          <p:attrName>style.visibility</p:attrName>
                                        </p:attrNameLst>
                                      </p:cBhvr>
                                      <p:to>
                                        <p:strVal val="visible"/>
                                      </p:to>
                                    </p:set>
                                    <p:animEffect transition="in" filter="fade">
                                      <p:cBhvr>
                                        <p:cTn id="4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2" grpId="0" animBg="1"/>
      <p:bldP spid="3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Box 32"/>
          <p:cNvSpPr txBox="1"/>
          <p:nvPr/>
        </p:nvSpPr>
        <p:spPr>
          <a:xfrm>
            <a:off x="168581" y="1039797"/>
            <a:ext cx="1545336" cy="2377440"/>
          </a:xfrm>
          <a:prstGeom prst="rect">
            <a:avLst/>
          </a:prstGeom>
          <a:pattFill prst="dkUpDiag">
            <a:fgClr>
              <a:schemeClr val="tx2"/>
            </a:fgClr>
            <a:bgClr>
              <a:schemeClr val="bg1"/>
            </a:bgClr>
          </a:pattFill>
          <a:ln w="28575">
            <a:solidFill>
              <a:schemeClr val="tx2"/>
            </a:solidFill>
          </a:ln>
        </p:spPr>
        <p:txBody>
          <a:bodyPr wrap="square" rtlCol="0" anchor="ctr">
            <a:spAutoFit/>
          </a:bodyPr>
          <a:lstStyle/>
          <a:p>
            <a:pPr algn="ctr"/>
            <a:endParaRPr lang="en-IN" dirty="0">
              <a:solidFill>
                <a:schemeClr val="bg1"/>
              </a:solidFill>
            </a:endParaRPr>
          </a:p>
        </p:txBody>
      </p:sp>
      <p:sp>
        <p:nvSpPr>
          <p:cNvPr id="2" name="Title 1"/>
          <p:cNvSpPr>
            <a:spLocks noGrp="1"/>
          </p:cNvSpPr>
          <p:nvPr>
            <p:ph type="title"/>
          </p:nvPr>
        </p:nvSpPr>
        <p:spPr/>
        <p:txBody>
          <a:bodyPr/>
          <a:lstStyle/>
          <a:p>
            <a:r>
              <a:rPr lang="en-US" dirty="0"/>
              <a:t>Multiprogramming with </a:t>
            </a:r>
            <a:r>
              <a:rPr lang="en-US" dirty="0" smtClean="0"/>
              <a:t>dynamic </a:t>
            </a:r>
            <a:r>
              <a:rPr lang="en-US" dirty="0"/>
              <a:t>partitions</a:t>
            </a:r>
          </a:p>
        </p:txBody>
      </p:sp>
      <p:grpSp>
        <p:nvGrpSpPr>
          <p:cNvPr id="6" name="Group 5"/>
          <p:cNvGrpSpPr/>
          <p:nvPr/>
        </p:nvGrpSpPr>
        <p:grpSpPr>
          <a:xfrm>
            <a:off x="8785110" y="1027867"/>
            <a:ext cx="1554480" cy="4572000"/>
            <a:chOff x="10164236" y="1023027"/>
            <a:chExt cx="1745456" cy="4572000"/>
          </a:xfrm>
        </p:grpSpPr>
        <p:sp>
          <p:nvSpPr>
            <p:cNvPr id="17" name="Rectangle 16"/>
            <p:cNvSpPr/>
            <p:nvPr/>
          </p:nvSpPr>
          <p:spPr>
            <a:xfrm>
              <a:off x="10164236" y="1023027"/>
              <a:ext cx="1737360" cy="4572000"/>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8" name="Straight Connector 17"/>
            <p:cNvCxnSpPr/>
            <p:nvPr/>
          </p:nvCxnSpPr>
          <p:spPr>
            <a:xfrm flipV="1">
              <a:off x="10164236" y="5052192"/>
              <a:ext cx="1737360" cy="3414"/>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10172332" y="5064675"/>
              <a:ext cx="1737360" cy="530352"/>
            </a:xfrm>
            <a:prstGeom prst="rect">
              <a:avLst/>
            </a:prstGeom>
            <a:solidFill>
              <a:schemeClr val="tx2"/>
            </a:solidFill>
            <a:ln w="28575">
              <a:noFill/>
            </a:ln>
          </p:spPr>
          <p:txBody>
            <a:bodyPr wrap="square" rtlCol="0" anchor="ctr">
              <a:spAutoFit/>
            </a:bodyPr>
            <a:lstStyle/>
            <a:p>
              <a:pPr algn="ctr"/>
              <a:r>
                <a:rPr lang="en-US" dirty="0" smtClean="0">
                  <a:solidFill>
                    <a:schemeClr val="bg1"/>
                  </a:solidFill>
                </a:rPr>
                <a:t>OS</a:t>
              </a:r>
              <a:endParaRPr lang="en-IN" dirty="0">
                <a:solidFill>
                  <a:schemeClr val="bg1"/>
                </a:solidFill>
              </a:endParaRPr>
            </a:p>
          </p:txBody>
        </p:sp>
      </p:grpSp>
      <p:grpSp>
        <p:nvGrpSpPr>
          <p:cNvPr id="5" name="Group 4"/>
          <p:cNvGrpSpPr/>
          <p:nvPr/>
        </p:nvGrpSpPr>
        <p:grpSpPr>
          <a:xfrm>
            <a:off x="168581" y="1027867"/>
            <a:ext cx="1554480" cy="4572000"/>
            <a:chOff x="258239" y="1023027"/>
            <a:chExt cx="1745456" cy="4572000"/>
          </a:xfrm>
        </p:grpSpPr>
        <p:sp>
          <p:nvSpPr>
            <p:cNvPr id="9" name="Rectangle 8"/>
            <p:cNvSpPr/>
            <p:nvPr/>
          </p:nvSpPr>
          <p:spPr>
            <a:xfrm>
              <a:off x="258239" y="1023027"/>
              <a:ext cx="1737360" cy="4572000"/>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0" name="Straight Connector 9"/>
            <p:cNvCxnSpPr/>
            <p:nvPr/>
          </p:nvCxnSpPr>
          <p:spPr>
            <a:xfrm flipV="1">
              <a:off x="258239" y="5052192"/>
              <a:ext cx="1737360" cy="3414"/>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66335" y="5064675"/>
              <a:ext cx="1737360" cy="530352"/>
            </a:xfrm>
            <a:prstGeom prst="rect">
              <a:avLst/>
            </a:prstGeom>
            <a:solidFill>
              <a:schemeClr val="tx2"/>
            </a:solidFill>
            <a:ln w="28575">
              <a:noFill/>
            </a:ln>
          </p:spPr>
          <p:txBody>
            <a:bodyPr wrap="square" rtlCol="0" anchor="ctr">
              <a:spAutoFit/>
            </a:bodyPr>
            <a:lstStyle/>
            <a:p>
              <a:pPr algn="ctr"/>
              <a:r>
                <a:rPr lang="en-US" dirty="0" smtClean="0">
                  <a:solidFill>
                    <a:schemeClr val="bg1"/>
                  </a:solidFill>
                </a:rPr>
                <a:t>OS</a:t>
              </a:r>
              <a:endParaRPr lang="en-IN" dirty="0">
                <a:solidFill>
                  <a:schemeClr val="bg1"/>
                </a:solidFill>
              </a:endParaRPr>
            </a:p>
          </p:txBody>
        </p:sp>
      </p:grpSp>
      <p:grpSp>
        <p:nvGrpSpPr>
          <p:cNvPr id="31" name="Group 30"/>
          <p:cNvGrpSpPr/>
          <p:nvPr/>
        </p:nvGrpSpPr>
        <p:grpSpPr>
          <a:xfrm>
            <a:off x="1891887" y="1027867"/>
            <a:ext cx="1554480" cy="4572000"/>
            <a:chOff x="2258485" y="1023027"/>
            <a:chExt cx="1745456" cy="4572000"/>
          </a:xfrm>
        </p:grpSpPr>
        <p:sp>
          <p:nvSpPr>
            <p:cNvPr id="13" name="Rectangle 12"/>
            <p:cNvSpPr/>
            <p:nvPr/>
          </p:nvSpPr>
          <p:spPr>
            <a:xfrm>
              <a:off x="2258485" y="1023027"/>
              <a:ext cx="1737360" cy="4572000"/>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4" name="Straight Connector 13"/>
            <p:cNvCxnSpPr/>
            <p:nvPr/>
          </p:nvCxnSpPr>
          <p:spPr>
            <a:xfrm flipV="1">
              <a:off x="2258485" y="5052192"/>
              <a:ext cx="1737360" cy="3414"/>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266581" y="5064675"/>
              <a:ext cx="1737360" cy="530352"/>
            </a:xfrm>
            <a:prstGeom prst="rect">
              <a:avLst/>
            </a:prstGeom>
            <a:solidFill>
              <a:schemeClr val="tx2"/>
            </a:solidFill>
            <a:ln w="28575">
              <a:noFill/>
            </a:ln>
          </p:spPr>
          <p:txBody>
            <a:bodyPr wrap="square" rtlCol="0" anchor="ctr">
              <a:spAutoFit/>
            </a:bodyPr>
            <a:lstStyle/>
            <a:p>
              <a:pPr algn="ctr"/>
              <a:r>
                <a:rPr lang="en-US" dirty="0" smtClean="0">
                  <a:solidFill>
                    <a:schemeClr val="bg1"/>
                  </a:solidFill>
                </a:rPr>
                <a:t>OS</a:t>
              </a:r>
              <a:endParaRPr lang="en-IN" dirty="0">
                <a:solidFill>
                  <a:schemeClr val="bg1"/>
                </a:solidFill>
              </a:endParaRPr>
            </a:p>
          </p:txBody>
        </p:sp>
      </p:grpSp>
      <p:grpSp>
        <p:nvGrpSpPr>
          <p:cNvPr id="30" name="Group 29"/>
          <p:cNvGrpSpPr/>
          <p:nvPr/>
        </p:nvGrpSpPr>
        <p:grpSpPr>
          <a:xfrm>
            <a:off x="3615192" y="1027867"/>
            <a:ext cx="1554480" cy="4572000"/>
            <a:chOff x="4250635" y="1032708"/>
            <a:chExt cx="1745456" cy="4572000"/>
          </a:xfrm>
        </p:grpSpPr>
        <p:sp>
          <p:nvSpPr>
            <p:cNvPr id="19" name="Rectangle 18"/>
            <p:cNvSpPr/>
            <p:nvPr/>
          </p:nvSpPr>
          <p:spPr>
            <a:xfrm>
              <a:off x="4250635" y="1032708"/>
              <a:ext cx="1737360" cy="4572000"/>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0" name="Straight Connector 19"/>
            <p:cNvCxnSpPr/>
            <p:nvPr/>
          </p:nvCxnSpPr>
          <p:spPr>
            <a:xfrm flipV="1">
              <a:off x="4250635" y="5052192"/>
              <a:ext cx="1737360" cy="3414"/>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258731" y="5061656"/>
              <a:ext cx="1737360" cy="530352"/>
            </a:xfrm>
            <a:prstGeom prst="rect">
              <a:avLst/>
            </a:prstGeom>
            <a:solidFill>
              <a:schemeClr val="tx2"/>
            </a:solidFill>
            <a:ln w="28575">
              <a:noFill/>
            </a:ln>
          </p:spPr>
          <p:txBody>
            <a:bodyPr wrap="square" rtlCol="0" anchor="ctr">
              <a:spAutoFit/>
            </a:bodyPr>
            <a:lstStyle/>
            <a:p>
              <a:pPr algn="ctr"/>
              <a:r>
                <a:rPr lang="en-US" dirty="0" smtClean="0">
                  <a:solidFill>
                    <a:schemeClr val="bg1"/>
                  </a:solidFill>
                </a:rPr>
                <a:t>OS</a:t>
              </a:r>
              <a:endParaRPr lang="en-IN" dirty="0">
                <a:solidFill>
                  <a:schemeClr val="bg1"/>
                </a:solidFill>
              </a:endParaRPr>
            </a:p>
          </p:txBody>
        </p:sp>
      </p:grpSp>
      <p:grpSp>
        <p:nvGrpSpPr>
          <p:cNvPr id="8" name="Group 7"/>
          <p:cNvGrpSpPr/>
          <p:nvPr/>
        </p:nvGrpSpPr>
        <p:grpSpPr>
          <a:xfrm>
            <a:off x="5338498" y="1027867"/>
            <a:ext cx="1554480" cy="4572000"/>
            <a:chOff x="6265169" y="1032708"/>
            <a:chExt cx="1745456" cy="4572000"/>
          </a:xfrm>
        </p:grpSpPr>
        <p:sp>
          <p:nvSpPr>
            <p:cNvPr id="23" name="Rectangle 22"/>
            <p:cNvSpPr/>
            <p:nvPr/>
          </p:nvSpPr>
          <p:spPr>
            <a:xfrm>
              <a:off x="6265169" y="1032708"/>
              <a:ext cx="1737360" cy="4572000"/>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4" name="Straight Connector 23"/>
            <p:cNvCxnSpPr/>
            <p:nvPr/>
          </p:nvCxnSpPr>
          <p:spPr>
            <a:xfrm flipV="1">
              <a:off x="6265169" y="5052192"/>
              <a:ext cx="1737360" cy="3414"/>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273265" y="5061656"/>
              <a:ext cx="1737360" cy="530352"/>
            </a:xfrm>
            <a:prstGeom prst="rect">
              <a:avLst/>
            </a:prstGeom>
            <a:solidFill>
              <a:schemeClr val="tx2"/>
            </a:solidFill>
            <a:ln w="28575">
              <a:noFill/>
            </a:ln>
          </p:spPr>
          <p:txBody>
            <a:bodyPr wrap="square" rtlCol="0" anchor="ctr">
              <a:spAutoFit/>
            </a:bodyPr>
            <a:lstStyle/>
            <a:p>
              <a:pPr algn="ctr"/>
              <a:r>
                <a:rPr lang="en-US" dirty="0" smtClean="0">
                  <a:solidFill>
                    <a:schemeClr val="bg1"/>
                  </a:solidFill>
                </a:rPr>
                <a:t>OS</a:t>
              </a:r>
              <a:endParaRPr lang="en-IN" dirty="0">
                <a:solidFill>
                  <a:schemeClr val="bg1"/>
                </a:solidFill>
              </a:endParaRPr>
            </a:p>
          </p:txBody>
        </p:sp>
      </p:grpSp>
      <p:grpSp>
        <p:nvGrpSpPr>
          <p:cNvPr id="7" name="Group 6"/>
          <p:cNvGrpSpPr/>
          <p:nvPr/>
        </p:nvGrpSpPr>
        <p:grpSpPr>
          <a:xfrm>
            <a:off x="7061804" y="1027867"/>
            <a:ext cx="1554480" cy="4572000"/>
            <a:chOff x="8229124" y="1032708"/>
            <a:chExt cx="1745456" cy="4572000"/>
          </a:xfrm>
        </p:grpSpPr>
        <p:sp>
          <p:nvSpPr>
            <p:cNvPr id="26" name="Rectangle 25"/>
            <p:cNvSpPr/>
            <p:nvPr/>
          </p:nvSpPr>
          <p:spPr>
            <a:xfrm>
              <a:off x="8229124" y="1032708"/>
              <a:ext cx="1737360" cy="4572000"/>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7" name="Straight Connector 26"/>
            <p:cNvCxnSpPr/>
            <p:nvPr/>
          </p:nvCxnSpPr>
          <p:spPr>
            <a:xfrm flipV="1">
              <a:off x="8229124" y="5052192"/>
              <a:ext cx="1737360" cy="3414"/>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8237220" y="5061656"/>
              <a:ext cx="1737360" cy="530352"/>
            </a:xfrm>
            <a:prstGeom prst="rect">
              <a:avLst/>
            </a:prstGeom>
            <a:solidFill>
              <a:schemeClr val="tx2"/>
            </a:solidFill>
            <a:ln w="28575">
              <a:noFill/>
            </a:ln>
          </p:spPr>
          <p:txBody>
            <a:bodyPr wrap="square" rtlCol="0" anchor="ctr">
              <a:spAutoFit/>
            </a:bodyPr>
            <a:lstStyle/>
            <a:p>
              <a:pPr algn="ctr"/>
              <a:r>
                <a:rPr lang="en-US" dirty="0" smtClean="0">
                  <a:solidFill>
                    <a:schemeClr val="bg1"/>
                  </a:solidFill>
                </a:rPr>
                <a:t>OS</a:t>
              </a:r>
              <a:endParaRPr lang="en-IN" dirty="0">
                <a:solidFill>
                  <a:schemeClr val="bg1"/>
                </a:solidFill>
              </a:endParaRPr>
            </a:p>
          </p:txBody>
        </p:sp>
      </p:grpSp>
      <p:sp>
        <p:nvSpPr>
          <p:cNvPr id="34" name="TextBox 33"/>
          <p:cNvSpPr txBox="1"/>
          <p:nvPr/>
        </p:nvSpPr>
        <p:spPr>
          <a:xfrm>
            <a:off x="168581" y="4046227"/>
            <a:ext cx="1554480" cy="461665"/>
          </a:xfrm>
          <a:prstGeom prst="rect">
            <a:avLst/>
          </a:prstGeom>
          <a:noFill/>
          <a:ln w="28575">
            <a:noFill/>
          </a:ln>
        </p:spPr>
        <p:txBody>
          <a:bodyPr wrap="square" rtlCol="0">
            <a:spAutoFit/>
          </a:bodyPr>
          <a:lstStyle/>
          <a:p>
            <a:pPr algn="ctr"/>
            <a:r>
              <a:rPr lang="en-US" sz="2400" dirty="0" smtClean="0"/>
              <a:t>A</a:t>
            </a:r>
            <a:endParaRPr lang="en-IN" dirty="0"/>
          </a:p>
        </p:txBody>
      </p:sp>
      <p:sp>
        <p:nvSpPr>
          <p:cNvPr id="35" name="TextBox 34"/>
          <p:cNvSpPr txBox="1"/>
          <p:nvPr/>
        </p:nvSpPr>
        <p:spPr>
          <a:xfrm>
            <a:off x="1898562" y="1039797"/>
            <a:ext cx="1536192" cy="1645920"/>
          </a:xfrm>
          <a:prstGeom prst="rect">
            <a:avLst/>
          </a:prstGeom>
          <a:pattFill prst="dkUpDiag">
            <a:fgClr>
              <a:schemeClr val="tx2"/>
            </a:fgClr>
            <a:bgClr>
              <a:schemeClr val="bg1"/>
            </a:bgClr>
          </a:pattFill>
          <a:ln w="28575">
            <a:solidFill>
              <a:schemeClr val="tx2"/>
            </a:solidFill>
          </a:ln>
        </p:spPr>
        <p:txBody>
          <a:bodyPr wrap="square" rtlCol="0" anchor="ctr">
            <a:spAutoFit/>
          </a:bodyPr>
          <a:lstStyle/>
          <a:p>
            <a:pPr algn="ctr"/>
            <a:endParaRPr lang="en-IN" dirty="0">
              <a:solidFill>
                <a:schemeClr val="bg1"/>
              </a:solidFill>
            </a:endParaRPr>
          </a:p>
        </p:txBody>
      </p:sp>
      <p:sp>
        <p:nvSpPr>
          <p:cNvPr id="36" name="TextBox 35"/>
          <p:cNvSpPr txBox="1"/>
          <p:nvPr/>
        </p:nvSpPr>
        <p:spPr>
          <a:xfrm>
            <a:off x="1885860" y="4046227"/>
            <a:ext cx="1554480" cy="461665"/>
          </a:xfrm>
          <a:prstGeom prst="rect">
            <a:avLst/>
          </a:prstGeom>
          <a:noFill/>
          <a:ln w="28575">
            <a:noFill/>
          </a:ln>
        </p:spPr>
        <p:txBody>
          <a:bodyPr wrap="square" rtlCol="0">
            <a:spAutoFit/>
          </a:bodyPr>
          <a:lstStyle/>
          <a:p>
            <a:pPr algn="ctr"/>
            <a:r>
              <a:rPr lang="en-US" sz="2400" dirty="0" smtClean="0"/>
              <a:t>A</a:t>
            </a:r>
            <a:endParaRPr lang="en-IN" dirty="0"/>
          </a:p>
        </p:txBody>
      </p:sp>
      <p:sp>
        <p:nvSpPr>
          <p:cNvPr id="37" name="TextBox 36"/>
          <p:cNvSpPr txBox="1"/>
          <p:nvPr/>
        </p:nvSpPr>
        <p:spPr>
          <a:xfrm>
            <a:off x="1885860" y="2817859"/>
            <a:ext cx="1554480" cy="461665"/>
          </a:xfrm>
          <a:prstGeom prst="rect">
            <a:avLst/>
          </a:prstGeom>
          <a:noFill/>
          <a:ln w="28575">
            <a:noFill/>
          </a:ln>
        </p:spPr>
        <p:txBody>
          <a:bodyPr wrap="square" rtlCol="0">
            <a:spAutoFit/>
          </a:bodyPr>
          <a:lstStyle/>
          <a:p>
            <a:pPr algn="ctr"/>
            <a:r>
              <a:rPr lang="en-US" sz="2400" dirty="0" smtClean="0"/>
              <a:t>B</a:t>
            </a:r>
            <a:endParaRPr lang="en-IN" dirty="0"/>
          </a:p>
        </p:txBody>
      </p:sp>
      <p:cxnSp>
        <p:nvCxnSpPr>
          <p:cNvPr id="39" name="Straight Connector 38"/>
          <p:cNvCxnSpPr/>
          <p:nvPr/>
        </p:nvCxnSpPr>
        <p:spPr>
          <a:xfrm>
            <a:off x="1885860" y="3410382"/>
            <a:ext cx="155448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3625832" y="1039797"/>
            <a:ext cx="1536192" cy="548640"/>
          </a:xfrm>
          <a:prstGeom prst="rect">
            <a:avLst/>
          </a:prstGeom>
          <a:pattFill prst="dkUpDiag">
            <a:fgClr>
              <a:schemeClr val="tx2"/>
            </a:fgClr>
            <a:bgClr>
              <a:schemeClr val="bg1"/>
            </a:bgClr>
          </a:pattFill>
          <a:ln w="28575">
            <a:solidFill>
              <a:schemeClr val="tx2"/>
            </a:solidFill>
          </a:ln>
        </p:spPr>
        <p:txBody>
          <a:bodyPr wrap="square" rtlCol="0" anchor="ctr">
            <a:spAutoFit/>
          </a:bodyPr>
          <a:lstStyle/>
          <a:p>
            <a:pPr algn="ctr"/>
            <a:endParaRPr lang="en-IN" dirty="0">
              <a:solidFill>
                <a:schemeClr val="bg1"/>
              </a:solidFill>
            </a:endParaRPr>
          </a:p>
        </p:txBody>
      </p:sp>
      <p:sp>
        <p:nvSpPr>
          <p:cNvPr id="41" name="TextBox 40"/>
          <p:cNvSpPr txBox="1"/>
          <p:nvPr/>
        </p:nvSpPr>
        <p:spPr>
          <a:xfrm>
            <a:off x="3621069" y="4046227"/>
            <a:ext cx="1554480" cy="461665"/>
          </a:xfrm>
          <a:prstGeom prst="rect">
            <a:avLst/>
          </a:prstGeom>
          <a:noFill/>
          <a:ln w="28575">
            <a:noFill/>
          </a:ln>
        </p:spPr>
        <p:txBody>
          <a:bodyPr wrap="square" rtlCol="0">
            <a:spAutoFit/>
          </a:bodyPr>
          <a:lstStyle/>
          <a:p>
            <a:pPr algn="ctr"/>
            <a:r>
              <a:rPr lang="en-US" sz="2400" dirty="0" smtClean="0"/>
              <a:t>A</a:t>
            </a:r>
            <a:endParaRPr lang="en-IN" dirty="0"/>
          </a:p>
        </p:txBody>
      </p:sp>
      <p:sp>
        <p:nvSpPr>
          <p:cNvPr id="42" name="TextBox 41"/>
          <p:cNvSpPr txBox="1"/>
          <p:nvPr/>
        </p:nvSpPr>
        <p:spPr>
          <a:xfrm>
            <a:off x="3621069" y="2817859"/>
            <a:ext cx="1554480" cy="461665"/>
          </a:xfrm>
          <a:prstGeom prst="rect">
            <a:avLst/>
          </a:prstGeom>
          <a:noFill/>
          <a:ln w="28575">
            <a:noFill/>
          </a:ln>
        </p:spPr>
        <p:txBody>
          <a:bodyPr wrap="square" rtlCol="0">
            <a:spAutoFit/>
          </a:bodyPr>
          <a:lstStyle/>
          <a:p>
            <a:pPr algn="ctr"/>
            <a:r>
              <a:rPr lang="en-US" sz="2400" dirty="0" smtClean="0"/>
              <a:t>B</a:t>
            </a:r>
            <a:endParaRPr lang="en-IN" dirty="0"/>
          </a:p>
        </p:txBody>
      </p:sp>
      <p:cxnSp>
        <p:nvCxnSpPr>
          <p:cNvPr id="43" name="Straight Connector 42"/>
          <p:cNvCxnSpPr/>
          <p:nvPr/>
        </p:nvCxnSpPr>
        <p:spPr>
          <a:xfrm>
            <a:off x="3621069" y="3410382"/>
            <a:ext cx="155448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3621069" y="1941506"/>
            <a:ext cx="1554480" cy="461665"/>
          </a:xfrm>
          <a:prstGeom prst="rect">
            <a:avLst/>
          </a:prstGeom>
          <a:noFill/>
          <a:ln w="28575">
            <a:noFill/>
          </a:ln>
        </p:spPr>
        <p:txBody>
          <a:bodyPr wrap="square" rtlCol="0">
            <a:spAutoFit/>
          </a:bodyPr>
          <a:lstStyle/>
          <a:p>
            <a:pPr algn="ctr"/>
            <a:r>
              <a:rPr lang="en-US" sz="2400" dirty="0" smtClean="0"/>
              <a:t>C</a:t>
            </a:r>
            <a:endParaRPr lang="en-IN" dirty="0"/>
          </a:p>
        </p:txBody>
      </p:sp>
      <p:cxnSp>
        <p:nvCxnSpPr>
          <p:cNvPr id="45" name="Straight Connector 44"/>
          <p:cNvCxnSpPr/>
          <p:nvPr/>
        </p:nvCxnSpPr>
        <p:spPr>
          <a:xfrm>
            <a:off x="3621069" y="2673729"/>
            <a:ext cx="155448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5348563" y="1039797"/>
            <a:ext cx="1536192" cy="548640"/>
          </a:xfrm>
          <a:prstGeom prst="rect">
            <a:avLst/>
          </a:prstGeom>
          <a:pattFill prst="dkUpDiag">
            <a:fgClr>
              <a:schemeClr val="tx2"/>
            </a:fgClr>
            <a:bgClr>
              <a:schemeClr val="bg1"/>
            </a:bgClr>
          </a:pattFill>
          <a:ln w="28575">
            <a:solidFill>
              <a:schemeClr val="tx2"/>
            </a:solidFill>
          </a:ln>
        </p:spPr>
        <p:txBody>
          <a:bodyPr wrap="square" rtlCol="0" anchor="ctr">
            <a:spAutoFit/>
          </a:bodyPr>
          <a:lstStyle/>
          <a:p>
            <a:pPr algn="ctr"/>
            <a:endParaRPr lang="en-IN" dirty="0">
              <a:solidFill>
                <a:schemeClr val="bg1"/>
              </a:solidFill>
            </a:endParaRPr>
          </a:p>
        </p:txBody>
      </p:sp>
      <p:sp>
        <p:nvSpPr>
          <p:cNvPr id="49" name="TextBox 48"/>
          <p:cNvSpPr txBox="1"/>
          <p:nvPr/>
        </p:nvSpPr>
        <p:spPr>
          <a:xfrm>
            <a:off x="5324748" y="2817859"/>
            <a:ext cx="1554480" cy="461665"/>
          </a:xfrm>
          <a:prstGeom prst="rect">
            <a:avLst/>
          </a:prstGeom>
          <a:noFill/>
          <a:ln w="28575">
            <a:noFill/>
          </a:ln>
        </p:spPr>
        <p:txBody>
          <a:bodyPr wrap="square" rtlCol="0">
            <a:spAutoFit/>
          </a:bodyPr>
          <a:lstStyle/>
          <a:p>
            <a:pPr algn="ctr"/>
            <a:r>
              <a:rPr lang="en-US" sz="2400" dirty="0" smtClean="0"/>
              <a:t>B</a:t>
            </a:r>
            <a:endParaRPr lang="en-IN" dirty="0"/>
          </a:p>
        </p:txBody>
      </p:sp>
      <p:cxnSp>
        <p:nvCxnSpPr>
          <p:cNvPr id="50" name="Straight Connector 49"/>
          <p:cNvCxnSpPr/>
          <p:nvPr/>
        </p:nvCxnSpPr>
        <p:spPr>
          <a:xfrm>
            <a:off x="5324748" y="3410382"/>
            <a:ext cx="155448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5324748" y="1941506"/>
            <a:ext cx="1554480" cy="461665"/>
          </a:xfrm>
          <a:prstGeom prst="rect">
            <a:avLst/>
          </a:prstGeom>
          <a:noFill/>
          <a:ln w="28575">
            <a:noFill/>
          </a:ln>
        </p:spPr>
        <p:txBody>
          <a:bodyPr wrap="square" rtlCol="0">
            <a:spAutoFit/>
          </a:bodyPr>
          <a:lstStyle/>
          <a:p>
            <a:pPr algn="ctr"/>
            <a:r>
              <a:rPr lang="en-US" sz="2400" dirty="0" smtClean="0"/>
              <a:t>C</a:t>
            </a:r>
            <a:endParaRPr lang="en-IN" dirty="0"/>
          </a:p>
        </p:txBody>
      </p:sp>
      <p:cxnSp>
        <p:nvCxnSpPr>
          <p:cNvPr id="52" name="Straight Connector 51"/>
          <p:cNvCxnSpPr/>
          <p:nvPr/>
        </p:nvCxnSpPr>
        <p:spPr>
          <a:xfrm>
            <a:off x="5324748" y="2673729"/>
            <a:ext cx="155448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5343800" y="3409675"/>
            <a:ext cx="1536192" cy="1645920"/>
          </a:xfrm>
          <a:prstGeom prst="rect">
            <a:avLst/>
          </a:prstGeom>
          <a:pattFill prst="dkUpDiag">
            <a:fgClr>
              <a:schemeClr val="tx2"/>
            </a:fgClr>
            <a:bgClr>
              <a:schemeClr val="bg1"/>
            </a:bgClr>
          </a:pattFill>
          <a:ln w="28575">
            <a:solidFill>
              <a:schemeClr val="tx2"/>
            </a:solidFill>
          </a:ln>
        </p:spPr>
        <p:txBody>
          <a:bodyPr wrap="square" rtlCol="0" anchor="ctr">
            <a:spAutoFit/>
          </a:bodyPr>
          <a:lstStyle/>
          <a:p>
            <a:pPr algn="ctr"/>
            <a:endParaRPr lang="en-IN" dirty="0">
              <a:solidFill>
                <a:schemeClr val="bg1"/>
              </a:solidFill>
            </a:endParaRPr>
          </a:p>
        </p:txBody>
      </p:sp>
      <p:sp>
        <p:nvSpPr>
          <p:cNvPr id="55" name="TextBox 54"/>
          <p:cNvSpPr txBox="1"/>
          <p:nvPr/>
        </p:nvSpPr>
        <p:spPr>
          <a:xfrm>
            <a:off x="7068039" y="1039797"/>
            <a:ext cx="1536192" cy="548640"/>
          </a:xfrm>
          <a:prstGeom prst="rect">
            <a:avLst/>
          </a:prstGeom>
          <a:pattFill prst="dkUpDiag">
            <a:fgClr>
              <a:schemeClr val="tx2"/>
            </a:fgClr>
            <a:bgClr>
              <a:schemeClr val="bg1"/>
            </a:bgClr>
          </a:pattFill>
          <a:ln w="28575">
            <a:solidFill>
              <a:schemeClr val="tx2"/>
            </a:solidFill>
          </a:ln>
        </p:spPr>
        <p:txBody>
          <a:bodyPr wrap="square" rtlCol="0" anchor="ctr">
            <a:spAutoFit/>
          </a:bodyPr>
          <a:lstStyle/>
          <a:p>
            <a:pPr algn="ctr"/>
            <a:endParaRPr lang="en-IN" dirty="0">
              <a:solidFill>
                <a:schemeClr val="bg1"/>
              </a:solidFill>
            </a:endParaRPr>
          </a:p>
        </p:txBody>
      </p:sp>
      <p:sp>
        <p:nvSpPr>
          <p:cNvPr id="56" name="TextBox 55"/>
          <p:cNvSpPr txBox="1"/>
          <p:nvPr/>
        </p:nvSpPr>
        <p:spPr>
          <a:xfrm>
            <a:off x="7032318" y="2817859"/>
            <a:ext cx="1554480" cy="461665"/>
          </a:xfrm>
          <a:prstGeom prst="rect">
            <a:avLst/>
          </a:prstGeom>
          <a:noFill/>
          <a:ln w="28575">
            <a:noFill/>
          </a:ln>
        </p:spPr>
        <p:txBody>
          <a:bodyPr wrap="square" rtlCol="0">
            <a:spAutoFit/>
          </a:bodyPr>
          <a:lstStyle/>
          <a:p>
            <a:pPr algn="ctr"/>
            <a:r>
              <a:rPr lang="en-US" sz="2400" dirty="0" smtClean="0"/>
              <a:t>B</a:t>
            </a:r>
            <a:endParaRPr lang="en-IN" dirty="0"/>
          </a:p>
        </p:txBody>
      </p:sp>
      <p:cxnSp>
        <p:nvCxnSpPr>
          <p:cNvPr id="57" name="Straight Connector 56"/>
          <p:cNvCxnSpPr/>
          <p:nvPr/>
        </p:nvCxnSpPr>
        <p:spPr>
          <a:xfrm>
            <a:off x="7051370" y="3410382"/>
            <a:ext cx="155448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7032318" y="1941506"/>
            <a:ext cx="1554480" cy="461665"/>
          </a:xfrm>
          <a:prstGeom prst="rect">
            <a:avLst/>
          </a:prstGeom>
          <a:noFill/>
          <a:ln w="28575">
            <a:noFill/>
          </a:ln>
        </p:spPr>
        <p:txBody>
          <a:bodyPr wrap="square" rtlCol="0">
            <a:spAutoFit/>
          </a:bodyPr>
          <a:lstStyle/>
          <a:p>
            <a:pPr algn="ctr"/>
            <a:r>
              <a:rPr lang="en-US" sz="2400" dirty="0" smtClean="0"/>
              <a:t>C</a:t>
            </a:r>
            <a:endParaRPr lang="en-IN" dirty="0"/>
          </a:p>
        </p:txBody>
      </p:sp>
      <p:cxnSp>
        <p:nvCxnSpPr>
          <p:cNvPr id="59" name="Straight Connector 58"/>
          <p:cNvCxnSpPr/>
          <p:nvPr/>
        </p:nvCxnSpPr>
        <p:spPr>
          <a:xfrm>
            <a:off x="7051370" y="2673729"/>
            <a:ext cx="155448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7065658" y="3409671"/>
            <a:ext cx="1536192" cy="731520"/>
          </a:xfrm>
          <a:prstGeom prst="rect">
            <a:avLst/>
          </a:prstGeom>
          <a:pattFill prst="dkUpDiag">
            <a:fgClr>
              <a:schemeClr val="tx2"/>
            </a:fgClr>
            <a:bgClr>
              <a:schemeClr val="bg1"/>
            </a:bgClr>
          </a:pattFill>
          <a:ln w="28575">
            <a:solidFill>
              <a:schemeClr val="tx2"/>
            </a:solidFill>
          </a:ln>
        </p:spPr>
        <p:txBody>
          <a:bodyPr wrap="square" rtlCol="0" anchor="ctr">
            <a:spAutoFit/>
          </a:bodyPr>
          <a:lstStyle/>
          <a:p>
            <a:pPr algn="ctr"/>
            <a:endParaRPr lang="en-IN" dirty="0">
              <a:solidFill>
                <a:schemeClr val="bg1"/>
              </a:solidFill>
            </a:endParaRPr>
          </a:p>
        </p:txBody>
      </p:sp>
      <p:sp>
        <p:nvSpPr>
          <p:cNvPr id="61" name="TextBox 60"/>
          <p:cNvSpPr txBox="1"/>
          <p:nvPr/>
        </p:nvSpPr>
        <p:spPr>
          <a:xfrm>
            <a:off x="7032318" y="4360317"/>
            <a:ext cx="1554480" cy="461665"/>
          </a:xfrm>
          <a:prstGeom prst="rect">
            <a:avLst/>
          </a:prstGeom>
          <a:noFill/>
          <a:ln w="28575">
            <a:noFill/>
          </a:ln>
        </p:spPr>
        <p:txBody>
          <a:bodyPr wrap="square" rtlCol="0">
            <a:spAutoFit/>
          </a:bodyPr>
          <a:lstStyle/>
          <a:p>
            <a:pPr algn="ctr"/>
            <a:r>
              <a:rPr lang="en-US" sz="2400" dirty="0" smtClean="0"/>
              <a:t>D</a:t>
            </a:r>
            <a:endParaRPr lang="en-IN" dirty="0"/>
          </a:p>
        </p:txBody>
      </p:sp>
      <p:sp>
        <p:nvSpPr>
          <p:cNvPr id="62" name="TextBox 61"/>
          <p:cNvSpPr txBox="1"/>
          <p:nvPr/>
        </p:nvSpPr>
        <p:spPr>
          <a:xfrm>
            <a:off x="8793990" y="1039814"/>
            <a:ext cx="1536192" cy="548640"/>
          </a:xfrm>
          <a:prstGeom prst="rect">
            <a:avLst/>
          </a:prstGeom>
          <a:pattFill prst="dkUpDiag">
            <a:fgClr>
              <a:schemeClr val="tx2"/>
            </a:fgClr>
            <a:bgClr>
              <a:schemeClr val="bg1"/>
            </a:bgClr>
          </a:pattFill>
          <a:ln w="28575">
            <a:solidFill>
              <a:schemeClr val="tx2"/>
            </a:solidFill>
          </a:ln>
        </p:spPr>
        <p:txBody>
          <a:bodyPr wrap="square" rtlCol="0" anchor="ctr">
            <a:spAutoFit/>
          </a:bodyPr>
          <a:lstStyle/>
          <a:p>
            <a:pPr algn="ctr"/>
            <a:endParaRPr lang="en-IN" dirty="0">
              <a:solidFill>
                <a:schemeClr val="bg1"/>
              </a:solidFill>
            </a:endParaRPr>
          </a:p>
        </p:txBody>
      </p:sp>
      <p:cxnSp>
        <p:nvCxnSpPr>
          <p:cNvPr id="64" name="Straight Connector 63"/>
          <p:cNvCxnSpPr/>
          <p:nvPr/>
        </p:nvCxnSpPr>
        <p:spPr>
          <a:xfrm>
            <a:off x="8774938" y="3410399"/>
            <a:ext cx="155448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8774938" y="1941523"/>
            <a:ext cx="1554480" cy="461665"/>
          </a:xfrm>
          <a:prstGeom prst="rect">
            <a:avLst/>
          </a:prstGeom>
          <a:noFill/>
          <a:ln w="28575">
            <a:noFill/>
          </a:ln>
        </p:spPr>
        <p:txBody>
          <a:bodyPr wrap="square" rtlCol="0">
            <a:spAutoFit/>
          </a:bodyPr>
          <a:lstStyle/>
          <a:p>
            <a:pPr algn="ctr"/>
            <a:r>
              <a:rPr lang="en-US" sz="2400" dirty="0" smtClean="0"/>
              <a:t>C</a:t>
            </a:r>
            <a:endParaRPr lang="en-IN" dirty="0"/>
          </a:p>
        </p:txBody>
      </p:sp>
      <p:cxnSp>
        <p:nvCxnSpPr>
          <p:cNvPr id="66" name="Straight Connector 65"/>
          <p:cNvCxnSpPr/>
          <p:nvPr/>
        </p:nvCxnSpPr>
        <p:spPr>
          <a:xfrm>
            <a:off x="8774938" y="2673746"/>
            <a:ext cx="155448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8793990" y="2666726"/>
            <a:ext cx="1536192" cy="1463040"/>
          </a:xfrm>
          <a:prstGeom prst="rect">
            <a:avLst/>
          </a:prstGeom>
          <a:pattFill prst="dkUpDiag">
            <a:fgClr>
              <a:schemeClr val="tx2"/>
            </a:fgClr>
            <a:bgClr>
              <a:schemeClr val="bg1"/>
            </a:bgClr>
          </a:pattFill>
          <a:ln w="28575">
            <a:solidFill>
              <a:schemeClr val="tx2"/>
            </a:solidFill>
          </a:ln>
        </p:spPr>
        <p:txBody>
          <a:bodyPr wrap="square" rtlCol="0" anchor="ctr">
            <a:spAutoFit/>
          </a:bodyPr>
          <a:lstStyle/>
          <a:p>
            <a:pPr algn="ctr"/>
            <a:endParaRPr lang="en-IN" dirty="0">
              <a:solidFill>
                <a:schemeClr val="bg1"/>
              </a:solidFill>
            </a:endParaRPr>
          </a:p>
        </p:txBody>
      </p:sp>
      <p:sp>
        <p:nvSpPr>
          <p:cNvPr id="68" name="TextBox 67"/>
          <p:cNvSpPr txBox="1"/>
          <p:nvPr/>
        </p:nvSpPr>
        <p:spPr>
          <a:xfrm>
            <a:off x="8774938" y="4360334"/>
            <a:ext cx="1554480" cy="461665"/>
          </a:xfrm>
          <a:prstGeom prst="rect">
            <a:avLst/>
          </a:prstGeom>
          <a:noFill/>
          <a:ln w="28575">
            <a:noFill/>
          </a:ln>
        </p:spPr>
        <p:txBody>
          <a:bodyPr wrap="square" rtlCol="0">
            <a:spAutoFit/>
          </a:bodyPr>
          <a:lstStyle/>
          <a:p>
            <a:pPr algn="ctr"/>
            <a:r>
              <a:rPr lang="en-US" sz="2400" dirty="0" smtClean="0"/>
              <a:t>D</a:t>
            </a:r>
            <a:endParaRPr lang="en-IN" dirty="0"/>
          </a:p>
        </p:txBody>
      </p:sp>
      <p:grpSp>
        <p:nvGrpSpPr>
          <p:cNvPr id="63" name="Group 62"/>
          <p:cNvGrpSpPr/>
          <p:nvPr/>
        </p:nvGrpSpPr>
        <p:grpSpPr>
          <a:xfrm>
            <a:off x="10512019" y="1015167"/>
            <a:ext cx="1554480" cy="4572000"/>
            <a:chOff x="10164236" y="1023027"/>
            <a:chExt cx="1745456" cy="4572000"/>
          </a:xfrm>
        </p:grpSpPr>
        <p:sp>
          <p:nvSpPr>
            <p:cNvPr id="69" name="Rectangle 68"/>
            <p:cNvSpPr/>
            <p:nvPr/>
          </p:nvSpPr>
          <p:spPr>
            <a:xfrm>
              <a:off x="10164236" y="1023027"/>
              <a:ext cx="1737360" cy="4572000"/>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70" name="Straight Connector 69"/>
            <p:cNvCxnSpPr/>
            <p:nvPr/>
          </p:nvCxnSpPr>
          <p:spPr>
            <a:xfrm flipV="1">
              <a:off x="10164236" y="5052192"/>
              <a:ext cx="1737360" cy="3414"/>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10172332" y="5064675"/>
              <a:ext cx="1737360" cy="530352"/>
            </a:xfrm>
            <a:prstGeom prst="rect">
              <a:avLst/>
            </a:prstGeom>
            <a:solidFill>
              <a:schemeClr val="tx2"/>
            </a:solidFill>
            <a:ln w="28575">
              <a:noFill/>
            </a:ln>
          </p:spPr>
          <p:txBody>
            <a:bodyPr wrap="square" rtlCol="0" anchor="ctr">
              <a:spAutoFit/>
            </a:bodyPr>
            <a:lstStyle/>
            <a:p>
              <a:pPr algn="ctr"/>
              <a:r>
                <a:rPr lang="en-US" dirty="0" smtClean="0">
                  <a:solidFill>
                    <a:schemeClr val="bg1"/>
                  </a:solidFill>
                </a:rPr>
                <a:t>OS</a:t>
              </a:r>
              <a:endParaRPr lang="en-IN" dirty="0">
                <a:solidFill>
                  <a:schemeClr val="bg1"/>
                </a:solidFill>
              </a:endParaRPr>
            </a:p>
          </p:txBody>
        </p:sp>
      </p:grpSp>
      <p:sp>
        <p:nvSpPr>
          <p:cNvPr id="72" name="TextBox 71"/>
          <p:cNvSpPr txBox="1"/>
          <p:nvPr/>
        </p:nvSpPr>
        <p:spPr>
          <a:xfrm>
            <a:off x="10521354" y="1027114"/>
            <a:ext cx="1536192" cy="548640"/>
          </a:xfrm>
          <a:prstGeom prst="rect">
            <a:avLst/>
          </a:prstGeom>
          <a:pattFill prst="dkUpDiag">
            <a:fgClr>
              <a:schemeClr val="tx2"/>
            </a:fgClr>
            <a:bgClr>
              <a:schemeClr val="bg1"/>
            </a:bgClr>
          </a:pattFill>
          <a:ln w="28575">
            <a:solidFill>
              <a:schemeClr val="tx2"/>
            </a:solidFill>
          </a:ln>
        </p:spPr>
        <p:txBody>
          <a:bodyPr wrap="square" rtlCol="0" anchor="ctr">
            <a:spAutoFit/>
          </a:bodyPr>
          <a:lstStyle/>
          <a:p>
            <a:pPr algn="ctr"/>
            <a:endParaRPr lang="en-IN" dirty="0">
              <a:solidFill>
                <a:schemeClr val="bg1"/>
              </a:solidFill>
            </a:endParaRPr>
          </a:p>
        </p:txBody>
      </p:sp>
      <p:cxnSp>
        <p:nvCxnSpPr>
          <p:cNvPr id="73" name="Straight Connector 72"/>
          <p:cNvCxnSpPr/>
          <p:nvPr/>
        </p:nvCxnSpPr>
        <p:spPr>
          <a:xfrm>
            <a:off x="10512019" y="4129766"/>
            <a:ext cx="155448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10512019" y="1928823"/>
            <a:ext cx="1554480" cy="461665"/>
          </a:xfrm>
          <a:prstGeom prst="rect">
            <a:avLst/>
          </a:prstGeom>
          <a:noFill/>
          <a:ln w="28575">
            <a:noFill/>
          </a:ln>
        </p:spPr>
        <p:txBody>
          <a:bodyPr wrap="square" rtlCol="0">
            <a:spAutoFit/>
          </a:bodyPr>
          <a:lstStyle/>
          <a:p>
            <a:pPr algn="ctr"/>
            <a:r>
              <a:rPr lang="en-US" sz="2400" dirty="0" smtClean="0"/>
              <a:t>C</a:t>
            </a:r>
            <a:endParaRPr lang="en-IN" dirty="0"/>
          </a:p>
        </p:txBody>
      </p:sp>
      <p:cxnSp>
        <p:nvCxnSpPr>
          <p:cNvPr id="75" name="Straight Connector 74"/>
          <p:cNvCxnSpPr/>
          <p:nvPr/>
        </p:nvCxnSpPr>
        <p:spPr>
          <a:xfrm>
            <a:off x="10512019" y="2661046"/>
            <a:ext cx="155448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10512019" y="4347634"/>
            <a:ext cx="1554480" cy="461665"/>
          </a:xfrm>
          <a:prstGeom prst="rect">
            <a:avLst/>
          </a:prstGeom>
          <a:noFill/>
          <a:ln w="28575">
            <a:noFill/>
          </a:ln>
        </p:spPr>
        <p:txBody>
          <a:bodyPr wrap="square" rtlCol="0">
            <a:spAutoFit/>
          </a:bodyPr>
          <a:lstStyle/>
          <a:p>
            <a:pPr algn="ctr"/>
            <a:r>
              <a:rPr lang="en-US" sz="2400" dirty="0" smtClean="0"/>
              <a:t>D</a:t>
            </a:r>
            <a:endParaRPr lang="en-IN" dirty="0"/>
          </a:p>
        </p:txBody>
      </p:sp>
      <p:sp>
        <p:nvSpPr>
          <p:cNvPr id="80" name="TextBox 79"/>
          <p:cNvSpPr txBox="1"/>
          <p:nvPr/>
        </p:nvSpPr>
        <p:spPr>
          <a:xfrm>
            <a:off x="10512019" y="3146445"/>
            <a:ext cx="1554480" cy="461665"/>
          </a:xfrm>
          <a:prstGeom prst="rect">
            <a:avLst/>
          </a:prstGeom>
          <a:noFill/>
          <a:ln w="28575">
            <a:noFill/>
          </a:ln>
        </p:spPr>
        <p:txBody>
          <a:bodyPr wrap="square" rtlCol="0">
            <a:spAutoFit/>
          </a:bodyPr>
          <a:lstStyle/>
          <a:p>
            <a:pPr algn="ctr"/>
            <a:r>
              <a:rPr lang="en-US" sz="2400" dirty="0" smtClean="0"/>
              <a:t>A</a:t>
            </a:r>
            <a:endParaRPr lang="en-IN" dirty="0"/>
          </a:p>
        </p:txBody>
      </p:sp>
    </p:spTree>
    <p:extLst>
      <p:ext uri="{BB962C8B-B14F-4D97-AF65-F5344CB8AC3E}">
        <p14:creationId xmlns="" xmlns:p14="http://schemas.microsoft.com/office/powerpoint/2010/main" val="4010375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4"/>
                                        </p:tgtEl>
                                        <p:attrNameLst>
                                          <p:attrName>style.visibility</p:attrName>
                                        </p:attrNameLst>
                                      </p:cBhvr>
                                      <p:to>
                                        <p:strVal val="visible"/>
                                      </p:to>
                                    </p:set>
                                    <p:animEffect transition="in" filter="fade">
                                      <p:cBhvr>
                                        <p:cTn id="13" dur="500"/>
                                        <p:tgtEl>
                                          <p:spTgt spid="3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1"/>
                                        </p:tgtEl>
                                        <p:attrNameLst>
                                          <p:attrName>style.visibility</p:attrName>
                                        </p:attrNameLst>
                                      </p:cBhvr>
                                      <p:to>
                                        <p:strVal val="visible"/>
                                      </p:to>
                                    </p:set>
                                    <p:animEffect transition="in" filter="fade">
                                      <p:cBhvr>
                                        <p:cTn id="18" dur="500"/>
                                        <p:tgtEl>
                                          <p:spTgt spid="31"/>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5"/>
                                        </p:tgtEl>
                                        <p:attrNameLst>
                                          <p:attrName>style.visibility</p:attrName>
                                        </p:attrNameLst>
                                      </p:cBhvr>
                                      <p:to>
                                        <p:strVal val="visible"/>
                                      </p:to>
                                    </p:set>
                                    <p:animEffect transition="in" filter="fade">
                                      <p:cBhvr>
                                        <p:cTn id="21" dur="500"/>
                                        <p:tgtEl>
                                          <p:spTgt spid="3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6"/>
                                        </p:tgtEl>
                                        <p:attrNameLst>
                                          <p:attrName>style.visibility</p:attrName>
                                        </p:attrNameLst>
                                      </p:cBhvr>
                                      <p:to>
                                        <p:strVal val="visible"/>
                                      </p:to>
                                    </p:set>
                                    <p:animEffect transition="in" filter="fade">
                                      <p:cBhvr>
                                        <p:cTn id="24" dur="500"/>
                                        <p:tgtEl>
                                          <p:spTgt spid="36"/>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7"/>
                                        </p:tgtEl>
                                        <p:attrNameLst>
                                          <p:attrName>style.visibility</p:attrName>
                                        </p:attrNameLst>
                                      </p:cBhvr>
                                      <p:to>
                                        <p:strVal val="visible"/>
                                      </p:to>
                                    </p:set>
                                    <p:animEffect transition="in" filter="fade">
                                      <p:cBhvr>
                                        <p:cTn id="27" dur="500"/>
                                        <p:tgtEl>
                                          <p:spTgt spid="37"/>
                                        </p:tgtEl>
                                      </p:cBhvr>
                                    </p:animEffect>
                                  </p:childTnLst>
                                </p:cTn>
                              </p:par>
                              <p:par>
                                <p:cTn id="28" presetID="10" presetClass="entr" presetSubtype="0" fill="hold" nodeType="withEffect">
                                  <p:stCondLst>
                                    <p:cond delay="0"/>
                                  </p:stCondLst>
                                  <p:childTnLst>
                                    <p:set>
                                      <p:cBhvr>
                                        <p:cTn id="29" dur="1" fill="hold">
                                          <p:stCondLst>
                                            <p:cond delay="0"/>
                                          </p:stCondLst>
                                        </p:cTn>
                                        <p:tgtEl>
                                          <p:spTgt spid="39"/>
                                        </p:tgtEl>
                                        <p:attrNameLst>
                                          <p:attrName>style.visibility</p:attrName>
                                        </p:attrNameLst>
                                      </p:cBhvr>
                                      <p:to>
                                        <p:strVal val="visible"/>
                                      </p:to>
                                    </p:set>
                                    <p:animEffect transition="in" filter="fade">
                                      <p:cBhvr>
                                        <p:cTn id="30" dur="500"/>
                                        <p:tgtEl>
                                          <p:spTgt spid="39"/>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0"/>
                                        </p:tgtEl>
                                        <p:attrNameLst>
                                          <p:attrName>style.visibility</p:attrName>
                                        </p:attrNameLst>
                                      </p:cBhvr>
                                      <p:to>
                                        <p:strVal val="visible"/>
                                      </p:to>
                                    </p:set>
                                    <p:animEffect transition="in" filter="fade">
                                      <p:cBhvr>
                                        <p:cTn id="35" dur="500"/>
                                        <p:tgtEl>
                                          <p:spTgt spid="3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40"/>
                                        </p:tgtEl>
                                        <p:attrNameLst>
                                          <p:attrName>style.visibility</p:attrName>
                                        </p:attrNameLst>
                                      </p:cBhvr>
                                      <p:to>
                                        <p:strVal val="visible"/>
                                      </p:to>
                                    </p:set>
                                    <p:animEffect transition="in" filter="fade">
                                      <p:cBhvr>
                                        <p:cTn id="38" dur="500"/>
                                        <p:tgtEl>
                                          <p:spTgt spid="40"/>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41"/>
                                        </p:tgtEl>
                                        <p:attrNameLst>
                                          <p:attrName>style.visibility</p:attrName>
                                        </p:attrNameLst>
                                      </p:cBhvr>
                                      <p:to>
                                        <p:strVal val="visible"/>
                                      </p:to>
                                    </p:set>
                                    <p:animEffect transition="in" filter="fade">
                                      <p:cBhvr>
                                        <p:cTn id="41" dur="500"/>
                                        <p:tgtEl>
                                          <p:spTgt spid="41"/>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42"/>
                                        </p:tgtEl>
                                        <p:attrNameLst>
                                          <p:attrName>style.visibility</p:attrName>
                                        </p:attrNameLst>
                                      </p:cBhvr>
                                      <p:to>
                                        <p:strVal val="visible"/>
                                      </p:to>
                                    </p:set>
                                    <p:animEffect transition="in" filter="fade">
                                      <p:cBhvr>
                                        <p:cTn id="44" dur="500"/>
                                        <p:tgtEl>
                                          <p:spTgt spid="42"/>
                                        </p:tgtEl>
                                      </p:cBhvr>
                                    </p:animEffect>
                                  </p:childTnLst>
                                </p:cTn>
                              </p:par>
                              <p:par>
                                <p:cTn id="45" presetID="10" presetClass="entr" presetSubtype="0" fill="hold" nodeType="withEffect">
                                  <p:stCondLst>
                                    <p:cond delay="0"/>
                                  </p:stCondLst>
                                  <p:childTnLst>
                                    <p:set>
                                      <p:cBhvr>
                                        <p:cTn id="46" dur="1" fill="hold">
                                          <p:stCondLst>
                                            <p:cond delay="0"/>
                                          </p:stCondLst>
                                        </p:cTn>
                                        <p:tgtEl>
                                          <p:spTgt spid="43"/>
                                        </p:tgtEl>
                                        <p:attrNameLst>
                                          <p:attrName>style.visibility</p:attrName>
                                        </p:attrNameLst>
                                      </p:cBhvr>
                                      <p:to>
                                        <p:strVal val="visible"/>
                                      </p:to>
                                    </p:set>
                                    <p:animEffect transition="in" filter="fade">
                                      <p:cBhvr>
                                        <p:cTn id="47" dur="500"/>
                                        <p:tgtEl>
                                          <p:spTgt spid="43"/>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44"/>
                                        </p:tgtEl>
                                        <p:attrNameLst>
                                          <p:attrName>style.visibility</p:attrName>
                                        </p:attrNameLst>
                                      </p:cBhvr>
                                      <p:to>
                                        <p:strVal val="visible"/>
                                      </p:to>
                                    </p:set>
                                    <p:animEffect transition="in" filter="fade">
                                      <p:cBhvr>
                                        <p:cTn id="50" dur="500"/>
                                        <p:tgtEl>
                                          <p:spTgt spid="44"/>
                                        </p:tgtEl>
                                      </p:cBhvr>
                                    </p:animEffect>
                                  </p:childTnLst>
                                </p:cTn>
                              </p:par>
                              <p:par>
                                <p:cTn id="51" presetID="10" presetClass="entr" presetSubtype="0" fill="hold" nodeType="withEffect">
                                  <p:stCondLst>
                                    <p:cond delay="0"/>
                                  </p:stCondLst>
                                  <p:childTnLst>
                                    <p:set>
                                      <p:cBhvr>
                                        <p:cTn id="52" dur="1" fill="hold">
                                          <p:stCondLst>
                                            <p:cond delay="0"/>
                                          </p:stCondLst>
                                        </p:cTn>
                                        <p:tgtEl>
                                          <p:spTgt spid="45"/>
                                        </p:tgtEl>
                                        <p:attrNameLst>
                                          <p:attrName>style.visibility</p:attrName>
                                        </p:attrNameLst>
                                      </p:cBhvr>
                                      <p:to>
                                        <p:strVal val="visible"/>
                                      </p:to>
                                    </p:set>
                                    <p:animEffect transition="in" filter="fade">
                                      <p:cBhvr>
                                        <p:cTn id="53" dur="500"/>
                                        <p:tgtEl>
                                          <p:spTgt spid="45"/>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8"/>
                                        </p:tgtEl>
                                        <p:attrNameLst>
                                          <p:attrName>style.visibility</p:attrName>
                                        </p:attrNameLst>
                                      </p:cBhvr>
                                      <p:to>
                                        <p:strVal val="visible"/>
                                      </p:to>
                                    </p:set>
                                    <p:animEffect transition="in" filter="fade">
                                      <p:cBhvr>
                                        <p:cTn id="58" dur="500"/>
                                        <p:tgtEl>
                                          <p:spTgt spid="8"/>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48"/>
                                        </p:tgtEl>
                                        <p:attrNameLst>
                                          <p:attrName>style.visibility</p:attrName>
                                        </p:attrNameLst>
                                      </p:cBhvr>
                                      <p:to>
                                        <p:strVal val="visible"/>
                                      </p:to>
                                    </p:set>
                                    <p:animEffect transition="in" filter="fade">
                                      <p:cBhvr>
                                        <p:cTn id="61" dur="500"/>
                                        <p:tgtEl>
                                          <p:spTgt spid="48"/>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49"/>
                                        </p:tgtEl>
                                        <p:attrNameLst>
                                          <p:attrName>style.visibility</p:attrName>
                                        </p:attrNameLst>
                                      </p:cBhvr>
                                      <p:to>
                                        <p:strVal val="visible"/>
                                      </p:to>
                                    </p:set>
                                    <p:animEffect transition="in" filter="fade">
                                      <p:cBhvr>
                                        <p:cTn id="64" dur="500"/>
                                        <p:tgtEl>
                                          <p:spTgt spid="49"/>
                                        </p:tgtEl>
                                      </p:cBhvr>
                                    </p:animEffect>
                                  </p:childTnLst>
                                </p:cTn>
                              </p:par>
                              <p:par>
                                <p:cTn id="65" presetID="10" presetClass="entr" presetSubtype="0" fill="hold" nodeType="withEffect">
                                  <p:stCondLst>
                                    <p:cond delay="0"/>
                                  </p:stCondLst>
                                  <p:childTnLst>
                                    <p:set>
                                      <p:cBhvr>
                                        <p:cTn id="66" dur="1" fill="hold">
                                          <p:stCondLst>
                                            <p:cond delay="0"/>
                                          </p:stCondLst>
                                        </p:cTn>
                                        <p:tgtEl>
                                          <p:spTgt spid="50"/>
                                        </p:tgtEl>
                                        <p:attrNameLst>
                                          <p:attrName>style.visibility</p:attrName>
                                        </p:attrNameLst>
                                      </p:cBhvr>
                                      <p:to>
                                        <p:strVal val="visible"/>
                                      </p:to>
                                    </p:set>
                                    <p:animEffect transition="in" filter="fade">
                                      <p:cBhvr>
                                        <p:cTn id="67" dur="500"/>
                                        <p:tgtEl>
                                          <p:spTgt spid="50"/>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51"/>
                                        </p:tgtEl>
                                        <p:attrNameLst>
                                          <p:attrName>style.visibility</p:attrName>
                                        </p:attrNameLst>
                                      </p:cBhvr>
                                      <p:to>
                                        <p:strVal val="visible"/>
                                      </p:to>
                                    </p:set>
                                    <p:animEffect transition="in" filter="fade">
                                      <p:cBhvr>
                                        <p:cTn id="70" dur="500"/>
                                        <p:tgtEl>
                                          <p:spTgt spid="51"/>
                                        </p:tgtEl>
                                      </p:cBhvr>
                                    </p:animEffect>
                                  </p:childTnLst>
                                </p:cTn>
                              </p:par>
                              <p:par>
                                <p:cTn id="71" presetID="10" presetClass="entr" presetSubtype="0" fill="hold" nodeType="withEffect">
                                  <p:stCondLst>
                                    <p:cond delay="0"/>
                                  </p:stCondLst>
                                  <p:childTnLst>
                                    <p:set>
                                      <p:cBhvr>
                                        <p:cTn id="72" dur="1" fill="hold">
                                          <p:stCondLst>
                                            <p:cond delay="0"/>
                                          </p:stCondLst>
                                        </p:cTn>
                                        <p:tgtEl>
                                          <p:spTgt spid="52"/>
                                        </p:tgtEl>
                                        <p:attrNameLst>
                                          <p:attrName>style.visibility</p:attrName>
                                        </p:attrNameLst>
                                      </p:cBhvr>
                                      <p:to>
                                        <p:strVal val="visible"/>
                                      </p:to>
                                    </p:set>
                                    <p:animEffect transition="in" filter="fade">
                                      <p:cBhvr>
                                        <p:cTn id="73" dur="500"/>
                                        <p:tgtEl>
                                          <p:spTgt spid="52"/>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53"/>
                                        </p:tgtEl>
                                        <p:attrNameLst>
                                          <p:attrName>style.visibility</p:attrName>
                                        </p:attrNameLst>
                                      </p:cBhvr>
                                      <p:to>
                                        <p:strVal val="visible"/>
                                      </p:to>
                                    </p:set>
                                    <p:animEffect transition="in" filter="fade">
                                      <p:cBhvr>
                                        <p:cTn id="76" dur="500"/>
                                        <p:tgtEl>
                                          <p:spTgt spid="53"/>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nodeType="clickEffect">
                                  <p:stCondLst>
                                    <p:cond delay="0"/>
                                  </p:stCondLst>
                                  <p:childTnLst>
                                    <p:set>
                                      <p:cBhvr>
                                        <p:cTn id="80" dur="1" fill="hold">
                                          <p:stCondLst>
                                            <p:cond delay="0"/>
                                          </p:stCondLst>
                                        </p:cTn>
                                        <p:tgtEl>
                                          <p:spTgt spid="7"/>
                                        </p:tgtEl>
                                        <p:attrNameLst>
                                          <p:attrName>style.visibility</p:attrName>
                                        </p:attrNameLst>
                                      </p:cBhvr>
                                      <p:to>
                                        <p:strVal val="visible"/>
                                      </p:to>
                                    </p:set>
                                    <p:animEffect transition="in" filter="fade">
                                      <p:cBhvr>
                                        <p:cTn id="81" dur="500"/>
                                        <p:tgtEl>
                                          <p:spTgt spid="7"/>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55"/>
                                        </p:tgtEl>
                                        <p:attrNameLst>
                                          <p:attrName>style.visibility</p:attrName>
                                        </p:attrNameLst>
                                      </p:cBhvr>
                                      <p:to>
                                        <p:strVal val="visible"/>
                                      </p:to>
                                    </p:set>
                                    <p:animEffect transition="in" filter="fade">
                                      <p:cBhvr>
                                        <p:cTn id="84" dur="500"/>
                                        <p:tgtEl>
                                          <p:spTgt spid="55"/>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56"/>
                                        </p:tgtEl>
                                        <p:attrNameLst>
                                          <p:attrName>style.visibility</p:attrName>
                                        </p:attrNameLst>
                                      </p:cBhvr>
                                      <p:to>
                                        <p:strVal val="visible"/>
                                      </p:to>
                                    </p:set>
                                    <p:animEffect transition="in" filter="fade">
                                      <p:cBhvr>
                                        <p:cTn id="87" dur="500"/>
                                        <p:tgtEl>
                                          <p:spTgt spid="56"/>
                                        </p:tgtEl>
                                      </p:cBhvr>
                                    </p:animEffect>
                                  </p:childTnLst>
                                </p:cTn>
                              </p:par>
                              <p:par>
                                <p:cTn id="88" presetID="10" presetClass="entr" presetSubtype="0" fill="hold" nodeType="withEffect">
                                  <p:stCondLst>
                                    <p:cond delay="0"/>
                                  </p:stCondLst>
                                  <p:childTnLst>
                                    <p:set>
                                      <p:cBhvr>
                                        <p:cTn id="89" dur="1" fill="hold">
                                          <p:stCondLst>
                                            <p:cond delay="0"/>
                                          </p:stCondLst>
                                        </p:cTn>
                                        <p:tgtEl>
                                          <p:spTgt spid="57"/>
                                        </p:tgtEl>
                                        <p:attrNameLst>
                                          <p:attrName>style.visibility</p:attrName>
                                        </p:attrNameLst>
                                      </p:cBhvr>
                                      <p:to>
                                        <p:strVal val="visible"/>
                                      </p:to>
                                    </p:set>
                                    <p:animEffect transition="in" filter="fade">
                                      <p:cBhvr>
                                        <p:cTn id="90" dur="500"/>
                                        <p:tgtEl>
                                          <p:spTgt spid="57"/>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58"/>
                                        </p:tgtEl>
                                        <p:attrNameLst>
                                          <p:attrName>style.visibility</p:attrName>
                                        </p:attrNameLst>
                                      </p:cBhvr>
                                      <p:to>
                                        <p:strVal val="visible"/>
                                      </p:to>
                                    </p:set>
                                    <p:animEffect transition="in" filter="fade">
                                      <p:cBhvr>
                                        <p:cTn id="93" dur="500"/>
                                        <p:tgtEl>
                                          <p:spTgt spid="58"/>
                                        </p:tgtEl>
                                      </p:cBhvr>
                                    </p:animEffect>
                                  </p:childTnLst>
                                </p:cTn>
                              </p:par>
                              <p:par>
                                <p:cTn id="94" presetID="10" presetClass="entr" presetSubtype="0" fill="hold" nodeType="withEffect">
                                  <p:stCondLst>
                                    <p:cond delay="0"/>
                                  </p:stCondLst>
                                  <p:childTnLst>
                                    <p:set>
                                      <p:cBhvr>
                                        <p:cTn id="95" dur="1" fill="hold">
                                          <p:stCondLst>
                                            <p:cond delay="0"/>
                                          </p:stCondLst>
                                        </p:cTn>
                                        <p:tgtEl>
                                          <p:spTgt spid="59"/>
                                        </p:tgtEl>
                                        <p:attrNameLst>
                                          <p:attrName>style.visibility</p:attrName>
                                        </p:attrNameLst>
                                      </p:cBhvr>
                                      <p:to>
                                        <p:strVal val="visible"/>
                                      </p:to>
                                    </p:set>
                                    <p:animEffect transition="in" filter="fade">
                                      <p:cBhvr>
                                        <p:cTn id="96" dur="500"/>
                                        <p:tgtEl>
                                          <p:spTgt spid="59"/>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60"/>
                                        </p:tgtEl>
                                        <p:attrNameLst>
                                          <p:attrName>style.visibility</p:attrName>
                                        </p:attrNameLst>
                                      </p:cBhvr>
                                      <p:to>
                                        <p:strVal val="visible"/>
                                      </p:to>
                                    </p:set>
                                    <p:animEffect transition="in" filter="fade">
                                      <p:cBhvr>
                                        <p:cTn id="99" dur="500"/>
                                        <p:tgtEl>
                                          <p:spTgt spid="60"/>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61"/>
                                        </p:tgtEl>
                                        <p:attrNameLst>
                                          <p:attrName>style.visibility</p:attrName>
                                        </p:attrNameLst>
                                      </p:cBhvr>
                                      <p:to>
                                        <p:strVal val="visible"/>
                                      </p:to>
                                    </p:set>
                                    <p:animEffect transition="in" filter="fade">
                                      <p:cBhvr>
                                        <p:cTn id="102" dur="500"/>
                                        <p:tgtEl>
                                          <p:spTgt spid="61"/>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nodeType="clickEffect">
                                  <p:stCondLst>
                                    <p:cond delay="0"/>
                                  </p:stCondLst>
                                  <p:childTnLst>
                                    <p:set>
                                      <p:cBhvr>
                                        <p:cTn id="106" dur="1" fill="hold">
                                          <p:stCondLst>
                                            <p:cond delay="0"/>
                                          </p:stCondLst>
                                        </p:cTn>
                                        <p:tgtEl>
                                          <p:spTgt spid="6"/>
                                        </p:tgtEl>
                                        <p:attrNameLst>
                                          <p:attrName>style.visibility</p:attrName>
                                        </p:attrNameLst>
                                      </p:cBhvr>
                                      <p:to>
                                        <p:strVal val="visible"/>
                                      </p:to>
                                    </p:set>
                                    <p:animEffect transition="in" filter="fade">
                                      <p:cBhvr>
                                        <p:cTn id="107" dur="500"/>
                                        <p:tgtEl>
                                          <p:spTgt spid="6"/>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62"/>
                                        </p:tgtEl>
                                        <p:attrNameLst>
                                          <p:attrName>style.visibility</p:attrName>
                                        </p:attrNameLst>
                                      </p:cBhvr>
                                      <p:to>
                                        <p:strVal val="visible"/>
                                      </p:to>
                                    </p:set>
                                    <p:animEffect transition="in" filter="fade">
                                      <p:cBhvr>
                                        <p:cTn id="110" dur="500"/>
                                        <p:tgtEl>
                                          <p:spTgt spid="62"/>
                                        </p:tgtEl>
                                      </p:cBhvr>
                                    </p:animEffect>
                                  </p:childTnLst>
                                </p:cTn>
                              </p:par>
                              <p:par>
                                <p:cTn id="111" presetID="10" presetClass="entr" presetSubtype="0" fill="hold" nodeType="withEffect">
                                  <p:stCondLst>
                                    <p:cond delay="0"/>
                                  </p:stCondLst>
                                  <p:childTnLst>
                                    <p:set>
                                      <p:cBhvr>
                                        <p:cTn id="112" dur="1" fill="hold">
                                          <p:stCondLst>
                                            <p:cond delay="0"/>
                                          </p:stCondLst>
                                        </p:cTn>
                                        <p:tgtEl>
                                          <p:spTgt spid="64"/>
                                        </p:tgtEl>
                                        <p:attrNameLst>
                                          <p:attrName>style.visibility</p:attrName>
                                        </p:attrNameLst>
                                      </p:cBhvr>
                                      <p:to>
                                        <p:strVal val="visible"/>
                                      </p:to>
                                    </p:set>
                                    <p:animEffect transition="in" filter="fade">
                                      <p:cBhvr>
                                        <p:cTn id="113" dur="500"/>
                                        <p:tgtEl>
                                          <p:spTgt spid="64"/>
                                        </p:tgtEl>
                                      </p:cBhvr>
                                    </p:animEffect>
                                  </p:childTnLst>
                                </p:cTn>
                              </p:par>
                              <p:par>
                                <p:cTn id="114" presetID="10" presetClass="entr" presetSubtype="0" fill="hold" grpId="0" nodeType="withEffect">
                                  <p:stCondLst>
                                    <p:cond delay="0"/>
                                  </p:stCondLst>
                                  <p:childTnLst>
                                    <p:set>
                                      <p:cBhvr>
                                        <p:cTn id="115" dur="1" fill="hold">
                                          <p:stCondLst>
                                            <p:cond delay="0"/>
                                          </p:stCondLst>
                                        </p:cTn>
                                        <p:tgtEl>
                                          <p:spTgt spid="65"/>
                                        </p:tgtEl>
                                        <p:attrNameLst>
                                          <p:attrName>style.visibility</p:attrName>
                                        </p:attrNameLst>
                                      </p:cBhvr>
                                      <p:to>
                                        <p:strVal val="visible"/>
                                      </p:to>
                                    </p:set>
                                    <p:animEffect transition="in" filter="fade">
                                      <p:cBhvr>
                                        <p:cTn id="116" dur="500"/>
                                        <p:tgtEl>
                                          <p:spTgt spid="65"/>
                                        </p:tgtEl>
                                      </p:cBhvr>
                                    </p:animEffect>
                                  </p:childTnLst>
                                </p:cTn>
                              </p:par>
                              <p:par>
                                <p:cTn id="117" presetID="10" presetClass="entr" presetSubtype="0" fill="hold" nodeType="withEffect">
                                  <p:stCondLst>
                                    <p:cond delay="0"/>
                                  </p:stCondLst>
                                  <p:childTnLst>
                                    <p:set>
                                      <p:cBhvr>
                                        <p:cTn id="118" dur="1" fill="hold">
                                          <p:stCondLst>
                                            <p:cond delay="0"/>
                                          </p:stCondLst>
                                        </p:cTn>
                                        <p:tgtEl>
                                          <p:spTgt spid="66"/>
                                        </p:tgtEl>
                                        <p:attrNameLst>
                                          <p:attrName>style.visibility</p:attrName>
                                        </p:attrNameLst>
                                      </p:cBhvr>
                                      <p:to>
                                        <p:strVal val="visible"/>
                                      </p:to>
                                    </p:set>
                                    <p:animEffect transition="in" filter="fade">
                                      <p:cBhvr>
                                        <p:cTn id="119" dur="500"/>
                                        <p:tgtEl>
                                          <p:spTgt spid="66"/>
                                        </p:tgtEl>
                                      </p:cBhvr>
                                    </p:animEffect>
                                  </p:childTnLst>
                                </p:cTn>
                              </p:par>
                              <p:par>
                                <p:cTn id="120" presetID="10" presetClass="entr" presetSubtype="0" fill="hold" grpId="0" nodeType="withEffect">
                                  <p:stCondLst>
                                    <p:cond delay="0"/>
                                  </p:stCondLst>
                                  <p:childTnLst>
                                    <p:set>
                                      <p:cBhvr>
                                        <p:cTn id="121" dur="1" fill="hold">
                                          <p:stCondLst>
                                            <p:cond delay="0"/>
                                          </p:stCondLst>
                                        </p:cTn>
                                        <p:tgtEl>
                                          <p:spTgt spid="67"/>
                                        </p:tgtEl>
                                        <p:attrNameLst>
                                          <p:attrName>style.visibility</p:attrName>
                                        </p:attrNameLst>
                                      </p:cBhvr>
                                      <p:to>
                                        <p:strVal val="visible"/>
                                      </p:to>
                                    </p:set>
                                    <p:animEffect transition="in" filter="fade">
                                      <p:cBhvr>
                                        <p:cTn id="122" dur="500"/>
                                        <p:tgtEl>
                                          <p:spTgt spid="67"/>
                                        </p:tgtEl>
                                      </p:cBhvr>
                                    </p:animEffect>
                                  </p:childTnLst>
                                </p:cTn>
                              </p:par>
                              <p:par>
                                <p:cTn id="123" presetID="10" presetClass="entr" presetSubtype="0" fill="hold" grpId="0" nodeType="withEffect">
                                  <p:stCondLst>
                                    <p:cond delay="0"/>
                                  </p:stCondLst>
                                  <p:childTnLst>
                                    <p:set>
                                      <p:cBhvr>
                                        <p:cTn id="124" dur="1" fill="hold">
                                          <p:stCondLst>
                                            <p:cond delay="0"/>
                                          </p:stCondLst>
                                        </p:cTn>
                                        <p:tgtEl>
                                          <p:spTgt spid="68"/>
                                        </p:tgtEl>
                                        <p:attrNameLst>
                                          <p:attrName>style.visibility</p:attrName>
                                        </p:attrNameLst>
                                      </p:cBhvr>
                                      <p:to>
                                        <p:strVal val="visible"/>
                                      </p:to>
                                    </p:set>
                                    <p:animEffect transition="in" filter="fade">
                                      <p:cBhvr>
                                        <p:cTn id="125" dur="500"/>
                                        <p:tgtEl>
                                          <p:spTgt spid="68"/>
                                        </p:tgtEl>
                                      </p:cBhvr>
                                    </p:animEffect>
                                  </p:childTnLst>
                                </p:cTn>
                              </p:par>
                            </p:childTnLst>
                          </p:cTn>
                        </p:par>
                      </p:childTnLst>
                    </p:cTn>
                  </p:par>
                  <p:par>
                    <p:cTn id="126" fill="hold">
                      <p:stCondLst>
                        <p:cond delay="indefinite"/>
                      </p:stCondLst>
                      <p:childTnLst>
                        <p:par>
                          <p:cTn id="127" fill="hold">
                            <p:stCondLst>
                              <p:cond delay="0"/>
                            </p:stCondLst>
                            <p:childTnLst>
                              <p:par>
                                <p:cTn id="128" presetID="10" presetClass="entr" presetSubtype="0" fill="hold" nodeType="clickEffect">
                                  <p:stCondLst>
                                    <p:cond delay="0"/>
                                  </p:stCondLst>
                                  <p:childTnLst>
                                    <p:set>
                                      <p:cBhvr>
                                        <p:cTn id="129" dur="1" fill="hold">
                                          <p:stCondLst>
                                            <p:cond delay="0"/>
                                          </p:stCondLst>
                                        </p:cTn>
                                        <p:tgtEl>
                                          <p:spTgt spid="63"/>
                                        </p:tgtEl>
                                        <p:attrNameLst>
                                          <p:attrName>style.visibility</p:attrName>
                                        </p:attrNameLst>
                                      </p:cBhvr>
                                      <p:to>
                                        <p:strVal val="visible"/>
                                      </p:to>
                                    </p:set>
                                    <p:animEffect transition="in" filter="fade">
                                      <p:cBhvr>
                                        <p:cTn id="130" dur="500"/>
                                        <p:tgtEl>
                                          <p:spTgt spid="63"/>
                                        </p:tgtEl>
                                      </p:cBhvr>
                                    </p:animEffect>
                                  </p:childTnLst>
                                </p:cTn>
                              </p:par>
                              <p:par>
                                <p:cTn id="131" presetID="10" presetClass="entr" presetSubtype="0" fill="hold" grpId="0" nodeType="withEffect">
                                  <p:stCondLst>
                                    <p:cond delay="0"/>
                                  </p:stCondLst>
                                  <p:childTnLst>
                                    <p:set>
                                      <p:cBhvr>
                                        <p:cTn id="132" dur="1" fill="hold">
                                          <p:stCondLst>
                                            <p:cond delay="0"/>
                                          </p:stCondLst>
                                        </p:cTn>
                                        <p:tgtEl>
                                          <p:spTgt spid="72"/>
                                        </p:tgtEl>
                                        <p:attrNameLst>
                                          <p:attrName>style.visibility</p:attrName>
                                        </p:attrNameLst>
                                      </p:cBhvr>
                                      <p:to>
                                        <p:strVal val="visible"/>
                                      </p:to>
                                    </p:set>
                                    <p:animEffect transition="in" filter="fade">
                                      <p:cBhvr>
                                        <p:cTn id="133" dur="500"/>
                                        <p:tgtEl>
                                          <p:spTgt spid="72"/>
                                        </p:tgtEl>
                                      </p:cBhvr>
                                    </p:animEffect>
                                  </p:childTnLst>
                                </p:cTn>
                              </p:par>
                              <p:par>
                                <p:cTn id="134" presetID="10" presetClass="entr" presetSubtype="0" fill="hold" nodeType="withEffect">
                                  <p:stCondLst>
                                    <p:cond delay="0"/>
                                  </p:stCondLst>
                                  <p:childTnLst>
                                    <p:set>
                                      <p:cBhvr>
                                        <p:cTn id="135" dur="1" fill="hold">
                                          <p:stCondLst>
                                            <p:cond delay="0"/>
                                          </p:stCondLst>
                                        </p:cTn>
                                        <p:tgtEl>
                                          <p:spTgt spid="73"/>
                                        </p:tgtEl>
                                        <p:attrNameLst>
                                          <p:attrName>style.visibility</p:attrName>
                                        </p:attrNameLst>
                                      </p:cBhvr>
                                      <p:to>
                                        <p:strVal val="visible"/>
                                      </p:to>
                                    </p:set>
                                    <p:animEffect transition="in" filter="fade">
                                      <p:cBhvr>
                                        <p:cTn id="136" dur="500"/>
                                        <p:tgtEl>
                                          <p:spTgt spid="73"/>
                                        </p:tgtEl>
                                      </p:cBhvr>
                                    </p:animEffect>
                                  </p:childTnLst>
                                </p:cTn>
                              </p:par>
                              <p:par>
                                <p:cTn id="137" presetID="10" presetClass="entr" presetSubtype="0" fill="hold" grpId="0" nodeType="withEffect">
                                  <p:stCondLst>
                                    <p:cond delay="0"/>
                                  </p:stCondLst>
                                  <p:childTnLst>
                                    <p:set>
                                      <p:cBhvr>
                                        <p:cTn id="138" dur="1" fill="hold">
                                          <p:stCondLst>
                                            <p:cond delay="0"/>
                                          </p:stCondLst>
                                        </p:cTn>
                                        <p:tgtEl>
                                          <p:spTgt spid="74"/>
                                        </p:tgtEl>
                                        <p:attrNameLst>
                                          <p:attrName>style.visibility</p:attrName>
                                        </p:attrNameLst>
                                      </p:cBhvr>
                                      <p:to>
                                        <p:strVal val="visible"/>
                                      </p:to>
                                    </p:set>
                                    <p:animEffect transition="in" filter="fade">
                                      <p:cBhvr>
                                        <p:cTn id="139" dur="500"/>
                                        <p:tgtEl>
                                          <p:spTgt spid="74"/>
                                        </p:tgtEl>
                                      </p:cBhvr>
                                    </p:animEffect>
                                  </p:childTnLst>
                                </p:cTn>
                              </p:par>
                              <p:par>
                                <p:cTn id="140" presetID="10" presetClass="entr" presetSubtype="0" fill="hold" nodeType="withEffect">
                                  <p:stCondLst>
                                    <p:cond delay="0"/>
                                  </p:stCondLst>
                                  <p:childTnLst>
                                    <p:set>
                                      <p:cBhvr>
                                        <p:cTn id="141" dur="1" fill="hold">
                                          <p:stCondLst>
                                            <p:cond delay="0"/>
                                          </p:stCondLst>
                                        </p:cTn>
                                        <p:tgtEl>
                                          <p:spTgt spid="75"/>
                                        </p:tgtEl>
                                        <p:attrNameLst>
                                          <p:attrName>style.visibility</p:attrName>
                                        </p:attrNameLst>
                                      </p:cBhvr>
                                      <p:to>
                                        <p:strVal val="visible"/>
                                      </p:to>
                                    </p:set>
                                    <p:animEffect transition="in" filter="fade">
                                      <p:cBhvr>
                                        <p:cTn id="142" dur="500"/>
                                        <p:tgtEl>
                                          <p:spTgt spid="75"/>
                                        </p:tgtEl>
                                      </p:cBhvr>
                                    </p:animEffect>
                                  </p:childTnLst>
                                </p:cTn>
                              </p:par>
                              <p:par>
                                <p:cTn id="143" presetID="10" presetClass="entr" presetSubtype="0" fill="hold" grpId="0" nodeType="withEffect">
                                  <p:stCondLst>
                                    <p:cond delay="0"/>
                                  </p:stCondLst>
                                  <p:childTnLst>
                                    <p:set>
                                      <p:cBhvr>
                                        <p:cTn id="144" dur="1" fill="hold">
                                          <p:stCondLst>
                                            <p:cond delay="0"/>
                                          </p:stCondLst>
                                        </p:cTn>
                                        <p:tgtEl>
                                          <p:spTgt spid="77"/>
                                        </p:tgtEl>
                                        <p:attrNameLst>
                                          <p:attrName>style.visibility</p:attrName>
                                        </p:attrNameLst>
                                      </p:cBhvr>
                                      <p:to>
                                        <p:strVal val="visible"/>
                                      </p:to>
                                    </p:set>
                                    <p:animEffect transition="in" filter="fade">
                                      <p:cBhvr>
                                        <p:cTn id="145" dur="500"/>
                                        <p:tgtEl>
                                          <p:spTgt spid="77"/>
                                        </p:tgtEl>
                                      </p:cBhvr>
                                    </p:animEffect>
                                  </p:childTnLst>
                                </p:cTn>
                              </p:par>
                              <p:par>
                                <p:cTn id="146" presetID="10" presetClass="entr" presetSubtype="0" fill="hold" grpId="0" nodeType="withEffect">
                                  <p:stCondLst>
                                    <p:cond delay="0"/>
                                  </p:stCondLst>
                                  <p:childTnLst>
                                    <p:set>
                                      <p:cBhvr>
                                        <p:cTn id="147" dur="1" fill="hold">
                                          <p:stCondLst>
                                            <p:cond delay="0"/>
                                          </p:stCondLst>
                                        </p:cTn>
                                        <p:tgtEl>
                                          <p:spTgt spid="80"/>
                                        </p:tgtEl>
                                        <p:attrNameLst>
                                          <p:attrName>style.visibility</p:attrName>
                                        </p:attrNameLst>
                                      </p:cBhvr>
                                      <p:to>
                                        <p:strVal val="visible"/>
                                      </p:to>
                                    </p:set>
                                    <p:animEffect transition="in" filter="fade">
                                      <p:cBhvr>
                                        <p:cTn id="148" dur="5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p:bldP spid="35" grpId="0" animBg="1"/>
      <p:bldP spid="36" grpId="0"/>
      <p:bldP spid="37" grpId="0"/>
      <p:bldP spid="40" grpId="0" animBg="1"/>
      <p:bldP spid="41" grpId="0"/>
      <p:bldP spid="42" grpId="0"/>
      <p:bldP spid="44" grpId="0"/>
      <p:bldP spid="48" grpId="0" animBg="1"/>
      <p:bldP spid="49" grpId="0"/>
      <p:bldP spid="51" grpId="0"/>
      <p:bldP spid="53" grpId="0" animBg="1"/>
      <p:bldP spid="55" grpId="0" animBg="1"/>
      <p:bldP spid="56" grpId="0"/>
      <p:bldP spid="58" grpId="0"/>
      <p:bldP spid="60" grpId="0" animBg="1"/>
      <p:bldP spid="61" grpId="0"/>
      <p:bldP spid="62" grpId="0" animBg="1"/>
      <p:bldP spid="65" grpId="0"/>
      <p:bldP spid="67" grpId="0" animBg="1"/>
      <p:bldP spid="68" grpId="0"/>
      <p:bldP spid="72" grpId="0" animBg="1"/>
      <p:bldP spid="74" grpId="0"/>
      <p:bldP spid="77" grpId="0"/>
      <p:bldP spid="8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Memory compaction</a:t>
            </a:r>
          </a:p>
        </p:txBody>
      </p:sp>
      <p:sp>
        <p:nvSpPr>
          <p:cNvPr id="3" name="Content Placeholder 2"/>
          <p:cNvSpPr>
            <a:spLocks noGrp="1"/>
          </p:cNvSpPr>
          <p:nvPr>
            <p:ph idx="1"/>
          </p:nvPr>
        </p:nvSpPr>
        <p:spPr>
          <a:xfrm>
            <a:off x="115304" y="853917"/>
            <a:ext cx="11865194" cy="5590565"/>
          </a:xfrm>
        </p:spPr>
        <p:txBody>
          <a:bodyPr/>
          <a:lstStyle/>
          <a:p>
            <a:r>
              <a:rPr lang="en-US" dirty="0"/>
              <a:t>When </a:t>
            </a:r>
            <a:r>
              <a:rPr lang="en-US" b="1" dirty="0">
                <a:solidFill>
                  <a:schemeClr val="accent6"/>
                </a:solidFill>
              </a:rPr>
              <a:t>swapping creates multiple holes </a:t>
            </a:r>
            <a:r>
              <a:rPr lang="en-US" dirty="0"/>
              <a:t>in memory, it is possible to </a:t>
            </a:r>
            <a:r>
              <a:rPr lang="en-US" b="1" dirty="0">
                <a:solidFill>
                  <a:schemeClr val="accent6"/>
                </a:solidFill>
              </a:rPr>
              <a:t>combine them all in one big hole by moving all the processes downward </a:t>
            </a:r>
            <a:r>
              <a:rPr lang="en-US" dirty="0"/>
              <a:t>as far as possible. This techniques is known as memory compaction.</a:t>
            </a:r>
          </a:p>
          <a:p>
            <a:r>
              <a:rPr lang="en-US" dirty="0"/>
              <a:t>It </a:t>
            </a:r>
            <a:r>
              <a:rPr lang="en-US" b="1" dirty="0">
                <a:solidFill>
                  <a:schemeClr val="accent6"/>
                </a:solidFill>
              </a:rPr>
              <a:t>requires lot of CPU time</a:t>
            </a:r>
            <a:r>
              <a:rPr lang="en-US" dirty="0"/>
              <a:t>.</a:t>
            </a:r>
          </a:p>
        </p:txBody>
      </p:sp>
      <p:sp>
        <p:nvSpPr>
          <p:cNvPr id="17" name="Rectangle 16"/>
          <p:cNvSpPr/>
          <p:nvPr/>
        </p:nvSpPr>
        <p:spPr>
          <a:xfrm>
            <a:off x="2689609" y="2503478"/>
            <a:ext cx="1828800" cy="3749040"/>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8" name="Straight Connector 17"/>
          <p:cNvCxnSpPr/>
          <p:nvPr/>
        </p:nvCxnSpPr>
        <p:spPr>
          <a:xfrm flipV="1">
            <a:off x="2689609" y="5729523"/>
            <a:ext cx="1828800" cy="3414"/>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2689609" y="5726824"/>
            <a:ext cx="1828800" cy="530352"/>
          </a:xfrm>
          <a:prstGeom prst="rect">
            <a:avLst/>
          </a:prstGeom>
          <a:solidFill>
            <a:schemeClr val="tx2"/>
          </a:solidFill>
          <a:ln w="28575">
            <a:noFill/>
          </a:ln>
        </p:spPr>
        <p:txBody>
          <a:bodyPr wrap="square" rtlCol="0" anchor="ctr">
            <a:spAutoFit/>
          </a:bodyPr>
          <a:lstStyle/>
          <a:p>
            <a:pPr algn="ctr"/>
            <a:r>
              <a:rPr lang="en-US" dirty="0" smtClean="0">
                <a:solidFill>
                  <a:schemeClr val="bg1"/>
                </a:solidFill>
              </a:rPr>
              <a:t>OS</a:t>
            </a:r>
            <a:endParaRPr lang="en-IN" dirty="0">
              <a:solidFill>
                <a:schemeClr val="bg1"/>
              </a:solidFill>
            </a:endParaRPr>
          </a:p>
        </p:txBody>
      </p:sp>
      <p:sp>
        <p:nvSpPr>
          <p:cNvPr id="38" name="TextBox 37"/>
          <p:cNvSpPr txBox="1"/>
          <p:nvPr/>
        </p:nvSpPr>
        <p:spPr>
          <a:xfrm>
            <a:off x="2689609" y="5195049"/>
            <a:ext cx="1828800" cy="369332"/>
          </a:xfrm>
          <a:prstGeom prst="rect">
            <a:avLst/>
          </a:prstGeom>
          <a:noFill/>
          <a:ln w="28575">
            <a:noFill/>
          </a:ln>
        </p:spPr>
        <p:txBody>
          <a:bodyPr wrap="square" rtlCol="0">
            <a:spAutoFit/>
          </a:bodyPr>
          <a:lstStyle/>
          <a:p>
            <a:pPr algn="ctr"/>
            <a:r>
              <a:rPr lang="en-US" dirty="0" smtClean="0"/>
              <a:t>Process - A</a:t>
            </a:r>
            <a:endParaRPr lang="en-IN" dirty="0"/>
          </a:p>
        </p:txBody>
      </p:sp>
      <p:sp>
        <p:nvSpPr>
          <p:cNvPr id="8" name="TextBox 7"/>
          <p:cNvSpPr txBox="1"/>
          <p:nvPr/>
        </p:nvSpPr>
        <p:spPr>
          <a:xfrm>
            <a:off x="2689609" y="4187028"/>
            <a:ext cx="1828800" cy="369332"/>
          </a:xfrm>
          <a:prstGeom prst="rect">
            <a:avLst/>
          </a:prstGeom>
          <a:noFill/>
          <a:ln w="28575">
            <a:noFill/>
          </a:ln>
        </p:spPr>
        <p:txBody>
          <a:bodyPr wrap="square" rtlCol="0">
            <a:spAutoFit/>
          </a:bodyPr>
          <a:lstStyle/>
          <a:p>
            <a:pPr algn="ctr"/>
            <a:r>
              <a:rPr lang="en-US" dirty="0" smtClean="0"/>
              <a:t>Process - B</a:t>
            </a:r>
            <a:endParaRPr lang="en-IN" dirty="0"/>
          </a:p>
        </p:txBody>
      </p:sp>
      <p:sp>
        <p:nvSpPr>
          <p:cNvPr id="9" name="TextBox 8"/>
          <p:cNvSpPr txBox="1"/>
          <p:nvPr/>
        </p:nvSpPr>
        <p:spPr>
          <a:xfrm>
            <a:off x="2697705" y="2510608"/>
            <a:ext cx="1812608" cy="1554480"/>
          </a:xfrm>
          <a:prstGeom prst="rect">
            <a:avLst/>
          </a:prstGeom>
          <a:pattFill prst="dkUpDiag">
            <a:fgClr>
              <a:schemeClr val="tx2"/>
            </a:fgClr>
            <a:bgClr>
              <a:schemeClr val="bg1"/>
            </a:bgClr>
          </a:pattFill>
          <a:ln w="28575">
            <a:solidFill>
              <a:schemeClr val="tx2"/>
            </a:solidFill>
          </a:ln>
        </p:spPr>
        <p:txBody>
          <a:bodyPr wrap="square" rtlCol="0" anchor="ctr">
            <a:spAutoFit/>
          </a:bodyPr>
          <a:lstStyle/>
          <a:p>
            <a:pPr algn="ctr"/>
            <a:endParaRPr lang="en-IN" dirty="0">
              <a:solidFill>
                <a:schemeClr val="bg1"/>
              </a:solidFill>
            </a:endParaRPr>
          </a:p>
        </p:txBody>
      </p:sp>
      <p:sp>
        <p:nvSpPr>
          <p:cNvPr id="10" name="TextBox 9"/>
          <p:cNvSpPr txBox="1"/>
          <p:nvPr/>
        </p:nvSpPr>
        <p:spPr>
          <a:xfrm>
            <a:off x="2697705" y="4688806"/>
            <a:ext cx="1812608" cy="365760"/>
          </a:xfrm>
          <a:prstGeom prst="rect">
            <a:avLst/>
          </a:prstGeom>
          <a:pattFill prst="dkUpDiag">
            <a:fgClr>
              <a:schemeClr val="tx2"/>
            </a:fgClr>
            <a:bgClr>
              <a:schemeClr val="bg1"/>
            </a:bgClr>
          </a:pattFill>
          <a:ln w="28575">
            <a:solidFill>
              <a:schemeClr val="tx2"/>
            </a:solidFill>
          </a:ln>
        </p:spPr>
        <p:txBody>
          <a:bodyPr wrap="square" rtlCol="0" anchor="ctr">
            <a:spAutoFit/>
          </a:bodyPr>
          <a:lstStyle/>
          <a:p>
            <a:pPr algn="ctr"/>
            <a:endParaRPr lang="en-IN" dirty="0">
              <a:solidFill>
                <a:schemeClr val="bg1"/>
              </a:solidFill>
            </a:endParaRPr>
          </a:p>
        </p:txBody>
      </p:sp>
      <p:sp>
        <p:nvSpPr>
          <p:cNvPr id="11" name="Rectangle 10"/>
          <p:cNvSpPr/>
          <p:nvPr/>
        </p:nvSpPr>
        <p:spPr>
          <a:xfrm>
            <a:off x="6497628" y="2478798"/>
            <a:ext cx="1828800" cy="3749040"/>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2" name="Straight Connector 11"/>
          <p:cNvCxnSpPr/>
          <p:nvPr/>
        </p:nvCxnSpPr>
        <p:spPr>
          <a:xfrm flipV="1">
            <a:off x="6497628" y="5704843"/>
            <a:ext cx="1828800" cy="3414"/>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497628" y="5702144"/>
            <a:ext cx="1828800" cy="530352"/>
          </a:xfrm>
          <a:prstGeom prst="rect">
            <a:avLst/>
          </a:prstGeom>
          <a:solidFill>
            <a:schemeClr val="tx2"/>
          </a:solidFill>
          <a:ln w="28575">
            <a:noFill/>
          </a:ln>
        </p:spPr>
        <p:txBody>
          <a:bodyPr wrap="square" rtlCol="0" anchor="ctr">
            <a:spAutoFit/>
          </a:bodyPr>
          <a:lstStyle/>
          <a:p>
            <a:pPr algn="ctr"/>
            <a:r>
              <a:rPr lang="en-US" dirty="0" smtClean="0">
                <a:solidFill>
                  <a:schemeClr val="bg1"/>
                </a:solidFill>
              </a:rPr>
              <a:t>OS</a:t>
            </a:r>
            <a:endParaRPr lang="en-IN" dirty="0">
              <a:solidFill>
                <a:schemeClr val="bg1"/>
              </a:solidFill>
            </a:endParaRPr>
          </a:p>
        </p:txBody>
      </p:sp>
      <p:sp>
        <p:nvSpPr>
          <p:cNvPr id="14" name="TextBox 13"/>
          <p:cNvSpPr txBox="1"/>
          <p:nvPr/>
        </p:nvSpPr>
        <p:spPr>
          <a:xfrm>
            <a:off x="6497628" y="5170369"/>
            <a:ext cx="1828800" cy="369332"/>
          </a:xfrm>
          <a:prstGeom prst="rect">
            <a:avLst/>
          </a:prstGeom>
          <a:noFill/>
          <a:ln w="28575">
            <a:noFill/>
          </a:ln>
        </p:spPr>
        <p:txBody>
          <a:bodyPr wrap="square" rtlCol="0">
            <a:spAutoFit/>
          </a:bodyPr>
          <a:lstStyle/>
          <a:p>
            <a:pPr algn="ctr"/>
            <a:r>
              <a:rPr lang="en-US" dirty="0" smtClean="0"/>
              <a:t>Process - A</a:t>
            </a:r>
            <a:endParaRPr lang="en-IN" dirty="0"/>
          </a:p>
        </p:txBody>
      </p:sp>
      <p:sp>
        <p:nvSpPr>
          <p:cNvPr id="15" name="TextBox 14"/>
          <p:cNvSpPr txBox="1"/>
          <p:nvPr/>
        </p:nvSpPr>
        <p:spPr>
          <a:xfrm>
            <a:off x="6497628" y="4578546"/>
            <a:ext cx="1828800" cy="369332"/>
          </a:xfrm>
          <a:prstGeom prst="rect">
            <a:avLst/>
          </a:prstGeom>
          <a:noFill/>
          <a:ln w="28575">
            <a:noFill/>
          </a:ln>
        </p:spPr>
        <p:txBody>
          <a:bodyPr wrap="square" rtlCol="0">
            <a:spAutoFit/>
          </a:bodyPr>
          <a:lstStyle/>
          <a:p>
            <a:pPr algn="ctr"/>
            <a:r>
              <a:rPr lang="en-US" dirty="0" smtClean="0"/>
              <a:t>Process - B</a:t>
            </a:r>
            <a:endParaRPr lang="en-IN" dirty="0"/>
          </a:p>
        </p:txBody>
      </p:sp>
      <p:sp>
        <p:nvSpPr>
          <p:cNvPr id="16" name="TextBox 15"/>
          <p:cNvSpPr txBox="1"/>
          <p:nvPr/>
        </p:nvSpPr>
        <p:spPr>
          <a:xfrm>
            <a:off x="6505724" y="2485928"/>
            <a:ext cx="1812608" cy="1920240"/>
          </a:xfrm>
          <a:prstGeom prst="rect">
            <a:avLst/>
          </a:prstGeom>
          <a:pattFill prst="dkUpDiag">
            <a:fgClr>
              <a:schemeClr val="tx2"/>
            </a:fgClr>
            <a:bgClr>
              <a:schemeClr val="bg1"/>
            </a:bgClr>
          </a:pattFill>
          <a:ln w="28575">
            <a:solidFill>
              <a:schemeClr val="tx2"/>
            </a:solidFill>
          </a:ln>
        </p:spPr>
        <p:txBody>
          <a:bodyPr wrap="square" rtlCol="0" anchor="ctr">
            <a:spAutoFit/>
          </a:bodyPr>
          <a:lstStyle/>
          <a:p>
            <a:pPr algn="ctr"/>
            <a:endParaRPr lang="en-IN" dirty="0">
              <a:solidFill>
                <a:schemeClr val="bg1"/>
              </a:solidFill>
            </a:endParaRPr>
          </a:p>
        </p:txBody>
      </p:sp>
      <p:cxnSp>
        <p:nvCxnSpPr>
          <p:cNvPr id="5" name="Straight Connector 4"/>
          <p:cNvCxnSpPr/>
          <p:nvPr/>
        </p:nvCxnSpPr>
        <p:spPr>
          <a:xfrm>
            <a:off x="6506027" y="5054566"/>
            <a:ext cx="182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6" name="Right Arrow 5"/>
          <p:cNvSpPr/>
          <p:nvPr/>
        </p:nvSpPr>
        <p:spPr>
          <a:xfrm>
            <a:off x="5075444" y="3918857"/>
            <a:ext cx="972457" cy="769949"/>
          </a:xfrm>
          <a:prstGeom prst="rightArrow">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2704025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par>
                                <p:cTn id="13" presetID="10" presetClass="entr" presetSubtype="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2"/>
                                        </p:tgtEl>
                                        <p:attrNameLst>
                                          <p:attrName>style.visibility</p:attrName>
                                        </p:attrNameLst>
                                      </p:cBhvr>
                                      <p:to>
                                        <p:strVal val="visible"/>
                                      </p:to>
                                    </p:set>
                                    <p:animEffect transition="in" filter="fade">
                                      <p:cBhvr>
                                        <p:cTn id="18" dur="500"/>
                                        <p:tgtEl>
                                          <p:spTgt spid="22"/>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8"/>
                                        </p:tgtEl>
                                        <p:attrNameLst>
                                          <p:attrName>style.visibility</p:attrName>
                                        </p:attrNameLst>
                                      </p:cBhvr>
                                      <p:to>
                                        <p:strVal val="visible"/>
                                      </p:to>
                                    </p:set>
                                    <p:animEffect transition="in" filter="fade">
                                      <p:cBhvr>
                                        <p:cTn id="21" dur="500"/>
                                        <p:tgtEl>
                                          <p:spTgt spid="3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500"/>
                                        <p:tgtEl>
                                          <p:spTgt spid="8"/>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fade">
                                      <p:cBhvr>
                                        <p:cTn id="35" dur="500"/>
                                        <p:tgtEl>
                                          <p:spTgt spid="6"/>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fade">
                                      <p:cBhvr>
                                        <p:cTn id="38" dur="500"/>
                                        <p:tgtEl>
                                          <p:spTgt spid="11"/>
                                        </p:tgtEl>
                                      </p:cBhvr>
                                    </p:animEffect>
                                  </p:childTnLst>
                                </p:cTn>
                              </p:par>
                              <p:par>
                                <p:cTn id="39" presetID="10" presetClass="entr" presetSubtype="0" fill="hold" nodeType="with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fade">
                                      <p:cBhvr>
                                        <p:cTn id="41" dur="500"/>
                                        <p:tgtEl>
                                          <p:spTgt spid="12"/>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fade">
                                      <p:cBhvr>
                                        <p:cTn id="44" dur="500"/>
                                        <p:tgtEl>
                                          <p:spTgt spid="13"/>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fade">
                                      <p:cBhvr>
                                        <p:cTn id="47" dur="500"/>
                                        <p:tgtEl>
                                          <p:spTgt spid="14"/>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5"/>
                                        </p:tgtEl>
                                        <p:attrNameLst>
                                          <p:attrName>style.visibility</p:attrName>
                                        </p:attrNameLst>
                                      </p:cBhvr>
                                      <p:to>
                                        <p:strVal val="visible"/>
                                      </p:to>
                                    </p:set>
                                    <p:animEffect transition="in" filter="fade">
                                      <p:cBhvr>
                                        <p:cTn id="50" dur="500"/>
                                        <p:tgtEl>
                                          <p:spTgt spid="15"/>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16"/>
                                        </p:tgtEl>
                                        <p:attrNameLst>
                                          <p:attrName>style.visibility</p:attrName>
                                        </p:attrNameLst>
                                      </p:cBhvr>
                                      <p:to>
                                        <p:strVal val="visible"/>
                                      </p:to>
                                    </p:set>
                                    <p:animEffect transition="in" filter="fade">
                                      <p:cBhvr>
                                        <p:cTn id="53" dur="500"/>
                                        <p:tgtEl>
                                          <p:spTgt spid="16"/>
                                        </p:tgtEl>
                                      </p:cBhvr>
                                    </p:animEffect>
                                  </p:childTnLst>
                                </p:cTn>
                              </p:par>
                              <p:par>
                                <p:cTn id="54" presetID="10" presetClass="entr" presetSubtype="0" fill="hold" nodeType="withEffect">
                                  <p:stCondLst>
                                    <p:cond delay="0"/>
                                  </p:stCondLst>
                                  <p:childTnLst>
                                    <p:set>
                                      <p:cBhvr>
                                        <p:cTn id="55" dur="1" fill="hold">
                                          <p:stCondLst>
                                            <p:cond delay="0"/>
                                          </p:stCondLst>
                                        </p:cTn>
                                        <p:tgtEl>
                                          <p:spTgt spid="5"/>
                                        </p:tgtEl>
                                        <p:attrNameLst>
                                          <p:attrName>style.visibility</p:attrName>
                                        </p:attrNameLst>
                                      </p:cBhvr>
                                      <p:to>
                                        <p:strVal val="visible"/>
                                      </p:to>
                                    </p:set>
                                    <p:animEffect transition="in" filter="fade">
                                      <p:cBhvr>
                                        <p:cTn id="56" dur="500"/>
                                        <p:tgtEl>
                                          <p:spTgt spid="5"/>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3">
                                            <p:txEl>
                                              <p:pRg st="1" end="1"/>
                                            </p:txEl>
                                          </p:spTgt>
                                        </p:tgtEl>
                                        <p:attrNameLst>
                                          <p:attrName>style.visibility</p:attrName>
                                        </p:attrNameLst>
                                      </p:cBhvr>
                                      <p:to>
                                        <p:strVal val="visible"/>
                                      </p:to>
                                    </p:set>
                                    <p:animEffect transition="in" filter="fade">
                                      <p:cBhvr>
                                        <p:cTn id="61"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2" grpId="0" animBg="1"/>
      <p:bldP spid="38" grpId="0"/>
      <p:bldP spid="8" grpId="0"/>
      <p:bldP spid="9" grpId="0" animBg="1"/>
      <p:bldP spid="10" grpId="0" animBg="1"/>
      <p:bldP spid="11" grpId="0" animBg="1"/>
      <p:bldP spid="13" grpId="0" animBg="1"/>
      <p:bldP spid="14" grpId="0"/>
      <p:bldP spid="15" grpId="0"/>
      <p:bldP spid="16" grpId="0" animBg="1"/>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Multiprogramming without memory abstraction</a:t>
            </a:r>
          </a:p>
        </p:txBody>
      </p:sp>
      <p:graphicFrame>
        <p:nvGraphicFramePr>
          <p:cNvPr id="19" name="Content Placeholder 3"/>
          <p:cNvGraphicFramePr>
            <a:graphicFrameLocks/>
          </p:cNvGraphicFramePr>
          <p:nvPr>
            <p:extLst>
              <p:ext uri="{D42A27DB-BD31-4B8C-83A1-F6EECF244321}">
                <p14:modId xmlns="" xmlns:p14="http://schemas.microsoft.com/office/powerpoint/2010/main" val="3248448362"/>
              </p:ext>
            </p:extLst>
          </p:nvPr>
        </p:nvGraphicFramePr>
        <p:xfrm>
          <a:off x="1005114" y="4335420"/>
          <a:ext cx="1188720" cy="1920240"/>
        </p:xfrm>
        <a:graphic>
          <a:graphicData uri="http://schemas.openxmlformats.org/drawingml/2006/table">
            <a:tbl>
              <a:tblPr firstRow="1" bandRow="1">
                <a:tableStyleId>{5940675A-B579-460E-94D1-54222C63F5DA}</a:tableStyleId>
              </a:tblPr>
              <a:tblGrid>
                <a:gridCol w="1188720"/>
              </a:tblGrid>
              <a:tr h="195943">
                <a:tc>
                  <a:txBody>
                    <a:bodyPr/>
                    <a:lstStyle/>
                    <a:p>
                      <a:pPr algn="ctr"/>
                      <a:r>
                        <a:rPr lang="en-US" dirty="0" smtClean="0"/>
                        <a:t>ADD</a:t>
                      </a:r>
                      <a:endParaRPr lang="en-US" dirty="0"/>
                    </a:p>
                  </a:txBody>
                  <a:tcPr marL="0" marR="0" marT="0" marB="0"/>
                </a:tc>
              </a:tr>
              <a:tr h="195943">
                <a:tc>
                  <a:txBody>
                    <a:bodyPr/>
                    <a:lstStyle/>
                    <a:p>
                      <a:pPr algn="ctr"/>
                      <a:r>
                        <a:rPr lang="en-US" dirty="0" smtClean="0"/>
                        <a:t>MOV</a:t>
                      </a:r>
                      <a:endParaRPr lang="en-US" dirty="0"/>
                    </a:p>
                  </a:txBody>
                  <a:tcPr marL="0" marR="0" marT="0" marB="0"/>
                </a:tc>
              </a:tr>
              <a:tr h="195943">
                <a:tc>
                  <a:txBody>
                    <a:bodyPr/>
                    <a:lstStyle/>
                    <a:p>
                      <a:pPr algn="ctr"/>
                      <a:endParaRPr lang="en-US" dirty="0"/>
                    </a:p>
                  </a:txBody>
                  <a:tcPr marL="0" marR="0" marT="0" marB="0"/>
                </a:tc>
              </a:tr>
              <a:tr h="91440">
                <a:tc>
                  <a:txBody>
                    <a:bodyPr/>
                    <a:lstStyle/>
                    <a:p>
                      <a:pPr algn="ctr"/>
                      <a:endParaRPr lang="en-US" dirty="0"/>
                    </a:p>
                  </a:txBody>
                  <a:tcPr marL="0" marR="0" marT="0" marB="0"/>
                </a:tc>
              </a:tr>
              <a:tr h="195943">
                <a:tc>
                  <a:txBody>
                    <a:bodyPr/>
                    <a:lstStyle/>
                    <a:p>
                      <a:pPr algn="ctr"/>
                      <a:endParaRPr lang="en-US" dirty="0"/>
                    </a:p>
                  </a:txBody>
                  <a:tcPr marL="0" marR="0" marT="0" marB="0"/>
                </a:tc>
              </a:tr>
              <a:tr h="195943">
                <a:tc>
                  <a:txBody>
                    <a:bodyPr/>
                    <a:lstStyle/>
                    <a:p>
                      <a:pPr algn="ctr"/>
                      <a:endParaRPr lang="en-US" dirty="0"/>
                    </a:p>
                  </a:txBody>
                  <a:tcPr marL="0" marR="0" marT="0" marB="0"/>
                </a:tc>
              </a:tr>
              <a:tr h="19594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JMP 24</a:t>
                      </a:r>
                    </a:p>
                  </a:txBody>
                  <a:tcPr marL="0" marR="0" marT="0" marB="0"/>
                </a:tc>
              </a:tr>
            </a:tbl>
          </a:graphicData>
        </a:graphic>
      </p:graphicFrame>
      <p:graphicFrame>
        <p:nvGraphicFramePr>
          <p:cNvPr id="20" name="Content Placeholder 3"/>
          <p:cNvGraphicFramePr>
            <a:graphicFrameLocks/>
          </p:cNvGraphicFramePr>
          <p:nvPr>
            <p:extLst>
              <p:ext uri="{D42A27DB-BD31-4B8C-83A1-F6EECF244321}">
                <p14:modId xmlns="" xmlns:p14="http://schemas.microsoft.com/office/powerpoint/2010/main" val="3979986920"/>
              </p:ext>
            </p:extLst>
          </p:nvPr>
        </p:nvGraphicFramePr>
        <p:xfrm>
          <a:off x="1005114" y="3619140"/>
          <a:ext cx="1188720" cy="274320"/>
        </p:xfrm>
        <a:graphic>
          <a:graphicData uri="http://schemas.openxmlformats.org/drawingml/2006/table">
            <a:tbl>
              <a:tblPr firstRow="1" bandRow="1">
                <a:tableStyleId>{5940675A-B579-460E-94D1-54222C63F5DA}</a:tableStyleId>
              </a:tblPr>
              <a:tblGrid>
                <a:gridCol w="1188720"/>
              </a:tblGrid>
              <a:tr h="195943">
                <a:tc>
                  <a:txBody>
                    <a:bodyPr/>
                    <a:lstStyle/>
                    <a:p>
                      <a:pPr algn="ctr"/>
                      <a:r>
                        <a:rPr lang="en-US" dirty="0" smtClean="0"/>
                        <a:t>0</a:t>
                      </a:r>
                      <a:endParaRPr lang="en-US" dirty="0"/>
                    </a:p>
                  </a:txBody>
                  <a:tcPr marL="0" marR="0" marT="0" marB="0"/>
                </a:tc>
              </a:tr>
            </a:tbl>
          </a:graphicData>
        </a:graphic>
      </p:graphicFrame>
      <p:sp>
        <p:nvSpPr>
          <p:cNvPr id="21" name="TextBox 20"/>
          <p:cNvSpPr txBox="1"/>
          <p:nvPr/>
        </p:nvSpPr>
        <p:spPr>
          <a:xfrm>
            <a:off x="1462314" y="3741060"/>
            <a:ext cx="228600" cy="646331"/>
          </a:xfrm>
          <a:prstGeom prst="rect">
            <a:avLst/>
          </a:prstGeom>
          <a:noFill/>
        </p:spPr>
        <p:txBody>
          <a:bodyPr wrap="square" rtlCol="0">
            <a:spAutoFit/>
          </a:bodyPr>
          <a:lstStyle/>
          <a:p>
            <a:r>
              <a:rPr lang="en-US" dirty="0" smtClean="0"/>
              <a:t>.</a:t>
            </a:r>
          </a:p>
          <a:p>
            <a:r>
              <a:rPr lang="en-US" dirty="0"/>
              <a:t>.</a:t>
            </a:r>
          </a:p>
        </p:txBody>
      </p:sp>
      <p:graphicFrame>
        <p:nvGraphicFramePr>
          <p:cNvPr id="23" name="Content Placeholder 3"/>
          <p:cNvGraphicFramePr>
            <a:graphicFrameLocks/>
          </p:cNvGraphicFramePr>
          <p:nvPr>
            <p:extLst>
              <p:ext uri="{D42A27DB-BD31-4B8C-83A1-F6EECF244321}">
                <p14:modId xmlns="" xmlns:p14="http://schemas.microsoft.com/office/powerpoint/2010/main" val="575693921"/>
              </p:ext>
            </p:extLst>
          </p:nvPr>
        </p:nvGraphicFramePr>
        <p:xfrm>
          <a:off x="2300514" y="4334468"/>
          <a:ext cx="365760" cy="1920240"/>
        </p:xfrm>
        <a:graphic>
          <a:graphicData uri="http://schemas.openxmlformats.org/drawingml/2006/table">
            <a:tbl>
              <a:tblPr firstRow="1" bandRow="1">
                <a:tableStyleId>{5940675A-B579-460E-94D1-54222C63F5DA}</a:tableStyleId>
              </a:tblPr>
              <a:tblGrid>
                <a:gridCol w="365760"/>
              </a:tblGrid>
              <a:tr h="195943">
                <a:tc>
                  <a:txBody>
                    <a:bodyPr/>
                    <a:lstStyle/>
                    <a:p>
                      <a:pPr algn="l"/>
                      <a:r>
                        <a:rPr lang="en-US" dirty="0" smtClean="0"/>
                        <a:t>28</a:t>
                      </a:r>
                      <a:endParaRPr lang="en-US" dirty="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r>
              <a:tr h="195943">
                <a:tc>
                  <a:txBody>
                    <a:bodyPr/>
                    <a:lstStyle/>
                    <a:p>
                      <a:pPr algn="l"/>
                      <a:r>
                        <a:rPr lang="en-US" dirty="0" smtClean="0"/>
                        <a:t>24</a:t>
                      </a:r>
                      <a:endParaRPr lang="en-US" dirty="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r>
              <a:tr h="195943">
                <a:tc>
                  <a:txBody>
                    <a:bodyPr/>
                    <a:lstStyle/>
                    <a:p>
                      <a:pPr algn="l"/>
                      <a:r>
                        <a:rPr lang="en-US" dirty="0" smtClean="0"/>
                        <a:t>20</a:t>
                      </a:r>
                      <a:endParaRPr lang="en-US" dirty="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r>
              <a:tr h="195943">
                <a:tc>
                  <a:txBody>
                    <a:bodyPr/>
                    <a:lstStyle/>
                    <a:p>
                      <a:pPr algn="l"/>
                      <a:r>
                        <a:rPr lang="en-US" dirty="0" smtClean="0"/>
                        <a:t>16</a:t>
                      </a:r>
                      <a:endParaRPr lang="en-US" dirty="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r>
              <a:tr h="195943">
                <a:tc>
                  <a:txBody>
                    <a:bodyPr/>
                    <a:lstStyle/>
                    <a:p>
                      <a:pPr algn="l"/>
                      <a:r>
                        <a:rPr lang="en-US" dirty="0" smtClean="0"/>
                        <a:t>8</a:t>
                      </a:r>
                      <a:endParaRPr lang="en-US" dirty="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r>
              <a:tr h="195943">
                <a:tc>
                  <a:txBody>
                    <a:bodyPr/>
                    <a:lstStyle/>
                    <a:p>
                      <a:pPr algn="l"/>
                      <a:r>
                        <a:rPr lang="en-US" dirty="0" smtClean="0"/>
                        <a:t>4</a:t>
                      </a:r>
                      <a:endParaRPr lang="en-US" dirty="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r>
              <a:tr h="195943">
                <a:tc>
                  <a:txBody>
                    <a:bodyPr/>
                    <a:lstStyle/>
                    <a:p>
                      <a:pPr algn="l"/>
                      <a:r>
                        <a:rPr lang="en-US" dirty="0" smtClean="0"/>
                        <a:t>0</a:t>
                      </a:r>
                      <a:endParaRPr lang="en-US" dirty="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graphicFrame>
        <p:nvGraphicFramePr>
          <p:cNvPr id="24" name="Content Placeholder 3"/>
          <p:cNvGraphicFramePr>
            <a:graphicFrameLocks/>
          </p:cNvGraphicFramePr>
          <p:nvPr>
            <p:extLst>
              <p:ext uri="{D42A27DB-BD31-4B8C-83A1-F6EECF244321}">
                <p14:modId xmlns="" xmlns:p14="http://schemas.microsoft.com/office/powerpoint/2010/main" val="3056780766"/>
              </p:ext>
            </p:extLst>
          </p:nvPr>
        </p:nvGraphicFramePr>
        <p:xfrm>
          <a:off x="2300514" y="3618188"/>
          <a:ext cx="685800" cy="274320"/>
        </p:xfrm>
        <a:graphic>
          <a:graphicData uri="http://schemas.openxmlformats.org/drawingml/2006/table">
            <a:tbl>
              <a:tblPr firstRow="1" bandRow="1">
                <a:tableStyleId>{5940675A-B579-460E-94D1-54222C63F5DA}</a:tableStyleId>
              </a:tblPr>
              <a:tblGrid>
                <a:gridCol w="685800"/>
              </a:tblGrid>
              <a:tr h="195943">
                <a:tc>
                  <a:txBody>
                    <a:bodyPr/>
                    <a:lstStyle/>
                    <a:p>
                      <a:pPr algn="l"/>
                      <a:r>
                        <a:rPr lang="en-US" dirty="0" smtClean="0"/>
                        <a:t>16380</a:t>
                      </a:r>
                      <a:endParaRPr lang="en-US" dirty="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graphicFrame>
        <p:nvGraphicFramePr>
          <p:cNvPr id="25" name="Content Placeholder 3"/>
          <p:cNvGraphicFramePr>
            <a:graphicFrameLocks/>
          </p:cNvGraphicFramePr>
          <p:nvPr>
            <p:extLst>
              <p:ext uri="{D42A27DB-BD31-4B8C-83A1-F6EECF244321}">
                <p14:modId xmlns="" xmlns:p14="http://schemas.microsoft.com/office/powerpoint/2010/main" val="275366979"/>
              </p:ext>
            </p:extLst>
          </p:nvPr>
        </p:nvGraphicFramePr>
        <p:xfrm>
          <a:off x="3443514" y="4335420"/>
          <a:ext cx="1188720" cy="1920240"/>
        </p:xfrm>
        <a:graphic>
          <a:graphicData uri="http://schemas.openxmlformats.org/drawingml/2006/table">
            <a:tbl>
              <a:tblPr firstRow="1" bandRow="1">
                <a:tableStyleId>{5940675A-B579-460E-94D1-54222C63F5DA}</a:tableStyleId>
              </a:tblPr>
              <a:tblGrid>
                <a:gridCol w="1188720"/>
              </a:tblGrid>
              <a:tr h="195943">
                <a:tc>
                  <a:txBody>
                    <a:bodyPr/>
                    <a:lstStyle/>
                    <a:p>
                      <a:pPr algn="ctr"/>
                      <a:r>
                        <a:rPr lang="en-US" dirty="0" smtClean="0"/>
                        <a:t>CMP</a:t>
                      </a:r>
                      <a:endParaRPr lang="en-US" dirty="0"/>
                    </a:p>
                  </a:txBody>
                  <a:tcPr marL="0" marR="0" marT="0" marB="0"/>
                </a:tc>
              </a:tr>
              <a:tr h="195943">
                <a:tc>
                  <a:txBody>
                    <a:bodyPr/>
                    <a:lstStyle/>
                    <a:p>
                      <a:pPr algn="ctr"/>
                      <a:endParaRPr lang="en-US" dirty="0"/>
                    </a:p>
                  </a:txBody>
                  <a:tcPr marL="0" marR="0" marT="0" marB="0"/>
                </a:tc>
              </a:tr>
              <a:tr h="195943">
                <a:tc>
                  <a:txBody>
                    <a:bodyPr/>
                    <a:lstStyle/>
                    <a:p>
                      <a:pPr algn="ctr"/>
                      <a:endParaRPr lang="en-US" dirty="0"/>
                    </a:p>
                  </a:txBody>
                  <a:tcPr marL="0" marR="0" marT="0" marB="0"/>
                </a:tc>
              </a:tr>
              <a:tr h="195943">
                <a:tc>
                  <a:txBody>
                    <a:bodyPr/>
                    <a:lstStyle/>
                    <a:p>
                      <a:pPr algn="ctr"/>
                      <a:endParaRPr lang="en-US" dirty="0"/>
                    </a:p>
                  </a:txBody>
                  <a:tcPr marL="0" marR="0" marT="0" marB="0"/>
                </a:tc>
              </a:tr>
              <a:tr h="195943">
                <a:tc>
                  <a:txBody>
                    <a:bodyPr/>
                    <a:lstStyle/>
                    <a:p>
                      <a:pPr algn="ctr"/>
                      <a:endParaRPr lang="en-US" dirty="0"/>
                    </a:p>
                  </a:txBody>
                  <a:tcPr marL="0" marR="0" marT="0" marB="0"/>
                </a:tc>
              </a:tr>
              <a:tr h="195943">
                <a:tc>
                  <a:txBody>
                    <a:bodyPr/>
                    <a:lstStyle/>
                    <a:p>
                      <a:pPr algn="ctr"/>
                      <a:endParaRPr lang="en-US" dirty="0"/>
                    </a:p>
                  </a:txBody>
                  <a:tcPr marL="0" marR="0" marT="0" marB="0"/>
                </a:tc>
              </a:tr>
              <a:tr h="19594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JMP 28</a:t>
                      </a:r>
                    </a:p>
                  </a:txBody>
                  <a:tcPr marL="0" marR="0" marT="0" marB="0"/>
                </a:tc>
              </a:tr>
            </a:tbl>
          </a:graphicData>
        </a:graphic>
      </p:graphicFrame>
      <p:graphicFrame>
        <p:nvGraphicFramePr>
          <p:cNvPr id="26" name="Content Placeholder 3"/>
          <p:cNvGraphicFramePr>
            <a:graphicFrameLocks/>
          </p:cNvGraphicFramePr>
          <p:nvPr>
            <p:extLst>
              <p:ext uri="{D42A27DB-BD31-4B8C-83A1-F6EECF244321}">
                <p14:modId xmlns="" xmlns:p14="http://schemas.microsoft.com/office/powerpoint/2010/main" val="2853911733"/>
              </p:ext>
            </p:extLst>
          </p:nvPr>
        </p:nvGraphicFramePr>
        <p:xfrm>
          <a:off x="3443514" y="3619140"/>
          <a:ext cx="1188720" cy="274320"/>
        </p:xfrm>
        <a:graphic>
          <a:graphicData uri="http://schemas.openxmlformats.org/drawingml/2006/table">
            <a:tbl>
              <a:tblPr firstRow="1" bandRow="1">
                <a:tableStyleId>{5940675A-B579-460E-94D1-54222C63F5DA}</a:tableStyleId>
              </a:tblPr>
              <a:tblGrid>
                <a:gridCol w="1188720"/>
              </a:tblGrid>
              <a:tr h="195943">
                <a:tc>
                  <a:txBody>
                    <a:bodyPr/>
                    <a:lstStyle/>
                    <a:p>
                      <a:pPr algn="ctr"/>
                      <a:r>
                        <a:rPr lang="en-US" dirty="0" smtClean="0"/>
                        <a:t>0</a:t>
                      </a:r>
                      <a:endParaRPr lang="en-US" dirty="0"/>
                    </a:p>
                  </a:txBody>
                  <a:tcPr marL="0" marR="0" marT="0" marB="0"/>
                </a:tc>
              </a:tr>
            </a:tbl>
          </a:graphicData>
        </a:graphic>
      </p:graphicFrame>
      <p:sp>
        <p:nvSpPr>
          <p:cNvPr id="27" name="TextBox 26"/>
          <p:cNvSpPr txBox="1"/>
          <p:nvPr/>
        </p:nvSpPr>
        <p:spPr>
          <a:xfrm>
            <a:off x="3900714" y="3741060"/>
            <a:ext cx="228600" cy="646331"/>
          </a:xfrm>
          <a:prstGeom prst="rect">
            <a:avLst/>
          </a:prstGeom>
          <a:noFill/>
        </p:spPr>
        <p:txBody>
          <a:bodyPr wrap="square" rtlCol="0">
            <a:spAutoFit/>
          </a:bodyPr>
          <a:lstStyle/>
          <a:p>
            <a:r>
              <a:rPr lang="en-US" dirty="0" smtClean="0"/>
              <a:t>.</a:t>
            </a:r>
          </a:p>
          <a:p>
            <a:r>
              <a:rPr lang="en-US" dirty="0"/>
              <a:t>.</a:t>
            </a:r>
          </a:p>
        </p:txBody>
      </p:sp>
      <p:graphicFrame>
        <p:nvGraphicFramePr>
          <p:cNvPr id="28" name="Content Placeholder 3"/>
          <p:cNvGraphicFramePr>
            <a:graphicFrameLocks/>
          </p:cNvGraphicFramePr>
          <p:nvPr>
            <p:extLst>
              <p:ext uri="{D42A27DB-BD31-4B8C-83A1-F6EECF244321}">
                <p14:modId xmlns="" xmlns:p14="http://schemas.microsoft.com/office/powerpoint/2010/main" val="2379376942"/>
              </p:ext>
            </p:extLst>
          </p:nvPr>
        </p:nvGraphicFramePr>
        <p:xfrm>
          <a:off x="4738914" y="4334468"/>
          <a:ext cx="365760" cy="1920240"/>
        </p:xfrm>
        <a:graphic>
          <a:graphicData uri="http://schemas.openxmlformats.org/drawingml/2006/table">
            <a:tbl>
              <a:tblPr firstRow="1" bandRow="1">
                <a:tableStyleId>{5940675A-B579-460E-94D1-54222C63F5DA}</a:tableStyleId>
              </a:tblPr>
              <a:tblGrid>
                <a:gridCol w="365760"/>
              </a:tblGrid>
              <a:tr h="195943">
                <a:tc>
                  <a:txBody>
                    <a:bodyPr/>
                    <a:lstStyle/>
                    <a:p>
                      <a:pPr algn="l"/>
                      <a:r>
                        <a:rPr lang="en-US" dirty="0" smtClean="0"/>
                        <a:t>28</a:t>
                      </a:r>
                      <a:endParaRPr lang="en-US" dirty="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r>
              <a:tr h="195943">
                <a:tc>
                  <a:txBody>
                    <a:bodyPr/>
                    <a:lstStyle/>
                    <a:p>
                      <a:pPr algn="l"/>
                      <a:r>
                        <a:rPr lang="en-US" dirty="0" smtClean="0"/>
                        <a:t>24</a:t>
                      </a:r>
                      <a:endParaRPr lang="en-US" dirty="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r>
              <a:tr h="195943">
                <a:tc>
                  <a:txBody>
                    <a:bodyPr/>
                    <a:lstStyle/>
                    <a:p>
                      <a:pPr algn="l"/>
                      <a:r>
                        <a:rPr lang="en-US" dirty="0" smtClean="0"/>
                        <a:t>20</a:t>
                      </a:r>
                      <a:endParaRPr lang="en-US" dirty="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r>
              <a:tr h="195943">
                <a:tc>
                  <a:txBody>
                    <a:bodyPr/>
                    <a:lstStyle/>
                    <a:p>
                      <a:pPr algn="l"/>
                      <a:r>
                        <a:rPr lang="en-US" dirty="0" smtClean="0"/>
                        <a:t>16</a:t>
                      </a:r>
                      <a:endParaRPr lang="en-US" dirty="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r>
              <a:tr h="195943">
                <a:tc>
                  <a:txBody>
                    <a:bodyPr/>
                    <a:lstStyle/>
                    <a:p>
                      <a:pPr algn="l"/>
                      <a:r>
                        <a:rPr lang="en-US" dirty="0" smtClean="0"/>
                        <a:t>8</a:t>
                      </a:r>
                      <a:endParaRPr lang="en-US" dirty="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r>
              <a:tr h="195943">
                <a:tc>
                  <a:txBody>
                    <a:bodyPr/>
                    <a:lstStyle/>
                    <a:p>
                      <a:pPr algn="l"/>
                      <a:r>
                        <a:rPr lang="en-US" dirty="0" smtClean="0"/>
                        <a:t>4</a:t>
                      </a:r>
                      <a:endParaRPr lang="en-US" dirty="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r>
              <a:tr h="195943">
                <a:tc>
                  <a:txBody>
                    <a:bodyPr/>
                    <a:lstStyle/>
                    <a:p>
                      <a:pPr algn="l"/>
                      <a:r>
                        <a:rPr lang="en-US" dirty="0" smtClean="0"/>
                        <a:t>0</a:t>
                      </a:r>
                      <a:endParaRPr lang="en-US" dirty="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graphicFrame>
        <p:nvGraphicFramePr>
          <p:cNvPr id="29" name="Content Placeholder 3"/>
          <p:cNvGraphicFramePr>
            <a:graphicFrameLocks/>
          </p:cNvGraphicFramePr>
          <p:nvPr>
            <p:extLst>
              <p:ext uri="{D42A27DB-BD31-4B8C-83A1-F6EECF244321}">
                <p14:modId xmlns="" xmlns:p14="http://schemas.microsoft.com/office/powerpoint/2010/main" val="1636474303"/>
              </p:ext>
            </p:extLst>
          </p:nvPr>
        </p:nvGraphicFramePr>
        <p:xfrm>
          <a:off x="4738914" y="3618188"/>
          <a:ext cx="685800" cy="274320"/>
        </p:xfrm>
        <a:graphic>
          <a:graphicData uri="http://schemas.openxmlformats.org/drawingml/2006/table">
            <a:tbl>
              <a:tblPr firstRow="1" bandRow="1">
                <a:tableStyleId>{5940675A-B579-460E-94D1-54222C63F5DA}</a:tableStyleId>
              </a:tblPr>
              <a:tblGrid>
                <a:gridCol w="685800"/>
              </a:tblGrid>
              <a:tr h="195943">
                <a:tc>
                  <a:txBody>
                    <a:bodyPr/>
                    <a:lstStyle/>
                    <a:p>
                      <a:pPr algn="l"/>
                      <a:r>
                        <a:rPr lang="en-US" dirty="0" smtClean="0"/>
                        <a:t>16380</a:t>
                      </a:r>
                      <a:endParaRPr lang="en-US" dirty="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graphicFrame>
        <p:nvGraphicFramePr>
          <p:cNvPr id="30" name="Content Placeholder 3"/>
          <p:cNvGraphicFramePr>
            <a:graphicFrameLocks/>
          </p:cNvGraphicFramePr>
          <p:nvPr>
            <p:extLst>
              <p:ext uri="{D42A27DB-BD31-4B8C-83A1-F6EECF244321}">
                <p14:modId xmlns="" xmlns:p14="http://schemas.microsoft.com/office/powerpoint/2010/main" val="1238892915"/>
              </p:ext>
            </p:extLst>
          </p:nvPr>
        </p:nvGraphicFramePr>
        <p:xfrm>
          <a:off x="5881914" y="4335420"/>
          <a:ext cx="1188720" cy="1920240"/>
        </p:xfrm>
        <a:graphic>
          <a:graphicData uri="http://schemas.openxmlformats.org/drawingml/2006/table">
            <a:tbl>
              <a:tblPr firstRow="1" bandRow="1">
                <a:tableStyleId>{5940675A-B579-460E-94D1-54222C63F5DA}</a:tableStyleId>
              </a:tblPr>
              <a:tblGrid>
                <a:gridCol w="1188720"/>
              </a:tblGrid>
              <a:tr h="195943">
                <a:tc>
                  <a:txBody>
                    <a:bodyPr/>
                    <a:lstStyle/>
                    <a:p>
                      <a:pPr algn="ctr"/>
                      <a:r>
                        <a:rPr lang="en-US" dirty="0" smtClean="0"/>
                        <a:t>ADD</a:t>
                      </a:r>
                      <a:endParaRPr lang="en-US" dirty="0"/>
                    </a:p>
                  </a:txBody>
                  <a:tcPr marL="0" marR="0" marT="0" marB="0"/>
                </a:tc>
              </a:tr>
              <a:tr h="195943">
                <a:tc>
                  <a:txBody>
                    <a:bodyPr/>
                    <a:lstStyle/>
                    <a:p>
                      <a:pPr algn="ctr"/>
                      <a:r>
                        <a:rPr lang="en-US" dirty="0" smtClean="0"/>
                        <a:t>MOV</a:t>
                      </a:r>
                      <a:endParaRPr lang="en-US" dirty="0"/>
                    </a:p>
                  </a:txBody>
                  <a:tcPr marL="0" marR="0" marT="0" marB="0"/>
                </a:tc>
              </a:tr>
              <a:tr h="195943">
                <a:tc>
                  <a:txBody>
                    <a:bodyPr/>
                    <a:lstStyle/>
                    <a:p>
                      <a:pPr algn="ctr"/>
                      <a:endParaRPr lang="en-US" dirty="0"/>
                    </a:p>
                  </a:txBody>
                  <a:tcPr marL="0" marR="0" marT="0" marB="0"/>
                </a:tc>
              </a:tr>
              <a:tr h="195943">
                <a:tc>
                  <a:txBody>
                    <a:bodyPr/>
                    <a:lstStyle/>
                    <a:p>
                      <a:pPr algn="ctr"/>
                      <a:endParaRPr lang="en-US" dirty="0"/>
                    </a:p>
                  </a:txBody>
                  <a:tcPr marL="0" marR="0" marT="0" marB="0"/>
                </a:tc>
              </a:tr>
              <a:tr h="195943">
                <a:tc>
                  <a:txBody>
                    <a:bodyPr/>
                    <a:lstStyle/>
                    <a:p>
                      <a:pPr algn="ctr"/>
                      <a:endParaRPr lang="en-US" dirty="0"/>
                    </a:p>
                  </a:txBody>
                  <a:tcPr marL="0" marR="0" marT="0" marB="0"/>
                </a:tc>
              </a:tr>
              <a:tr h="195943">
                <a:tc>
                  <a:txBody>
                    <a:bodyPr/>
                    <a:lstStyle/>
                    <a:p>
                      <a:pPr algn="ctr"/>
                      <a:endParaRPr lang="en-US" dirty="0"/>
                    </a:p>
                  </a:txBody>
                  <a:tcPr marL="0" marR="0" marT="0" marB="0"/>
                </a:tc>
              </a:tr>
              <a:tr h="19594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JMP 24</a:t>
                      </a:r>
                    </a:p>
                  </a:txBody>
                  <a:tcPr marL="0" marR="0" marT="0" marB="0"/>
                </a:tc>
              </a:tr>
            </a:tbl>
          </a:graphicData>
        </a:graphic>
      </p:graphicFrame>
      <p:graphicFrame>
        <p:nvGraphicFramePr>
          <p:cNvPr id="31" name="Content Placeholder 3"/>
          <p:cNvGraphicFramePr>
            <a:graphicFrameLocks/>
          </p:cNvGraphicFramePr>
          <p:nvPr>
            <p:extLst>
              <p:ext uri="{D42A27DB-BD31-4B8C-83A1-F6EECF244321}">
                <p14:modId xmlns="" xmlns:p14="http://schemas.microsoft.com/office/powerpoint/2010/main" val="3776912491"/>
              </p:ext>
            </p:extLst>
          </p:nvPr>
        </p:nvGraphicFramePr>
        <p:xfrm>
          <a:off x="5881914" y="3619140"/>
          <a:ext cx="1188720" cy="274320"/>
        </p:xfrm>
        <a:graphic>
          <a:graphicData uri="http://schemas.openxmlformats.org/drawingml/2006/table">
            <a:tbl>
              <a:tblPr firstRow="1" bandRow="1">
                <a:tableStyleId>{5940675A-B579-460E-94D1-54222C63F5DA}</a:tableStyleId>
              </a:tblPr>
              <a:tblGrid>
                <a:gridCol w="1188720"/>
              </a:tblGrid>
              <a:tr h="195943">
                <a:tc>
                  <a:txBody>
                    <a:bodyPr/>
                    <a:lstStyle/>
                    <a:p>
                      <a:pPr algn="ctr"/>
                      <a:r>
                        <a:rPr lang="en-US" dirty="0" smtClean="0"/>
                        <a:t>0</a:t>
                      </a:r>
                      <a:endParaRPr lang="en-US" dirty="0"/>
                    </a:p>
                  </a:txBody>
                  <a:tcPr marL="0" marR="0" marT="0" marB="0"/>
                </a:tc>
              </a:tr>
            </a:tbl>
          </a:graphicData>
        </a:graphic>
      </p:graphicFrame>
      <p:sp>
        <p:nvSpPr>
          <p:cNvPr id="32" name="TextBox 31"/>
          <p:cNvSpPr txBox="1"/>
          <p:nvPr/>
        </p:nvSpPr>
        <p:spPr>
          <a:xfrm>
            <a:off x="6339114" y="3741060"/>
            <a:ext cx="228600" cy="646331"/>
          </a:xfrm>
          <a:prstGeom prst="rect">
            <a:avLst/>
          </a:prstGeom>
          <a:noFill/>
        </p:spPr>
        <p:txBody>
          <a:bodyPr wrap="square" rtlCol="0">
            <a:spAutoFit/>
          </a:bodyPr>
          <a:lstStyle/>
          <a:p>
            <a:r>
              <a:rPr lang="en-US" dirty="0" smtClean="0"/>
              <a:t>.</a:t>
            </a:r>
          </a:p>
          <a:p>
            <a:r>
              <a:rPr lang="en-US" dirty="0"/>
              <a:t>.</a:t>
            </a:r>
          </a:p>
        </p:txBody>
      </p:sp>
      <p:graphicFrame>
        <p:nvGraphicFramePr>
          <p:cNvPr id="33" name="Content Placeholder 3"/>
          <p:cNvGraphicFramePr>
            <a:graphicFrameLocks/>
          </p:cNvGraphicFramePr>
          <p:nvPr>
            <p:extLst>
              <p:ext uri="{D42A27DB-BD31-4B8C-83A1-F6EECF244321}">
                <p14:modId xmlns="" xmlns:p14="http://schemas.microsoft.com/office/powerpoint/2010/main" val="3173994770"/>
              </p:ext>
            </p:extLst>
          </p:nvPr>
        </p:nvGraphicFramePr>
        <p:xfrm>
          <a:off x="7177314" y="4334468"/>
          <a:ext cx="685800" cy="1920240"/>
        </p:xfrm>
        <a:graphic>
          <a:graphicData uri="http://schemas.openxmlformats.org/drawingml/2006/table">
            <a:tbl>
              <a:tblPr firstRow="1" bandRow="1">
                <a:tableStyleId>{5940675A-B579-460E-94D1-54222C63F5DA}</a:tableStyleId>
              </a:tblPr>
              <a:tblGrid>
                <a:gridCol w="685800"/>
              </a:tblGrid>
              <a:tr h="195943">
                <a:tc>
                  <a:txBody>
                    <a:bodyPr/>
                    <a:lstStyle/>
                    <a:p>
                      <a:pPr algn="l"/>
                      <a:r>
                        <a:rPr lang="en-US" dirty="0" smtClean="0"/>
                        <a:t>28</a:t>
                      </a:r>
                      <a:endParaRPr lang="en-US" dirty="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r>
              <a:tr h="195943">
                <a:tc>
                  <a:txBody>
                    <a:bodyPr/>
                    <a:lstStyle/>
                    <a:p>
                      <a:pPr algn="l"/>
                      <a:r>
                        <a:rPr lang="en-US" dirty="0" smtClean="0"/>
                        <a:t>24</a:t>
                      </a:r>
                      <a:endParaRPr lang="en-US" dirty="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r>
              <a:tr h="195943">
                <a:tc>
                  <a:txBody>
                    <a:bodyPr/>
                    <a:lstStyle/>
                    <a:p>
                      <a:pPr algn="l"/>
                      <a:r>
                        <a:rPr lang="en-US" dirty="0" smtClean="0"/>
                        <a:t>20</a:t>
                      </a:r>
                      <a:endParaRPr lang="en-US" dirty="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r>
              <a:tr h="195943">
                <a:tc>
                  <a:txBody>
                    <a:bodyPr/>
                    <a:lstStyle/>
                    <a:p>
                      <a:pPr algn="l"/>
                      <a:r>
                        <a:rPr lang="en-US" dirty="0" smtClean="0"/>
                        <a:t>16</a:t>
                      </a:r>
                      <a:endParaRPr lang="en-US" dirty="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r>
              <a:tr h="195943">
                <a:tc>
                  <a:txBody>
                    <a:bodyPr/>
                    <a:lstStyle/>
                    <a:p>
                      <a:pPr algn="l"/>
                      <a:r>
                        <a:rPr lang="en-US" dirty="0" smtClean="0"/>
                        <a:t>8</a:t>
                      </a:r>
                      <a:endParaRPr lang="en-US" dirty="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r>
              <a:tr h="195943">
                <a:tc>
                  <a:txBody>
                    <a:bodyPr/>
                    <a:lstStyle/>
                    <a:p>
                      <a:pPr algn="l"/>
                      <a:r>
                        <a:rPr lang="en-US" dirty="0" smtClean="0"/>
                        <a:t>4</a:t>
                      </a:r>
                      <a:endParaRPr lang="en-US" dirty="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r>
              <a:tr h="195943">
                <a:tc>
                  <a:txBody>
                    <a:bodyPr/>
                    <a:lstStyle/>
                    <a:p>
                      <a:pPr algn="l"/>
                      <a:r>
                        <a:rPr lang="en-US" dirty="0" smtClean="0"/>
                        <a:t>0</a:t>
                      </a:r>
                      <a:endParaRPr lang="en-US" dirty="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graphicFrame>
        <p:nvGraphicFramePr>
          <p:cNvPr id="34" name="Content Placeholder 3"/>
          <p:cNvGraphicFramePr>
            <a:graphicFrameLocks/>
          </p:cNvGraphicFramePr>
          <p:nvPr>
            <p:extLst>
              <p:ext uri="{D42A27DB-BD31-4B8C-83A1-F6EECF244321}">
                <p14:modId xmlns="" xmlns:p14="http://schemas.microsoft.com/office/powerpoint/2010/main" val="4167507494"/>
              </p:ext>
            </p:extLst>
          </p:nvPr>
        </p:nvGraphicFramePr>
        <p:xfrm>
          <a:off x="7177314" y="3618188"/>
          <a:ext cx="685800" cy="274320"/>
        </p:xfrm>
        <a:graphic>
          <a:graphicData uri="http://schemas.openxmlformats.org/drawingml/2006/table">
            <a:tbl>
              <a:tblPr firstRow="1" bandRow="1">
                <a:tableStyleId>{5940675A-B579-460E-94D1-54222C63F5DA}</a:tableStyleId>
              </a:tblPr>
              <a:tblGrid>
                <a:gridCol w="685800"/>
              </a:tblGrid>
              <a:tr h="195943">
                <a:tc>
                  <a:txBody>
                    <a:bodyPr/>
                    <a:lstStyle/>
                    <a:p>
                      <a:pPr algn="l"/>
                      <a:r>
                        <a:rPr lang="en-US" dirty="0" smtClean="0"/>
                        <a:t>16380</a:t>
                      </a:r>
                      <a:endParaRPr lang="en-US" dirty="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graphicFrame>
        <p:nvGraphicFramePr>
          <p:cNvPr id="35" name="Content Placeholder 3"/>
          <p:cNvGraphicFramePr>
            <a:graphicFrameLocks/>
          </p:cNvGraphicFramePr>
          <p:nvPr>
            <p:extLst>
              <p:ext uri="{D42A27DB-BD31-4B8C-83A1-F6EECF244321}">
                <p14:modId xmlns="" xmlns:p14="http://schemas.microsoft.com/office/powerpoint/2010/main" val="3038785045"/>
              </p:ext>
            </p:extLst>
          </p:nvPr>
        </p:nvGraphicFramePr>
        <p:xfrm>
          <a:off x="5881914" y="1700170"/>
          <a:ext cx="1188720" cy="1920240"/>
        </p:xfrm>
        <a:graphic>
          <a:graphicData uri="http://schemas.openxmlformats.org/drawingml/2006/table">
            <a:tbl>
              <a:tblPr firstRow="1" bandRow="1">
                <a:tableStyleId>{5940675A-B579-460E-94D1-54222C63F5DA}</a:tableStyleId>
              </a:tblPr>
              <a:tblGrid>
                <a:gridCol w="1188720"/>
              </a:tblGrid>
              <a:tr h="195943">
                <a:tc>
                  <a:txBody>
                    <a:bodyPr/>
                    <a:lstStyle/>
                    <a:p>
                      <a:pPr algn="ctr"/>
                      <a:r>
                        <a:rPr lang="en-US" dirty="0" smtClean="0"/>
                        <a:t>CMP</a:t>
                      </a:r>
                      <a:endParaRPr lang="en-US" dirty="0"/>
                    </a:p>
                  </a:txBody>
                  <a:tcPr marL="0" marR="0" marT="0" marB="0"/>
                </a:tc>
              </a:tr>
              <a:tr h="195943">
                <a:tc>
                  <a:txBody>
                    <a:bodyPr/>
                    <a:lstStyle/>
                    <a:p>
                      <a:pPr algn="ctr"/>
                      <a:endParaRPr lang="en-US" dirty="0"/>
                    </a:p>
                  </a:txBody>
                  <a:tcPr marL="0" marR="0" marT="0" marB="0"/>
                </a:tc>
              </a:tr>
              <a:tr h="195943">
                <a:tc>
                  <a:txBody>
                    <a:bodyPr/>
                    <a:lstStyle/>
                    <a:p>
                      <a:pPr algn="ctr"/>
                      <a:endParaRPr lang="en-US" dirty="0"/>
                    </a:p>
                  </a:txBody>
                  <a:tcPr marL="0" marR="0" marT="0" marB="0"/>
                </a:tc>
              </a:tr>
              <a:tr h="195943">
                <a:tc>
                  <a:txBody>
                    <a:bodyPr/>
                    <a:lstStyle/>
                    <a:p>
                      <a:pPr algn="ctr"/>
                      <a:endParaRPr lang="en-US" dirty="0"/>
                    </a:p>
                  </a:txBody>
                  <a:tcPr marL="0" marR="0" marT="0" marB="0"/>
                </a:tc>
              </a:tr>
              <a:tr h="195943">
                <a:tc>
                  <a:txBody>
                    <a:bodyPr/>
                    <a:lstStyle/>
                    <a:p>
                      <a:pPr algn="ctr"/>
                      <a:endParaRPr lang="en-US" dirty="0"/>
                    </a:p>
                  </a:txBody>
                  <a:tcPr marL="0" marR="0" marT="0" marB="0"/>
                </a:tc>
              </a:tr>
              <a:tr h="195943">
                <a:tc>
                  <a:txBody>
                    <a:bodyPr/>
                    <a:lstStyle/>
                    <a:p>
                      <a:pPr algn="ctr"/>
                      <a:endParaRPr lang="en-US" dirty="0"/>
                    </a:p>
                  </a:txBody>
                  <a:tcPr marL="0" marR="0" marT="0" marB="0"/>
                </a:tc>
              </a:tr>
              <a:tr h="19594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JMP 28</a:t>
                      </a:r>
                    </a:p>
                  </a:txBody>
                  <a:tcPr marL="0" marR="0" marT="0" marB="0"/>
                </a:tc>
              </a:tr>
            </a:tbl>
          </a:graphicData>
        </a:graphic>
      </p:graphicFrame>
      <p:graphicFrame>
        <p:nvGraphicFramePr>
          <p:cNvPr id="36" name="Content Placeholder 3"/>
          <p:cNvGraphicFramePr>
            <a:graphicFrameLocks/>
          </p:cNvGraphicFramePr>
          <p:nvPr>
            <p:extLst>
              <p:ext uri="{D42A27DB-BD31-4B8C-83A1-F6EECF244321}">
                <p14:modId xmlns="" xmlns:p14="http://schemas.microsoft.com/office/powerpoint/2010/main" val="1652628329"/>
              </p:ext>
            </p:extLst>
          </p:nvPr>
        </p:nvGraphicFramePr>
        <p:xfrm>
          <a:off x="5881914" y="983890"/>
          <a:ext cx="1188720" cy="274320"/>
        </p:xfrm>
        <a:graphic>
          <a:graphicData uri="http://schemas.openxmlformats.org/drawingml/2006/table">
            <a:tbl>
              <a:tblPr firstRow="1" bandRow="1">
                <a:tableStyleId>{5940675A-B579-460E-94D1-54222C63F5DA}</a:tableStyleId>
              </a:tblPr>
              <a:tblGrid>
                <a:gridCol w="1188720"/>
              </a:tblGrid>
              <a:tr h="195943">
                <a:tc>
                  <a:txBody>
                    <a:bodyPr/>
                    <a:lstStyle/>
                    <a:p>
                      <a:pPr algn="ctr"/>
                      <a:r>
                        <a:rPr lang="en-US" dirty="0" smtClean="0"/>
                        <a:t>0</a:t>
                      </a:r>
                      <a:endParaRPr lang="en-US" dirty="0"/>
                    </a:p>
                  </a:txBody>
                  <a:tcPr marL="0" marR="0" marT="0" marB="0"/>
                </a:tc>
              </a:tr>
            </a:tbl>
          </a:graphicData>
        </a:graphic>
      </p:graphicFrame>
      <p:sp>
        <p:nvSpPr>
          <p:cNvPr id="37" name="TextBox 36"/>
          <p:cNvSpPr txBox="1"/>
          <p:nvPr/>
        </p:nvSpPr>
        <p:spPr>
          <a:xfrm>
            <a:off x="6339114" y="1105810"/>
            <a:ext cx="228600" cy="646331"/>
          </a:xfrm>
          <a:prstGeom prst="rect">
            <a:avLst/>
          </a:prstGeom>
          <a:noFill/>
        </p:spPr>
        <p:txBody>
          <a:bodyPr wrap="square" rtlCol="0">
            <a:spAutoFit/>
          </a:bodyPr>
          <a:lstStyle/>
          <a:p>
            <a:r>
              <a:rPr lang="en-US" dirty="0" smtClean="0"/>
              <a:t>.</a:t>
            </a:r>
          </a:p>
          <a:p>
            <a:r>
              <a:rPr lang="en-US" dirty="0"/>
              <a:t>.</a:t>
            </a:r>
          </a:p>
        </p:txBody>
      </p:sp>
      <p:graphicFrame>
        <p:nvGraphicFramePr>
          <p:cNvPr id="39" name="Content Placeholder 3"/>
          <p:cNvGraphicFramePr>
            <a:graphicFrameLocks/>
          </p:cNvGraphicFramePr>
          <p:nvPr>
            <p:extLst>
              <p:ext uri="{D42A27DB-BD31-4B8C-83A1-F6EECF244321}">
                <p14:modId xmlns="" xmlns:p14="http://schemas.microsoft.com/office/powerpoint/2010/main" val="1702967398"/>
              </p:ext>
            </p:extLst>
          </p:nvPr>
        </p:nvGraphicFramePr>
        <p:xfrm>
          <a:off x="7177314" y="1699218"/>
          <a:ext cx="685800" cy="1920240"/>
        </p:xfrm>
        <a:graphic>
          <a:graphicData uri="http://schemas.openxmlformats.org/drawingml/2006/table">
            <a:tbl>
              <a:tblPr firstRow="1" bandRow="1">
                <a:tableStyleId>{5940675A-B579-460E-94D1-54222C63F5DA}</a:tableStyleId>
              </a:tblPr>
              <a:tblGrid>
                <a:gridCol w="685800"/>
              </a:tblGrid>
              <a:tr h="195943">
                <a:tc>
                  <a:txBody>
                    <a:bodyPr/>
                    <a:lstStyle/>
                    <a:p>
                      <a:pPr algn="l"/>
                      <a:r>
                        <a:rPr lang="en-US" dirty="0" smtClean="0"/>
                        <a:t>16412</a:t>
                      </a:r>
                      <a:endParaRPr lang="en-US" dirty="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r>
              <a:tr h="195943">
                <a:tc>
                  <a:txBody>
                    <a:bodyPr/>
                    <a:lstStyle/>
                    <a:p>
                      <a:pPr algn="l"/>
                      <a:r>
                        <a:rPr lang="en-US" dirty="0" smtClean="0"/>
                        <a:t>16408</a:t>
                      </a:r>
                      <a:endParaRPr lang="en-US" dirty="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r>
              <a:tr h="195943">
                <a:tc>
                  <a:txBody>
                    <a:bodyPr/>
                    <a:lstStyle/>
                    <a:p>
                      <a:pPr algn="l"/>
                      <a:r>
                        <a:rPr lang="en-US" dirty="0" smtClean="0"/>
                        <a:t>16404</a:t>
                      </a:r>
                      <a:endParaRPr lang="en-US" dirty="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r>
              <a:tr h="195943">
                <a:tc>
                  <a:txBody>
                    <a:bodyPr/>
                    <a:lstStyle/>
                    <a:p>
                      <a:pPr algn="l"/>
                      <a:r>
                        <a:rPr lang="en-US" dirty="0" smtClean="0"/>
                        <a:t>16400</a:t>
                      </a:r>
                      <a:endParaRPr lang="en-US" dirty="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r>
              <a:tr h="195943">
                <a:tc>
                  <a:txBody>
                    <a:bodyPr/>
                    <a:lstStyle/>
                    <a:p>
                      <a:pPr algn="l"/>
                      <a:r>
                        <a:rPr lang="en-US" dirty="0" smtClean="0"/>
                        <a:t>16392</a:t>
                      </a:r>
                      <a:endParaRPr lang="en-US" dirty="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r>
              <a:tr h="195943">
                <a:tc>
                  <a:txBody>
                    <a:bodyPr/>
                    <a:lstStyle/>
                    <a:p>
                      <a:pPr algn="l"/>
                      <a:r>
                        <a:rPr lang="en-US" dirty="0" smtClean="0"/>
                        <a:t>16388</a:t>
                      </a:r>
                      <a:endParaRPr lang="en-US" dirty="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r>
              <a:tr h="195943">
                <a:tc>
                  <a:txBody>
                    <a:bodyPr/>
                    <a:lstStyle/>
                    <a:p>
                      <a:pPr algn="l"/>
                      <a:r>
                        <a:rPr lang="en-US" dirty="0" smtClean="0"/>
                        <a:t>16384</a:t>
                      </a:r>
                      <a:endParaRPr lang="en-US" dirty="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graphicFrame>
        <p:nvGraphicFramePr>
          <p:cNvPr id="40" name="Content Placeholder 3"/>
          <p:cNvGraphicFramePr>
            <a:graphicFrameLocks/>
          </p:cNvGraphicFramePr>
          <p:nvPr>
            <p:extLst>
              <p:ext uri="{D42A27DB-BD31-4B8C-83A1-F6EECF244321}">
                <p14:modId xmlns="" xmlns:p14="http://schemas.microsoft.com/office/powerpoint/2010/main" val="2981508827"/>
              </p:ext>
            </p:extLst>
          </p:nvPr>
        </p:nvGraphicFramePr>
        <p:xfrm>
          <a:off x="7177314" y="982938"/>
          <a:ext cx="685800" cy="274320"/>
        </p:xfrm>
        <a:graphic>
          <a:graphicData uri="http://schemas.openxmlformats.org/drawingml/2006/table">
            <a:tbl>
              <a:tblPr firstRow="1" bandRow="1">
                <a:tableStyleId>{5940675A-B579-460E-94D1-54222C63F5DA}</a:tableStyleId>
              </a:tblPr>
              <a:tblGrid>
                <a:gridCol w="685800"/>
              </a:tblGrid>
              <a:tr h="195943">
                <a:tc>
                  <a:txBody>
                    <a:bodyPr/>
                    <a:lstStyle/>
                    <a:p>
                      <a:pPr algn="l"/>
                      <a:r>
                        <a:rPr lang="en-US" dirty="0" smtClean="0"/>
                        <a:t>32764</a:t>
                      </a:r>
                      <a:endParaRPr lang="en-US" dirty="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41" name="TextBox 40"/>
          <p:cNvSpPr txBox="1"/>
          <p:nvPr/>
        </p:nvSpPr>
        <p:spPr>
          <a:xfrm>
            <a:off x="1005114" y="2750460"/>
            <a:ext cx="1143000" cy="369332"/>
          </a:xfrm>
          <a:prstGeom prst="rect">
            <a:avLst/>
          </a:prstGeom>
          <a:ln w="28575">
            <a:solidFill>
              <a:schemeClr val="tx2"/>
            </a:solidFill>
          </a:ln>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stStyle>
          <a:p>
            <a:pPr algn="ctr"/>
            <a:r>
              <a:rPr lang="en-US" dirty="0"/>
              <a:t>Program 1</a:t>
            </a:r>
          </a:p>
        </p:txBody>
      </p:sp>
      <p:sp>
        <p:nvSpPr>
          <p:cNvPr id="42" name="TextBox 41"/>
          <p:cNvSpPr txBox="1"/>
          <p:nvPr/>
        </p:nvSpPr>
        <p:spPr>
          <a:xfrm>
            <a:off x="3443514" y="2750460"/>
            <a:ext cx="1143000" cy="369332"/>
          </a:xfrm>
          <a:prstGeom prst="rect">
            <a:avLst/>
          </a:prstGeom>
          <a:ln w="28575">
            <a:solidFill>
              <a:schemeClr val="tx2"/>
            </a:solidFill>
          </a:ln>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stStyle>
          <a:p>
            <a:pPr algn="ctr"/>
            <a:r>
              <a:rPr lang="en-US" dirty="0"/>
              <a:t>Program 2</a:t>
            </a:r>
          </a:p>
        </p:txBody>
      </p:sp>
      <p:sp>
        <p:nvSpPr>
          <p:cNvPr id="43" name="Oval 42"/>
          <p:cNvSpPr/>
          <p:nvPr/>
        </p:nvSpPr>
        <p:spPr>
          <a:xfrm>
            <a:off x="5653314" y="3283860"/>
            <a:ext cx="1600200" cy="381000"/>
          </a:xfrm>
          <a:prstGeom prst="ellipse">
            <a:avLst/>
          </a:prstGeom>
          <a:noFill/>
          <a:ln w="28575">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44" name="Rounded Rectangular Callout 43"/>
          <p:cNvSpPr/>
          <p:nvPr/>
        </p:nvSpPr>
        <p:spPr>
          <a:xfrm>
            <a:off x="3405414" y="1610698"/>
            <a:ext cx="2362200" cy="1014984"/>
          </a:xfrm>
          <a:prstGeom prst="wedgeRoundRectCallout">
            <a:avLst>
              <a:gd name="adj1" fmla="val 49965"/>
              <a:gd name="adj2" fmla="val 137500"/>
              <a:gd name="adj3" fmla="val 16667"/>
            </a:avLst>
          </a:prstGeom>
          <a:ln w="28575">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smtClean="0"/>
              <a:t>Using absolute address is wrong here</a:t>
            </a:r>
            <a:endParaRPr lang="en-US" sz="2000" dirty="0"/>
          </a:p>
        </p:txBody>
      </p:sp>
      <p:sp>
        <p:nvSpPr>
          <p:cNvPr id="45" name="TextBox 44"/>
          <p:cNvSpPr txBox="1"/>
          <p:nvPr/>
        </p:nvSpPr>
        <p:spPr>
          <a:xfrm>
            <a:off x="471714" y="1610359"/>
            <a:ext cx="2819400" cy="1015663"/>
          </a:xfrm>
          <a:prstGeom prst="rect">
            <a:avLst/>
          </a:prstGeom>
          <a:ln w="28575">
            <a:solidFill>
              <a:schemeClr val="accent6"/>
            </a:solidFill>
          </a:ln>
        </p:spPr>
        <p:style>
          <a:lnRef idx="2">
            <a:schemeClr val="accent2"/>
          </a:lnRef>
          <a:fillRef idx="1">
            <a:schemeClr val="lt1"/>
          </a:fillRef>
          <a:effectRef idx="0">
            <a:schemeClr val="accent2"/>
          </a:effectRef>
          <a:fontRef idx="minor">
            <a:schemeClr val="dk1"/>
          </a:fontRef>
        </p:style>
        <p:txBody>
          <a:bodyPr wrap="square" rtlCol="0" anchor="ctr">
            <a:spAutoFit/>
          </a:bodyPr>
          <a:lstStyle/>
          <a:p>
            <a:pPr algn="ctr"/>
            <a:r>
              <a:rPr lang="en-US" sz="2000" dirty="0" smtClean="0"/>
              <a:t>We can use </a:t>
            </a:r>
            <a:r>
              <a:rPr lang="en-US" sz="2000" b="1" dirty="0" smtClean="0">
                <a:solidFill>
                  <a:schemeClr val="accent6"/>
                </a:solidFill>
              </a:rPr>
              <a:t>static relocation</a:t>
            </a:r>
            <a:r>
              <a:rPr lang="en-US" sz="2000" dirty="0" smtClean="0"/>
              <a:t> at program load time</a:t>
            </a:r>
          </a:p>
        </p:txBody>
      </p:sp>
      <p:sp>
        <p:nvSpPr>
          <p:cNvPr id="46" name="Right Brace 45"/>
          <p:cNvSpPr/>
          <p:nvPr/>
        </p:nvSpPr>
        <p:spPr>
          <a:xfrm>
            <a:off x="7863114" y="982938"/>
            <a:ext cx="304800" cy="2635250"/>
          </a:xfrm>
          <a:prstGeom prst="rightBrace">
            <a:avLst/>
          </a:prstGeom>
          <a:ln w="28575">
            <a:solidFill>
              <a:schemeClr val="accent6"/>
            </a:solidFill>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IN"/>
          </a:p>
        </p:txBody>
      </p:sp>
      <p:sp>
        <p:nvSpPr>
          <p:cNvPr id="47" name="Right Brace 46"/>
          <p:cNvSpPr/>
          <p:nvPr/>
        </p:nvSpPr>
        <p:spPr>
          <a:xfrm>
            <a:off x="7863114" y="3642000"/>
            <a:ext cx="304800" cy="2635250"/>
          </a:xfrm>
          <a:prstGeom prst="rightBrace">
            <a:avLst/>
          </a:prstGeom>
          <a:ln w="28575">
            <a:solidFill>
              <a:schemeClr val="accent6"/>
            </a:solidFill>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IN"/>
          </a:p>
        </p:txBody>
      </p:sp>
      <p:sp>
        <p:nvSpPr>
          <p:cNvPr id="48" name="TextBox 47"/>
          <p:cNvSpPr txBox="1"/>
          <p:nvPr/>
        </p:nvSpPr>
        <p:spPr>
          <a:xfrm rot="16200000">
            <a:off x="8009680" y="2115897"/>
            <a:ext cx="1143000" cy="369332"/>
          </a:xfrm>
          <a:prstGeom prst="rect">
            <a:avLst/>
          </a:prstGeom>
          <a:ln w="28575">
            <a:solidFill>
              <a:schemeClr val="tx2"/>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smtClean="0"/>
              <a:t>Program 2</a:t>
            </a:r>
            <a:endParaRPr lang="en-US" dirty="0"/>
          </a:p>
        </p:txBody>
      </p:sp>
      <p:sp>
        <p:nvSpPr>
          <p:cNvPr id="49" name="TextBox 48"/>
          <p:cNvSpPr txBox="1"/>
          <p:nvPr/>
        </p:nvSpPr>
        <p:spPr>
          <a:xfrm rot="16200000">
            <a:off x="8009680" y="4774959"/>
            <a:ext cx="1143000" cy="369332"/>
          </a:xfrm>
          <a:prstGeom prst="rect">
            <a:avLst/>
          </a:prstGeom>
          <a:ln w="28575">
            <a:solidFill>
              <a:schemeClr val="tx2"/>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smtClean="0"/>
              <a:t>Program 1</a:t>
            </a:r>
            <a:endParaRPr lang="en-US" dirty="0"/>
          </a:p>
        </p:txBody>
      </p:sp>
      <p:sp>
        <p:nvSpPr>
          <p:cNvPr id="51" name="Curved Down Arrow 50"/>
          <p:cNvSpPr/>
          <p:nvPr/>
        </p:nvSpPr>
        <p:spPr>
          <a:xfrm rot="16200000" flipH="1">
            <a:off x="5040896" y="3769085"/>
            <a:ext cx="1101464" cy="580572"/>
          </a:xfrm>
          <a:prstGeom prst="curvedDownArrow">
            <a:avLst>
              <a:gd name="adj1" fmla="val 6766"/>
              <a:gd name="adj2" fmla="val 49705"/>
              <a:gd name="adj3" fmla="val 24062"/>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2" name="Curved Down Arrow 51"/>
          <p:cNvSpPr/>
          <p:nvPr/>
        </p:nvSpPr>
        <p:spPr>
          <a:xfrm rot="16200000">
            <a:off x="2258127" y="4933927"/>
            <a:ext cx="1790201" cy="580572"/>
          </a:xfrm>
          <a:prstGeom prst="curvedDownArrow">
            <a:avLst>
              <a:gd name="adj1" fmla="val 6766"/>
              <a:gd name="adj2" fmla="val 49705"/>
              <a:gd name="adj3" fmla="val 24062"/>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 xmlns:p14="http://schemas.microsoft.com/office/powerpoint/2010/main" val="63861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10" presetClass="entr" presetSubtype="0" fill="hold"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500"/>
                                        <p:tgtEl>
                                          <p:spTgt spid="2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fade">
                                      <p:cBhvr>
                                        <p:cTn id="13" dur="500"/>
                                        <p:tgtEl>
                                          <p:spTgt spid="41"/>
                                        </p:tgtEl>
                                      </p:cBhvr>
                                    </p:animEffect>
                                  </p:childTnLst>
                                </p:cTn>
                              </p:par>
                              <p:par>
                                <p:cTn id="14" presetID="10" presetClass="entr" presetSubtype="0" fill="hold" nodeType="with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fade">
                                      <p:cBhvr>
                                        <p:cTn id="16" dur="500"/>
                                        <p:tgtEl>
                                          <p:spTgt spid="24"/>
                                        </p:tgtEl>
                                      </p:cBhvr>
                                    </p:animEffect>
                                  </p:childTnLst>
                                </p:cTn>
                              </p:par>
                              <p:par>
                                <p:cTn id="17" presetID="10" presetClass="entr" presetSubtype="0" fill="hold" nodeType="with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fade">
                                      <p:cBhvr>
                                        <p:cTn id="19" dur="500"/>
                                        <p:tgtEl>
                                          <p:spTgt spid="2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500"/>
                                        <p:tgtEl>
                                          <p:spTgt spid="2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fade">
                                      <p:cBhvr>
                                        <p:cTn id="27" dur="500"/>
                                        <p:tgtEl>
                                          <p:spTgt spid="25"/>
                                        </p:tgtEl>
                                      </p:cBhvr>
                                    </p:animEffect>
                                  </p:childTnLst>
                                </p:cTn>
                              </p:par>
                              <p:par>
                                <p:cTn id="28" presetID="10" presetClass="entr" presetSubtype="0" fill="hold" nodeType="withEffect">
                                  <p:stCondLst>
                                    <p:cond delay="0"/>
                                  </p:stCondLst>
                                  <p:childTnLst>
                                    <p:set>
                                      <p:cBhvr>
                                        <p:cTn id="29" dur="1" fill="hold">
                                          <p:stCondLst>
                                            <p:cond delay="0"/>
                                          </p:stCondLst>
                                        </p:cTn>
                                        <p:tgtEl>
                                          <p:spTgt spid="28"/>
                                        </p:tgtEl>
                                        <p:attrNameLst>
                                          <p:attrName>style.visibility</p:attrName>
                                        </p:attrNameLst>
                                      </p:cBhvr>
                                      <p:to>
                                        <p:strVal val="visible"/>
                                      </p:to>
                                    </p:set>
                                    <p:animEffect transition="in" filter="fade">
                                      <p:cBhvr>
                                        <p:cTn id="30" dur="500"/>
                                        <p:tgtEl>
                                          <p:spTgt spid="28"/>
                                        </p:tgtEl>
                                      </p:cBhvr>
                                    </p:animEffect>
                                  </p:childTnLst>
                                </p:cTn>
                              </p:par>
                              <p:par>
                                <p:cTn id="31" presetID="10" presetClass="entr" presetSubtype="0" fill="hold" nodeType="withEffect">
                                  <p:stCondLst>
                                    <p:cond delay="0"/>
                                  </p:stCondLst>
                                  <p:childTnLst>
                                    <p:set>
                                      <p:cBhvr>
                                        <p:cTn id="32" dur="1" fill="hold">
                                          <p:stCondLst>
                                            <p:cond delay="0"/>
                                          </p:stCondLst>
                                        </p:cTn>
                                        <p:tgtEl>
                                          <p:spTgt spid="29"/>
                                        </p:tgtEl>
                                        <p:attrNameLst>
                                          <p:attrName>style.visibility</p:attrName>
                                        </p:attrNameLst>
                                      </p:cBhvr>
                                      <p:to>
                                        <p:strVal val="visible"/>
                                      </p:to>
                                    </p:set>
                                    <p:animEffect transition="in" filter="fade">
                                      <p:cBhvr>
                                        <p:cTn id="33" dur="500"/>
                                        <p:tgtEl>
                                          <p:spTgt spid="29"/>
                                        </p:tgtEl>
                                      </p:cBhvr>
                                    </p:animEffect>
                                  </p:childTnLst>
                                </p:cTn>
                              </p:par>
                              <p:par>
                                <p:cTn id="34" presetID="10" presetClass="entr" presetSubtype="0" fill="hold" nodeType="withEffect">
                                  <p:stCondLst>
                                    <p:cond delay="0"/>
                                  </p:stCondLst>
                                  <p:childTnLst>
                                    <p:set>
                                      <p:cBhvr>
                                        <p:cTn id="35" dur="1" fill="hold">
                                          <p:stCondLst>
                                            <p:cond delay="0"/>
                                          </p:stCondLst>
                                        </p:cTn>
                                        <p:tgtEl>
                                          <p:spTgt spid="26"/>
                                        </p:tgtEl>
                                        <p:attrNameLst>
                                          <p:attrName>style.visibility</p:attrName>
                                        </p:attrNameLst>
                                      </p:cBhvr>
                                      <p:to>
                                        <p:strVal val="visible"/>
                                      </p:to>
                                    </p:set>
                                    <p:animEffect transition="in" filter="fade">
                                      <p:cBhvr>
                                        <p:cTn id="36" dur="500"/>
                                        <p:tgtEl>
                                          <p:spTgt spid="26"/>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42"/>
                                        </p:tgtEl>
                                        <p:attrNameLst>
                                          <p:attrName>style.visibility</p:attrName>
                                        </p:attrNameLst>
                                      </p:cBhvr>
                                      <p:to>
                                        <p:strVal val="visible"/>
                                      </p:to>
                                    </p:set>
                                    <p:animEffect transition="in" filter="fade">
                                      <p:cBhvr>
                                        <p:cTn id="39" dur="500"/>
                                        <p:tgtEl>
                                          <p:spTgt spid="42"/>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7"/>
                                        </p:tgtEl>
                                        <p:attrNameLst>
                                          <p:attrName>style.visibility</p:attrName>
                                        </p:attrNameLst>
                                      </p:cBhvr>
                                      <p:to>
                                        <p:strVal val="visible"/>
                                      </p:to>
                                    </p:set>
                                    <p:animEffect transition="in" filter="fade">
                                      <p:cBhvr>
                                        <p:cTn id="42" dur="500"/>
                                        <p:tgtEl>
                                          <p:spTgt spid="27"/>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0"/>
                                        </p:tgtEl>
                                        <p:attrNameLst>
                                          <p:attrName>style.visibility</p:attrName>
                                        </p:attrNameLst>
                                      </p:cBhvr>
                                      <p:to>
                                        <p:strVal val="visible"/>
                                      </p:to>
                                    </p:set>
                                    <p:animEffect transition="in" filter="fade">
                                      <p:cBhvr>
                                        <p:cTn id="47" dur="500"/>
                                        <p:tgtEl>
                                          <p:spTgt spid="30"/>
                                        </p:tgtEl>
                                      </p:cBhvr>
                                    </p:animEffect>
                                  </p:childTnLst>
                                </p:cTn>
                              </p:par>
                              <p:par>
                                <p:cTn id="48" presetID="10" presetClass="entr" presetSubtype="0" fill="hold" nodeType="withEffect">
                                  <p:stCondLst>
                                    <p:cond delay="0"/>
                                  </p:stCondLst>
                                  <p:childTnLst>
                                    <p:set>
                                      <p:cBhvr>
                                        <p:cTn id="49" dur="1" fill="hold">
                                          <p:stCondLst>
                                            <p:cond delay="0"/>
                                          </p:stCondLst>
                                        </p:cTn>
                                        <p:tgtEl>
                                          <p:spTgt spid="33"/>
                                        </p:tgtEl>
                                        <p:attrNameLst>
                                          <p:attrName>style.visibility</p:attrName>
                                        </p:attrNameLst>
                                      </p:cBhvr>
                                      <p:to>
                                        <p:strVal val="visible"/>
                                      </p:to>
                                    </p:set>
                                    <p:animEffect transition="in" filter="fade">
                                      <p:cBhvr>
                                        <p:cTn id="50" dur="500"/>
                                        <p:tgtEl>
                                          <p:spTgt spid="33"/>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2"/>
                                        </p:tgtEl>
                                        <p:attrNameLst>
                                          <p:attrName>style.visibility</p:attrName>
                                        </p:attrNameLst>
                                      </p:cBhvr>
                                      <p:to>
                                        <p:strVal val="visible"/>
                                      </p:to>
                                    </p:set>
                                    <p:animEffect transition="in" filter="fade">
                                      <p:cBhvr>
                                        <p:cTn id="53" dur="500"/>
                                        <p:tgtEl>
                                          <p:spTgt spid="32"/>
                                        </p:tgtEl>
                                      </p:cBhvr>
                                    </p:animEffect>
                                  </p:childTnLst>
                                </p:cTn>
                              </p:par>
                              <p:par>
                                <p:cTn id="54" presetID="10" presetClass="entr" presetSubtype="0" fill="hold" nodeType="withEffect">
                                  <p:stCondLst>
                                    <p:cond delay="0"/>
                                  </p:stCondLst>
                                  <p:childTnLst>
                                    <p:set>
                                      <p:cBhvr>
                                        <p:cTn id="55" dur="1" fill="hold">
                                          <p:stCondLst>
                                            <p:cond delay="0"/>
                                          </p:stCondLst>
                                        </p:cTn>
                                        <p:tgtEl>
                                          <p:spTgt spid="35"/>
                                        </p:tgtEl>
                                        <p:attrNameLst>
                                          <p:attrName>style.visibility</p:attrName>
                                        </p:attrNameLst>
                                      </p:cBhvr>
                                      <p:to>
                                        <p:strVal val="visible"/>
                                      </p:to>
                                    </p:set>
                                    <p:animEffect transition="in" filter="fade">
                                      <p:cBhvr>
                                        <p:cTn id="56" dur="500"/>
                                        <p:tgtEl>
                                          <p:spTgt spid="35"/>
                                        </p:tgtEl>
                                      </p:cBhvr>
                                    </p:animEffect>
                                  </p:childTnLst>
                                </p:cTn>
                              </p:par>
                              <p:par>
                                <p:cTn id="57" presetID="10" presetClass="entr" presetSubtype="0" fill="hold" nodeType="withEffect">
                                  <p:stCondLst>
                                    <p:cond delay="0"/>
                                  </p:stCondLst>
                                  <p:childTnLst>
                                    <p:set>
                                      <p:cBhvr>
                                        <p:cTn id="58" dur="1" fill="hold">
                                          <p:stCondLst>
                                            <p:cond delay="0"/>
                                          </p:stCondLst>
                                        </p:cTn>
                                        <p:tgtEl>
                                          <p:spTgt spid="39"/>
                                        </p:tgtEl>
                                        <p:attrNameLst>
                                          <p:attrName>style.visibility</p:attrName>
                                        </p:attrNameLst>
                                      </p:cBhvr>
                                      <p:to>
                                        <p:strVal val="visible"/>
                                      </p:to>
                                    </p:set>
                                    <p:animEffect transition="in" filter="fade">
                                      <p:cBhvr>
                                        <p:cTn id="59" dur="500"/>
                                        <p:tgtEl>
                                          <p:spTgt spid="39"/>
                                        </p:tgtEl>
                                      </p:cBhvr>
                                    </p:animEffect>
                                  </p:childTnLst>
                                </p:cTn>
                              </p:par>
                              <p:par>
                                <p:cTn id="60" presetID="10" presetClass="entr" presetSubtype="0" fill="hold" nodeType="withEffect">
                                  <p:stCondLst>
                                    <p:cond delay="0"/>
                                  </p:stCondLst>
                                  <p:childTnLst>
                                    <p:set>
                                      <p:cBhvr>
                                        <p:cTn id="61" dur="1" fill="hold">
                                          <p:stCondLst>
                                            <p:cond delay="0"/>
                                          </p:stCondLst>
                                        </p:cTn>
                                        <p:tgtEl>
                                          <p:spTgt spid="31"/>
                                        </p:tgtEl>
                                        <p:attrNameLst>
                                          <p:attrName>style.visibility</p:attrName>
                                        </p:attrNameLst>
                                      </p:cBhvr>
                                      <p:to>
                                        <p:strVal val="visible"/>
                                      </p:to>
                                    </p:set>
                                    <p:animEffect transition="in" filter="fade">
                                      <p:cBhvr>
                                        <p:cTn id="62" dur="500"/>
                                        <p:tgtEl>
                                          <p:spTgt spid="31"/>
                                        </p:tgtEl>
                                      </p:cBhvr>
                                    </p:animEffect>
                                  </p:childTnLst>
                                </p:cTn>
                              </p:par>
                              <p:par>
                                <p:cTn id="63" presetID="10" presetClass="entr" presetSubtype="0" fill="hold" nodeType="withEffect">
                                  <p:stCondLst>
                                    <p:cond delay="0"/>
                                  </p:stCondLst>
                                  <p:childTnLst>
                                    <p:set>
                                      <p:cBhvr>
                                        <p:cTn id="64" dur="1" fill="hold">
                                          <p:stCondLst>
                                            <p:cond delay="0"/>
                                          </p:stCondLst>
                                        </p:cTn>
                                        <p:tgtEl>
                                          <p:spTgt spid="34"/>
                                        </p:tgtEl>
                                        <p:attrNameLst>
                                          <p:attrName>style.visibility</p:attrName>
                                        </p:attrNameLst>
                                      </p:cBhvr>
                                      <p:to>
                                        <p:strVal val="visible"/>
                                      </p:to>
                                    </p:set>
                                    <p:animEffect transition="in" filter="fade">
                                      <p:cBhvr>
                                        <p:cTn id="65" dur="500"/>
                                        <p:tgtEl>
                                          <p:spTgt spid="34"/>
                                        </p:tgtEl>
                                      </p:cBhvr>
                                    </p:animEffect>
                                  </p:childTnLst>
                                </p:cTn>
                              </p:par>
                              <p:par>
                                <p:cTn id="66" presetID="10" presetClass="entr" presetSubtype="0" fill="hold" nodeType="withEffect">
                                  <p:stCondLst>
                                    <p:cond delay="0"/>
                                  </p:stCondLst>
                                  <p:childTnLst>
                                    <p:set>
                                      <p:cBhvr>
                                        <p:cTn id="67" dur="1" fill="hold">
                                          <p:stCondLst>
                                            <p:cond delay="0"/>
                                          </p:stCondLst>
                                        </p:cTn>
                                        <p:tgtEl>
                                          <p:spTgt spid="36"/>
                                        </p:tgtEl>
                                        <p:attrNameLst>
                                          <p:attrName>style.visibility</p:attrName>
                                        </p:attrNameLst>
                                      </p:cBhvr>
                                      <p:to>
                                        <p:strVal val="visible"/>
                                      </p:to>
                                    </p:set>
                                    <p:animEffect transition="in" filter="fade">
                                      <p:cBhvr>
                                        <p:cTn id="68" dur="500"/>
                                        <p:tgtEl>
                                          <p:spTgt spid="36"/>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37"/>
                                        </p:tgtEl>
                                        <p:attrNameLst>
                                          <p:attrName>style.visibility</p:attrName>
                                        </p:attrNameLst>
                                      </p:cBhvr>
                                      <p:to>
                                        <p:strVal val="visible"/>
                                      </p:to>
                                    </p:set>
                                    <p:animEffect transition="in" filter="fade">
                                      <p:cBhvr>
                                        <p:cTn id="71" dur="500"/>
                                        <p:tgtEl>
                                          <p:spTgt spid="37"/>
                                        </p:tgtEl>
                                      </p:cBhvr>
                                    </p:animEffect>
                                  </p:childTnLst>
                                </p:cTn>
                              </p:par>
                              <p:par>
                                <p:cTn id="72" presetID="10" presetClass="entr" presetSubtype="0" fill="hold" nodeType="withEffect">
                                  <p:stCondLst>
                                    <p:cond delay="0"/>
                                  </p:stCondLst>
                                  <p:childTnLst>
                                    <p:set>
                                      <p:cBhvr>
                                        <p:cTn id="73" dur="1" fill="hold">
                                          <p:stCondLst>
                                            <p:cond delay="0"/>
                                          </p:stCondLst>
                                        </p:cTn>
                                        <p:tgtEl>
                                          <p:spTgt spid="40"/>
                                        </p:tgtEl>
                                        <p:attrNameLst>
                                          <p:attrName>style.visibility</p:attrName>
                                        </p:attrNameLst>
                                      </p:cBhvr>
                                      <p:to>
                                        <p:strVal val="visible"/>
                                      </p:to>
                                    </p:set>
                                    <p:animEffect transition="in" filter="fade">
                                      <p:cBhvr>
                                        <p:cTn id="74" dur="500"/>
                                        <p:tgtEl>
                                          <p:spTgt spid="40"/>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grpId="0" nodeType="clickEffect">
                                  <p:stCondLst>
                                    <p:cond delay="0"/>
                                  </p:stCondLst>
                                  <p:childTnLst>
                                    <p:set>
                                      <p:cBhvr>
                                        <p:cTn id="78" dur="1" fill="hold">
                                          <p:stCondLst>
                                            <p:cond delay="0"/>
                                          </p:stCondLst>
                                        </p:cTn>
                                        <p:tgtEl>
                                          <p:spTgt spid="47"/>
                                        </p:tgtEl>
                                        <p:attrNameLst>
                                          <p:attrName>style.visibility</p:attrName>
                                        </p:attrNameLst>
                                      </p:cBhvr>
                                      <p:to>
                                        <p:strVal val="visible"/>
                                      </p:to>
                                    </p:set>
                                    <p:animEffect transition="in" filter="fade">
                                      <p:cBhvr>
                                        <p:cTn id="79" dur="500"/>
                                        <p:tgtEl>
                                          <p:spTgt spid="47"/>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46"/>
                                        </p:tgtEl>
                                        <p:attrNameLst>
                                          <p:attrName>style.visibility</p:attrName>
                                        </p:attrNameLst>
                                      </p:cBhvr>
                                      <p:to>
                                        <p:strVal val="visible"/>
                                      </p:to>
                                    </p:set>
                                    <p:animEffect transition="in" filter="fade">
                                      <p:cBhvr>
                                        <p:cTn id="82" dur="500"/>
                                        <p:tgtEl>
                                          <p:spTgt spid="46"/>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48"/>
                                        </p:tgtEl>
                                        <p:attrNameLst>
                                          <p:attrName>style.visibility</p:attrName>
                                        </p:attrNameLst>
                                      </p:cBhvr>
                                      <p:to>
                                        <p:strVal val="visible"/>
                                      </p:to>
                                    </p:set>
                                    <p:animEffect transition="in" filter="fade">
                                      <p:cBhvr>
                                        <p:cTn id="85" dur="500"/>
                                        <p:tgtEl>
                                          <p:spTgt spid="48"/>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49"/>
                                        </p:tgtEl>
                                        <p:attrNameLst>
                                          <p:attrName>style.visibility</p:attrName>
                                        </p:attrNameLst>
                                      </p:cBhvr>
                                      <p:to>
                                        <p:strVal val="visible"/>
                                      </p:to>
                                    </p:set>
                                    <p:animEffect transition="in" filter="fade">
                                      <p:cBhvr>
                                        <p:cTn id="88" dur="500"/>
                                        <p:tgtEl>
                                          <p:spTgt spid="49"/>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grpId="0" nodeType="clickEffect">
                                  <p:stCondLst>
                                    <p:cond delay="0"/>
                                  </p:stCondLst>
                                  <p:childTnLst>
                                    <p:set>
                                      <p:cBhvr>
                                        <p:cTn id="92" dur="1" fill="hold">
                                          <p:stCondLst>
                                            <p:cond delay="0"/>
                                          </p:stCondLst>
                                        </p:cTn>
                                        <p:tgtEl>
                                          <p:spTgt spid="43"/>
                                        </p:tgtEl>
                                        <p:attrNameLst>
                                          <p:attrName>style.visibility</p:attrName>
                                        </p:attrNameLst>
                                      </p:cBhvr>
                                      <p:to>
                                        <p:strVal val="visible"/>
                                      </p:to>
                                    </p:set>
                                    <p:animEffect transition="in" filter="fade">
                                      <p:cBhvr>
                                        <p:cTn id="93" dur="500"/>
                                        <p:tgtEl>
                                          <p:spTgt spid="43"/>
                                        </p:tgtEl>
                                      </p:cBhvr>
                                    </p:animEffect>
                                  </p:childTnLst>
                                </p:cTn>
                              </p:par>
                            </p:childTnLst>
                          </p:cTn>
                        </p:par>
                      </p:childTnLst>
                    </p:cTn>
                  </p:par>
                  <p:par>
                    <p:cTn id="94" fill="hold">
                      <p:stCondLst>
                        <p:cond delay="indefinite"/>
                      </p:stCondLst>
                      <p:childTnLst>
                        <p:par>
                          <p:cTn id="95" fill="hold">
                            <p:stCondLst>
                              <p:cond delay="0"/>
                            </p:stCondLst>
                            <p:childTnLst>
                              <p:par>
                                <p:cTn id="96" presetID="22" presetClass="entr" presetSubtype="4" fill="hold" grpId="0" nodeType="clickEffect">
                                  <p:stCondLst>
                                    <p:cond delay="0"/>
                                  </p:stCondLst>
                                  <p:childTnLst>
                                    <p:set>
                                      <p:cBhvr>
                                        <p:cTn id="97" dur="1" fill="hold">
                                          <p:stCondLst>
                                            <p:cond delay="0"/>
                                          </p:stCondLst>
                                        </p:cTn>
                                        <p:tgtEl>
                                          <p:spTgt spid="52"/>
                                        </p:tgtEl>
                                        <p:attrNameLst>
                                          <p:attrName>style.visibility</p:attrName>
                                        </p:attrNameLst>
                                      </p:cBhvr>
                                      <p:to>
                                        <p:strVal val="visible"/>
                                      </p:to>
                                    </p:set>
                                    <p:animEffect transition="in" filter="wipe(down)">
                                      <p:cBhvr>
                                        <p:cTn id="98" dur="500"/>
                                        <p:tgtEl>
                                          <p:spTgt spid="52"/>
                                        </p:tgtEl>
                                      </p:cBhvr>
                                    </p:animEffect>
                                  </p:childTnLst>
                                </p:cTn>
                              </p:par>
                            </p:childTnLst>
                          </p:cTn>
                        </p:par>
                      </p:childTnLst>
                    </p:cTn>
                  </p:par>
                  <p:par>
                    <p:cTn id="99" fill="hold">
                      <p:stCondLst>
                        <p:cond delay="indefinite"/>
                      </p:stCondLst>
                      <p:childTnLst>
                        <p:par>
                          <p:cTn id="100" fill="hold">
                            <p:stCondLst>
                              <p:cond delay="0"/>
                            </p:stCondLst>
                            <p:childTnLst>
                              <p:par>
                                <p:cTn id="101" presetID="22" presetClass="entr" presetSubtype="1" fill="hold" grpId="0" nodeType="clickEffect">
                                  <p:stCondLst>
                                    <p:cond delay="0"/>
                                  </p:stCondLst>
                                  <p:childTnLst>
                                    <p:set>
                                      <p:cBhvr>
                                        <p:cTn id="102" dur="1" fill="hold">
                                          <p:stCondLst>
                                            <p:cond delay="0"/>
                                          </p:stCondLst>
                                        </p:cTn>
                                        <p:tgtEl>
                                          <p:spTgt spid="51"/>
                                        </p:tgtEl>
                                        <p:attrNameLst>
                                          <p:attrName>style.visibility</p:attrName>
                                        </p:attrNameLst>
                                      </p:cBhvr>
                                      <p:to>
                                        <p:strVal val="visible"/>
                                      </p:to>
                                    </p:set>
                                    <p:animEffect transition="in" filter="wipe(up)">
                                      <p:cBhvr>
                                        <p:cTn id="103" dur="500"/>
                                        <p:tgtEl>
                                          <p:spTgt spid="51"/>
                                        </p:tgtEl>
                                      </p:cBhvr>
                                    </p:animEffect>
                                  </p:childTnLst>
                                </p:cTn>
                              </p:par>
                            </p:childTnLst>
                          </p:cTn>
                        </p:par>
                      </p:childTnLst>
                    </p:cTn>
                  </p:par>
                  <p:par>
                    <p:cTn id="104" fill="hold">
                      <p:stCondLst>
                        <p:cond delay="indefinite"/>
                      </p:stCondLst>
                      <p:childTnLst>
                        <p:par>
                          <p:cTn id="105" fill="hold">
                            <p:stCondLst>
                              <p:cond delay="0"/>
                            </p:stCondLst>
                            <p:childTnLst>
                              <p:par>
                                <p:cTn id="106" presetID="10" presetClass="entr" presetSubtype="0" fill="hold" grpId="0" nodeType="clickEffect">
                                  <p:stCondLst>
                                    <p:cond delay="0"/>
                                  </p:stCondLst>
                                  <p:childTnLst>
                                    <p:set>
                                      <p:cBhvr>
                                        <p:cTn id="107" dur="1" fill="hold">
                                          <p:stCondLst>
                                            <p:cond delay="0"/>
                                          </p:stCondLst>
                                        </p:cTn>
                                        <p:tgtEl>
                                          <p:spTgt spid="44"/>
                                        </p:tgtEl>
                                        <p:attrNameLst>
                                          <p:attrName>style.visibility</p:attrName>
                                        </p:attrNameLst>
                                      </p:cBhvr>
                                      <p:to>
                                        <p:strVal val="visible"/>
                                      </p:to>
                                    </p:set>
                                    <p:animEffect transition="in" filter="fade">
                                      <p:cBhvr>
                                        <p:cTn id="108" dur="500"/>
                                        <p:tgtEl>
                                          <p:spTgt spid="44"/>
                                        </p:tgtEl>
                                      </p:cBhvr>
                                    </p:animEffect>
                                  </p:childTnLst>
                                </p:cTn>
                              </p:par>
                            </p:childTnLst>
                          </p:cTn>
                        </p:par>
                      </p:childTnLst>
                    </p:cTn>
                  </p:par>
                  <p:par>
                    <p:cTn id="109" fill="hold">
                      <p:stCondLst>
                        <p:cond delay="indefinite"/>
                      </p:stCondLst>
                      <p:childTnLst>
                        <p:par>
                          <p:cTn id="110" fill="hold">
                            <p:stCondLst>
                              <p:cond delay="0"/>
                            </p:stCondLst>
                            <p:childTnLst>
                              <p:par>
                                <p:cTn id="111" presetID="10" presetClass="entr" presetSubtype="0" fill="hold" grpId="0" nodeType="clickEffect">
                                  <p:stCondLst>
                                    <p:cond delay="0"/>
                                  </p:stCondLst>
                                  <p:childTnLst>
                                    <p:set>
                                      <p:cBhvr>
                                        <p:cTn id="112" dur="1" fill="hold">
                                          <p:stCondLst>
                                            <p:cond delay="0"/>
                                          </p:stCondLst>
                                        </p:cTn>
                                        <p:tgtEl>
                                          <p:spTgt spid="45"/>
                                        </p:tgtEl>
                                        <p:attrNameLst>
                                          <p:attrName>style.visibility</p:attrName>
                                        </p:attrNameLst>
                                      </p:cBhvr>
                                      <p:to>
                                        <p:strVal val="visible"/>
                                      </p:to>
                                    </p:set>
                                    <p:animEffect transition="in" filter="fade">
                                      <p:cBhvr>
                                        <p:cTn id="113"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7" grpId="0"/>
      <p:bldP spid="32" grpId="0"/>
      <p:bldP spid="37" grpId="0"/>
      <p:bldP spid="41" grpId="0" animBg="1"/>
      <p:bldP spid="42" grpId="0" animBg="1"/>
      <p:bldP spid="43" grpId="0" animBg="1"/>
      <p:bldP spid="44" grpId="0" animBg="1"/>
      <p:bldP spid="45" grpId="0" animBg="1"/>
      <p:bldP spid="46" grpId="0" animBg="1"/>
      <p:bldP spid="47" grpId="0" animBg="1"/>
      <p:bldP spid="48" grpId="0" animBg="1"/>
      <p:bldP spid="49" grpId="0" animBg="1"/>
      <p:bldP spid="51" grpId="0" animBg="1"/>
      <p:bldP spid="5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relocation</a:t>
            </a:r>
          </a:p>
        </p:txBody>
      </p:sp>
      <p:graphicFrame>
        <p:nvGraphicFramePr>
          <p:cNvPr id="19" name="Content Placeholder 3"/>
          <p:cNvGraphicFramePr>
            <a:graphicFrameLocks/>
          </p:cNvGraphicFramePr>
          <p:nvPr>
            <p:extLst>
              <p:ext uri="{D42A27DB-BD31-4B8C-83A1-F6EECF244321}">
                <p14:modId xmlns="" xmlns:p14="http://schemas.microsoft.com/office/powerpoint/2010/main" val="3248448362"/>
              </p:ext>
            </p:extLst>
          </p:nvPr>
        </p:nvGraphicFramePr>
        <p:xfrm>
          <a:off x="1005114" y="4335420"/>
          <a:ext cx="1188720" cy="1920240"/>
        </p:xfrm>
        <a:graphic>
          <a:graphicData uri="http://schemas.openxmlformats.org/drawingml/2006/table">
            <a:tbl>
              <a:tblPr firstRow="1" bandRow="1">
                <a:tableStyleId>{5940675A-B579-460E-94D1-54222C63F5DA}</a:tableStyleId>
              </a:tblPr>
              <a:tblGrid>
                <a:gridCol w="1188720"/>
              </a:tblGrid>
              <a:tr h="195943">
                <a:tc>
                  <a:txBody>
                    <a:bodyPr/>
                    <a:lstStyle/>
                    <a:p>
                      <a:pPr algn="ctr"/>
                      <a:r>
                        <a:rPr lang="en-US" dirty="0" smtClean="0"/>
                        <a:t>ADD</a:t>
                      </a:r>
                      <a:endParaRPr lang="en-US" dirty="0"/>
                    </a:p>
                  </a:txBody>
                  <a:tcPr marL="0" marR="0" marT="0" marB="0"/>
                </a:tc>
              </a:tr>
              <a:tr h="195943">
                <a:tc>
                  <a:txBody>
                    <a:bodyPr/>
                    <a:lstStyle/>
                    <a:p>
                      <a:pPr algn="ctr"/>
                      <a:r>
                        <a:rPr lang="en-US" dirty="0" smtClean="0"/>
                        <a:t>MOV</a:t>
                      </a:r>
                      <a:endParaRPr lang="en-US" dirty="0"/>
                    </a:p>
                  </a:txBody>
                  <a:tcPr marL="0" marR="0" marT="0" marB="0"/>
                </a:tc>
              </a:tr>
              <a:tr h="195943">
                <a:tc>
                  <a:txBody>
                    <a:bodyPr/>
                    <a:lstStyle/>
                    <a:p>
                      <a:pPr algn="ctr"/>
                      <a:endParaRPr lang="en-US" dirty="0"/>
                    </a:p>
                  </a:txBody>
                  <a:tcPr marL="0" marR="0" marT="0" marB="0"/>
                </a:tc>
              </a:tr>
              <a:tr h="91440">
                <a:tc>
                  <a:txBody>
                    <a:bodyPr/>
                    <a:lstStyle/>
                    <a:p>
                      <a:pPr algn="ctr"/>
                      <a:endParaRPr lang="en-US" dirty="0"/>
                    </a:p>
                  </a:txBody>
                  <a:tcPr marL="0" marR="0" marT="0" marB="0"/>
                </a:tc>
              </a:tr>
              <a:tr h="195943">
                <a:tc>
                  <a:txBody>
                    <a:bodyPr/>
                    <a:lstStyle/>
                    <a:p>
                      <a:pPr algn="ctr"/>
                      <a:endParaRPr lang="en-US" dirty="0"/>
                    </a:p>
                  </a:txBody>
                  <a:tcPr marL="0" marR="0" marT="0" marB="0"/>
                </a:tc>
              </a:tr>
              <a:tr h="195943">
                <a:tc>
                  <a:txBody>
                    <a:bodyPr/>
                    <a:lstStyle/>
                    <a:p>
                      <a:pPr algn="ctr"/>
                      <a:endParaRPr lang="en-US" dirty="0"/>
                    </a:p>
                  </a:txBody>
                  <a:tcPr marL="0" marR="0" marT="0" marB="0"/>
                </a:tc>
              </a:tr>
              <a:tr h="19594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JMP 24</a:t>
                      </a:r>
                    </a:p>
                  </a:txBody>
                  <a:tcPr marL="0" marR="0" marT="0" marB="0"/>
                </a:tc>
              </a:tr>
            </a:tbl>
          </a:graphicData>
        </a:graphic>
      </p:graphicFrame>
      <p:graphicFrame>
        <p:nvGraphicFramePr>
          <p:cNvPr id="20" name="Content Placeholder 3"/>
          <p:cNvGraphicFramePr>
            <a:graphicFrameLocks/>
          </p:cNvGraphicFramePr>
          <p:nvPr>
            <p:extLst>
              <p:ext uri="{D42A27DB-BD31-4B8C-83A1-F6EECF244321}">
                <p14:modId xmlns="" xmlns:p14="http://schemas.microsoft.com/office/powerpoint/2010/main" val="3979986920"/>
              </p:ext>
            </p:extLst>
          </p:nvPr>
        </p:nvGraphicFramePr>
        <p:xfrm>
          <a:off x="1005114" y="3619140"/>
          <a:ext cx="1188720" cy="274320"/>
        </p:xfrm>
        <a:graphic>
          <a:graphicData uri="http://schemas.openxmlformats.org/drawingml/2006/table">
            <a:tbl>
              <a:tblPr firstRow="1" bandRow="1">
                <a:tableStyleId>{5940675A-B579-460E-94D1-54222C63F5DA}</a:tableStyleId>
              </a:tblPr>
              <a:tblGrid>
                <a:gridCol w="1188720"/>
              </a:tblGrid>
              <a:tr h="195943">
                <a:tc>
                  <a:txBody>
                    <a:bodyPr/>
                    <a:lstStyle/>
                    <a:p>
                      <a:pPr algn="ctr"/>
                      <a:r>
                        <a:rPr lang="en-US" dirty="0" smtClean="0"/>
                        <a:t>0</a:t>
                      </a:r>
                      <a:endParaRPr lang="en-US" dirty="0"/>
                    </a:p>
                  </a:txBody>
                  <a:tcPr marL="0" marR="0" marT="0" marB="0"/>
                </a:tc>
              </a:tr>
            </a:tbl>
          </a:graphicData>
        </a:graphic>
      </p:graphicFrame>
      <p:sp>
        <p:nvSpPr>
          <p:cNvPr id="21" name="TextBox 20"/>
          <p:cNvSpPr txBox="1"/>
          <p:nvPr/>
        </p:nvSpPr>
        <p:spPr>
          <a:xfrm>
            <a:off x="1462314" y="3741060"/>
            <a:ext cx="228600" cy="646331"/>
          </a:xfrm>
          <a:prstGeom prst="rect">
            <a:avLst/>
          </a:prstGeom>
          <a:noFill/>
        </p:spPr>
        <p:txBody>
          <a:bodyPr wrap="square" rtlCol="0">
            <a:spAutoFit/>
          </a:bodyPr>
          <a:lstStyle/>
          <a:p>
            <a:r>
              <a:rPr lang="en-US" dirty="0" smtClean="0"/>
              <a:t>.</a:t>
            </a:r>
          </a:p>
          <a:p>
            <a:r>
              <a:rPr lang="en-US" dirty="0"/>
              <a:t>.</a:t>
            </a:r>
          </a:p>
        </p:txBody>
      </p:sp>
      <p:graphicFrame>
        <p:nvGraphicFramePr>
          <p:cNvPr id="23" name="Content Placeholder 3"/>
          <p:cNvGraphicFramePr>
            <a:graphicFrameLocks/>
          </p:cNvGraphicFramePr>
          <p:nvPr>
            <p:extLst>
              <p:ext uri="{D42A27DB-BD31-4B8C-83A1-F6EECF244321}">
                <p14:modId xmlns="" xmlns:p14="http://schemas.microsoft.com/office/powerpoint/2010/main" val="575693921"/>
              </p:ext>
            </p:extLst>
          </p:nvPr>
        </p:nvGraphicFramePr>
        <p:xfrm>
          <a:off x="2300514" y="4334468"/>
          <a:ext cx="365760" cy="1920240"/>
        </p:xfrm>
        <a:graphic>
          <a:graphicData uri="http://schemas.openxmlformats.org/drawingml/2006/table">
            <a:tbl>
              <a:tblPr firstRow="1" bandRow="1">
                <a:tableStyleId>{5940675A-B579-460E-94D1-54222C63F5DA}</a:tableStyleId>
              </a:tblPr>
              <a:tblGrid>
                <a:gridCol w="365760"/>
              </a:tblGrid>
              <a:tr h="195943">
                <a:tc>
                  <a:txBody>
                    <a:bodyPr/>
                    <a:lstStyle/>
                    <a:p>
                      <a:pPr algn="l"/>
                      <a:r>
                        <a:rPr lang="en-US" dirty="0" smtClean="0"/>
                        <a:t>28</a:t>
                      </a:r>
                      <a:endParaRPr lang="en-US" dirty="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r>
              <a:tr h="195943">
                <a:tc>
                  <a:txBody>
                    <a:bodyPr/>
                    <a:lstStyle/>
                    <a:p>
                      <a:pPr algn="l"/>
                      <a:r>
                        <a:rPr lang="en-US" dirty="0" smtClean="0"/>
                        <a:t>24</a:t>
                      </a:r>
                      <a:endParaRPr lang="en-US" dirty="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r>
              <a:tr h="195943">
                <a:tc>
                  <a:txBody>
                    <a:bodyPr/>
                    <a:lstStyle/>
                    <a:p>
                      <a:pPr algn="l"/>
                      <a:r>
                        <a:rPr lang="en-US" dirty="0" smtClean="0"/>
                        <a:t>20</a:t>
                      </a:r>
                      <a:endParaRPr lang="en-US" dirty="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r>
              <a:tr h="195943">
                <a:tc>
                  <a:txBody>
                    <a:bodyPr/>
                    <a:lstStyle/>
                    <a:p>
                      <a:pPr algn="l"/>
                      <a:r>
                        <a:rPr lang="en-US" dirty="0" smtClean="0"/>
                        <a:t>16</a:t>
                      </a:r>
                      <a:endParaRPr lang="en-US" dirty="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r>
              <a:tr h="195943">
                <a:tc>
                  <a:txBody>
                    <a:bodyPr/>
                    <a:lstStyle/>
                    <a:p>
                      <a:pPr algn="l"/>
                      <a:r>
                        <a:rPr lang="en-US" dirty="0" smtClean="0"/>
                        <a:t>8</a:t>
                      </a:r>
                      <a:endParaRPr lang="en-US" dirty="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r>
              <a:tr h="195943">
                <a:tc>
                  <a:txBody>
                    <a:bodyPr/>
                    <a:lstStyle/>
                    <a:p>
                      <a:pPr algn="l"/>
                      <a:r>
                        <a:rPr lang="en-US" dirty="0" smtClean="0"/>
                        <a:t>4</a:t>
                      </a:r>
                      <a:endParaRPr lang="en-US" dirty="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r>
              <a:tr h="195943">
                <a:tc>
                  <a:txBody>
                    <a:bodyPr/>
                    <a:lstStyle/>
                    <a:p>
                      <a:pPr algn="l"/>
                      <a:r>
                        <a:rPr lang="en-US" dirty="0" smtClean="0"/>
                        <a:t>0</a:t>
                      </a:r>
                      <a:endParaRPr lang="en-US" dirty="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graphicFrame>
        <p:nvGraphicFramePr>
          <p:cNvPr id="24" name="Content Placeholder 3"/>
          <p:cNvGraphicFramePr>
            <a:graphicFrameLocks/>
          </p:cNvGraphicFramePr>
          <p:nvPr>
            <p:extLst>
              <p:ext uri="{D42A27DB-BD31-4B8C-83A1-F6EECF244321}">
                <p14:modId xmlns="" xmlns:p14="http://schemas.microsoft.com/office/powerpoint/2010/main" val="3056780766"/>
              </p:ext>
            </p:extLst>
          </p:nvPr>
        </p:nvGraphicFramePr>
        <p:xfrm>
          <a:off x="2300514" y="3618188"/>
          <a:ext cx="685800" cy="274320"/>
        </p:xfrm>
        <a:graphic>
          <a:graphicData uri="http://schemas.openxmlformats.org/drawingml/2006/table">
            <a:tbl>
              <a:tblPr firstRow="1" bandRow="1">
                <a:tableStyleId>{5940675A-B579-460E-94D1-54222C63F5DA}</a:tableStyleId>
              </a:tblPr>
              <a:tblGrid>
                <a:gridCol w="685800"/>
              </a:tblGrid>
              <a:tr h="195943">
                <a:tc>
                  <a:txBody>
                    <a:bodyPr/>
                    <a:lstStyle/>
                    <a:p>
                      <a:pPr algn="l"/>
                      <a:r>
                        <a:rPr lang="en-US" dirty="0" smtClean="0"/>
                        <a:t>16380</a:t>
                      </a:r>
                      <a:endParaRPr lang="en-US" dirty="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graphicFrame>
        <p:nvGraphicFramePr>
          <p:cNvPr id="25" name="Content Placeholder 3"/>
          <p:cNvGraphicFramePr>
            <a:graphicFrameLocks/>
          </p:cNvGraphicFramePr>
          <p:nvPr>
            <p:extLst>
              <p:ext uri="{D42A27DB-BD31-4B8C-83A1-F6EECF244321}">
                <p14:modId xmlns="" xmlns:p14="http://schemas.microsoft.com/office/powerpoint/2010/main" val="275366979"/>
              </p:ext>
            </p:extLst>
          </p:nvPr>
        </p:nvGraphicFramePr>
        <p:xfrm>
          <a:off x="3443514" y="4335420"/>
          <a:ext cx="1188720" cy="1920240"/>
        </p:xfrm>
        <a:graphic>
          <a:graphicData uri="http://schemas.openxmlformats.org/drawingml/2006/table">
            <a:tbl>
              <a:tblPr firstRow="1" bandRow="1">
                <a:tableStyleId>{5940675A-B579-460E-94D1-54222C63F5DA}</a:tableStyleId>
              </a:tblPr>
              <a:tblGrid>
                <a:gridCol w="1188720"/>
              </a:tblGrid>
              <a:tr h="195943">
                <a:tc>
                  <a:txBody>
                    <a:bodyPr/>
                    <a:lstStyle/>
                    <a:p>
                      <a:pPr algn="ctr"/>
                      <a:r>
                        <a:rPr lang="en-US" dirty="0" smtClean="0"/>
                        <a:t>CMP</a:t>
                      </a:r>
                      <a:endParaRPr lang="en-US" dirty="0"/>
                    </a:p>
                  </a:txBody>
                  <a:tcPr marL="0" marR="0" marT="0" marB="0"/>
                </a:tc>
              </a:tr>
              <a:tr h="195943">
                <a:tc>
                  <a:txBody>
                    <a:bodyPr/>
                    <a:lstStyle/>
                    <a:p>
                      <a:pPr algn="ctr"/>
                      <a:endParaRPr lang="en-US" dirty="0"/>
                    </a:p>
                  </a:txBody>
                  <a:tcPr marL="0" marR="0" marT="0" marB="0"/>
                </a:tc>
              </a:tr>
              <a:tr h="195943">
                <a:tc>
                  <a:txBody>
                    <a:bodyPr/>
                    <a:lstStyle/>
                    <a:p>
                      <a:pPr algn="ctr"/>
                      <a:endParaRPr lang="en-US" dirty="0"/>
                    </a:p>
                  </a:txBody>
                  <a:tcPr marL="0" marR="0" marT="0" marB="0"/>
                </a:tc>
              </a:tr>
              <a:tr h="195943">
                <a:tc>
                  <a:txBody>
                    <a:bodyPr/>
                    <a:lstStyle/>
                    <a:p>
                      <a:pPr algn="ctr"/>
                      <a:endParaRPr lang="en-US" dirty="0"/>
                    </a:p>
                  </a:txBody>
                  <a:tcPr marL="0" marR="0" marT="0" marB="0"/>
                </a:tc>
              </a:tr>
              <a:tr h="195943">
                <a:tc>
                  <a:txBody>
                    <a:bodyPr/>
                    <a:lstStyle/>
                    <a:p>
                      <a:pPr algn="ctr"/>
                      <a:endParaRPr lang="en-US" dirty="0"/>
                    </a:p>
                  </a:txBody>
                  <a:tcPr marL="0" marR="0" marT="0" marB="0"/>
                </a:tc>
              </a:tr>
              <a:tr h="195943">
                <a:tc>
                  <a:txBody>
                    <a:bodyPr/>
                    <a:lstStyle/>
                    <a:p>
                      <a:pPr algn="ctr"/>
                      <a:endParaRPr lang="en-US" dirty="0"/>
                    </a:p>
                  </a:txBody>
                  <a:tcPr marL="0" marR="0" marT="0" marB="0"/>
                </a:tc>
              </a:tr>
              <a:tr h="19594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JMP 28</a:t>
                      </a:r>
                    </a:p>
                  </a:txBody>
                  <a:tcPr marL="0" marR="0" marT="0" marB="0"/>
                </a:tc>
              </a:tr>
            </a:tbl>
          </a:graphicData>
        </a:graphic>
      </p:graphicFrame>
      <p:graphicFrame>
        <p:nvGraphicFramePr>
          <p:cNvPr id="26" name="Content Placeholder 3"/>
          <p:cNvGraphicFramePr>
            <a:graphicFrameLocks/>
          </p:cNvGraphicFramePr>
          <p:nvPr>
            <p:extLst>
              <p:ext uri="{D42A27DB-BD31-4B8C-83A1-F6EECF244321}">
                <p14:modId xmlns="" xmlns:p14="http://schemas.microsoft.com/office/powerpoint/2010/main" val="2853911733"/>
              </p:ext>
            </p:extLst>
          </p:nvPr>
        </p:nvGraphicFramePr>
        <p:xfrm>
          <a:off x="3443514" y="3619140"/>
          <a:ext cx="1188720" cy="274320"/>
        </p:xfrm>
        <a:graphic>
          <a:graphicData uri="http://schemas.openxmlformats.org/drawingml/2006/table">
            <a:tbl>
              <a:tblPr firstRow="1" bandRow="1">
                <a:tableStyleId>{5940675A-B579-460E-94D1-54222C63F5DA}</a:tableStyleId>
              </a:tblPr>
              <a:tblGrid>
                <a:gridCol w="1188720"/>
              </a:tblGrid>
              <a:tr h="195943">
                <a:tc>
                  <a:txBody>
                    <a:bodyPr/>
                    <a:lstStyle/>
                    <a:p>
                      <a:pPr algn="ctr"/>
                      <a:r>
                        <a:rPr lang="en-US" dirty="0" smtClean="0"/>
                        <a:t>0</a:t>
                      </a:r>
                      <a:endParaRPr lang="en-US" dirty="0"/>
                    </a:p>
                  </a:txBody>
                  <a:tcPr marL="0" marR="0" marT="0" marB="0"/>
                </a:tc>
              </a:tr>
            </a:tbl>
          </a:graphicData>
        </a:graphic>
      </p:graphicFrame>
      <p:sp>
        <p:nvSpPr>
          <p:cNvPr id="27" name="TextBox 26"/>
          <p:cNvSpPr txBox="1"/>
          <p:nvPr/>
        </p:nvSpPr>
        <p:spPr>
          <a:xfrm>
            <a:off x="3900714" y="3741060"/>
            <a:ext cx="228600" cy="646331"/>
          </a:xfrm>
          <a:prstGeom prst="rect">
            <a:avLst/>
          </a:prstGeom>
          <a:noFill/>
        </p:spPr>
        <p:txBody>
          <a:bodyPr wrap="square" rtlCol="0">
            <a:spAutoFit/>
          </a:bodyPr>
          <a:lstStyle/>
          <a:p>
            <a:r>
              <a:rPr lang="en-US" dirty="0" smtClean="0"/>
              <a:t>.</a:t>
            </a:r>
          </a:p>
          <a:p>
            <a:r>
              <a:rPr lang="en-US" dirty="0"/>
              <a:t>.</a:t>
            </a:r>
          </a:p>
        </p:txBody>
      </p:sp>
      <p:graphicFrame>
        <p:nvGraphicFramePr>
          <p:cNvPr id="28" name="Content Placeholder 3"/>
          <p:cNvGraphicFramePr>
            <a:graphicFrameLocks/>
          </p:cNvGraphicFramePr>
          <p:nvPr>
            <p:extLst>
              <p:ext uri="{D42A27DB-BD31-4B8C-83A1-F6EECF244321}">
                <p14:modId xmlns="" xmlns:p14="http://schemas.microsoft.com/office/powerpoint/2010/main" val="2379376942"/>
              </p:ext>
            </p:extLst>
          </p:nvPr>
        </p:nvGraphicFramePr>
        <p:xfrm>
          <a:off x="4738914" y="4334468"/>
          <a:ext cx="365760" cy="1920240"/>
        </p:xfrm>
        <a:graphic>
          <a:graphicData uri="http://schemas.openxmlformats.org/drawingml/2006/table">
            <a:tbl>
              <a:tblPr firstRow="1" bandRow="1">
                <a:tableStyleId>{5940675A-B579-460E-94D1-54222C63F5DA}</a:tableStyleId>
              </a:tblPr>
              <a:tblGrid>
                <a:gridCol w="365760"/>
              </a:tblGrid>
              <a:tr h="195943">
                <a:tc>
                  <a:txBody>
                    <a:bodyPr/>
                    <a:lstStyle/>
                    <a:p>
                      <a:pPr algn="l"/>
                      <a:r>
                        <a:rPr lang="en-US" dirty="0" smtClean="0"/>
                        <a:t>28</a:t>
                      </a:r>
                      <a:endParaRPr lang="en-US" dirty="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r>
              <a:tr h="195943">
                <a:tc>
                  <a:txBody>
                    <a:bodyPr/>
                    <a:lstStyle/>
                    <a:p>
                      <a:pPr algn="l"/>
                      <a:r>
                        <a:rPr lang="en-US" dirty="0" smtClean="0"/>
                        <a:t>24</a:t>
                      </a:r>
                      <a:endParaRPr lang="en-US" dirty="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r>
              <a:tr h="195943">
                <a:tc>
                  <a:txBody>
                    <a:bodyPr/>
                    <a:lstStyle/>
                    <a:p>
                      <a:pPr algn="l"/>
                      <a:r>
                        <a:rPr lang="en-US" dirty="0" smtClean="0"/>
                        <a:t>20</a:t>
                      </a:r>
                      <a:endParaRPr lang="en-US" dirty="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r>
              <a:tr h="195943">
                <a:tc>
                  <a:txBody>
                    <a:bodyPr/>
                    <a:lstStyle/>
                    <a:p>
                      <a:pPr algn="l"/>
                      <a:r>
                        <a:rPr lang="en-US" dirty="0" smtClean="0"/>
                        <a:t>16</a:t>
                      </a:r>
                      <a:endParaRPr lang="en-US" dirty="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r>
              <a:tr h="195943">
                <a:tc>
                  <a:txBody>
                    <a:bodyPr/>
                    <a:lstStyle/>
                    <a:p>
                      <a:pPr algn="l"/>
                      <a:r>
                        <a:rPr lang="en-US" dirty="0" smtClean="0"/>
                        <a:t>8</a:t>
                      </a:r>
                      <a:endParaRPr lang="en-US" dirty="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r>
              <a:tr h="195943">
                <a:tc>
                  <a:txBody>
                    <a:bodyPr/>
                    <a:lstStyle/>
                    <a:p>
                      <a:pPr algn="l"/>
                      <a:r>
                        <a:rPr lang="en-US" dirty="0" smtClean="0"/>
                        <a:t>4</a:t>
                      </a:r>
                      <a:endParaRPr lang="en-US" dirty="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r>
              <a:tr h="195943">
                <a:tc>
                  <a:txBody>
                    <a:bodyPr/>
                    <a:lstStyle/>
                    <a:p>
                      <a:pPr algn="l"/>
                      <a:r>
                        <a:rPr lang="en-US" dirty="0" smtClean="0"/>
                        <a:t>0</a:t>
                      </a:r>
                      <a:endParaRPr lang="en-US" dirty="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graphicFrame>
        <p:nvGraphicFramePr>
          <p:cNvPr id="29" name="Content Placeholder 3"/>
          <p:cNvGraphicFramePr>
            <a:graphicFrameLocks/>
          </p:cNvGraphicFramePr>
          <p:nvPr>
            <p:extLst>
              <p:ext uri="{D42A27DB-BD31-4B8C-83A1-F6EECF244321}">
                <p14:modId xmlns="" xmlns:p14="http://schemas.microsoft.com/office/powerpoint/2010/main" val="1636474303"/>
              </p:ext>
            </p:extLst>
          </p:nvPr>
        </p:nvGraphicFramePr>
        <p:xfrm>
          <a:off x="4738914" y="3618188"/>
          <a:ext cx="685800" cy="274320"/>
        </p:xfrm>
        <a:graphic>
          <a:graphicData uri="http://schemas.openxmlformats.org/drawingml/2006/table">
            <a:tbl>
              <a:tblPr firstRow="1" bandRow="1">
                <a:tableStyleId>{5940675A-B579-460E-94D1-54222C63F5DA}</a:tableStyleId>
              </a:tblPr>
              <a:tblGrid>
                <a:gridCol w="685800"/>
              </a:tblGrid>
              <a:tr h="195943">
                <a:tc>
                  <a:txBody>
                    <a:bodyPr/>
                    <a:lstStyle/>
                    <a:p>
                      <a:pPr algn="l"/>
                      <a:r>
                        <a:rPr lang="en-US" dirty="0" smtClean="0"/>
                        <a:t>16380</a:t>
                      </a:r>
                      <a:endParaRPr lang="en-US" dirty="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graphicFrame>
        <p:nvGraphicFramePr>
          <p:cNvPr id="30" name="Content Placeholder 3"/>
          <p:cNvGraphicFramePr>
            <a:graphicFrameLocks/>
          </p:cNvGraphicFramePr>
          <p:nvPr>
            <p:extLst>
              <p:ext uri="{D42A27DB-BD31-4B8C-83A1-F6EECF244321}">
                <p14:modId xmlns="" xmlns:p14="http://schemas.microsoft.com/office/powerpoint/2010/main" val="1238892915"/>
              </p:ext>
            </p:extLst>
          </p:nvPr>
        </p:nvGraphicFramePr>
        <p:xfrm>
          <a:off x="5881914" y="4335420"/>
          <a:ext cx="1188720" cy="1920240"/>
        </p:xfrm>
        <a:graphic>
          <a:graphicData uri="http://schemas.openxmlformats.org/drawingml/2006/table">
            <a:tbl>
              <a:tblPr firstRow="1" bandRow="1">
                <a:tableStyleId>{5940675A-B579-460E-94D1-54222C63F5DA}</a:tableStyleId>
              </a:tblPr>
              <a:tblGrid>
                <a:gridCol w="1188720"/>
              </a:tblGrid>
              <a:tr h="195943">
                <a:tc>
                  <a:txBody>
                    <a:bodyPr/>
                    <a:lstStyle/>
                    <a:p>
                      <a:pPr algn="ctr"/>
                      <a:r>
                        <a:rPr lang="en-US" dirty="0" smtClean="0"/>
                        <a:t>ADD</a:t>
                      </a:r>
                      <a:endParaRPr lang="en-US" dirty="0"/>
                    </a:p>
                  </a:txBody>
                  <a:tcPr marL="0" marR="0" marT="0" marB="0"/>
                </a:tc>
              </a:tr>
              <a:tr h="195943">
                <a:tc>
                  <a:txBody>
                    <a:bodyPr/>
                    <a:lstStyle/>
                    <a:p>
                      <a:pPr algn="ctr"/>
                      <a:r>
                        <a:rPr lang="en-US" dirty="0" smtClean="0"/>
                        <a:t>MOV</a:t>
                      </a:r>
                      <a:endParaRPr lang="en-US" dirty="0"/>
                    </a:p>
                  </a:txBody>
                  <a:tcPr marL="0" marR="0" marT="0" marB="0"/>
                </a:tc>
              </a:tr>
              <a:tr h="195943">
                <a:tc>
                  <a:txBody>
                    <a:bodyPr/>
                    <a:lstStyle/>
                    <a:p>
                      <a:pPr algn="ctr"/>
                      <a:endParaRPr lang="en-US" dirty="0"/>
                    </a:p>
                  </a:txBody>
                  <a:tcPr marL="0" marR="0" marT="0" marB="0"/>
                </a:tc>
              </a:tr>
              <a:tr h="195943">
                <a:tc>
                  <a:txBody>
                    <a:bodyPr/>
                    <a:lstStyle/>
                    <a:p>
                      <a:pPr algn="ctr"/>
                      <a:endParaRPr lang="en-US" dirty="0"/>
                    </a:p>
                  </a:txBody>
                  <a:tcPr marL="0" marR="0" marT="0" marB="0"/>
                </a:tc>
              </a:tr>
              <a:tr h="195943">
                <a:tc>
                  <a:txBody>
                    <a:bodyPr/>
                    <a:lstStyle/>
                    <a:p>
                      <a:pPr algn="ctr"/>
                      <a:endParaRPr lang="en-US" dirty="0"/>
                    </a:p>
                  </a:txBody>
                  <a:tcPr marL="0" marR="0" marT="0" marB="0"/>
                </a:tc>
              </a:tr>
              <a:tr h="195943">
                <a:tc>
                  <a:txBody>
                    <a:bodyPr/>
                    <a:lstStyle/>
                    <a:p>
                      <a:pPr algn="ctr"/>
                      <a:endParaRPr lang="en-US" dirty="0"/>
                    </a:p>
                  </a:txBody>
                  <a:tcPr marL="0" marR="0" marT="0" marB="0"/>
                </a:tc>
              </a:tr>
              <a:tr h="19594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JMP 24</a:t>
                      </a:r>
                    </a:p>
                  </a:txBody>
                  <a:tcPr marL="0" marR="0" marT="0" marB="0"/>
                </a:tc>
              </a:tr>
            </a:tbl>
          </a:graphicData>
        </a:graphic>
      </p:graphicFrame>
      <p:graphicFrame>
        <p:nvGraphicFramePr>
          <p:cNvPr id="31" name="Content Placeholder 3"/>
          <p:cNvGraphicFramePr>
            <a:graphicFrameLocks/>
          </p:cNvGraphicFramePr>
          <p:nvPr>
            <p:extLst>
              <p:ext uri="{D42A27DB-BD31-4B8C-83A1-F6EECF244321}">
                <p14:modId xmlns="" xmlns:p14="http://schemas.microsoft.com/office/powerpoint/2010/main" val="3776912491"/>
              </p:ext>
            </p:extLst>
          </p:nvPr>
        </p:nvGraphicFramePr>
        <p:xfrm>
          <a:off x="5881914" y="3619140"/>
          <a:ext cx="1188720" cy="274320"/>
        </p:xfrm>
        <a:graphic>
          <a:graphicData uri="http://schemas.openxmlformats.org/drawingml/2006/table">
            <a:tbl>
              <a:tblPr firstRow="1" bandRow="1">
                <a:tableStyleId>{5940675A-B579-460E-94D1-54222C63F5DA}</a:tableStyleId>
              </a:tblPr>
              <a:tblGrid>
                <a:gridCol w="1188720"/>
              </a:tblGrid>
              <a:tr h="195943">
                <a:tc>
                  <a:txBody>
                    <a:bodyPr/>
                    <a:lstStyle/>
                    <a:p>
                      <a:pPr algn="ctr"/>
                      <a:r>
                        <a:rPr lang="en-US" dirty="0" smtClean="0"/>
                        <a:t>0</a:t>
                      </a:r>
                      <a:endParaRPr lang="en-US" dirty="0"/>
                    </a:p>
                  </a:txBody>
                  <a:tcPr marL="0" marR="0" marT="0" marB="0"/>
                </a:tc>
              </a:tr>
            </a:tbl>
          </a:graphicData>
        </a:graphic>
      </p:graphicFrame>
      <p:sp>
        <p:nvSpPr>
          <p:cNvPr id="32" name="TextBox 31"/>
          <p:cNvSpPr txBox="1"/>
          <p:nvPr/>
        </p:nvSpPr>
        <p:spPr>
          <a:xfrm>
            <a:off x="6339114" y="3741060"/>
            <a:ext cx="228600" cy="646331"/>
          </a:xfrm>
          <a:prstGeom prst="rect">
            <a:avLst/>
          </a:prstGeom>
          <a:noFill/>
        </p:spPr>
        <p:txBody>
          <a:bodyPr wrap="square" rtlCol="0">
            <a:spAutoFit/>
          </a:bodyPr>
          <a:lstStyle/>
          <a:p>
            <a:r>
              <a:rPr lang="en-US" dirty="0" smtClean="0"/>
              <a:t>.</a:t>
            </a:r>
          </a:p>
          <a:p>
            <a:r>
              <a:rPr lang="en-US" dirty="0"/>
              <a:t>.</a:t>
            </a:r>
          </a:p>
        </p:txBody>
      </p:sp>
      <p:graphicFrame>
        <p:nvGraphicFramePr>
          <p:cNvPr id="33" name="Content Placeholder 3"/>
          <p:cNvGraphicFramePr>
            <a:graphicFrameLocks/>
          </p:cNvGraphicFramePr>
          <p:nvPr>
            <p:extLst>
              <p:ext uri="{D42A27DB-BD31-4B8C-83A1-F6EECF244321}">
                <p14:modId xmlns="" xmlns:p14="http://schemas.microsoft.com/office/powerpoint/2010/main" val="3173994770"/>
              </p:ext>
            </p:extLst>
          </p:nvPr>
        </p:nvGraphicFramePr>
        <p:xfrm>
          <a:off x="7177314" y="4334468"/>
          <a:ext cx="685800" cy="1920240"/>
        </p:xfrm>
        <a:graphic>
          <a:graphicData uri="http://schemas.openxmlformats.org/drawingml/2006/table">
            <a:tbl>
              <a:tblPr firstRow="1" bandRow="1">
                <a:tableStyleId>{5940675A-B579-460E-94D1-54222C63F5DA}</a:tableStyleId>
              </a:tblPr>
              <a:tblGrid>
                <a:gridCol w="685800"/>
              </a:tblGrid>
              <a:tr h="195943">
                <a:tc>
                  <a:txBody>
                    <a:bodyPr/>
                    <a:lstStyle/>
                    <a:p>
                      <a:pPr algn="l"/>
                      <a:r>
                        <a:rPr lang="en-US" dirty="0" smtClean="0"/>
                        <a:t>28</a:t>
                      </a:r>
                      <a:endParaRPr lang="en-US" dirty="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r>
              <a:tr h="195943">
                <a:tc>
                  <a:txBody>
                    <a:bodyPr/>
                    <a:lstStyle/>
                    <a:p>
                      <a:pPr algn="l"/>
                      <a:r>
                        <a:rPr lang="en-US" dirty="0" smtClean="0"/>
                        <a:t>24</a:t>
                      </a:r>
                      <a:endParaRPr lang="en-US" dirty="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r>
              <a:tr h="195943">
                <a:tc>
                  <a:txBody>
                    <a:bodyPr/>
                    <a:lstStyle/>
                    <a:p>
                      <a:pPr algn="l"/>
                      <a:r>
                        <a:rPr lang="en-US" dirty="0" smtClean="0"/>
                        <a:t>20</a:t>
                      </a:r>
                      <a:endParaRPr lang="en-US" dirty="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r>
              <a:tr h="195943">
                <a:tc>
                  <a:txBody>
                    <a:bodyPr/>
                    <a:lstStyle/>
                    <a:p>
                      <a:pPr algn="l"/>
                      <a:r>
                        <a:rPr lang="en-US" dirty="0" smtClean="0"/>
                        <a:t>16</a:t>
                      </a:r>
                      <a:endParaRPr lang="en-US" dirty="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r>
              <a:tr h="195943">
                <a:tc>
                  <a:txBody>
                    <a:bodyPr/>
                    <a:lstStyle/>
                    <a:p>
                      <a:pPr algn="l"/>
                      <a:r>
                        <a:rPr lang="en-US" dirty="0" smtClean="0"/>
                        <a:t>8</a:t>
                      </a:r>
                      <a:endParaRPr lang="en-US" dirty="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r>
              <a:tr h="195943">
                <a:tc>
                  <a:txBody>
                    <a:bodyPr/>
                    <a:lstStyle/>
                    <a:p>
                      <a:pPr algn="l"/>
                      <a:r>
                        <a:rPr lang="en-US" dirty="0" smtClean="0"/>
                        <a:t>4</a:t>
                      </a:r>
                      <a:endParaRPr lang="en-US" dirty="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r>
              <a:tr h="195943">
                <a:tc>
                  <a:txBody>
                    <a:bodyPr/>
                    <a:lstStyle/>
                    <a:p>
                      <a:pPr algn="l"/>
                      <a:r>
                        <a:rPr lang="en-US" dirty="0" smtClean="0"/>
                        <a:t>0</a:t>
                      </a:r>
                      <a:endParaRPr lang="en-US" dirty="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graphicFrame>
        <p:nvGraphicFramePr>
          <p:cNvPr id="34" name="Content Placeholder 3"/>
          <p:cNvGraphicFramePr>
            <a:graphicFrameLocks/>
          </p:cNvGraphicFramePr>
          <p:nvPr>
            <p:extLst>
              <p:ext uri="{D42A27DB-BD31-4B8C-83A1-F6EECF244321}">
                <p14:modId xmlns="" xmlns:p14="http://schemas.microsoft.com/office/powerpoint/2010/main" val="4167507494"/>
              </p:ext>
            </p:extLst>
          </p:nvPr>
        </p:nvGraphicFramePr>
        <p:xfrm>
          <a:off x="7177314" y="3618188"/>
          <a:ext cx="685800" cy="274320"/>
        </p:xfrm>
        <a:graphic>
          <a:graphicData uri="http://schemas.openxmlformats.org/drawingml/2006/table">
            <a:tbl>
              <a:tblPr firstRow="1" bandRow="1">
                <a:tableStyleId>{5940675A-B579-460E-94D1-54222C63F5DA}</a:tableStyleId>
              </a:tblPr>
              <a:tblGrid>
                <a:gridCol w="685800"/>
              </a:tblGrid>
              <a:tr h="195943">
                <a:tc>
                  <a:txBody>
                    <a:bodyPr/>
                    <a:lstStyle/>
                    <a:p>
                      <a:pPr algn="l"/>
                      <a:r>
                        <a:rPr lang="en-US" dirty="0" smtClean="0"/>
                        <a:t>16380</a:t>
                      </a:r>
                      <a:endParaRPr lang="en-US" dirty="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graphicFrame>
        <p:nvGraphicFramePr>
          <p:cNvPr id="35" name="Content Placeholder 3"/>
          <p:cNvGraphicFramePr>
            <a:graphicFrameLocks/>
          </p:cNvGraphicFramePr>
          <p:nvPr>
            <p:extLst>
              <p:ext uri="{D42A27DB-BD31-4B8C-83A1-F6EECF244321}">
                <p14:modId xmlns="" xmlns:p14="http://schemas.microsoft.com/office/powerpoint/2010/main" val="600070702"/>
              </p:ext>
            </p:extLst>
          </p:nvPr>
        </p:nvGraphicFramePr>
        <p:xfrm>
          <a:off x="5881914" y="1700170"/>
          <a:ext cx="1188720" cy="1920240"/>
        </p:xfrm>
        <a:graphic>
          <a:graphicData uri="http://schemas.openxmlformats.org/drawingml/2006/table">
            <a:tbl>
              <a:tblPr firstRow="1" bandRow="1">
                <a:tableStyleId>{5940675A-B579-460E-94D1-54222C63F5DA}</a:tableStyleId>
              </a:tblPr>
              <a:tblGrid>
                <a:gridCol w="1188720"/>
              </a:tblGrid>
              <a:tr h="195943">
                <a:tc>
                  <a:txBody>
                    <a:bodyPr/>
                    <a:lstStyle/>
                    <a:p>
                      <a:pPr algn="ctr"/>
                      <a:r>
                        <a:rPr lang="en-US" dirty="0" smtClean="0"/>
                        <a:t>CMP</a:t>
                      </a:r>
                      <a:endParaRPr lang="en-US" dirty="0"/>
                    </a:p>
                  </a:txBody>
                  <a:tcPr marL="0" marR="0" marT="0" marB="0"/>
                </a:tc>
              </a:tr>
              <a:tr h="195943">
                <a:tc>
                  <a:txBody>
                    <a:bodyPr/>
                    <a:lstStyle/>
                    <a:p>
                      <a:pPr algn="ctr"/>
                      <a:endParaRPr lang="en-US" dirty="0"/>
                    </a:p>
                  </a:txBody>
                  <a:tcPr marL="0" marR="0" marT="0" marB="0"/>
                </a:tc>
              </a:tr>
              <a:tr h="195943">
                <a:tc>
                  <a:txBody>
                    <a:bodyPr/>
                    <a:lstStyle/>
                    <a:p>
                      <a:pPr algn="ctr"/>
                      <a:endParaRPr lang="en-US" dirty="0"/>
                    </a:p>
                  </a:txBody>
                  <a:tcPr marL="0" marR="0" marT="0" marB="0"/>
                </a:tc>
              </a:tr>
              <a:tr h="195943">
                <a:tc>
                  <a:txBody>
                    <a:bodyPr/>
                    <a:lstStyle/>
                    <a:p>
                      <a:pPr algn="ctr"/>
                      <a:endParaRPr lang="en-US" dirty="0"/>
                    </a:p>
                  </a:txBody>
                  <a:tcPr marL="0" marR="0" marT="0" marB="0"/>
                </a:tc>
              </a:tr>
              <a:tr h="195943">
                <a:tc>
                  <a:txBody>
                    <a:bodyPr/>
                    <a:lstStyle/>
                    <a:p>
                      <a:pPr algn="ctr"/>
                      <a:endParaRPr lang="en-US" dirty="0"/>
                    </a:p>
                  </a:txBody>
                  <a:tcPr marL="0" marR="0" marT="0" marB="0"/>
                </a:tc>
              </a:tr>
              <a:tr h="195943">
                <a:tc>
                  <a:txBody>
                    <a:bodyPr/>
                    <a:lstStyle/>
                    <a:p>
                      <a:pPr algn="ctr"/>
                      <a:endParaRPr lang="en-US" dirty="0"/>
                    </a:p>
                  </a:txBody>
                  <a:tcPr marL="0" marR="0" marT="0" marB="0"/>
                </a:tc>
              </a:tr>
              <a:tr h="19594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JMP 16412</a:t>
                      </a:r>
                    </a:p>
                  </a:txBody>
                  <a:tcPr marL="0" marR="0" marT="0" marB="0"/>
                </a:tc>
              </a:tr>
            </a:tbl>
          </a:graphicData>
        </a:graphic>
      </p:graphicFrame>
      <p:graphicFrame>
        <p:nvGraphicFramePr>
          <p:cNvPr id="36" name="Content Placeholder 3"/>
          <p:cNvGraphicFramePr>
            <a:graphicFrameLocks/>
          </p:cNvGraphicFramePr>
          <p:nvPr>
            <p:extLst>
              <p:ext uri="{D42A27DB-BD31-4B8C-83A1-F6EECF244321}">
                <p14:modId xmlns="" xmlns:p14="http://schemas.microsoft.com/office/powerpoint/2010/main" val="1652628329"/>
              </p:ext>
            </p:extLst>
          </p:nvPr>
        </p:nvGraphicFramePr>
        <p:xfrm>
          <a:off x="5881914" y="983890"/>
          <a:ext cx="1188720" cy="274320"/>
        </p:xfrm>
        <a:graphic>
          <a:graphicData uri="http://schemas.openxmlformats.org/drawingml/2006/table">
            <a:tbl>
              <a:tblPr firstRow="1" bandRow="1">
                <a:tableStyleId>{5940675A-B579-460E-94D1-54222C63F5DA}</a:tableStyleId>
              </a:tblPr>
              <a:tblGrid>
                <a:gridCol w="1188720"/>
              </a:tblGrid>
              <a:tr h="195943">
                <a:tc>
                  <a:txBody>
                    <a:bodyPr/>
                    <a:lstStyle/>
                    <a:p>
                      <a:pPr algn="ctr"/>
                      <a:r>
                        <a:rPr lang="en-US" dirty="0" smtClean="0"/>
                        <a:t>0</a:t>
                      </a:r>
                      <a:endParaRPr lang="en-US" dirty="0"/>
                    </a:p>
                  </a:txBody>
                  <a:tcPr marL="0" marR="0" marT="0" marB="0"/>
                </a:tc>
              </a:tr>
            </a:tbl>
          </a:graphicData>
        </a:graphic>
      </p:graphicFrame>
      <p:sp>
        <p:nvSpPr>
          <p:cNvPr id="37" name="TextBox 36"/>
          <p:cNvSpPr txBox="1"/>
          <p:nvPr/>
        </p:nvSpPr>
        <p:spPr>
          <a:xfrm>
            <a:off x="6339114" y="1105810"/>
            <a:ext cx="228600" cy="646331"/>
          </a:xfrm>
          <a:prstGeom prst="rect">
            <a:avLst/>
          </a:prstGeom>
          <a:noFill/>
        </p:spPr>
        <p:txBody>
          <a:bodyPr wrap="square" rtlCol="0">
            <a:spAutoFit/>
          </a:bodyPr>
          <a:lstStyle/>
          <a:p>
            <a:r>
              <a:rPr lang="en-US" dirty="0" smtClean="0"/>
              <a:t>.</a:t>
            </a:r>
          </a:p>
          <a:p>
            <a:r>
              <a:rPr lang="en-US" dirty="0"/>
              <a:t>.</a:t>
            </a:r>
          </a:p>
        </p:txBody>
      </p:sp>
      <p:graphicFrame>
        <p:nvGraphicFramePr>
          <p:cNvPr id="39" name="Content Placeholder 3"/>
          <p:cNvGraphicFramePr>
            <a:graphicFrameLocks/>
          </p:cNvGraphicFramePr>
          <p:nvPr>
            <p:extLst>
              <p:ext uri="{D42A27DB-BD31-4B8C-83A1-F6EECF244321}">
                <p14:modId xmlns="" xmlns:p14="http://schemas.microsoft.com/office/powerpoint/2010/main" val="1702967398"/>
              </p:ext>
            </p:extLst>
          </p:nvPr>
        </p:nvGraphicFramePr>
        <p:xfrm>
          <a:off x="7177314" y="1699218"/>
          <a:ext cx="685800" cy="1920240"/>
        </p:xfrm>
        <a:graphic>
          <a:graphicData uri="http://schemas.openxmlformats.org/drawingml/2006/table">
            <a:tbl>
              <a:tblPr firstRow="1" bandRow="1">
                <a:tableStyleId>{5940675A-B579-460E-94D1-54222C63F5DA}</a:tableStyleId>
              </a:tblPr>
              <a:tblGrid>
                <a:gridCol w="685800"/>
              </a:tblGrid>
              <a:tr h="195943">
                <a:tc>
                  <a:txBody>
                    <a:bodyPr/>
                    <a:lstStyle/>
                    <a:p>
                      <a:pPr algn="l"/>
                      <a:r>
                        <a:rPr lang="en-US" dirty="0" smtClean="0"/>
                        <a:t>16412</a:t>
                      </a:r>
                      <a:endParaRPr lang="en-US" dirty="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r>
              <a:tr h="195943">
                <a:tc>
                  <a:txBody>
                    <a:bodyPr/>
                    <a:lstStyle/>
                    <a:p>
                      <a:pPr algn="l"/>
                      <a:r>
                        <a:rPr lang="en-US" dirty="0" smtClean="0"/>
                        <a:t>16408</a:t>
                      </a:r>
                      <a:endParaRPr lang="en-US" dirty="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r>
              <a:tr h="195943">
                <a:tc>
                  <a:txBody>
                    <a:bodyPr/>
                    <a:lstStyle/>
                    <a:p>
                      <a:pPr algn="l"/>
                      <a:r>
                        <a:rPr lang="en-US" dirty="0" smtClean="0"/>
                        <a:t>16404</a:t>
                      </a:r>
                      <a:endParaRPr lang="en-US" dirty="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r>
              <a:tr h="195943">
                <a:tc>
                  <a:txBody>
                    <a:bodyPr/>
                    <a:lstStyle/>
                    <a:p>
                      <a:pPr algn="l"/>
                      <a:r>
                        <a:rPr lang="en-US" dirty="0" smtClean="0"/>
                        <a:t>16400</a:t>
                      </a:r>
                      <a:endParaRPr lang="en-US" dirty="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r>
              <a:tr h="195943">
                <a:tc>
                  <a:txBody>
                    <a:bodyPr/>
                    <a:lstStyle/>
                    <a:p>
                      <a:pPr algn="l"/>
                      <a:r>
                        <a:rPr lang="en-US" dirty="0" smtClean="0"/>
                        <a:t>16392</a:t>
                      </a:r>
                      <a:endParaRPr lang="en-US" dirty="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r>
              <a:tr h="195943">
                <a:tc>
                  <a:txBody>
                    <a:bodyPr/>
                    <a:lstStyle/>
                    <a:p>
                      <a:pPr algn="l"/>
                      <a:r>
                        <a:rPr lang="en-US" dirty="0" smtClean="0"/>
                        <a:t>16388</a:t>
                      </a:r>
                      <a:endParaRPr lang="en-US" dirty="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r>
              <a:tr h="195943">
                <a:tc>
                  <a:txBody>
                    <a:bodyPr/>
                    <a:lstStyle/>
                    <a:p>
                      <a:pPr algn="l"/>
                      <a:r>
                        <a:rPr lang="en-US" dirty="0" smtClean="0"/>
                        <a:t>16384</a:t>
                      </a:r>
                      <a:endParaRPr lang="en-US" dirty="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graphicFrame>
        <p:nvGraphicFramePr>
          <p:cNvPr id="40" name="Content Placeholder 3"/>
          <p:cNvGraphicFramePr>
            <a:graphicFrameLocks/>
          </p:cNvGraphicFramePr>
          <p:nvPr>
            <p:extLst>
              <p:ext uri="{D42A27DB-BD31-4B8C-83A1-F6EECF244321}">
                <p14:modId xmlns="" xmlns:p14="http://schemas.microsoft.com/office/powerpoint/2010/main" val="2981508827"/>
              </p:ext>
            </p:extLst>
          </p:nvPr>
        </p:nvGraphicFramePr>
        <p:xfrm>
          <a:off x="7177314" y="982938"/>
          <a:ext cx="685800" cy="274320"/>
        </p:xfrm>
        <a:graphic>
          <a:graphicData uri="http://schemas.openxmlformats.org/drawingml/2006/table">
            <a:tbl>
              <a:tblPr firstRow="1" bandRow="1">
                <a:tableStyleId>{5940675A-B579-460E-94D1-54222C63F5DA}</a:tableStyleId>
              </a:tblPr>
              <a:tblGrid>
                <a:gridCol w="685800"/>
              </a:tblGrid>
              <a:tr h="195943">
                <a:tc>
                  <a:txBody>
                    <a:bodyPr/>
                    <a:lstStyle/>
                    <a:p>
                      <a:pPr algn="l"/>
                      <a:r>
                        <a:rPr lang="en-US" dirty="0" smtClean="0"/>
                        <a:t>32764</a:t>
                      </a:r>
                      <a:endParaRPr lang="en-US" dirty="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41" name="TextBox 40"/>
          <p:cNvSpPr txBox="1"/>
          <p:nvPr/>
        </p:nvSpPr>
        <p:spPr>
          <a:xfrm>
            <a:off x="1005114" y="2750460"/>
            <a:ext cx="1143000" cy="369332"/>
          </a:xfrm>
          <a:prstGeom prst="rect">
            <a:avLst/>
          </a:prstGeom>
          <a:ln w="28575">
            <a:solidFill>
              <a:schemeClr val="tx2"/>
            </a:solidFill>
          </a:ln>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stStyle>
          <a:p>
            <a:pPr algn="ctr"/>
            <a:r>
              <a:rPr lang="en-US" dirty="0"/>
              <a:t>Program 1</a:t>
            </a:r>
          </a:p>
        </p:txBody>
      </p:sp>
      <p:sp>
        <p:nvSpPr>
          <p:cNvPr id="42" name="TextBox 41"/>
          <p:cNvSpPr txBox="1"/>
          <p:nvPr/>
        </p:nvSpPr>
        <p:spPr>
          <a:xfrm>
            <a:off x="3443514" y="2750460"/>
            <a:ext cx="1143000" cy="369332"/>
          </a:xfrm>
          <a:prstGeom prst="rect">
            <a:avLst/>
          </a:prstGeom>
          <a:ln w="28575">
            <a:solidFill>
              <a:schemeClr val="tx2"/>
            </a:solidFill>
          </a:ln>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stStyle>
          <a:p>
            <a:pPr algn="ctr"/>
            <a:r>
              <a:rPr lang="en-US" dirty="0"/>
              <a:t>Program 2</a:t>
            </a:r>
          </a:p>
        </p:txBody>
      </p:sp>
      <p:sp>
        <p:nvSpPr>
          <p:cNvPr id="45" name="TextBox 44"/>
          <p:cNvSpPr txBox="1"/>
          <p:nvPr/>
        </p:nvSpPr>
        <p:spPr>
          <a:xfrm>
            <a:off x="455385" y="808610"/>
            <a:ext cx="5217886" cy="1631216"/>
          </a:xfrm>
          <a:prstGeom prst="rect">
            <a:avLst/>
          </a:prstGeom>
          <a:ln w="28575">
            <a:solidFill>
              <a:schemeClr val="accent6">
                <a:lumMod val="40000"/>
                <a:lumOff val="60000"/>
              </a:schemeClr>
            </a:solidFill>
          </a:ln>
        </p:spPr>
        <p:style>
          <a:lnRef idx="2">
            <a:schemeClr val="accent2"/>
          </a:lnRef>
          <a:fillRef idx="1">
            <a:schemeClr val="lt1"/>
          </a:fillRef>
          <a:effectRef idx="0">
            <a:schemeClr val="accent2"/>
          </a:effectRef>
          <a:fontRef idx="minor">
            <a:schemeClr val="dk1"/>
          </a:fontRef>
        </p:style>
        <p:txBody>
          <a:bodyPr wrap="square" rtlCol="0" anchor="ctr">
            <a:spAutoFit/>
          </a:bodyPr>
          <a:lstStyle/>
          <a:p>
            <a:r>
              <a:rPr lang="en-US" sz="2000" dirty="0"/>
              <a:t>When program </a:t>
            </a:r>
            <a:r>
              <a:rPr lang="en-US" sz="2000" dirty="0">
                <a:solidFill>
                  <a:schemeClr val="accent6"/>
                </a:solidFill>
              </a:rPr>
              <a:t>was loaded at address 16384, the constant 16384 was added to every program address during the load process</a:t>
            </a:r>
            <a:r>
              <a:rPr lang="en-US" sz="2000" dirty="0"/>
              <a:t>.</a:t>
            </a:r>
          </a:p>
          <a:p>
            <a:pPr marL="342900" indent="-342900">
              <a:buFont typeface="Arial" panose="020B0604020202020204" pitchFamily="34" charset="0"/>
              <a:buChar char="•"/>
            </a:pPr>
            <a:r>
              <a:rPr lang="en-US" sz="2000" dirty="0"/>
              <a:t>Slow</a:t>
            </a:r>
          </a:p>
          <a:p>
            <a:pPr marL="342900" indent="-342900">
              <a:buFont typeface="Arial" panose="020B0604020202020204" pitchFamily="34" charset="0"/>
              <a:buChar char="•"/>
            </a:pPr>
            <a:r>
              <a:rPr lang="en-US" sz="2000" dirty="0"/>
              <a:t>Required extra information from program</a:t>
            </a:r>
            <a:endParaRPr lang="en-US" sz="2000" dirty="0" smtClean="0"/>
          </a:p>
        </p:txBody>
      </p:sp>
      <p:sp>
        <p:nvSpPr>
          <p:cNvPr id="46" name="Right Brace 45"/>
          <p:cNvSpPr/>
          <p:nvPr/>
        </p:nvSpPr>
        <p:spPr>
          <a:xfrm>
            <a:off x="7863114" y="982938"/>
            <a:ext cx="304800" cy="2635250"/>
          </a:xfrm>
          <a:prstGeom prst="rightBrace">
            <a:avLst/>
          </a:prstGeom>
          <a:ln w="28575">
            <a:solidFill>
              <a:schemeClr val="accent6"/>
            </a:solidFill>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IN"/>
          </a:p>
        </p:txBody>
      </p:sp>
      <p:sp>
        <p:nvSpPr>
          <p:cNvPr id="47" name="Right Brace 46"/>
          <p:cNvSpPr/>
          <p:nvPr/>
        </p:nvSpPr>
        <p:spPr>
          <a:xfrm>
            <a:off x="7863114" y="3642000"/>
            <a:ext cx="304800" cy="2635250"/>
          </a:xfrm>
          <a:prstGeom prst="rightBrace">
            <a:avLst/>
          </a:prstGeom>
          <a:ln w="28575">
            <a:solidFill>
              <a:schemeClr val="accent6"/>
            </a:solidFill>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IN"/>
          </a:p>
        </p:txBody>
      </p:sp>
      <p:sp>
        <p:nvSpPr>
          <p:cNvPr id="48" name="TextBox 47"/>
          <p:cNvSpPr txBox="1"/>
          <p:nvPr/>
        </p:nvSpPr>
        <p:spPr>
          <a:xfrm rot="16200000">
            <a:off x="8009680" y="2115897"/>
            <a:ext cx="1143000" cy="369332"/>
          </a:xfrm>
          <a:prstGeom prst="rect">
            <a:avLst/>
          </a:prstGeom>
          <a:ln w="28575">
            <a:solidFill>
              <a:schemeClr val="tx2"/>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smtClean="0"/>
              <a:t>Program 2</a:t>
            </a:r>
            <a:endParaRPr lang="en-US" dirty="0"/>
          </a:p>
        </p:txBody>
      </p:sp>
      <p:sp>
        <p:nvSpPr>
          <p:cNvPr id="49" name="TextBox 48"/>
          <p:cNvSpPr txBox="1"/>
          <p:nvPr/>
        </p:nvSpPr>
        <p:spPr>
          <a:xfrm rot="16200000">
            <a:off x="8009680" y="4774959"/>
            <a:ext cx="1143000" cy="369332"/>
          </a:xfrm>
          <a:prstGeom prst="rect">
            <a:avLst/>
          </a:prstGeom>
          <a:ln w="28575">
            <a:solidFill>
              <a:schemeClr val="tx2"/>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smtClean="0"/>
              <a:t>Program 1</a:t>
            </a:r>
            <a:endParaRPr lang="en-US" dirty="0"/>
          </a:p>
        </p:txBody>
      </p:sp>
    </p:spTree>
    <p:extLst>
      <p:ext uri="{BB962C8B-B14F-4D97-AF65-F5344CB8AC3E}">
        <p14:creationId xmlns="" xmlns:p14="http://schemas.microsoft.com/office/powerpoint/2010/main" val="2334911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gradFill flip="none" rotWithShape="1">
                  <a:gsLst>
                    <a:gs pos="10000">
                      <a:schemeClr val="accent6">
                        <a:lumMod val="50000"/>
                      </a:schemeClr>
                    </a:gs>
                    <a:gs pos="100000">
                      <a:schemeClr val="accent6"/>
                    </a:gs>
                  </a:gsLst>
                  <a:lin ang="0" scaled="1"/>
                  <a:tileRect/>
                </a:gradFill>
              </a:rPr>
              <a:t>Logical and Physical address map</a:t>
            </a:r>
          </a:p>
        </p:txBody>
      </p:sp>
      <p:sp>
        <p:nvSpPr>
          <p:cNvPr id="5" name="Text Placeholder 4"/>
          <p:cNvSpPr>
            <a:spLocks noGrp="1"/>
          </p:cNvSpPr>
          <p:nvPr>
            <p:ph type="body" idx="1"/>
          </p:nvPr>
        </p:nvSpPr>
        <p:spPr/>
        <p:txBody>
          <a:bodyPr/>
          <a:lstStyle/>
          <a:p>
            <a:r>
              <a:rPr lang="en-US" dirty="0" smtClean="0"/>
              <a:t>Section - 3</a:t>
            </a:r>
          </a:p>
          <a:p>
            <a:endParaRPr lang="en-US" dirty="0"/>
          </a:p>
        </p:txBody>
      </p:sp>
    </p:spTree>
    <p:extLst>
      <p:ext uri="{BB962C8B-B14F-4D97-AF65-F5344CB8AC3E}">
        <p14:creationId xmlns="" xmlns:p14="http://schemas.microsoft.com/office/powerpoint/2010/main" val="24612603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xmlns="" id="{D9EBF344-4A7B-4C4A-AF6D-6441BD040AB3}"/>
              </a:ext>
            </a:extLst>
          </p:cNvPr>
          <p:cNvCxnSpPr>
            <a:cxnSpLocks/>
            <a:endCxn id="6" idx="0"/>
          </p:cNvCxnSpPr>
          <p:nvPr/>
        </p:nvCxnSpPr>
        <p:spPr>
          <a:xfrm>
            <a:off x="1191446" y="0"/>
            <a:ext cx="0" cy="6829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xmlns="" id="{CA925EF2-D58F-4AC0-ACED-F747CC08D69F}"/>
              </a:ext>
            </a:extLst>
          </p:cNvPr>
          <p:cNvCxnSpPr>
            <a:cxnSpLocks/>
          </p:cNvCxnSpPr>
          <p:nvPr/>
        </p:nvCxnSpPr>
        <p:spPr>
          <a:xfrm>
            <a:off x="1191446" y="5063613"/>
            <a:ext cx="0" cy="1794387"/>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xmlns="" id="{4BD1E24D-7739-4C4F-8234-2614FB54ADBC}"/>
              </a:ext>
            </a:extLst>
          </p:cNvPr>
          <p:cNvSpPr/>
          <p:nvPr/>
        </p:nvSpPr>
        <p:spPr>
          <a:xfrm>
            <a:off x="954165" y="682906"/>
            <a:ext cx="474562" cy="474562"/>
          </a:xfrm>
          <a:prstGeom prst="ellipse">
            <a:avLst/>
          </a:prstGeom>
          <a:ln>
            <a:solidFill>
              <a:schemeClr val="bg1">
                <a:lumMod val="6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sym typeface="Wingdings 2" panose="05020102010507070707" pitchFamily="18" charset="2"/>
              </a:rPr>
              <a:t></a:t>
            </a:r>
            <a:endParaRPr lang="en-US" sz="2800" dirty="0"/>
          </a:p>
        </p:txBody>
      </p:sp>
      <p:sp>
        <p:nvSpPr>
          <p:cNvPr id="7" name="TextBox 6">
            <a:extLst>
              <a:ext uri="{FF2B5EF4-FFF2-40B4-BE49-F238E27FC236}">
                <a16:creationId xmlns:a16="http://schemas.microsoft.com/office/drawing/2014/main" xmlns="" id="{00F422F9-3B3A-4A97-ADB3-F83B13E11C16}"/>
              </a:ext>
            </a:extLst>
          </p:cNvPr>
          <p:cNvSpPr txBox="1"/>
          <p:nvPr/>
        </p:nvSpPr>
        <p:spPr>
          <a:xfrm>
            <a:off x="1527893" y="720132"/>
            <a:ext cx="1175322" cy="400110"/>
          </a:xfrm>
          <a:prstGeom prst="rect">
            <a:avLst/>
          </a:prstGeom>
          <a:noFill/>
        </p:spPr>
        <p:txBody>
          <a:bodyPr wrap="none" rtlCol="0">
            <a:spAutoFit/>
          </a:bodyPr>
          <a:lstStyle/>
          <a:p>
            <a:r>
              <a:rPr lang="en-US" sz="2000" b="1" dirty="0">
                <a:solidFill>
                  <a:schemeClr val="bg1"/>
                </a:solidFill>
              </a:rPr>
              <a:t>Looping</a:t>
            </a:r>
          </a:p>
        </p:txBody>
      </p:sp>
      <p:cxnSp>
        <p:nvCxnSpPr>
          <p:cNvPr id="8" name="Straight Connector 7">
            <a:extLst>
              <a:ext uri="{FF2B5EF4-FFF2-40B4-BE49-F238E27FC236}">
                <a16:creationId xmlns:a16="http://schemas.microsoft.com/office/drawing/2014/main" xmlns="" id="{F34260FD-CAA3-43A0-977C-7E4B57013872}"/>
              </a:ext>
            </a:extLst>
          </p:cNvPr>
          <p:cNvCxnSpPr>
            <a:cxnSpLocks/>
          </p:cNvCxnSpPr>
          <p:nvPr/>
        </p:nvCxnSpPr>
        <p:spPr>
          <a:xfrm>
            <a:off x="1191446" y="1157468"/>
            <a:ext cx="0" cy="3979075"/>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xmlns="" id="{BDA2F9A4-6988-4274-8384-12496EC9D59D}"/>
              </a:ext>
            </a:extLst>
          </p:cNvPr>
          <p:cNvSpPr txBox="1"/>
          <p:nvPr/>
        </p:nvSpPr>
        <p:spPr>
          <a:xfrm>
            <a:off x="1458961" y="731706"/>
            <a:ext cx="8814591" cy="3416320"/>
          </a:xfrm>
          <a:prstGeom prst="rect">
            <a:avLst/>
          </a:prstGeom>
          <a:noFill/>
        </p:spPr>
        <p:txBody>
          <a:bodyPr wrap="square" rtlCol="0">
            <a:spAutoFit/>
          </a:bodyPr>
          <a:lstStyle/>
          <a:p>
            <a:r>
              <a:rPr lang="en-US" sz="2400" b="1" dirty="0"/>
              <a:t>Outline</a:t>
            </a:r>
          </a:p>
          <a:p>
            <a:pPr marL="742950" lvl="1" indent="-285750">
              <a:buFont typeface="Arial" panose="020B0604020202020204" pitchFamily="34" charset="0"/>
              <a:buChar char="•"/>
            </a:pPr>
            <a:r>
              <a:rPr lang="en-US" sz="2400" dirty="0" smtClean="0">
                <a:solidFill>
                  <a:schemeClr val="bg1">
                    <a:lumMod val="50000"/>
                  </a:schemeClr>
                </a:solidFill>
              </a:rPr>
              <a:t>Concept of Memory</a:t>
            </a:r>
            <a:endParaRPr lang="en-US" sz="2400" dirty="0">
              <a:solidFill>
                <a:schemeClr val="bg1">
                  <a:lumMod val="50000"/>
                </a:schemeClr>
              </a:solidFill>
            </a:endParaRPr>
          </a:p>
          <a:p>
            <a:pPr marL="742950" lvl="1" indent="-285750">
              <a:buFont typeface="Arial" panose="020B0604020202020204" pitchFamily="34" charset="0"/>
              <a:buChar char="•"/>
            </a:pPr>
            <a:r>
              <a:rPr lang="en-US" sz="2400" dirty="0">
                <a:solidFill>
                  <a:schemeClr val="bg1">
                    <a:lumMod val="50000"/>
                  </a:schemeClr>
                </a:solidFill>
              </a:rPr>
              <a:t>Memory </a:t>
            </a:r>
            <a:r>
              <a:rPr lang="en-US" sz="2400" dirty="0" smtClean="0">
                <a:solidFill>
                  <a:schemeClr val="bg1">
                    <a:lumMod val="50000"/>
                  </a:schemeClr>
                </a:solidFill>
              </a:rPr>
              <a:t>abstraction</a:t>
            </a:r>
          </a:p>
          <a:p>
            <a:pPr marL="742950" lvl="1" indent="-285750">
              <a:buFont typeface="Arial" panose="020B0604020202020204" pitchFamily="34" charset="0"/>
              <a:buChar char="•"/>
            </a:pPr>
            <a:r>
              <a:rPr lang="en-US" sz="2400" dirty="0" smtClean="0">
                <a:solidFill>
                  <a:schemeClr val="bg1">
                    <a:lumMod val="50000"/>
                  </a:schemeClr>
                </a:solidFill>
              </a:rPr>
              <a:t>Logical and Physical address map</a:t>
            </a:r>
            <a:endParaRPr lang="en-US" sz="2400" dirty="0">
              <a:solidFill>
                <a:schemeClr val="bg1">
                  <a:lumMod val="50000"/>
                </a:schemeClr>
              </a:solidFill>
            </a:endParaRPr>
          </a:p>
          <a:p>
            <a:pPr marL="742950" lvl="1" indent="-285750">
              <a:buFont typeface="Arial" panose="020B0604020202020204" pitchFamily="34" charset="0"/>
              <a:buChar char="•"/>
            </a:pPr>
            <a:r>
              <a:rPr lang="en-US" sz="2400" dirty="0">
                <a:solidFill>
                  <a:schemeClr val="bg1">
                    <a:lumMod val="50000"/>
                  </a:schemeClr>
                </a:solidFill>
              </a:rPr>
              <a:t>Memory allocation</a:t>
            </a:r>
          </a:p>
          <a:p>
            <a:pPr marL="742950" lvl="1" indent="-285750">
              <a:buFont typeface="Arial" panose="020B0604020202020204" pitchFamily="34" charset="0"/>
              <a:buChar char="•"/>
            </a:pPr>
            <a:r>
              <a:rPr lang="en-US" sz="2400" dirty="0">
                <a:solidFill>
                  <a:schemeClr val="bg1">
                    <a:lumMod val="50000"/>
                  </a:schemeClr>
                </a:solidFill>
              </a:rPr>
              <a:t>Virtual Memory: Basics of Virtual Memory</a:t>
            </a:r>
          </a:p>
          <a:p>
            <a:pPr marL="742950" lvl="1" indent="-285750">
              <a:buFont typeface="Arial" panose="020B0604020202020204" pitchFamily="34" charset="0"/>
              <a:buChar char="•"/>
            </a:pPr>
            <a:r>
              <a:rPr lang="en-US" sz="2400" dirty="0" smtClean="0">
                <a:solidFill>
                  <a:schemeClr val="bg1">
                    <a:lumMod val="50000"/>
                  </a:schemeClr>
                </a:solidFill>
              </a:rPr>
              <a:t>Paging</a:t>
            </a:r>
            <a:endParaRPr lang="en-US" sz="2400" dirty="0">
              <a:solidFill>
                <a:schemeClr val="bg1">
                  <a:lumMod val="50000"/>
                </a:schemeClr>
              </a:solidFill>
            </a:endParaRPr>
          </a:p>
          <a:p>
            <a:pPr marL="742950" lvl="1" indent="-285750">
              <a:buFont typeface="Arial" panose="020B0604020202020204" pitchFamily="34" charset="0"/>
              <a:buChar char="•"/>
            </a:pPr>
            <a:r>
              <a:rPr lang="en-US" sz="2400" dirty="0" smtClean="0">
                <a:solidFill>
                  <a:schemeClr val="bg1">
                    <a:lumMod val="50000"/>
                  </a:schemeClr>
                </a:solidFill>
              </a:rPr>
              <a:t>Page </a:t>
            </a:r>
            <a:r>
              <a:rPr lang="en-US" sz="2400" dirty="0">
                <a:solidFill>
                  <a:schemeClr val="bg1">
                    <a:lumMod val="50000"/>
                  </a:schemeClr>
                </a:solidFill>
              </a:rPr>
              <a:t>Replacement </a:t>
            </a:r>
            <a:r>
              <a:rPr lang="en-US" sz="2400" dirty="0" smtClean="0">
                <a:solidFill>
                  <a:schemeClr val="bg1">
                    <a:lumMod val="50000"/>
                  </a:schemeClr>
                </a:solidFill>
              </a:rPr>
              <a:t>Algorithms</a:t>
            </a:r>
          </a:p>
          <a:p>
            <a:pPr marL="742950" lvl="1" indent="-285750">
              <a:buFont typeface="Arial" panose="020B0604020202020204" pitchFamily="34" charset="0"/>
              <a:buChar char="•"/>
            </a:pPr>
            <a:r>
              <a:rPr lang="en-US" sz="2400" dirty="0">
                <a:solidFill>
                  <a:schemeClr val="bg1">
                    <a:lumMod val="50000"/>
                  </a:schemeClr>
                </a:solidFill>
              </a:rPr>
              <a:t>Segmentation</a:t>
            </a:r>
          </a:p>
        </p:txBody>
      </p:sp>
    </p:spTree>
    <p:extLst>
      <p:ext uri="{BB962C8B-B14F-4D97-AF65-F5344CB8AC3E}">
        <p14:creationId xmlns="" xmlns:p14="http://schemas.microsoft.com/office/powerpoint/2010/main" val="4216305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9">
                                            <p:txEl>
                                              <p:pRg st="0" end="0"/>
                                            </p:txEl>
                                          </p:spTgt>
                                        </p:tgtEl>
                                        <p:attrNameLst>
                                          <p:attrName>style.visibility</p:attrName>
                                        </p:attrNameLst>
                                      </p:cBhvr>
                                      <p:to>
                                        <p:strVal val="visible"/>
                                      </p:to>
                                    </p:set>
                                    <p:animEffect transition="in" filter="fade">
                                      <p:cBhvr>
                                        <p:cTn id="10" dur="500"/>
                                        <p:tgtEl>
                                          <p:spTgt spid="9">
                                            <p:txEl>
                                              <p:pRg st="0" end="0"/>
                                            </p:txEl>
                                          </p:spTgt>
                                        </p:tgtEl>
                                      </p:cBhvr>
                                    </p:animEffect>
                                  </p:childTnLst>
                                </p:cTn>
                              </p:par>
                            </p:childTnLst>
                          </p:cTn>
                        </p:par>
                        <p:par>
                          <p:cTn id="11" fill="hold">
                            <p:stCondLst>
                              <p:cond delay="500"/>
                            </p:stCondLst>
                            <p:childTnLst>
                              <p:par>
                                <p:cTn id="12" presetID="53" presetClass="entr" presetSubtype="16"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500" fill="hold"/>
                                        <p:tgtEl>
                                          <p:spTgt spid="6"/>
                                        </p:tgtEl>
                                        <p:attrNameLst>
                                          <p:attrName>ppt_w</p:attrName>
                                        </p:attrNameLst>
                                      </p:cBhvr>
                                      <p:tavLst>
                                        <p:tav tm="0">
                                          <p:val>
                                            <p:fltVal val="0"/>
                                          </p:val>
                                        </p:tav>
                                        <p:tav tm="100000">
                                          <p:val>
                                            <p:strVal val="#ppt_w"/>
                                          </p:val>
                                        </p:tav>
                                      </p:tavLst>
                                    </p:anim>
                                    <p:anim calcmode="lin" valueType="num">
                                      <p:cBhvr>
                                        <p:cTn id="15" dur="500" fill="hold"/>
                                        <p:tgtEl>
                                          <p:spTgt spid="6"/>
                                        </p:tgtEl>
                                        <p:attrNameLst>
                                          <p:attrName>ppt_h</p:attrName>
                                        </p:attrNameLst>
                                      </p:cBhvr>
                                      <p:tavLst>
                                        <p:tav tm="0">
                                          <p:val>
                                            <p:fltVal val="0"/>
                                          </p:val>
                                        </p:tav>
                                        <p:tav tm="100000">
                                          <p:val>
                                            <p:strVal val="#ppt_h"/>
                                          </p:val>
                                        </p:tav>
                                      </p:tavLst>
                                    </p:anim>
                                    <p:animEffect transition="in" filter="fade">
                                      <p:cBhvr>
                                        <p:cTn id="16" dur="500"/>
                                        <p:tgtEl>
                                          <p:spTgt spid="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par>
                          <p:cTn id="20" fill="hold">
                            <p:stCondLst>
                              <p:cond delay="1000"/>
                            </p:stCondLst>
                            <p:childTnLst>
                              <p:par>
                                <p:cTn id="21" presetID="1" presetClass="entr" presetSubtype="0"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par>
                          <p:cTn id="23" fill="hold">
                            <p:stCondLst>
                              <p:cond delay="1000"/>
                            </p:stCondLst>
                            <p:childTnLst>
                              <p:par>
                                <p:cTn id="24" presetID="22" presetClass="entr" presetSubtype="1" fill="hold" nodeType="after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wipe(up)">
                                      <p:cBhvr>
                                        <p:cTn id="26" dur="500"/>
                                        <p:tgtEl>
                                          <p:spTgt spid="8"/>
                                        </p:tgtEl>
                                      </p:cBhvr>
                                    </p:animEffect>
                                  </p:childTnLst>
                                </p:cTn>
                              </p:par>
                            </p:childTnLst>
                          </p:cTn>
                        </p:par>
                        <p:par>
                          <p:cTn id="27" fill="hold">
                            <p:stCondLst>
                              <p:cond delay="1500"/>
                            </p:stCondLst>
                            <p:childTnLst>
                              <p:par>
                                <p:cTn id="28" presetID="22" presetClass="entr" presetSubtype="1" fill="hold" nodeType="after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wipe(up)">
                                      <p:cBhvr>
                                        <p:cTn id="30" dur="500"/>
                                        <p:tgtEl>
                                          <p:spTgt spid="5"/>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9">
                                            <p:txEl>
                                              <p:pRg st="7" end="7"/>
                                            </p:txEl>
                                          </p:spTgt>
                                        </p:tgtEl>
                                        <p:attrNameLst>
                                          <p:attrName>style.visibility</p:attrName>
                                        </p:attrNameLst>
                                      </p:cBhvr>
                                      <p:to>
                                        <p:strVal val="visible"/>
                                      </p:to>
                                    </p:set>
                                    <p:animEffect transition="in" filter="fade">
                                      <p:cBhvr>
                                        <p:cTn id="35" dur="500"/>
                                        <p:tgtEl>
                                          <p:spTgt spid="9">
                                            <p:txEl>
                                              <p:pRg st="7" end="7"/>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9">
                                            <p:txEl>
                                              <p:pRg st="8" end="8"/>
                                            </p:txEl>
                                          </p:spTgt>
                                        </p:tgtEl>
                                        <p:attrNameLst>
                                          <p:attrName>style.visibility</p:attrName>
                                        </p:attrNameLst>
                                      </p:cBhvr>
                                      <p:to>
                                        <p:strVal val="visible"/>
                                      </p:to>
                                    </p:set>
                                    <p:animEffect transition="in" filter="fade">
                                      <p:cBhvr>
                                        <p:cTn id="38" dur="500"/>
                                        <p:tgtEl>
                                          <p:spTgt spid="9">
                                            <p:txEl>
                                              <p:pRg st="8" end="8"/>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9">
                                            <p:txEl>
                                              <p:pRg st="1" end="1"/>
                                            </p:txEl>
                                          </p:spTgt>
                                        </p:tgtEl>
                                        <p:attrNameLst>
                                          <p:attrName>style.visibility</p:attrName>
                                        </p:attrNameLst>
                                      </p:cBhvr>
                                      <p:to>
                                        <p:strVal val="visible"/>
                                      </p:to>
                                    </p:set>
                                    <p:animEffect transition="in" filter="fade">
                                      <p:cBhvr>
                                        <p:cTn id="41" dur="500"/>
                                        <p:tgtEl>
                                          <p:spTgt spid="9">
                                            <p:txEl>
                                              <p:pRg st="1" end="1"/>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9">
                                            <p:txEl>
                                              <p:pRg st="2" end="2"/>
                                            </p:txEl>
                                          </p:spTgt>
                                        </p:tgtEl>
                                        <p:attrNameLst>
                                          <p:attrName>style.visibility</p:attrName>
                                        </p:attrNameLst>
                                      </p:cBhvr>
                                      <p:to>
                                        <p:strVal val="visible"/>
                                      </p:to>
                                    </p:set>
                                    <p:animEffect transition="in" filter="fade">
                                      <p:cBhvr>
                                        <p:cTn id="44" dur="500"/>
                                        <p:tgtEl>
                                          <p:spTgt spid="9">
                                            <p:txEl>
                                              <p:pRg st="2" end="2"/>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9">
                                            <p:txEl>
                                              <p:pRg st="3" end="3"/>
                                            </p:txEl>
                                          </p:spTgt>
                                        </p:tgtEl>
                                        <p:attrNameLst>
                                          <p:attrName>style.visibility</p:attrName>
                                        </p:attrNameLst>
                                      </p:cBhvr>
                                      <p:to>
                                        <p:strVal val="visible"/>
                                      </p:to>
                                    </p:set>
                                    <p:animEffect transition="in" filter="fade">
                                      <p:cBhvr>
                                        <p:cTn id="47" dur="500"/>
                                        <p:tgtEl>
                                          <p:spTgt spid="9">
                                            <p:txEl>
                                              <p:pRg st="3" end="3"/>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9">
                                            <p:txEl>
                                              <p:pRg st="4" end="4"/>
                                            </p:txEl>
                                          </p:spTgt>
                                        </p:tgtEl>
                                        <p:attrNameLst>
                                          <p:attrName>style.visibility</p:attrName>
                                        </p:attrNameLst>
                                      </p:cBhvr>
                                      <p:to>
                                        <p:strVal val="visible"/>
                                      </p:to>
                                    </p:set>
                                    <p:animEffect transition="in" filter="fade">
                                      <p:cBhvr>
                                        <p:cTn id="50" dur="500"/>
                                        <p:tgtEl>
                                          <p:spTgt spid="9">
                                            <p:txEl>
                                              <p:pRg st="4" end="4"/>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9">
                                            <p:txEl>
                                              <p:pRg st="5" end="5"/>
                                            </p:txEl>
                                          </p:spTgt>
                                        </p:tgtEl>
                                        <p:attrNameLst>
                                          <p:attrName>style.visibility</p:attrName>
                                        </p:attrNameLst>
                                      </p:cBhvr>
                                      <p:to>
                                        <p:strVal val="visible"/>
                                      </p:to>
                                    </p:set>
                                    <p:animEffect transition="in" filter="fade">
                                      <p:cBhvr>
                                        <p:cTn id="53" dur="500"/>
                                        <p:tgtEl>
                                          <p:spTgt spid="9">
                                            <p:txEl>
                                              <p:pRg st="5" end="5"/>
                                            </p:txEl>
                                          </p:spTgt>
                                        </p:tgtEl>
                                      </p:cBhvr>
                                    </p:animEffect>
                                  </p:childTnLst>
                                </p:cTn>
                              </p:par>
                              <p:par>
                                <p:cTn id="54" presetID="10" presetClass="entr" presetSubtype="0" fill="hold" nodeType="withEffect">
                                  <p:stCondLst>
                                    <p:cond delay="0"/>
                                  </p:stCondLst>
                                  <p:childTnLst>
                                    <p:set>
                                      <p:cBhvr>
                                        <p:cTn id="55" dur="1" fill="hold">
                                          <p:stCondLst>
                                            <p:cond delay="0"/>
                                          </p:stCondLst>
                                        </p:cTn>
                                        <p:tgtEl>
                                          <p:spTgt spid="9">
                                            <p:txEl>
                                              <p:pRg st="6" end="6"/>
                                            </p:txEl>
                                          </p:spTgt>
                                        </p:tgtEl>
                                        <p:attrNameLst>
                                          <p:attrName>style.visibility</p:attrName>
                                        </p:attrNameLst>
                                      </p:cBhvr>
                                      <p:to>
                                        <p:strVal val="visible"/>
                                      </p:to>
                                    </p:set>
                                    <p:animEffect transition="in" filter="fade">
                                      <p:cBhvr>
                                        <p:cTn id="56" dur="500"/>
                                        <p:tgtEl>
                                          <p:spTgt spid="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Base and Limit register</a:t>
            </a:r>
          </a:p>
        </p:txBody>
      </p:sp>
      <p:sp>
        <p:nvSpPr>
          <p:cNvPr id="3" name="Content Placeholder 2"/>
          <p:cNvSpPr>
            <a:spLocks noGrp="1"/>
          </p:cNvSpPr>
          <p:nvPr>
            <p:ph idx="1"/>
          </p:nvPr>
        </p:nvSpPr>
        <p:spPr>
          <a:xfrm>
            <a:off x="131181" y="863444"/>
            <a:ext cx="9259562" cy="5590565"/>
          </a:xfrm>
        </p:spPr>
        <p:txBody>
          <a:bodyPr/>
          <a:lstStyle/>
          <a:p>
            <a:r>
              <a:rPr lang="en-US" dirty="0"/>
              <a:t>An </a:t>
            </a:r>
            <a:r>
              <a:rPr lang="en-US" b="1" dirty="0">
                <a:solidFill>
                  <a:schemeClr val="accent6"/>
                </a:solidFill>
              </a:rPr>
              <a:t>address space is set of addresses that a process can use to address memory</a:t>
            </a:r>
            <a:r>
              <a:rPr lang="en-US" dirty="0"/>
              <a:t>.</a:t>
            </a:r>
          </a:p>
          <a:p>
            <a:r>
              <a:rPr lang="en-US" dirty="0"/>
              <a:t>An </a:t>
            </a:r>
            <a:r>
              <a:rPr lang="en-US" b="1" dirty="0">
                <a:solidFill>
                  <a:schemeClr val="accent6"/>
                </a:solidFill>
              </a:rPr>
              <a:t>address space is a range of valid addresses in memory that are available for a program or process</a:t>
            </a:r>
            <a:r>
              <a:rPr lang="en-US" dirty="0"/>
              <a:t>.</a:t>
            </a:r>
          </a:p>
          <a:p>
            <a:r>
              <a:rPr lang="en-US" dirty="0"/>
              <a:t>Two registers: </a:t>
            </a:r>
            <a:r>
              <a:rPr lang="en-US" b="1" dirty="0">
                <a:solidFill>
                  <a:schemeClr val="accent6"/>
                </a:solidFill>
              </a:rPr>
              <a:t>Base and Limit </a:t>
            </a:r>
          </a:p>
          <a:p>
            <a:pPr lvl="1"/>
            <a:r>
              <a:rPr lang="en-US" dirty="0">
                <a:solidFill>
                  <a:schemeClr val="tx2"/>
                </a:solidFill>
              </a:rPr>
              <a:t>Base register</a:t>
            </a:r>
            <a:r>
              <a:rPr lang="en-US" dirty="0"/>
              <a:t>: </a:t>
            </a:r>
            <a:r>
              <a:rPr lang="en-US" dirty="0">
                <a:solidFill>
                  <a:schemeClr val="accent6"/>
                </a:solidFill>
              </a:rPr>
              <a:t>Start address of a program in physical memory</a:t>
            </a:r>
            <a:r>
              <a:rPr lang="en-US" dirty="0"/>
              <a:t>.</a:t>
            </a:r>
          </a:p>
          <a:p>
            <a:pPr lvl="1"/>
            <a:r>
              <a:rPr lang="en-US" dirty="0">
                <a:solidFill>
                  <a:schemeClr val="tx2"/>
                </a:solidFill>
              </a:rPr>
              <a:t>Limit register</a:t>
            </a:r>
            <a:r>
              <a:rPr lang="en-US" dirty="0"/>
              <a:t>: </a:t>
            </a:r>
            <a:r>
              <a:rPr lang="en-US" dirty="0">
                <a:solidFill>
                  <a:schemeClr val="accent6"/>
                </a:solidFill>
              </a:rPr>
              <a:t>Length of the program</a:t>
            </a:r>
            <a:r>
              <a:rPr lang="en-US" dirty="0"/>
              <a:t>.</a:t>
            </a:r>
          </a:p>
          <a:p>
            <a:r>
              <a:rPr lang="en-US" dirty="0"/>
              <a:t>For every memory access</a:t>
            </a:r>
          </a:p>
          <a:p>
            <a:pPr lvl="1"/>
            <a:r>
              <a:rPr lang="en-US" b="1" dirty="0">
                <a:solidFill>
                  <a:schemeClr val="accent6"/>
                </a:solidFill>
              </a:rPr>
              <a:t>Base is added to the address</a:t>
            </a:r>
          </a:p>
          <a:p>
            <a:pPr lvl="1"/>
            <a:r>
              <a:rPr lang="en-US" b="1" dirty="0">
                <a:solidFill>
                  <a:schemeClr val="accent6"/>
                </a:solidFill>
              </a:rPr>
              <a:t>Result compared to Limit</a:t>
            </a:r>
          </a:p>
          <a:p>
            <a:r>
              <a:rPr lang="en-US" b="1" dirty="0">
                <a:solidFill>
                  <a:schemeClr val="accent6"/>
                </a:solidFill>
              </a:rPr>
              <a:t>Only OS can modify </a:t>
            </a:r>
            <a:r>
              <a:rPr lang="en-US" dirty="0"/>
              <a:t>Base and Limit register.</a:t>
            </a:r>
          </a:p>
        </p:txBody>
      </p:sp>
      <p:graphicFrame>
        <p:nvGraphicFramePr>
          <p:cNvPr id="8" name="Content Placeholder 3"/>
          <p:cNvGraphicFramePr>
            <a:graphicFrameLocks/>
          </p:cNvGraphicFramePr>
          <p:nvPr>
            <p:extLst>
              <p:ext uri="{D42A27DB-BD31-4B8C-83A1-F6EECF244321}">
                <p14:modId xmlns="" xmlns:p14="http://schemas.microsoft.com/office/powerpoint/2010/main" val="2939132099"/>
              </p:ext>
            </p:extLst>
          </p:nvPr>
        </p:nvGraphicFramePr>
        <p:xfrm>
          <a:off x="10022115" y="4206399"/>
          <a:ext cx="1188720" cy="1920240"/>
        </p:xfrm>
        <a:graphic>
          <a:graphicData uri="http://schemas.openxmlformats.org/drawingml/2006/table">
            <a:tbl>
              <a:tblPr firstRow="1" bandRow="1">
                <a:tableStyleId>{5940675A-B579-460E-94D1-54222C63F5DA}</a:tableStyleId>
              </a:tblPr>
              <a:tblGrid>
                <a:gridCol w="1188720"/>
              </a:tblGrid>
              <a:tr h="195943">
                <a:tc>
                  <a:txBody>
                    <a:bodyPr/>
                    <a:lstStyle/>
                    <a:p>
                      <a:pPr algn="ctr"/>
                      <a:r>
                        <a:rPr lang="en-US" dirty="0" smtClean="0"/>
                        <a:t>ADD</a:t>
                      </a:r>
                      <a:endParaRPr lang="en-US" dirty="0"/>
                    </a:p>
                  </a:txBody>
                  <a:tcPr marL="0" marR="0" marT="0" marB="0"/>
                </a:tc>
              </a:tr>
              <a:tr h="195943">
                <a:tc>
                  <a:txBody>
                    <a:bodyPr/>
                    <a:lstStyle/>
                    <a:p>
                      <a:pPr algn="ctr"/>
                      <a:r>
                        <a:rPr lang="en-US" dirty="0" smtClean="0"/>
                        <a:t>MOV</a:t>
                      </a:r>
                      <a:endParaRPr lang="en-US" dirty="0"/>
                    </a:p>
                  </a:txBody>
                  <a:tcPr marL="0" marR="0" marT="0" marB="0"/>
                </a:tc>
              </a:tr>
              <a:tr h="195943">
                <a:tc>
                  <a:txBody>
                    <a:bodyPr/>
                    <a:lstStyle/>
                    <a:p>
                      <a:pPr algn="ctr"/>
                      <a:endParaRPr lang="en-US" dirty="0"/>
                    </a:p>
                  </a:txBody>
                  <a:tcPr marL="0" marR="0" marT="0" marB="0"/>
                </a:tc>
              </a:tr>
              <a:tr h="195943">
                <a:tc>
                  <a:txBody>
                    <a:bodyPr/>
                    <a:lstStyle/>
                    <a:p>
                      <a:pPr algn="ctr"/>
                      <a:endParaRPr lang="en-US" dirty="0"/>
                    </a:p>
                  </a:txBody>
                  <a:tcPr marL="0" marR="0" marT="0" marB="0"/>
                </a:tc>
              </a:tr>
              <a:tr h="195943">
                <a:tc>
                  <a:txBody>
                    <a:bodyPr/>
                    <a:lstStyle/>
                    <a:p>
                      <a:pPr algn="ctr"/>
                      <a:endParaRPr lang="en-US" dirty="0"/>
                    </a:p>
                  </a:txBody>
                  <a:tcPr marL="0" marR="0" marT="0" marB="0"/>
                </a:tc>
              </a:tr>
              <a:tr h="195943">
                <a:tc>
                  <a:txBody>
                    <a:bodyPr/>
                    <a:lstStyle/>
                    <a:p>
                      <a:pPr algn="ctr"/>
                      <a:endParaRPr lang="en-US" dirty="0"/>
                    </a:p>
                  </a:txBody>
                  <a:tcPr marL="0" marR="0" marT="0" marB="0"/>
                </a:tc>
              </a:tr>
              <a:tr h="19594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JMP 24</a:t>
                      </a:r>
                    </a:p>
                  </a:txBody>
                  <a:tcPr marL="0" marR="0" marT="0" marB="0"/>
                </a:tc>
              </a:tr>
            </a:tbl>
          </a:graphicData>
        </a:graphic>
      </p:graphicFrame>
      <p:graphicFrame>
        <p:nvGraphicFramePr>
          <p:cNvPr id="9" name="Content Placeholder 3"/>
          <p:cNvGraphicFramePr>
            <a:graphicFrameLocks/>
          </p:cNvGraphicFramePr>
          <p:nvPr>
            <p:extLst>
              <p:ext uri="{D42A27DB-BD31-4B8C-83A1-F6EECF244321}">
                <p14:modId xmlns="" xmlns:p14="http://schemas.microsoft.com/office/powerpoint/2010/main" val="3744026812"/>
              </p:ext>
            </p:extLst>
          </p:nvPr>
        </p:nvGraphicFramePr>
        <p:xfrm>
          <a:off x="10022115" y="3490119"/>
          <a:ext cx="1188720" cy="274320"/>
        </p:xfrm>
        <a:graphic>
          <a:graphicData uri="http://schemas.openxmlformats.org/drawingml/2006/table">
            <a:tbl>
              <a:tblPr firstRow="1" bandRow="1">
                <a:tableStyleId>{5940675A-B579-460E-94D1-54222C63F5DA}</a:tableStyleId>
              </a:tblPr>
              <a:tblGrid>
                <a:gridCol w="1188720"/>
              </a:tblGrid>
              <a:tr h="195943">
                <a:tc>
                  <a:txBody>
                    <a:bodyPr/>
                    <a:lstStyle/>
                    <a:p>
                      <a:pPr algn="ctr"/>
                      <a:r>
                        <a:rPr lang="en-US" dirty="0" smtClean="0"/>
                        <a:t>0</a:t>
                      </a:r>
                      <a:endParaRPr lang="en-US" dirty="0"/>
                    </a:p>
                  </a:txBody>
                  <a:tcPr marL="0" marR="0" marT="0" marB="0"/>
                </a:tc>
              </a:tr>
            </a:tbl>
          </a:graphicData>
        </a:graphic>
      </p:graphicFrame>
      <p:sp>
        <p:nvSpPr>
          <p:cNvPr id="10" name="TextBox 9"/>
          <p:cNvSpPr txBox="1"/>
          <p:nvPr/>
        </p:nvSpPr>
        <p:spPr>
          <a:xfrm>
            <a:off x="10479315" y="3612039"/>
            <a:ext cx="228600" cy="646331"/>
          </a:xfrm>
          <a:prstGeom prst="rect">
            <a:avLst/>
          </a:prstGeom>
          <a:noFill/>
        </p:spPr>
        <p:txBody>
          <a:bodyPr wrap="square" rtlCol="0">
            <a:spAutoFit/>
          </a:bodyPr>
          <a:lstStyle/>
          <a:p>
            <a:r>
              <a:rPr lang="en-US" dirty="0" smtClean="0"/>
              <a:t>.</a:t>
            </a:r>
          </a:p>
          <a:p>
            <a:r>
              <a:rPr lang="en-US" dirty="0"/>
              <a:t>.</a:t>
            </a:r>
          </a:p>
        </p:txBody>
      </p:sp>
      <p:graphicFrame>
        <p:nvGraphicFramePr>
          <p:cNvPr id="11" name="Content Placeholder 3"/>
          <p:cNvGraphicFramePr>
            <a:graphicFrameLocks/>
          </p:cNvGraphicFramePr>
          <p:nvPr>
            <p:extLst>
              <p:ext uri="{D42A27DB-BD31-4B8C-83A1-F6EECF244321}">
                <p14:modId xmlns="" xmlns:p14="http://schemas.microsoft.com/office/powerpoint/2010/main" val="933494823"/>
              </p:ext>
            </p:extLst>
          </p:nvPr>
        </p:nvGraphicFramePr>
        <p:xfrm>
          <a:off x="11317515" y="4205447"/>
          <a:ext cx="685800" cy="1920240"/>
        </p:xfrm>
        <a:graphic>
          <a:graphicData uri="http://schemas.openxmlformats.org/drawingml/2006/table">
            <a:tbl>
              <a:tblPr firstRow="1" bandRow="1">
                <a:tableStyleId>{5940675A-B579-460E-94D1-54222C63F5DA}</a:tableStyleId>
              </a:tblPr>
              <a:tblGrid>
                <a:gridCol w="685800"/>
              </a:tblGrid>
              <a:tr h="195943">
                <a:tc>
                  <a:txBody>
                    <a:bodyPr/>
                    <a:lstStyle/>
                    <a:p>
                      <a:pPr algn="l"/>
                      <a:r>
                        <a:rPr lang="en-US" dirty="0" smtClean="0"/>
                        <a:t>28</a:t>
                      </a:r>
                      <a:endParaRPr lang="en-US" dirty="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r>
              <a:tr h="195943">
                <a:tc>
                  <a:txBody>
                    <a:bodyPr/>
                    <a:lstStyle/>
                    <a:p>
                      <a:pPr algn="l"/>
                      <a:r>
                        <a:rPr lang="en-US" dirty="0" smtClean="0"/>
                        <a:t>24</a:t>
                      </a:r>
                      <a:endParaRPr lang="en-US" dirty="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r>
              <a:tr h="195943">
                <a:tc>
                  <a:txBody>
                    <a:bodyPr/>
                    <a:lstStyle/>
                    <a:p>
                      <a:pPr algn="l"/>
                      <a:r>
                        <a:rPr lang="en-US" dirty="0" smtClean="0"/>
                        <a:t>20</a:t>
                      </a:r>
                      <a:endParaRPr lang="en-US" dirty="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r>
              <a:tr h="195943">
                <a:tc>
                  <a:txBody>
                    <a:bodyPr/>
                    <a:lstStyle/>
                    <a:p>
                      <a:pPr algn="l"/>
                      <a:r>
                        <a:rPr lang="en-US" dirty="0" smtClean="0"/>
                        <a:t>16</a:t>
                      </a:r>
                      <a:endParaRPr lang="en-US" dirty="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r>
              <a:tr h="195943">
                <a:tc>
                  <a:txBody>
                    <a:bodyPr/>
                    <a:lstStyle/>
                    <a:p>
                      <a:pPr algn="l"/>
                      <a:r>
                        <a:rPr lang="en-US" dirty="0" smtClean="0"/>
                        <a:t>8</a:t>
                      </a:r>
                      <a:endParaRPr lang="en-US" dirty="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r>
              <a:tr h="195943">
                <a:tc>
                  <a:txBody>
                    <a:bodyPr/>
                    <a:lstStyle/>
                    <a:p>
                      <a:pPr algn="l"/>
                      <a:r>
                        <a:rPr lang="en-US" dirty="0" smtClean="0"/>
                        <a:t>4</a:t>
                      </a:r>
                      <a:endParaRPr lang="en-US" dirty="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r>
              <a:tr h="195943">
                <a:tc>
                  <a:txBody>
                    <a:bodyPr/>
                    <a:lstStyle/>
                    <a:p>
                      <a:pPr algn="l"/>
                      <a:r>
                        <a:rPr lang="en-US" dirty="0" smtClean="0"/>
                        <a:t>0</a:t>
                      </a:r>
                      <a:endParaRPr lang="en-US" dirty="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graphicFrame>
        <p:nvGraphicFramePr>
          <p:cNvPr id="12" name="Content Placeholder 3"/>
          <p:cNvGraphicFramePr>
            <a:graphicFrameLocks/>
          </p:cNvGraphicFramePr>
          <p:nvPr>
            <p:extLst>
              <p:ext uri="{D42A27DB-BD31-4B8C-83A1-F6EECF244321}">
                <p14:modId xmlns="" xmlns:p14="http://schemas.microsoft.com/office/powerpoint/2010/main" val="3674747509"/>
              </p:ext>
            </p:extLst>
          </p:nvPr>
        </p:nvGraphicFramePr>
        <p:xfrm>
          <a:off x="11317515" y="3489167"/>
          <a:ext cx="685800" cy="274320"/>
        </p:xfrm>
        <a:graphic>
          <a:graphicData uri="http://schemas.openxmlformats.org/drawingml/2006/table">
            <a:tbl>
              <a:tblPr firstRow="1" bandRow="1">
                <a:tableStyleId>{5940675A-B579-460E-94D1-54222C63F5DA}</a:tableStyleId>
              </a:tblPr>
              <a:tblGrid>
                <a:gridCol w="685800"/>
              </a:tblGrid>
              <a:tr h="195943">
                <a:tc>
                  <a:txBody>
                    <a:bodyPr/>
                    <a:lstStyle/>
                    <a:p>
                      <a:pPr algn="l"/>
                      <a:r>
                        <a:rPr lang="en-US" dirty="0" smtClean="0"/>
                        <a:t>16380</a:t>
                      </a:r>
                      <a:endParaRPr lang="en-US" dirty="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graphicFrame>
        <p:nvGraphicFramePr>
          <p:cNvPr id="13" name="Content Placeholder 3"/>
          <p:cNvGraphicFramePr>
            <a:graphicFrameLocks/>
          </p:cNvGraphicFramePr>
          <p:nvPr>
            <p:extLst>
              <p:ext uri="{D42A27DB-BD31-4B8C-83A1-F6EECF244321}">
                <p14:modId xmlns="" xmlns:p14="http://schemas.microsoft.com/office/powerpoint/2010/main" val="792956751"/>
              </p:ext>
            </p:extLst>
          </p:nvPr>
        </p:nvGraphicFramePr>
        <p:xfrm>
          <a:off x="10022115" y="1571149"/>
          <a:ext cx="1188720" cy="1920240"/>
        </p:xfrm>
        <a:graphic>
          <a:graphicData uri="http://schemas.openxmlformats.org/drawingml/2006/table">
            <a:tbl>
              <a:tblPr firstRow="1" bandRow="1">
                <a:tableStyleId>{5940675A-B579-460E-94D1-54222C63F5DA}</a:tableStyleId>
              </a:tblPr>
              <a:tblGrid>
                <a:gridCol w="1188720"/>
              </a:tblGrid>
              <a:tr h="195943">
                <a:tc>
                  <a:txBody>
                    <a:bodyPr/>
                    <a:lstStyle/>
                    <a:p>
                      <a:pPr algn="ctr"/>
                      <a:r>
                        <a:rPr lang="en-US" dirty="0" smtClean="0"/>
                        <a:t>CMP</a:t>
                      </a:r>
                      <a:endParaRPr lang="en-US" dirty="0"/>
                    </a:p>
                  </a:txBody>
                  <a:tcPr marL="0" marR="0" marT="0" marB="0"/>
                </a:tc>
              </a:tr>
              <a:tr h="195943">
                <a:tc>
                  <a:txBody>
                    <a:bodyPr/>
                    <a:lstStyle/>
                    <a:p>
                      <a:pPr algn="ctr"/>
                      <a:endParaRPr lang="en-US" dirty="0"/>
                    </a:p>
                  </a:txBody>
                  <a:tcPr marL="0" marR="0" marT="0" marB="0"/>
                </a:tc>
              </a:tr>
              <a:tr h="195943">
                <a:tc>
                  <a:txBody>
                    <a:bodyPr/>
                    <a:lstStyle/>
                    <a:p>
                      <a:pPr algn="ctr"/>
                      <a:endParaRPr lang="en-US" dirty="0"/>
                    </a:p>
                  </a:txBody>
                  <a:tcPr marL="0" marR="0" marT="0" marB="0"/>
                </a:tc>
              </a:tr>
              <a:tr h="195943">
                <a:tc>
                  <a:txBody>
                    <a:bodyPr/>
                    <a:lstStyle/>
                    <a:p>
                      <a:pPr algn="ctr"/>
                      <a:endParaRPr lang="en-US" dirty="0"/>
                    </a:p>
                  </a:txBody>
                  <a:tcPr marL="0" marR="0" marT="0" marB="0"/>
                </a:tc>
              </a:tr>
              <a:tr h="195943">
                <a:tc>
                  <a:txBody>
                    <a:bodyPr/>
                    <a:lstStyle/>
                    <a:p>
                      <a:pPr algn="ctr"/>
                      <a:endParaRPr lang="en-US" dirty="0"/>
                    </a:p>
                  </a:txBody>
                  <a:tcPr marL="0" marR="0" marT="0" marB="0"/>
                </a:tc>
              </a:tr>
              <a:tr h="195943">
                <a:tc>
                  <a:txBody>
                    <a:bodyPr/>
                    <a:lstStyle/>
                    <a:p>
                      <a:pPr algn="ctr"/>
                      <a:endParaRPr lang="en-US" dirty="0"/>
                    </a:p>
                  </a:txBody>
                  <a:tcPr marL="0" marR="0" marT="0" marB="0"/>
                </a:tc>
              </a:tr>
              <a:tr h="19594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JMP 16412</a:t>
                      </a:r>
                    </a:p>
                  </a:txBody>
                  <a:tcPr marL="0" marR="0" marT="0" marB="0"/>
                </a:tc>
              </a:tr>
            </a:tbl>
          </a:graphicData>
        </a:graphic>
      </p:graphicFrame>
      <p:graphicFrame>
        <p:nvGraphicFramePr>
          <p:cNvPr id="14" name="Content Placeholder 3"/>
          <p:cNvGraphicFramePr>
            <a:graphicFrameLocks/>
          </p:cNvGraphicFramePr>
          <p:nvPr>
            <p:extLst>
              <p:ext uri="{D42A27DB-BD31-4B8C-83A1-F6EECF244321}">
                <p14:modId xmlns="" xmlns:p14="http://schemas.microsoft.com/office/powerpoint/2010/main" val="2396915788"/>
              </p:ext>
            </p:extLst>
          </p:nvPr>
        </p:nvGraphicFramePr>
        <p:xfrm>
          <a:off x="10022115" y="854869"/>
          <a:ext cx="1188720" cy="274320"/>
        </p:xfrm>
        <a:graphic>
          <a:graphicData uri="http://schemas.openxmlformats.org/drawingml/2006/table">
            <a:tbl>
              <a:tblPr firstRow="1" bandRow="1">
                <a:tableStyleId>{5940675A-B579-460E-94D1-54222C63F5DA}</a:tableStyleId>
              </a:tblPr>
              <a:tblGrid>
                <a:gridCol w="1188720"/>
              </a:tblGrid>
              <a:tr h="195943">
                <a:tc>
                  <a:txBody>
                    <a:bodyPr/>
                    <a:lstStyle/>
                    <a:p>
                      <a:pPr algn="ctr"/>
                      <a:r>
                        <a:rPr lang="en-US" dirty="0" smtClean="0"/>
                        <a:t>0</a:t>
                      </a:r>
                      <a:endParaRPr lang="en-US" dirty="0"/>
                    </a:p>
                  </a:txBody>
                  <a:tcPr marL="0" marR="0" marT="0" marB="0"/>
                </a:tc>
              </a:tr>
            </a:tbl>
          </a:graphicData>
        </a:graphic>
      </p:graphicFrame>
      <p:sp>
        <p:nvSpPr>
          <p:cNvPr id="15" name="TextBox 14"/>
          <p:cNvSpPr txBox="1"/>
          <p:nvPr/>
        </p:nvSpPr>
        <p:spPr>
          <a:xfrm>
            <a:off x="10479315" y="976789"/>
            <a:ext cx="228600" cy="646331"/>
          </a:xfrm>
          <a:prstGeom prst="rect">
            <a:avLst/>
          </a:prstGeom>
          <a:noFill/>
        </p:spPr>
        <p:txBody>
          <a:bodyPr wrap="square" rtlCol="0">
            <a:spAutoFit/>
          </a:bodyPr>
          <a:lstStyle/>
          <a:p>
            <a:r>
              <a:rPr lang="en-US" dirty="0" smtClean="0"/>
              <a:t>.</a:t>
            </a:r>
          </a:p>
          <a:p>
            <a:r>
              <a:rPr lang="en-US" dirty="0"/>
              <a:t>.</a:t>
            </a:r>
          </a:p>
        </p:txBody>
      </p:sp>
      <p:graphicFrame>
        <p:nvGraphicFramePr>
          <p:cNvPr id="16" name="Content Placeholder 3"/>
          <p:cNvGraphicFramePr>
            <a:graphicFrameLocks/>
          </p:cNvGraphicFramePr>
          <p:nvPr>
            <p:extLst>
              <p:ext uri="{D42A27DB-BD31-4B8C-83A1-F6EECF244321}">
                <p14:modId xmlns="" xmlns:p14="http://schemas.microsoft.com/office/powerpoint/2010/main" val="2238385893"/>
              </p:ext>
            </p:extLst>
          </p:nvPr>
        </p:nvGraphicFramePr>
        <p:xfrm>
          <a:off x="11317515" y="1570197"/>
          <a:ext cx="685800" cy="1920240"/>
        </p:xfrm>
        <a:graphic>
          <a:graphicData uri="http://schemas.openxmlformats.org/drawingml/2006/table">
            <a:tbl>
              <a:tblPr firstRow="1" bandRow="1">
                <a:tableStyleId>{5940675A-B579-460E-94D1-54222C63F5DA}</a:tableStyleId>
              </a:tblPr>
              <a:tblGrid>
                <a:gridCol w="685800"/>
              </a:tblGrid>
              <a:tr h="195943">
                <a:tc>
                  <a:txBody>
                    <a:bodyPr/>
                    <a:lstStyle/>
                    <a:p>
                      <a:pPr algn="l"/>
                      <a:r>
                        <a:rPr lang="en-US" dirty="0" smtClean="0"/>
                        <a:t>16412</a:t>
                      </a:r>
                      <a:endParaRPr lang="en-US" dirty="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r>
              <a:tr h="195943">
                <a:tc>
                  <a:txBody>
                    <a:bodyPr/>
                    <a:lstStyle/>
                    <a:p>
                      <a:pPr algn="l"/>
                      <a:r>
                        <a:rPr lang="en-US" dirty="0" smtClean="0"/>
                        <a:t>16408</a:t>
                      </a:r>
                      <a:endParaRPr lang="en-US" dirty="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r>
              <a:tr h="195943">
                <a:tc>
                  <a:txBody>
                    <a:bodyPr/>
                    <a:lstStyle/>
                    <a:p>
                      <a:pPr algn="l"/>
                      <a:r>
                        <a:rPr lang="en-US" dirty="0" smtClean="0"/>
                        <a:t>16404</a:t>
                      </a:r>
                      <a:endParaRPr lang="en-US" dirty="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r>
              <a:tr h="195943">
                <a:tc>
                  <a:txBody>
                    <a:bodyPr/>
                    <a:lstStyle/>
                    <a:p>
                      <a:pPr algn="l"/>
                      <a:r>
                        <a:rPr lang="en-US" dirty="0" smtClean="0"/>
                        <a:t>16400</a:t>
                      </a:r>
                      <a:endParaRPr lang="en-US" dirty="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r>
              <a:tr h="195943">
                <a:tc>
                  <a:txBody>
                    <a:bodyPr/>
                    <a:lstStyle/>
                    <a:p>
                      <a:pPr algn="l"/>
                      <a:r>
                        <a:rPr lang="en-US" dirty="0" smtClean="0"/>
                        <a:t>16392</a:t>
                      </a:r>
                      <a:endParaRPr lang="en-US" dirty="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r>
              <a:tr h="195943">
                <a:tc>
                  <a:txBody>
                    <a:bodyPr/>
                    <a:lstStyle/>
                    <a:p>
                      <a:pPr algn="l"/>
                      <a:r>
                        <a:rPr lang="en-US" dirty="0" smtClean="0"/>
                        <a:t>16388</a:t>
                      </a:r>
                      <a:endParaRPr lang="en-US" dirty="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r>
              <a:tr h="195943">
                <a:tc>
                  <a:txBody>
                    <a:bodyPr/>
                    <a:lstStyle/>
                    <a:p>
                      <a:pPr algn="l"/>
                      <a:r>
                        <a:rPr lang="en-US" dirty="0" smtClean="0"/>
                        <a:t>16384</a:t>
                      </a:r>
                      <a:endParaRPr lang="en-US" dirty="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graphicFrame>
        <p:nvGraphicFramePr>
          <p:cNvPr id="19" name="Content Placeholder 3"/>
          <p:cNvGraphicFramePr>
            <a:graphicFrameLocks/>
          </p:cNvGraphicFramePr>
          <p:nvPr>
            <p:extLst>
              <p:ext uri="{D42A27DB-BD31-4B8C-83A1-F6EECF244321}">
                <p14:modId xmlns="" xmlns:p14="http://schemas.microsoft.com/office/powerpoint/2010/main" val="4017922533"/>
              </p:ext>
            </p:extLst>
          </p:nvPr>
        </p:nvGraphicFramePr>
        <p:xfrm>
          <a:off x="11317515" y="853917"/>
          <a:ext cx="685800" cy="274320"/>
        </p:xfrm>
        <a:graphic>
          <a:graphicData uri="http://schemas.openxmlformats.org/drawingml/2006/table">
            <a:tbl>
              <a:tblPr firstRow="1" bandRow="1">
                <a:tableStyleId>{5940675A-B579-460E-94D1-54222C63F5DA}</a:tableStyleId>
              </a:tblPr>
              <a:tblGrid>
                <a:gridCol w="685800"/>
              </a:tblGrid>
              <a:tr h="195943">
                <a:tc>
                  <a:txBody>
                    <a:bodyPr/>
                    <a:lstStyle/>
                    <a:p>
                      <a:pPr algn="l"/>
                      <a:r>
                        <a:rPr lang="en-US" dirty="0" smtClean="0"/>
                        <a:t>32764</a:t>
                      </a:r>
                      <a:endParaRPr lang="en-US" dirty="0"/>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20" name="Oval 19"/>
          <p:cNvSpPr/>
          <p:nvPr/>
        </p:nvSpPr>
        <p:spPr>
          <a:xfrm>
            <a:off x="11114315" y="776359"/>
            <a:ext cx="932542" cy="381000"/>
          </a:xfrm>
          <a:prstGeom prst="ellipse">
            <a:avLst/>
          </a:prstGeom>
          <a:noFill/>
          <a:ln w="28575">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1" name="Oval 20"/>
          <p:cNvSpPr/>
          <p:nvPr/>
        </p:nvSpPr>
        <p:spPr>
          <a:xfrm>
            <a:off x="11114315" y="3162918"/>
            <a:ext cx="932542" cy="381000"/>
          </a:xfrm>
          <a:prstGeom prst="ellipse">
            <a:avLst/>
          </a:prstGeom>
          <a:noFill/>
          <a:ln w="28575">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3" name="Oval 22"/>
          <p:cNvSpPr/>
          <p:nvPr/>
        </p:nvSpPr>
        <p:spPr>
          <a:xfrm>
            <a:off x="11114315" y="3468226"/>
            <a:ext cx="932542" cy="381000"/>
          </a:xfrm>
          <a:prstGeom prst="ellipse">
            <a:avLst/>
          </a:prstGeom>
          <a:noFill/>
          <a:ln w="28575">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4" name="Oval 23"/>
          <p:cNvSpPr/>
          <p:nvPr/>
        </p:nvSpPr>
        <p:spPr>
          <a:xfrm>
            <a:off x="11114315" y="5810868"/>
            <a:ext cx="932542" cy="381000"/>
          </a:xfrm>
          <a:prstGeom prst="ellipse">
            <a:avLst/>
          </a:prstGeom>
          <a:noFill/>
          <a:ln w="28575">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 xmlns:p14="http://schemas.microsoft.com/office/powerpoint/2010/main" val="1296564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par>
                                <p:cTn id="28" presetID="10" presetClass="entr" presetSubtype="0" fill="hold" nodeType="with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500"/>
                                        <p:tgtEl>
                                          <p:spTgt spid="9"/>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fade">
                                      <p:cBhvr>
                                        <p:cTn id="33" dur="500"/>
                                        <p:tgtEl>
                                          <p:spTgt spid="10"/>
                                        </p:tgtEl>
                                      </p:cBhvr>
                                    </p:animEffect>
                                  </p:childTnLst>
                                </p:cTn>
                              </p:par>
                              <p:par>
                                <p:cTn id="34" presetID="10" presetClass="entr" presetSubtype="0" fill="hold" nodeType="with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fade">
                                      <p:cBhvr>
                                        <p:cTn id="36" dur="500"/>
                                        <p:tgtEl>
                                          <p:spTgt spid="11"/>
                                        </p:tgtEl>
                                      </p:cBhvr>
                                    </p:animEffect>
                                  </p:childTnLst>
                                </p:cTn>
                              </p:par>
                              <p:par>
                                <p:cTn id="37" presetID="10" presetClass="entr" presetSubtype="0" fill="hold" nodeType="with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fade">
                                      <p:cBhvr>
                                        <p:cTn id="39" dur="500"/>
                                        <p:tgtEl>
                                          <p:spTgt spid="12"/>
                                        </p:tgtEl>
                                      </p:cBhvr>
                                    </p:animEffect>
                                  </p:childTnLst>
                                </p:cTn>
                              </p:par>
                              <p:par>
                                <p:cTn id="40" presetID="10" presetClass="entr" presetSubtype="0" fill="hold" nodeType="with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fade">
                                      <p:cBhvr>
                                        <p:cTn id="42" dur="500"/>
                                        <p:tgtEl>
                                          <p:spTgt spid="13"/>
                                        </p:tgtEl>
                                      </p:cBhvr>
                                    </p:animEffect>
                                  </p:childTnLst>
                                </p:cTn>
                              </p:par>
                              <p:par>
                                <p:cTn id="43" presetID="10" presetClass="entr" presetSubtype="0" fill="hold" nodeType="withEffect">
                                  <p:stCondLst>
                                    <p:cond delay="0"/>
                                  </p:stCondLst>
                                  <p:childTnLst>
                                    <p:set>
                                      <p:cBhvr>
                                        <p:cTn id="44" dur="1" fill="hold">
                                          <p:stCondLst>
                                            <p:cond delay="0"/>
                                          </p:stCondLst>
                                        </p:cTn>
                                        <p:tgtEl>
                                          <p:spTgt spid="14"/>
                                        </p:tgtEl>
                                        <p:attrNameLst>
                                          <p:attrName>style.visibility</p:attrName>
                                        </p:attrNameLst>
                                      </p:cBhvr>
                                      <p:to>
                                        <p:strVal val="visible"/>
                                      </p:to>
                                    </p:set>
                                    <p:animEffect transition="in" filter="fade">
                                      <p:cBhvr>
                                        <p:cTn id="45" dur="500"/>
                                        <p:tgtEl>
                                          <p:spTgt spid="14"/>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fade">
                                      <p:cBhvr>
                                        <p:cTn id="48" dur="500"/>
                                        <p:tgtEl>
                                          <p:spTgt spid="15"/>
                                        </p:tgtEl>
                                      </p:cBhvr>
                                    </p:animEffect>
                                  </p:childTnLst>
                                </p:cTn>
                              </p:par>
                              <p:par>
                                <p:cTn id="49" presetID="10" presetClass="entr" presetSubtype="0" fill="hold" nodeType="withEffect">
                                  <p:stCondLst>
                                    <p:cond delay="0"/>
                                  </p:stCondLst>
                                  <p:childTnLst>
                                    <p:set>
                                      <p:cBhvr>
                                        <p:cTn id="50" dur="1" fill="hold">
                                          <p:stCondLst>
                                            <p:cond delay="0"/>
                                          </p:stCondLst>
                                        </p:cTn>
                                        <p:tgtEl>
                                          <p:spTgt spid="16"/>
                                        </p:tgtEl>
                                        <p:attrNameLst>
                                          <p:attrName>style.visibility</p:attrName>
                                        </p:attrNameLst>
                                      </p:cBhvr>
                                      <p:to>
                                        <p:strVal val="visible"/>
                                      </p:to>
                                    </p:set>
                                    <p:animEffect transition="in" filter="fade">
                                      <p:cBhvr>
                                        <p:cTn id="51" dur="500"/>
                                        <p:tgtEl>
                                          <p:spTgt spid="16"/>
                                        </p:tgtEl>
                                      </p:cBhvr>
                                    </p:animEffect>
                                  </p:childTnLst>
                                </p:cTn>
                              </p:par>
                              <p:par>
                                <p:cTn id="52" presetID="10" presetClass="entr" presetSubtype="0" fill="hold" nodeType="withEffect">
                                  <p:stCondLst>
                                    <p:cond delay="0"/>
                                  </p:stCondLst>
                                  <p:childTnLst>
                                    <p:set>
                                      <p:cBhvr>
                                        <p:cTn id="53" dur="1" fill="hold">
                                          <p:stCondLst>
                                            <p:cond delay="0"/>
                                          </p:stCondLst>
                                        </p:cTn>
                                        <p:tgtEl>
                                          <p:spTgt spid="19"/>
                                        </p:tgtEl>
                                        <p:attrNameLst>
                                          <p:attrName>style.visibility</p:attrName>
                                        </p:attrNameLst>
                                      </p:cBhvr>
                                      <p:to>
                                        <p:strVal val="visible"/>
                                      </p:to>
                                    </p:set>
                                    <p:animEffect transition="in" filter="fade">
                                      <p:cBhvr>
                                        <p:cTn id="54" dur="500"/>
                                        <p:tgtEl>
                                          <p:spTgt spid="19"/>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24"/>
                                        </p:tgtEl>
                                        <p:attrNameLst>
                                          <p:attrName>style.visibility</p:attrName>
                                        </p:attrNameLst>
                                      </p:cBhvr>
                                      <p:to>
                                        <p:strVal val="visible"/>
                                      </p:to>
                                    </p:set>
                                    <p:animEffect transition="in" filter="fade">
                                      <p:cBhvr>
                                        <p:cTn id="59" dur="500"/>
                                        <p:tgtEl>
                                          <p:spTgt spid="24"/>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21"/>
                                        </p:tgtEl>
                                        <p:attrNameLst>
                                          <p:attrName>style.visibility</p:attrName>
                                        </p:attrNameLst>
                                      </p:cBhvr>
                                      <p:to>
                                        <p:strVal val="visible"/>
                                      </p:to>
                                    </p:set>
                                    <p:animEffect transition="in" filter="fade">
                                      <p:cBhvr>
                                        <p:cTn id="62" dur="500"/>
                                        <p:tgtEl>
                                          <p:spTgt spid="21"/>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3">
                                            <p:txEl>
                                              <p:pRg st="4" end="4"/>
                                            </p:txEl>
                                          </p:spTgt>
                                        </p:tgtEl>
                                        <p:attrNameLst>
                                          <p:attrName>style.visibility</p:attrName>
                                        </p:attrNameLst>
                                      </p:cBhvr>
                                      <p:to>
                                        <p:strVal val="visible"/>
                                      </p:to>
                                    </p:set>
                                    <p:animEffect transition="in" filter="fade">
                                      <p:cBhvr>
                                        <p:cTn id="67" dur="500"/>
                                        <p:tgtEl>
                                          <p:spTgt spid="3">
                                            <p:txEl>
                                              <p:pRg st="4" end="4"/>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20"/>
                                        </p:tgtEl>
                                        <p:attrNameLst>
                                          <p:attrName>style.visibility</p:attrName>
                                        </p:attrNameLst>
                                      </p:cBhvr>
                                      <p:to>
                                        <p:strVal val="visible"/>
                                      </p:to>
                                    </p:set>
                                    <p:animEffect transition="in" filter="fade">
                                      <p:cBhvr>
                                        <p:cTn id="72" dur="500"/>
                                        <p:tgtEl>
                                          <p:spTgt spid="20"/>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23"/>
                                        </p:tgtEl>
                                        <p:attrNameLst>
                                          <p:attrName>style.visibility</p:attrName>
                                        </p:attrNameLst>
                                      </p:cBhvr>
                                      <p:to>
                                        <p:strVal val="visible"/>
                                      </p:to>
                                    </p:set>
                                    <p:animEffect transition="in" filter="fade">
                                      <p:cBhvr>
                                        <p:cTn id="75" dur="500"/>
                                        <p:tgtEl>
                                          <p:spTgt spid="23"/>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nodeType="clickEffect">
                                  <p:stCondLst>
                                    <p:cond delay="0"/>
                                  </p:stCondLst>
                                  <p:childTnLst>
                                    <p:set>
                                      <p:cBhvr>
                                        <p:cTn id="79" dur="1" fill="hold">
                                          <p:stCondLst>
                                            <p:cond delay="0"/>
                                          </p:stCondLst>
                                        </p:cTn>
                                        <p:tgtEl>
                                          <p:spTgt spid="3">
                                            <p:txEl>
                                              <p:pRg st="5" end="5"/>
                                            </p:txEl>
                                          </p:spTgt>
                                        </p:tgtEl>
                                        <p:attrNameLst>
                                          <p:attrName>style.visibility</p:attrName>
                                        </p:attrNameLst>
                                      </p:cBhvr>
                                      <p:to>
                                        <p:strVal val="visible"/>
                                      </p:to>
                                    </p:set>
                                    <p:animEffect transition="in" filter="fade">
                                      <p:cBhvr>
                                        <p:cTn id="80" dur="500"/>
                                        <p:tgtEl>
                                          <p:spTgt spid="3">
                                            <p:txEl>
                                              <p:pRg st="5" end="5"/>
                                            </p:txEl>
                                          </p:spTgt>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nodeType="clickEffect">
                                  <p:stCondLst>
                                    <p:cond delay="0"/>
                                  </p:stCondLst>
                                  <p:childTnLst>
                                    <p:set>
                                      <p:cBhvr>
                                        <p:cTn id="84" dur="1" fill="hold">
                                          <p:stCondLst>
                                            <p:cond delay="0"/>
                                          </p:stCondLst>
                                        </p:cTn>
                                        <p:tgtEl>
                                          <p:spTgt spid="3">
                                            <p:txEl>
                                              <p:pRg st="6" end="6"/>
                                            </p:txEl>
                                          </p:spTgt>
                                        </p:tgtEl>
                                        <p:attrNameLst>
                                          <p:attrName>style.visibility</p:attrName>
                                        </p:attrNameLst>
                                      </p:cBhvr>
                                      <p:to>
                                        <p:strVal val="visible"/>
                                      </p:to>
                                    </p:set>
                                    <p:animEffect transition="in" filter="fade">
                                      <p:cBhvr>
                                        <p:cTn id="85" dur="500"/>
                                        <p:tgtEl>
                                          <p:spTgt spid="3">
                                            <p:txEl>
                                              <p:pRg st="6" end="6"/>
                                            </p:txEl>
                                          </p:spTgt>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nodeType="clickEffect">
                                  <p:stCondLst>
                                    <p:cond delay="0"/>
                                  </p:stCondLst>
                                  <p:childTnLst>
                                    <p:set>
                                      <p:cBhvr>
                                        <p:cTn id="89" dur="1" fill="hold">
                                          <p:stCondLst>
                                            <p:cond delay="0"/>
                                          </p:stCondLst>
                                        </p:cTn>
                                        <p:tgtEl>
                                          <p:spTgt spid="3">
                                            <p:txEl>
                                              <p:pRg st="7" end="7"/>
                                            </p:txEl>
                                          </p:spTgt>
                                        </p:tgtEl>
                                        <p:attrNameLst>
                                          <p:attrName>style.visibility</p:attrName>
                                        </p:attrNameLst>
                                      </p:cBhvr>
                                      <p:to>
                                        <p:strVal val="visible"/>
                                      </p:to>
                                    </p:set>
                                    <p:animEffect transition="in" filter="fade">
                                      <p:cBhvr>
                                        <p:cTn id="90" dur="500"/>
                                        <p:tgtEl>
                                          <p:spTgt spid="3">
                                            <p:txEl>
                                              <p:pRg st="7" end="7"/>
                                            </p:txEl>
                                          </p:spTgt>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nodeType="clickEffect">
                                  <p:stCondLst>
                                    <p:cond delay="0"/>
                                  </p:stCondLst>
                                  <p:childTnLst>
                                    <p:set>
                                      <p:cBhvr>
                                        <p:cTn id="94" dur="1" fill="hold">
                                          <p:stCondLst>
                                            <p:cond delay="0"/>
                                          </p:stCondLst>
                                        </p:cTn>
                                        <p:tgtEl>
                                          <p:spTgt spid="3">
                                            <p:txEl>
                                              <p:pRg st="8" end="8"/>
                                            </p:txEl>
                                          </p:spTgt>
                                        </p:tgtEl>
                                        <p:attrNameLst>
                                          <p:attrName>style.visibility</p:attrName>
                                        </p:attrNameLst>
                                      </p:cBhvr>
                                      <p:to>
                                        <p:strVal val="visible"/>
                                      </p:to>
                                    </p:set>
                                    <p:animEffect transition="in" filter="fade">
                                      <p:cBhvr>
                                        <p:cTn id="95"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5" grpId="0"/>
      <p:bldP spid="20" grpId="0" animBg="1"/>
      <p:bldP spid="21" grpId="0" animBg="1"/>
      <p:bldP spid="23" grpId="0" animBg="1"/>
      <p:bldP spid="2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Dynamic relocation</a:t>
            </a:r>
            <a:endParaRPr lang="en-US" dirty="0"/>
          </a:p>
        </p:txBody>
      </p:sp>
      <p:sp>
        <p:nvSpPr>
          <p:cNvPr id="3" name="Content Placeholder 2"/>
          <p:cNvSpPr>
            <a:spLocks noGrp="1"/>
          </p:cNvSpPr>
          <p:nvPr>
            <p:ph idx="1"/>
          </p:nvPr>
        </p:nvSpPr>
        <p:spPr/>
        <p:txBody>
          <a:bodyPr/>
          <a:lstStyle/>
          <a:p>
            <a:r>
              <a:rPr lang="en-US" dirty="0"/>
              <a:t>Dynamic relocation refers to </a:t>
            </a:r>
            <a:r>
              <a:rPr lang="en-US" b="1" dirty="0">
                <a:solidFill>
                  <a:schemeClr val="accent6"/>
                </a:solidFill>
              </a:rPr>
              <a:t>address transformations being done during execution of a program</a:t>
            </a:r>
            <a:r>
              <a:rPr lang="en-US" dirty="0"/>
              <a:t>.</a:t>
            </a:r>
          </a:p>
          <a:p>
            <a:r>
              <a:rPr lang="en-US" dirty="0" smtClean="0"/>
              <a:t>Steps </a:t>
            </a:r>
            <a:r>
              <a:rPr lang="en-US" dirty="0"/>
              <a:t>in dynamic relocation</a:t>
            </a:r>
          </a:p>
          <a:p>
            <a:pPr marL="914400" lvl="1" indent="-457200">
              <a:buFont typeface="+mj-lt"/>
              <a:buAutoNum type="arabicPeriod"/>
            </a:pPr>
            <a:r>
              <a:rPr lang="en-US" dirty="0"/>
              <a:t>Hardware </a:t>
            </a:r>
            <a:r>
              <a:rPr lang="en-US" b="1" dirty="0">
                <a:solidFill>
                  <a:schemeClr val="accent6"/>
                </a:solidFill>
              </a:rPr>
              <a:t>adds relocation register (base) </a:t>
            </a:r>
            <a:r>
              <a:rPr lang="en-US" dirty="0"/>
              <a:t>to virtual address to get a physical address</a:t>
            </a:r>
          </a:p>
          <a:p>
            <a:pPr marL="914400" lvl="1" indent="-457200">
              <a:buFont typeface="+mj-lt"/>
              <a:buAutoNum type="arabicPeriod"/>
            </a:pPr>
            <a:r>
              <a:rPr lang="en-US" dirty="0"/>
              <a:t>Hardware </a:t>
            </a:r>
            <a:r>
              <a:rPr lang="en-US" b="1" dirty="0">
                <a:solidFill>
                  <a:schemeClr val="accent6"/>
                </a:solidFill>
              </a:rPr>
              <a:t>compares address with limit register</a:t>
            </a:r>
            <a:r>
              <a:rPr lang="en-US" dirty="0"/>
              <a:t>; address </a:t>
            </a:r>
            <a:r>
              <a:rPr lang="en-US" b="1" dirty="0">
                <a:solidFill>
                  <a:schemeClr val="accent6"/>
                </a:solidFill>
              </a:rPr>
              <a:t>must be less than or equal limit</a:t>
            </a:r>
          </a:p>
          <a:p>
            <a:pPr marL="914400" lvl="1" indent="-457200">
              <a:buFont typeface="+mj-lt"/>
              <a:buAutoNum type="arabicPeriod"/>
            </a:pPr>
            <a:r>
              <a:rPr lang="en-US" dirty="0"/>
              <a:t>If </a:t>
            </a:r>
            <a:r>
              <a:rPr lang="en-US" b="1" dirty="0">
                <a:solidFill>
                  <a:schemeClr val="accent6"/>
                </a:solidFill>
              </a:rPr>
              <a:t>test fails</a:t>
            </a:r>
            <a:r>
              <a:rPr lang="en-US" dirty="0"/>
              <a:t>, the </a:t>
            </a:r>
            <a:r>
              <a:rPr lang="en-US" b="1" dirty="0">
                <a:solidFill>
                  <a:schemeClr val="accent6"/>
                </a:solidFill>
              </a:rPr>
              <a:t>processor takes an address trap </a:t>
            </a:r>
            <a:r>
              <a:rPr lang="en-US" dirty="0"/>
              <a:t>and </a:t>
            </a:r>
            <a:r>
              <a:rPr lang="en-US" b="1" dirty="0">
                <a:solidFill>
                  <a:schemeClr val="accent6"/>
                </a:solidFill>
              </a:rPr>
              <a:t>ignores the physical address</a:t>
            </a:r>
            <a:r>
              <a:rPr lang="en-US" dirty="0"/>
              <a:t>.</a:t>
            </a:r>
          </a:p>
        </p:txBody>
      </p:sp>
      <p:sp>
        <p:nvSpPr>
          <p:cNvPr id="4" name="Rounded Rectangle 3"/>
          <p:cNvSpPr/>
          <p:nvPr/>
        </p:nvSpPr>
        <p:spPr>
          <a:xfrm>
            <a:off x="1543050" y="4373410"/>
            <a:ext cx="990600" cy="609600"/>
          </a:xfrm>
          <a:prstGeom prst="roundRect">
            <a:avLst/>
          </a:prstGeom>
          <a:ln w="28575">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CPU</a:t>
            </a:r>
            <a:endParaRPr lang="en-US" dirty="0"/>
          </a:p>
        </p:txBody>
      </p:sp>
      <p:sp>
        <p:nvSpPr>
          <p:cNvPr id="5" name="Rounded Rectangle 4"/>
          <p:cNvSpPr/>
          <p:nvPr/>
        </p:nvSpPr>
        <p:spPr>
          <a:xfrm>
            <a:off x="2990850" y="4373410"/>
            <a:ext cx="990600" cy="609600"/>
          </a:xfrm>
          <a:prstGeom prst="roundRect">
            <a:avLst/>
          </a:prstGeom>
          <a:ln w="28575">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Logical</a:t>
            </a:r>
          </a:p>
          <a:p>
            <a:pPr algn="ctr"/>
            <a:r>
              <a:rPr lang="en-US" dirty="0" smtClean="0"/>
              <a:t>Address</a:t>
            </a:r>
            <a:endParaRPr lang="en-US" dirty="0"/>
          </a:p>
        </p:txBody>
      </p:sp>
      <p:sp>
        <p:nvSpPr>
          <p:cNvPr id="6" name="Oval 5"/>
          <p:cNvSpPr/>
          <p:nvPr/>
        </p:nvSpPr>
        <p:spPr>
          <a:xfrm>
            <a:off x="4438650" y="4487710"/>
            <a:ext cx="381000" cy="381000"/>
          </a:xfrm>
          <a:prstGeom prst="ellipse">
            <a:avLst/>
          </a:prstGeom>
          <a:ln w="28575">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a:t>
            </a:r>
            <a:endParaRPr lang="en-US" dirty="0"/>
          </a:p>
        </p:txBody>
      </p:sp>
      <p:sp>
        <p:nvSpPr>
          <p:cNvPr id="7" name="Rounded Rectangle 6"/>
          <p:cNvSpPr/>
          <p:nvPr/>
        </p:nvSpPr>
        <p:spPr>
          <a:xfrm>
            <a:off x="4114798" y="3549362"/>
            <a:ext cx="1052945" cy="609600"/>
          </a:xfrm>
          <a:prstGeom prst="roundRect">
            <a:avLst/>
          </a:prstGeom>
          <a:ln w="28575">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Base</a:t>
            </a:r>
          </a:p>
          <a:p>
            <a:pPr algn="ctr"/>
            <a:r>
              <a:rPr lang="en-US" dirty="0" smtClean="0"/>
              <a:t>Register</a:t>
            </a:r>
            <a:endParaRPr lang="en-US" dirty="0"/>
          </a:p>
        </p:txBody>
      </p:sp>
      <p:sp>
        <p:nvSpPr>
          <p:cNvPr id="8" name="Rounded Rectangle 7"/>
          <p:cNvSpPr/>
          <p:nvPr/>
        </p:nvSpPr>
        <p:spPr>
          <a:xfrm>
            <a:off x="5275118" y="4373410"/>
            <a:ext cx="1097280" cy="609600"/>
          </a:xfrm>
          <a:prstGeom prst="roundRect">
            <a:avLst/>
          </a:prstGeom>
          <a:ln w="28575">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Physical</a:t>
            </a:r>
          </a:p>
          <a:p>
            <a:pPr algn="ctr"/>
            <a:r>
              <a:rPr lang="en-US" dirty="0" smtClean="0"/>
              <a:t>Address</a:t>
            </a:r>
            <a:endParaRPr lang="en-US" dirty="0"/>
          </a:p>
        </p:txBody>
      </p:sp>
      <p:sp>
        <p:nvSpPr>
          <p:cNvPr id="9" name="Diamond 8"/>
          <p:cNvSpPr/>
          <p:nvPr/>
        </p:nvSpPr>
        <p:spPr>
          <a:xfrm>
            <a:off x="6806045" y="4487710"/>
            <a:ext cx="853786" cy="381000"/>
          </a:xfrm>
          <a:prstGeom prst="diamond">
            <a:avLst/>
          </a:prstGeom>
          <a:ln w="28575">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&lt;</a:t>
            </a:r>
            <a:r>
              <a:rPr lang="en-US" dirty="0" smtClean="0"/>
              <a:t>=</a:t>
            </a:r>
            <a:endParaRPr lang="en-US" dirty="0"/>
          </a:p>
        </p:txBody>
      </p:sp>
      <p:sp>
        <p:nvSpPr>
          <p:cNvPr id="10" name="Rounded Rectangle 9"/>
          <p:cNvSpPr/>
          <p:nvPr/>
        </p:nvSpPr>
        <p:spPr>
          <a:xfrm>
            <a:off x="6700405" y="3549362"/>
            <a:ext cx="1052945" cy="609600"/>
          </a:xfrm>
          <a:prstGeom prst="roundRect">
            <a:avLst/>
          </a:prstGeom>
          <a:ln w="28575">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Limit</a:t>
            </a:r>
          </a:p>
          <a:p>
            <a:pPr algn="ctr"/>
            <a:r>
              <a:rPr lang="en-US" dirty="0" smtClean="0"/>
              <a:t>Register</a:t>
            </a:r>
            <a:endParaRPr lang="en-US" dirty="0"/>
          </a:p>
        </p:txBody>
      </p:sp>
      <p:sp>
        <p:nvSpPr>
          <p:cNvPr id="11" name="Rounded Rectangle 10"/>
          <p:cNvSpPr/>
          <p:nvPr/>
        </p:nvSpPr>
        <p:spPr>
          <a:xfrm>
            <a:off x="8104908" y="4373410"/>
            <a:ext cx="1191492" cy="609600"/>
          </a:xfrm>
          <a:prstGeom prst="roundRect">
            <a:avLst/>
          </a:prstGeom>
          <a:ln w="28575">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MEMORY</a:t>
            </a:r>
            <a:endParaRPr lang="en-US" dirty="0"/>
          </a:p>
        </p:txBody>
      </p:sp>
      <p:cxnSp>
        <p:nvCxnSpPr>
          <p:cNvPr id="12" name="Straight Arrow Connector 11"/>
          <p:cNvCxnSpPr/>
          <p:nvPr/>
        </p:nvCxnSpPr>
        <p:spPr>
          <a:xfrm>
            <a:off x="2533650" y="4678210"/>
            <a:ext cx="457200" cy="0"/>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3974523" y="4678210"/>
            <a:ext cx="457200" cy="0"/>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4819650" y="4678210"/>
            <a:ext cx="457200" cy="0"/>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6380018" y="4678210"/>
            <a:ext cx="457200" cy="0"/>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7659831" y="4678210"/>
            <a:ext cx="457200" cy="0"/>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7226444" y="4875500"/>
            <a:ext cx="3247" cy="568036"/>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0" idx="2"/>
            <a:endCxn id="9" idx="0"/>
          </p:cNvCxnSpPr>
          <p:nvPr/>
        </p:nvCxnSpPr>
        <p:spPr>
          <a:xfrm>
            <a:off x="7226878" y="4158962"/>
            <a:ext cx="6060" cy="328748"/>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7" idx="2"/>
          </p:cNvCxnSpPr>
          <p:nvPr/>
        </p:nvCxnSpPr>
        <p:spPr>
          <a:xfrm>
            <a:off x="4641271" y="4158962"/>
            <a:ext cx="0" cy="361950"/>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7583235" y="4341144"/>
            <a:ext cx="533400" cy="369332"/>
          </a:xfrm>
          <a:prstGeom prst="rect">
            <a:avLst/>
          </a:prstGeom>
          <a:noFill/>
        </p:spPr>
        <p:txBody>
          <a:bodyPr wrap="square" rtlCol="0">
            <a:spAutoFit/>
          </a:bodyPr>
          <a:lstStyle/>
          <a:p>
            <a:r>
              <a:rPr lang="en-US" dirty="0" smtClean="0"/>
              <a:t>Yes</a:t>
            </a:r>
            <a:endParaRPr lang="en-US" dirty="0"/>
          </a:p>
        </p:txBody>
      </p:sp>
      <p:sp>
        <p:nvSpPr>
          <p:cNvPr id="21" name="TextBox 20"/>
          <p:cNvSpPr txBox="1"/>
          <p:nvPr/>
        </p:nvSpPr>
        <p:spPr>
          <a:xfrm>
            <a:off x="7219950" y="4936093"/>
            <a:ext cx="533400" cy="369332"/>
          </a:xfrm>
          <a:prstGeom prst="rect">
            <a:avLst/>
          </a:prstGeom>
          <a:noFill/>
        </p:spPr>
        <p:txBody>
          <a:bodyPr wrap="square" rtlCol="0">
            <a:spAutoFit/>
          </a:bodyPr>
          <a:lstStyle/>
          <a:p>
            <a:r>
              <a:rPr lang="en-US" dirty="0" smtClean="0"/>
              <a:t>No</a:t>
            </a:r>
            <a:endParaRPr lang="en-US" dirty="0"/>
          </a:p>
        </p:txBody>
      </p:sp>
      <p:sp>
        <p:nvSpPr>
          <p:cNvPr id="22" name="TextBox 21"/>
          <p:cNvSpPr txBox="1"/>
          <p:nvPr/>
        </p:nvSpPr>
        <p:spPr>
          <a:xfrm>
            <a:off x="6223288" y="5464752"/>
            <a:ext cx="2006312" cy="369332"/>
          </a:xfrm>
          <a:prstGeom prst="rect">
            <a:avLst/>
          </a:prstGeom>
          <a:noFill/>
        </p:spPr>
        <p:txBody>
          <a:bodyPr wrap="square" rtlCol="0">
            <a:spAutoFit/>
          </a:bodyPr>
          <a:lstStyle/>
          <a:p>
            <a:pPr algn="ctr"/>
            <a:r>
              <a:rPr lang="en-US" dirty="0" smtClean="0"/>
              <a:t>Trap: Address error </a:t>
            </a:r>
            <a:endParaRPr lang="en-US" dirty="0"/>
          </a:p>
        </p:txBody>
      </p:sp>
    </p:spTree>
    <p:extLst>
      <p:ext uri="{BB962C8B-B14F-4D97-AF65-F5344CB8AC3E}">
        <p14:creationId xmlns="" xmlns:p14="http://schemas.microsoft.com/office/powerpoint/2010/main" val="3527043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fade">
                                      <p:cBhvr>
                                        <p:cTn id="25" dur="500"/>
                                        <p:tgtEl>
                                          <p:spTgt spid="3">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13"/>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19"/>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7"/>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6"/>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14"/>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8"/>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3">
                                            <p:txEl>
                                              <p:pRg st="3" end="3"/>
                                            </p:txEl>
                                          </p:spTgt>
                                        </p:tgtEl>
                                        <p:attrNameLst>
                                          <p:attrName>style.visibility</p:attrName>
                                        </p:attrNameLst>
                                      </p:cBhvr>
                                      <p:to>
                                        <p:strVal val="visible"/>
                                      </p:to>
                                    </p:set>
                                    <p:animEffect transition="in" filter="fade">
                                      <p:cBhvr>
                                        <p:cTn id="44" dur="500"/>
                                        <p:tgtEl>
                                          <p:spTgt spid="3">
                                            <p:txEl>
                                              <p:pRg st="3" end="3"/>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0"/>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0"/>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1"/>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6"/>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3">
                                            <p:txEl>
                                              <p:pRg st="4" end="4"/>
                                            </p:txEl>
                                          </p:spTgt>
                                        </p:tgtEl>
                                        <p:attrNameLst>
                                          <p:attrName>style.visibility</p:attrName>
                                        </p:attrNameLst>
                                      </p:cBhvr>
                                      <p:to>
                                        <p:strVal val="visible"/>
                                      </p:to>
                                    </p:set>
                                    <p:animEffect transition="in" filter="fade">
                                      <p:cBhvr>
                                        <p:cTn id="67" dur="500"/>
                                        <p:tgtEl>
                                          <p:spTgt spid="3">
                                            <p:txEl>
                                              <p:pRg st="4" end="4"/>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nodeType="clickEffect">
                                  <p:stCondLst>
                                    <p:cond delay="0"/>
                                  </p:stCondLst>
                                  <p:childTnLst>
                                    <p:set>
                                      <p:cBhvr>
                                        <p:cTn id="71" dur="1" fill="hold">
                                          <p:stCondLst>
                                            <p:cond delay="0"/>
                                          </p:stCondLst>
                                        </p:cTn>
                                        <p:tgtEl>
                                          <p:spTgt spid="17"/>
                                        </p:tgtEl>
                                        <p:attrNameLst>
                                          <p:attrName>style.visibility</p:attrName>
                                        </p:attrNameLst>
                                      </p:cBhvr>
                                      <p:to>
                                        <p:strVal val="visible"/>
                                      </p:to>
                                    </p:set>
                                  </p:childTnLst>
                                </p:cTn>
                              </p:par>
                              <p:par>
                                <p:cTn id="72" presetID="1" presetClass="entr" presetSubtype="0" fill="hold" grpId="0" nodeType="withEffect">
                                  <p:stCondLst>
                                    <p:cond delay="0"/>
                                  </p:stCondLst>
                                  <p:childTnLst>
                                    <p:set>
                                      <p:cBhvr>
                                        <p:cTn id="73" dur="1" fill="hold">
                                          <p:stCondLst>
                                            <p:cond delay="0"/>
                                          </p:stCondLst>
                                        </p:cTn>
                                        <p:tgtEl>
                                          <p:spTgt spid="21"/>
                                        </p:tgtEl>
                                        <p:attrNameLst>
                                          <p:attrName>style.visibility</p:attrName>
                                        </p:attrNameLst>
                                      </p:cBhvr>
                                      <p:to>
                                        <p:strVal val="visible"/>
                                      </p:to>
                                    </p:set>
                                  </p:childTnLst>
                                </p:cTn>
                              </p:par>
                              <p:par>
                                <p:cTn id="74" presetID="1" presetClass="entr" presetSubtype="0" fill="hold" grpId="0" nodeType="withEffect">
                                  <p:stCondLst>
                                    <p:cond delay="0"/>
                                  </p:stCondLst>
                                  <p:childTnLst>
                                    <p:set>
                                      <p:cBhvr>
                                        <p:cTn id="75"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20" grpId="0"/>
      <p:bldP spid="21" grpId="0"/>
      <p:bldP spid="2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Managing free memory</a:t>
            </a:r>
            <a:endParaRPr lang="en-US" dirty="0"/>
          </a:p>
        </p:txBody>
      </p:sp>
      <p:sp>
        <p:nvSpPr>
          <p:cNvPr id="3" name="Content Placeholder 2"/>
          <p:cNvSpPr>
            <a:spLocks noGrp="1"/>
          </p:cNvSpPr>
          <p:nvPr>
            <p:ph idx="1"/>
          </p:nvPr>
        </p:nvSpPr>
        <p:spPr/>
        <p:txBody>
          <a:bodyPr/>
          <a:lstStyle/>
          <a:p>
            <a:r>
              <a:rPr lang="en-US" dirty="0"/>
              <a:t>Two ways to keep track of memory usage (free memory)</a:t>
            </a:r>
          </a:p>
          <a:p>
            <a:pPr marL="914400" lvl="1" indent="-457200">
              <a:buFont typeface="+mj-lt"/>
              <a:buAutoNum type="arabicPeriod"/>
            </a:pPr>
            <a:r>
              <a:rPr lang="en-US" dirty="0"/>
              <a:t>Memory management with </a:t>
            </a:r>
            <a:r>
              <a:rPr lang="en-US" b="1" dirty="0">
                <a:solidFill>
                  <a:schemeClr val="accent6"/>
                </a:solidFill>
              </a:rPr>
              <a:t>Bitmaps</a:t>
            </a:r>
          </a:p>
          <a:p>
            <a:pPr marL="914400" lvl="1" indent="-457200">
              <a:buFont typeface="+mj-lt"/>
              <a:buAutoNum type="arabicPeriod"/>
            </a:pPr>
            <a:r>
              <a:rPr lang="en-US" dirty="0"/>
              <a:t>Memory management with </a:t>
            </a:r>
            <a:r>
              <a:rPr lang="en-US" b="1" dirty="0">
                <a:solidFill>
                  <a:schemeClr val="accent6"/>
                </a:solidFill>
              </a:rPr>
              <a:t>Linked List</a:t>
            </a:r>
          </a:p>
        </p:txBody>
      </p:sp>
    </p:spTree>
    <p:extLst>
      <p:ext uri="{BB962C8B-B14F-4D97-AF65-F5344CB8AC3E}">
        <p14:creationId xmlns="" xmlns:p14="http://schemas.microsoft.com/office/powerpoint/2010/main" val="4287829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Memory management with Bitmaps</a:t>
            </a:r>
            <a:endParaRPr lang="en-US" dirty="0"/>
          </a:p>
        </p:txBody>
      </p:sp>
      <p:sp>
        <p:nvSpPr>
          <p:cNvPr id="24" name="Content Placeholder 23"/>
          <p:cNvSpPr>
            <a:spLocks noGrp="1"/>
          </p:cNvSpPr>
          <p:nvPr>
            <p:ph idx="1"/>
          </p:nvPr>
        </p:nvSpPr>
        <p:spPr>
          <a:xfrm>
            <a:off x="2719506" y="1979930"/>
            <a:ext cx="9186992" cy="3767727"/>
          </a:xfrm>
          <a:ln>
            <a:solidFill>
              <a:schemeClr val="accent6">
                <a:lumMod val="40000"/>
                <a:lumOff val="60000"/>
              </a:schemeClr>
            </a:solidFill>
          </a:ln>
        </p:spPr>
        <p:txBody>
          <a:bodyPr/>
          <a:lstStyle/>
          <a:p>
            <a:r>
              <a:rPr lang="en-US" dirty="0"/>
              <a:t>With bitmap, </a:t>
            </a:r>
            <a:r>
              <a:rPr lang="en-US" b="1" dirty="0">
                <a:solidFill>
                  <a:schemeClr val="accent6"/>
                </a:solidFill>
              </a:rPr>
              <a:t>memory is divided into allocation units</a:t>
            </a:r>
            <a:r>
              <a:rPr lang="en-US" dirty="0"/>
              <a:t>.</a:t>
            </a:r>
          </a:p>
          <a:p>
            <a:r>
              <a:rPr lang="en-US" dirty="0"/>
              <a:t>Corresponding to each allocation unit there is a </a:t>
            </a:r>
            <a:r>
              <a:rPr lang="en-US" b="1" dirty="0">
                <a:solidFill>
                  <a:schemeClr val="accent6"/>
                </a:solidFill>
              </a:rPr>
              <a:t>bit in a bitmap</a:t>
            </a:r>
            <a:r>
              <a:rPr lang="en-US" dirty="0"/>
              <a:t>.</a:t>
            </a:r>
          </a:p>
          <a:p>
            <a:r>
              <a:rPr lang="en-US" dirty="0"/>
              <a:t>Bit is </a:t>
            </a:r>
            <a:r>
              <a:rPr lang="en-US" b="1" dirty="0">
                <a:solidFill>
                  <a:schemeClr val="accent6"/>
                </a:solidFill>
              </a:rPr>
              <a:t>0 if the unit is free </a:t>
            </a:r>
            <a:r>
              <a:rPr lang="en-US" dirty="0"/>
              <a:t>and </a:t>
            </a:r>
            <a:r>
              <a:rPr lang="en-US" b="1" dirty="0">
                <a:solidFill>
                  <a:schemeClr val="accent6"/>
                </a:solidFill>
              </a:rPr>
              <a:t>1 if unit is occupied</a:t>
            </a:r>
            <a:r>
              <a:rPr lang="en-US" dirty="0"/>
              <a:t>.</a:t>
            </a:r>
          </a:p>
          <a:p>
            <a:r>
              <a:rPr lang="en-US" dirty="0"/>
              <a:t>The </a:t>
            </a:r>
            <a:r>
              <a:rPr lang="en-US" b="1" dirty="0">
                <a:solidFill>
                  <a:schemeClr val="accent6"/>
                </a:solidFill>
              </a:rPr>
              <a:t>size of allocation unit is an important design issue</a:t>
            </a:r>
            <a:r>
              <a:rPr lang="en-US" dirty="0"/>
              <a:t>, the </a:t>
            </a:r>
            <a:r>
              <a:rPr lang="en-US" b="1" dirty="0">
                <a:solidFill>
                  <a:schemeClr val="accent6"/>
                </a:solidFill>
              </a:rPr>
              <a:t>smaller the size, the larger the bitmap</a:t>
            </a:r>
            <a:r>
              <a:rPr lang="en-US" dirty="0"/>
              <a:t>.</a:t>
            </a:r>
          </a:p>
          <a:p>
            <a:r>
              <a:rPr lang="en-US" dirty="0"/>
              <a:t>The main problem is that </a:t>
            </a:r>
            <a:r>
              <a:rPr lang="en-US" b="1" dirty="0">
                <a:solidFill>
                  <a:schemeClr val="accent6"/>
                </a:solidFill>
              </a:rPr>
              <a:t>when it has been decided to bring a k unit process, the memory manager must search the bitmap to find a run of k consecutive 0 bits in the map</a:t>
            </a:r>
            <a:r>
              <a:rPr lang="en-US" dirty="0"/>
              <a:t>. </a:t>
            </a:r>
          </a:p>
          <a:p>
            <a:r>
              <a:rPr lang="en-US" dirty="0"/>
              <a:t>Searching a bitmap for a run of a given length is a </a:t>
            </a:r>
            <a:r>
              <a:rPr lang="en-US" b="1" dirty="0">
                <a:solidFill>
                  <a:schemeClr val="accent6"/>
                </a:solidFill>
              </a:rPr>
              <a:t>slow operation</a:t>
            </a:r>
            <a:r>
              <a:rPr lang="en-US" dirty="0"/>
              <a:t>.</a:t>
            </a:r>
          </a:p>
        </p:txBody>
      </p:sp>
      <p:graphicFrame>
        <p:nvGraphicFramePr>
          <p:cNvPr id="4" name="Table 3"/>
          <p:cNvGraphicFramePr>
            <a:graphicFrameLocks noGrp="1"/>
          </p:cNvGraphicFramePr>
          <p:nvPr>
            <p:extLst>
              <p:ext uri="{D42A27DB-BD31-4B8C-83A1-F6EECF244321}">
                <p14:modId xmlns="" xmlns:p14="http://schemas.microsoft.com/office/powerpoint/2010/main" val="1704218416"/>
              </p:ext>
            </p:extLst>
          </p:nvPr>
        </p:nvGraphicFramePr>
        <p:xfrm>
          <a:off x="417850" y="1981200"/>
          <a:ext cx="1728000" cy="1483360"/>
        </p:xfrm>
        <a:graphic>
          <a:graphicData uri="http://schemas.openxmlformats.org/drawingml/2006/table">
            <a:tbl>
              <a:tblPr firstRow="1" bandRow="1">
                <a:tableStyleId>{5940675A-B579-460E-94D1-54222C63F5DA}</a:tableStyleId>
              </a:tblPr>
              <a:tblGrid>
                <a:gridCol w="216000"/>
                <a:gridCol w="216000"/>
                <a:gridCol w="216000"/>
                <a:gridCol w="216000"/>
                <a:gridCol w="216000"/>
                <a:gridCol w="216000"/>
                <a:gridCol w="216000"/>
                <a:gridCol w="216000"/>
              </a:tblGrid>
              <a:tr h="370840">
                <a:tc>
                  <a:txBody>
                    <a:bodyPr/>
                    <a:lstStyle/>
                    <a:p>
                      <a:pPr algn="ctr"/>
                      <a:r>
                        <a:rPr lang="en-US" dirty="0" smtClean="0"/>
                        <a:t>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algn="ctr"/>
                      <a:r>
                        <a:rPr lang="en-US" dirty="0" smtClean="0"/>
                        <a:t>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algn="ctr"/>
                      <a:r>
                        <a:rPr lang="en-US" dirty="0" smtClean="0"/>
                        <a:t>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algn="ctr"/>
                      <a:r>
                        <a:rPr lang="en-US" dirty="0" smtClean="0"/>
                        <a:t>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graphicFrame>
        <p:nvGraphicFramePr>
          <p:cNvPr id="5" name="Table 4"/>
          <p:cNvGraphicFramePr>
            <a:graphicFrameLocks noGrp="1"/>
          </p:cNvGraphicFramePr>
          <p:nvPr>
            <p:extLst>
              <p:ext uri="{D42A27DB-BD31-4B8C-83A1-F6EECF244321}">
                <p14:modId xmlns="" xmlns:p14="http://schemas.microsoft.com/office/powerpoint/2010/main" val="994127337"/>
              </p:ext>
            </p:extLst>
          </p:nvPr>
        </p:nvGraphicFramePr>
        <p:xfrm>
          <a:off x="417850" y="2352040"/>
          <a:ext cx="1728000" cy="370840"/>
        </p:xfrm>
        <a:graphic>
          <a:graphicData uri="http://schemas.openxmlformats.org/drawingml/2006/table">
            <a:tbl>
              <a:tblPr firstRow="1" bandRow="1">
                <a:tableStyleId>{5940675A-B579-460E-94D1-54222C63F5DA}</a:tableStyleId>
              </a:tblPr>
              <a:tblGrid>
                <a:gridCol w="216000"/>
                <a:gridCol w="216000"/>
                <a:gridCol w="216000"/>
                <a:gridCol w="216000"/>
                <a:gridCol w="216000"/>
                <a:gridCol w="216000"/>
                <a:gridCol w="216000"/>
                <a:gridCol w="216000"/>
              </a:tblGrid>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graphicFrame>
        <p:nvGraphicFramePr>
          <p:cNvPr id="6" name="Table 5"/>
          <p:cNvGraphicFramePr>
            <a:graphicFrameLocks noGrp="1"/>
          </p:cNvGraphicFramePr>
          <p:nvPr>
            <p:extLst>
              <p:ext uri="{D42A27DB-BD31-4B8C-83A1-F6EECF244321}">
                <p14:modId xmlns="" xmlns:p14="http://schemas.microsoft.com/office/powerpoint/2010/main" val="429730582"/>
              </p:ext>
            </p:extLst>
          </p:nvPr>
        </p:nvGraphicFramePr>
        <p:xfrm>
          <a:off x="417850" y="2722880"/>
          <a:ext cx="1728000" cy="370840"/>
        </p:xfrm>
        <a:graphic>
          <a:graphicData uri="http://schemas.openxmlformats.org/drawingml/2006/table">
            <a:tbl>
              <a:tblPr firstRow="1" bandRow="1">
                <a:tableStyleId>{5940675A-B579-460E-94D1-54222C63F5DA}</a:tableStyleId>
              </a:tblPr>
              <a:tblGrid>
                <a:gridCol w="216000"/>
                <a:gridCol w="216000"/>
                <a:gridCol w="216000"/>
                <a:gridCol w="216000"/>
                <a:gridCol w="216000"/>
                <a:gridCol w="216000"/>
                <a:gridCol w="216000"/>
                <a:gridCol w="216000"/>
              </a:tblGrid>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graphicFrame>
        <p:nvGraphicFramePr>
          <p:cNvPr id="7" name="Table 6"/>
          <p:cNvGraphicFramePr>
            <a:graphicFrameLocks noGrp="1"/>
          </p:cNvGraphicFramePr>
          <p:nvPr>
            <p:extLst>
              <p:ext uri="{D42A27DB-BD31-4B8C-83A1-F6EECF244321}">
                <p14:modId xmlns="" xmlns:p14="http://schemas.microsoft.com/office/powerpoint/2010/main" val="3060858210"/>
              </p:ext>
            </p:extLst>
          </p:nvPr>
        </p:nvGraphicFramePr>
        <p:xfrm>
          <a:off x="417850" y="3093720"/>
          <a:ext cx="1728000" cy="370840"/>
        </p:xfrm>
        <a:graphic>
          <a:graphicData uri="http://schemas.openxmlformats.org/drawingml/2006/table">
            <a:tbl>
              <a:tblPr firstRow="1" bandRow="1">
                <a:tableStyleId>{5940675A-B579-460E-94D1-54222C63F5DA}</a:tableStyleId>
              </a:tblPr>
              <a:tblGrid>
                <a:gridCol w="216000"/>
                <a:gridCol w="216000"/>
                <a:gridCol w="216000"/>
                <a:gridCol w="216000"/>
                <a:gridCol w="216000"/>
                <a:gridCol w="216000"/>
                <a:gridCol w="216000"/>
                <a:gridCol w="216000"/>
              </a:tblGrid>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graphicFrame>
        <p:nvGraphicFramePr>
          <p:cNvPr id="8" name="Table 7"/>
          <p:cNvGraphicFramePr>
            <a:graphicFrameLocks noGrp="1"/>
          </p:cNvGraphicFramePr>
          <p:nvPr>
            <p:extLst>
              <p:ext uri="{D42A27DB-BD31-4B8C-83A1-F6EECF244321}">
                <p14:modId xmlns="" xmlns:p14="http://schemas.microsoft.com/office/powerpoint/2010/main" val="2790048317"/>
              </p:ext>
            </p:extLst>
          </p:nvPr>
        </p:nvGraphicFramePr>
        <p:xfrm>
          <a:off x="417850" y="3464560"/>
          <a:ext cx="1728000" cy="370840"/>
        </p:xfrm>
        <a:graphic>
          <a:graphicData uri="http://schemas.openxmlformats.org/drawingml/2006/table">
            <a:tbl>
              <a:tblPr firstRow="1" bandRow="1">
                <a:tableStyleId>{5940675A-B579-460E-94D1-54222C63F5DA}</a:tableStyleId>
              </a:tblPr>
              <a:tblGrid>
                <a:gridCol w="1728000"/>
              </a:tblGrid>
              <a:tr h="370840">
                <a:tc>
                  <a:txBody>
                    <a:bodyPr/>
                    <a:lstStyle/>
                    <a:p>
                      <a:r>
                        <a:rPr lang="en-US" dirty="0" smtClean="0"/>
                        <a:t>:                           :</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cxnSp>
        <p:nvCxnSpPr>
          <p:cNvPr id="9" name="Straight Arrow Connector 8"/>
          <p:cNvCxnSpPr/>
          <p:nvPr/>
        </p:nvCxnSpPr>
        <p:spPr>
          <a:xfrm flipV="1">
            <a:off x="533400" y="1361440"/>
            <a:ext cx="0" cy="61976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739140" y="1360170"/>
            <a:ext cx="0" cy="61976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925830" y="1362869"/>
            <a:ext cx="0" cy="61976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1143000" y="1364457"/>
            <a:ext cx="0" cy="61976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1371600" y="1364457"/>
            <a:ext cx="0" cy="61976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1600200" y="1364457"/>
            <a:ext cx="0" cy="61976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1828800" y="1361440"/>
            <a:ext cx="0" cy="61976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2026920" y="1364457"/>
            <a:ext cx="0" cy="61976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91604" y="1359931"/>
            <a:ext cx="258591" cy="369332"/>
          </a:xfrm>
          <a:prstGeom prst="rect">
            <a:avLst/>
          </a:prstGeom>
          <a:noFill/>
        </p:spPr>
        <p:txBody>
          <a:bodyPr wrap="square" rtlCol="0">
            <a:spAutoFit/>
          </a:bodyPr>
          <a:lstStyle/>
          <a:p>
            <a:pPr algn="ctr"/>
            <a:r>
              <a:rPr lang="en-US" dirty="0" smtClean="0"/>
              <a:t>0</a:t>
            </a:r>
            <a:endParaRPr lang="en-IN" dirty="0"/>
          </a:p>
        </p:txBody>
      </p:sp>
      <p:sp>
        <p:nvSpPr>
          <p:cNvPr id="18" name="TextBox 17"/>
          <p:cNvSpPr txBox="1"/>
          <p:nvPr/>
        </p:nvSpPr>
        <p:spPr>
          <a:xfrm>
            <a:off x="2027409" y="1359568"/>
            <a:ext cx="258591" cy="369332"/>
          </a:xfrm>
          <a:prstGeom prst="rect">
            <a:avLst/>
          </a:prstGeom>
          <a:noFill/>
        </p:spPr>
        <p:txBody>
          <a:bodyPr wrap="square" rtlCol="0">
            <a:spAutoFit/>
          </a:bodyPr>
          <a:lstStyle/>
          <a:p>
            <a:pPr algn="ctr"/>
            <a:r>
              <a:rPr lang="en-US" dirty="0"/>
              <a:t>8</a:t>
            </a:r>
            <a:endParaRPr lang="en-IN" dirty="0"/>
          </a:p>
        </p:txBody>
      </p:sp>
      <p:sp>
        <p:nvSpPr>
          <p:cNvPr id="19" name="TextBox 18"/>
          <p:cNvSpPr txBox="1"/>
          <p:nvPr/>
        </p:nvSpPr>
        <p:spPr>
          <a:xfrm>
            <a:off x="3631311" y="1359568"/>
            <a:ext cx="432937" cy="369332"/>
          </a:xfrm>
          <a:prstGeom prst="rect">
            <a:avLst/>
          </a:prstGeom>
          <a:noFill/>
        </p:spPr>
        <p:txBody>
          <a:bodyPr wrap="square" rtlCol="0">
            <a:spAutoFit/>
          </a:bodyPr>
          <a:lstStyle/>
          <a:p>
            <a:pPr algn="ctr"/>
            <a:r>
              <a:rPr lang="en-US" dirty="0" smtClean="0"/>
              <a:t>16</a:t>
            </a:r>
            <a:endParaRPr lang="en-IN" dirty="0"/>
          </a:p>
        </p:txBody>
      </p:sp>
      <p:sp>
        <p:nvSpPr>
          <p:cNvPr id="20" name="TextBox 19"/>
          <p:cNvSpPr txBox="1"/>
          <p:nvPr/>
        </p:nvSpPr>
        <p:spPr>
          <a:xfrm>
            <a:off x="5388743" y="1359568"/>
            <a:ext cx="432937" cy="369332"/>
          </a:xfrm>
          <a:prstGeom prst="rect">
            <a:avLst/>
          </a:prstGeom>
          <a:noFill/>
        </p:spPr>
        <p:txBody>
          <a:bodyPr wrap="square" rtlCol="0">
            <a:spAutoFit/>
          </a:bodyPr>
          <a:lstStyle/>
          <a:p>
            <a:pPr algn="ctr"/>
            <a:r>
              <a:rPr lang="en-US" dirty="0" smtClean="0"/>
              <a:t>24</a:t>
            </a:r>
            <a:endParaRPr lang="en-IN" dirty="0"/>
          </a:p>
        </p:txBody>
      </p:sp>
      <p:sp>
        <p:nvSpPr>
          <p:cNvPr id="21" name="TextBox 20"/>
          <p:cNvSpPr txBox="1"/>
          <p:nvPr/>
        </p:nvSpPr>
        <p:spPr>
          <a:xfrm>
            <a:off x="7096534" y="1359568"/>
            <a:ext cx="432937" cy="369332"/>
          </a:xfrm>
          <a:prstGeom prst="rect">
            <a:avLst/>
          </a:prstGeom>
          <a:noFill/>
        </p:spPr>
        <p:txBody>
          <a:bodyPr wrap="square" rtlCol="0">
            <a:spAutoFit/>
          </a:bodyPr>
          <a:lstStyle/>
          <a:p>
            <a:pPr algn="ctr"/>
            <a:r>
              <a:rPr lang="en-US" dirty="0" smtClean="0"/>
              <a:t>32</a:t>
            </a:r>
            <a:endParaRPr lang="en-IN" dirty="0"/>
          </a:p>
        </p:txBody>
      </p:sp>
      <p:graphicFrame>
        <p:nvGraphicFramePr>
          <p:cNvPr id="22" name="Table 21"/>
          <p:cNvGraphicFramePr>
            <a:graphicFrameLocks noGrp="1"/>
          </p:cNvGraphicFramePr>
          <p:nvPr>
            <p:extLst>
              <p:ext uri="{D42A27DB-BD31-4B8C-83A1-F6EECF244321}">
                <p14:modId xmlns="" xmlns:p14="http://schemas.microsoft.com/office/powerpoint/2010/main" val="828539373"/>
              </p:ext>
            </p:extLst>
          </p:nvPr>
        </p:nvGraphicFramePr>
        <p:xfrm>
          <a:off x="402451" y="968188"/>
          <a:ext cx="7632000" cy="370840"/>
        </p:xfrm>
        <a:graphic>
          <a:graphicData uri="http://schemas.openxmlformats.org/drawingml/2006/table">
            <a:tbl>
              <a:tblPr firstRow="1" bandRow="1">
                <a:tableStyleId>{5940675A-B579-460E-94D1-54222C63F5DA}</a:tableStyleId>
              </a:tblPr>
              <a:tblGrid>
                <a:gridCol w="1080000"/>
                <a:gridCol w="216000"/>
                <a:gridCol w="216000"/>
                <a:gridCol w="216000"/>
                <a:gridCol w="1296000"/>
                <a:gridCol w="864000"/>
                <a:gridCol w="216000"/>
                <a:gridCol w="216000"/>
                <a:gridCol w="1296000"/>
                <a:gridCol w="648000"/>
                <a:gridCol w="216000"/>
                <a:gridCol w="216000"/>
                <a:gridCol w="216000"/>
                <a:gridCol w="720000"/>
              </a:tblGrid>
              <a:tr h="370840">
                <a:tc>
                  <a:txBody>
                    <a:bodyPr/>
                    <a:lstStyle/>
                    <a:p>
                      <a:pPr algn="ctr"/>
                      <a:r>
                        <a:rPr lang="en-US" dirty="0" smtClean="0"/>
                        <a:t>A</a:t>
                      </a:r>
                      <a:endParaRPr lang="en-IN" dirty="0"/>
                    </a:p>
                  </a:txBody>
                  <a:tcPr/>
                </a:tc>
                <a:tc>
                  <a:txBody>
                    <a:bodyPr/>
                    <a:lstStyle/>
                    <a:p>
                      <a:endParaRPr lang="en-IN" dirty="0"/>
                    </a:p>
                  </a:txBody>
                  <a:tcPr>
                    <a:solidFill>
                      <a:srgbClr val="34495E"/>
                    </a:solidFill>
                  </a:tcPr>
                </a:tc>
                <a:tc>
                  <a:txBody>
                    <a:bodyPr/>
                    <a:lstStyle/>
                    <a:p>
                      <a:endParaRPr lang="en-IN" dirty="0"/>
                    </a:p>
                  </a:txBody>
                  <a:tcPr>
                    <a:solidFill>
                      <a:srgbClr val="34495E"/>
                    </a:solidFill>
                  </a:tcPr>
                </a:tc>
                <a:tc>
                  <a:txBody>
                    <a:bodyPr/>
                    <a:lstStyle/>
                    <a:p>
                      <a:endParaRPr lang="en-IN" dirty="0"/>
                    </a:p>
                  </a:txBody>
                  <a:tcPr>
                    <a:solidFill>
                      <a:srgbClr val="34495E"/>
                    </a:solidFill>
                  </a:tcPr>
                </a:tc>
                <a:tc>
                  <a:txBody>
                    <a:bodyPr/>
                    <a:lstStyle/>
                    <a:p>
                      <a:pPr algn="ctr"/>
                      <a:r>
                        <a:rPr lang="en-US" dirty="0" smtClean="0"/>
                        <a:t>B</a:t>
                      </a:r>
                      <a:endParaRPr lang="en-IN" dirty="0"/>
                    </a:p>
                  </a:txBody>
                  <a:tcPr/>
                </a:tc>
                <a:tc>
                  <a:txBody>
                    <a:bodyPr/>
                    <a:lstStyle/>
                    <a:p>
                      <a:pPr algn="ctr"/>
                      <a:r>
                        <a:rPr lang="en-US" dirty="0" smtClean="0"/>
                        <a:t>C</a:t>
                      </a:r>
                      <a:endParaRPr lang="en-IN" dirty="0"/>
                    </a:p>
                  </a:txBody>
                  <a:tcPr/>
                </a:tc>
                <a:tc>
                  <a:txBody>
                    <a:bodyPr/>
                    <a:lstStyle/>
                    <a:p>
                      <a:endParaRPr lang="en-IN" dirty="0"/>
                    </a:p>
                  </a:txBody>
                  <a:tcPr>
                    <a:solidFill>
                      <a:srgbClr val="34495E"/>
                    </a:solidFill>
                  </a:tcPr>
                </a:tc>
                <a:tc>
                  <a:txBody>
                    <a:bodyPr/>
                    <a:lstStyle/>
                    <a:p>
                      <a:endParaRPr lang="en-IN" dirty="0"/>
                    </a:p>
                  </a:txBody>
                  <a:tcPr>
                    <a:solidFill>
                      <a:srgbClr val="34495E"/>
                    </a:solidFill>
                  </a:tcPr>
                </a:tc>
                <a:tc>
                  <a:txBody>
                    <a:bodyPr/>
                    <a:lstStyle/>
                    <a:p>
                      <a:pPr algn="ctr"/>
                      <a:r>
                        <a:rPr lang="en-US" dirty="0" smtClean="0"/>
                        <a:t>D</a:t>
                      </a:r>
                      <a:endParaRPr lang="en-IN" dirty="0"/>
                    </a:p>
                  </a:txBody>
                  <a:tcPr/>
                </a:tc>
                <a:tc>
                  <a:txBody>
                    <a:bodyPr/>
                    <a:lstStyle/>
                    <a:p>
                      <a:pPr algn="ctr"/>
                      <a:r>
                        <a:rPr lang="en-US" dirty="0" smtClean="0"/>
                        <a:t>E</a:t>
                      </a:r>
                      <a:endParaRPr lang="en-IN" dirty="0"/>
                    </a:p>
                  </a:txBody>
                  <a:tcPr/>
                </a:tc>
                <a:tc>
                  <a:txBody>
                    <a:bodyPr/>
                    <a:lstStyle/>
                    <a:p>
                      <a:endParaRPr lang="en-IN" dirty="0"/>
                    </a:p>
                  </a:txBody>
                  <a:tcPr>
                    <a:solidFill>
                      <a:srgbClr val="34495E"/>
                    </a:solidFill>
                  </a:tcPr>
                </a:tc>
                <a:tc>
                  <a:txBody>
                    <a:bodyPr/>
                    <a:lstStyle/>
                    <a:p>
                      <a:endParaRPr lang="en-IN" dirty="0"/>
                    </a:p>
                  </a:txBody>
                  <a:tcPr>
                    <a:solidFill>
                      <a:srgbClr val="34495E"/>
                    </a:solidFill>
                  </a:tcPr>
                </a:tc>
                <a:tc>
                  <a:txBody>
                    <a:bodyPr/>
                    <a:lstStyle/>
                    <a:p>
                      <a:endParaRPr lang="en-IN" dirty="0"/>
                    </a:p>
                  </a:txBody>
                  <a:tcPr>
                    <a:solidFill>
                      <a:srgbClr val="34495E"/>
                    </a:solidFill>
                  </a:tcPr>
                </a:tc>
                <a:tc>
                  <a:txBody>
                    <a:bodyPr/>
                    <a:lstStyle/>
                    <a:p>
                      <a:r>
                        <a:rPr lang="en-US" dirty="0" smtClean="0"/>
                        <a:t>…….</a:t>
                      </a:r>
                      <a:endParaRPr lang="en-IN" dirty="0"/>
                    </a:p>
                  </a:txBody>
                  <a:tcPr/>
                </a:tc>
              </a:tr>
            </a:tbl>
          </a:graphicData>
        </a:graphic>
      </p:graphicFrame>
    </p:spTree>
    <p:extLst>
      <p:ext uri="{BB962C8B-B14F-4D97-AF65-F5344CB8AC3E}">
        <p14:creationId xmlns="" xmlns:p14="http://schemas.microsoft.com/office/powerpoint/2010/main" val="3456182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4">
                                            <p:bg/>
                                          </p:spTgt>
                                        </p:tgtEl>
                                        <p:attrNameLst>
                                          <p:attrName>style.visibility</p:attrName>
                                        </p:attrNameLst>
                                      </p:cBhvr>
                                      <p:to>
                                        <p:strVal val="visible"/>
                                      </p:to>
                                    </p:set>
                                    <p:animEffect transition="in" filter="fade">
                                      <p:cBhvr>
                                        <p:cTn id="47" dur="500"/>
                                        <p:tgtEl>
                                          <p:spTgt spid="24">
                                            <p:bg/>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24">
                                            <p:txEl>
                                              <p:pRg st="0" end="0"/>
                                            </p:txEl>
                                          </p:spTgt>
                                        </p:tgtEl>
                                        <p:attrNameLst>
                                          <p:attrName>style.visibility</p:attrName>
                                        </p:attrNameLst>
                                      </p:cBhvr>
                                      <p:to>
                                        <p:strVal val="visible"/>
                                      </p:to>
                                    </p:set>
                                    <p:animEffect transition="in" filter="fade">
                                      <p:cBhvr>
                                        <p:cTn id="50" dur="500"/>
                                        <p:tgtEl>
                                          <p:spTgt spid="24">
                                            <p:txEl>
                                              <p:pRg st="0" end="0"/>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24">
                                            <p:txEl>
                                              <p:pRg st="1" end="1"/>
                                            </p:txEl>
                                          </p:spTgt>
                                        </p:tgtEl>
                                        <p:attrNameLst>
                                          <p:attrName>style.visibility</p:attrName>
                                        </p:attrNameLst>
                                      </p:cBhvr>
                                      <p:to>
                                        <p:strVal val="visible"/>
                                      </p:to>
                                    </p:set>
                                    <p:animEffect transition="in" filter="fade">
                                      <p:cBhvr>
                                        <p:cTn id="55" dur="500"/>
                                        <p:tgtEl>
                                          <p:spTgt spid="24">
                                            <p:txEl>
                                              <p:pRg st="1" end="1"/>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24">
                                            <p:txEl>
                                              <p:pRg st="2" end="2"/>
                                            </p:txEl>
                                          </p:spTgt>
                                        </p:tgtEl>
                                        <p:attrNameLst>
                                          <p:attrName>style.visibility</p:attrName>
                                        </p:attrNameLst>
                                      </p:cBhvr>
                                      <p:to>
                                        <p:strVal val="visible"/>
                                      </p:to>
                                    </p:set>
                                    <p:animEffect transition="in" filter="fade">
                                      <p:cBhvr>
                                        <p:cTn id="60" dur="500"/>
                                        <p:tgtEl>
                                          <p:spTgt spid="24">
                                            <p:txEl>
                                              <p:pRg st="2" end="2"/>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24">
                                            <p:txEl>
                                              <p:pRg st="3" end="3"/>
                                            </p:txEl>
                                          </p:spTgt>
                                        </p:tgtEl>
                                        <p:attrNameLst>
                                          <p:attrName>style.visibility</p:attrName>
                                        </p:attrNameLst>
                                      </p:cBhvr>
                                      <p:to>
                                        <p:strVal val="visible"/>
                                      </p:to>
                                    </p:set>
                                    <p:animEffect transition="in" filter="fade">
                                      <p:cBhvr>
                                        <p:cTn id="65" dur="500"/>
                                        <p:tgtEl>
                                          <p:spTgt spid="24">
                                            <p:txEl>
                                              <p:pRg st="3" end="3"/>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24">
                                            <p:txEl>
                                              <p:pRg st="4" end="4"/>
                                            </p:txEl>
                                          </p:spTgt>
                                        </p:tgtEl>
                                        <p:attrNameLst>
                                          <p:attrName>style.visibility</p:attrName>
                                        </p:attrNameLst>
                                      </p:cBhvr>
                                      <p:to>
                                        <p:strVal val="visible"/>
                                      </p:to>
                                    </p:set>
                                    <p:animEffect transition="in" filter="fade">
                                      <p:cBhvr>
                                        <p:cTn id="70" dur="500"/>
                                        <p:tgtEl>
                                          <p:spTgt spid="24">
                                            <p:txEl>
                                              <p:pRg st="4" end="4"/>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24">
                                            <p:txEl>
                                              <p:pRg st="5" end="5"/>
                                            </p:txEl>
                                          </p:spTgt>
                                        </p:tgtEl>
                                        <p:attrNameLst>
                                          <p:attrName>style.visibility</p:attrName>
                                        </p:attrNameLst>
                                      </p:cBhvr>
                                      <p:to>
                                        <p:strVal val="visible"/>
                                      </p:to>
                                    </p:set>
                                    <p:animEffect transition="in" filter="fade">
                                      <p:cBhvr>
                                        <p:cTn id="75" dur="500"/>
                                        <p:tgtEl>
                                          <p:spTgt spid="2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uiExpand="1" build="p" animBg="1"/>
      <p:bldP spid="17" grpId="0"/>
      <p:bldP spid="18" grpId="0"/>
      <p:bldP spid="19" grpId="0"/>
      <p:bldP spid="20" grpId="0"/>
      <p:bldP spid="2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Memory management with Linked List</a:t>
            </a:r>
            <a:endParaRPr lang="en-US" dirty="0"/>
          </a:p>
        </p:txBody>
      </p:sp>
      <p:sp>
        <p:nvSpPr>
          <p:cNvPr id="24" name="Content Placeholder 23"/>
          <p:cNvSpPr>
            <a:spLocks noGrp="1"/>
          </p:cNvSpPr>
          <p:nvPr>
            <p:ph idx="1"/>
          </p:nvPr>
        </p:nvSpPr>
        <p:spPr>
          <a:ln>
            <a:noFill/>
          </a:ln>
        </p:spPr>
        <p:txBody>
          <a:bodyPr/>
          <a:lstStyle/>
          <a:p>
            <a:endParaRPr lang="en-US" dirty="0" smtClean="0"/>
          </a:p>
          <a:p>
            <a:endParaRPr lang="en-US" dirty="0"/>
          </a:p>
          <a:p>
            <a:endParaRPr lang="en-US" dirty="0" smtClean="0"/>
          </a:p>
          <a:p>
            <a:endParaRPr lang="en-US" dirty="0"/>
          </a:p>
          <a:p>
            <a:r>
              <a:rPr lang="en-US" dirty="0" smtClean="0"/>
              <a:t>Another </a:t>
            </a:r>
            <a:r>
              <a:rPr lang="en-US" dirty="0"/>
              <a:t>way to keep track of memory is </a:t>
            </a:r>
            <a:r>
              <a:rPr lang="en-US" b="1" dirty="0">
                <a:solidFill>
                  <a:schemeClr val="accent6"/>
                </a:solidFill>
              </a:rPr>
              <a:t>to maintain a linked list of allocated and free memory segments, where segment either contains a process or is an empty hole between two processes</a:t>
            </a:r>
            <a:r>
              <a:rPr lang="en-US" dirty="0"/>
              <a:t>.</a:t>
            </a:r>
          </a:p>
          <a:p>
            <a:r>
              <a:rPr lang="en-US" dirty="0"/>
              <a:t>Each </a:t>
            </a:r>
            <a:r>
              <a:rPr lang="en-US" b="1" dirty="0">
                <a:solidFill>
                  <a:schemeClr val="accent6"/>
                </a:solidFill>
              </a:rPr>
              <a:t>entry in the list specifies a hole (H) or process (P)</a:t>
            </a:r>
            <a:r>
              <a:rPr lang="en-US" dirty="0"/>
              <a:t>, the </a:t>
            </a:r>
            <a:r>
              <a:rPr lang="en-US" b="1" dirty="0">
                <a:solidFill>
                  <a:schemeClr val="accent6"/>
                </a:solidFill>
              </a:rPr>
              <a:t>address at which it starts the length and a pointer to the next entry</a:t>
            </a:r>
            <a:r>
              <a:rPr lang="en-US" dirty="0"/>
              <a:t>.</a:t>
            </a:r>
          </a:p>
          <a:p>
            <a:r>
              <a:rPr lang="en-US" dirty="0"/>
              <a:t>The </a:t>
            </a:r>
            <a:r>
              <a:rPr lang="en-US" b="1" dirty="0">
                <a:solidFill>
                  <a:schemeClr val="accent6"/>
                </a:solidFill>
              </a:rPr>
              <a:t>segment list is kept sorted by address</a:t>
            </a:r>
            <a:r>
              <a:rPr lang="en-US" dirty="0"/>
              <a:t>. </a:t>
            </a:r>
          </a:p>
          <a:p>
            <a:r>
              <a:rPr lang="en-US" dirty="0"/>
              <a:t>Sorting this way has the advantage that </a:t>
            </a:r>
            <a:r>
              <a:rPr lang="en-US" b="1" dirty="0">
                <a:solidFill>
                  <a:schemeClr val="accent6"/>
                </a:solidFill>
              </a:rPr>
              <a:t>when a process terminates or is swapped out, updating the list is straightforward</a:t>
            </a:r>
            <a:r>
              <a:rPr lang="en-US" dirty="0"/>
              <a:t>. </a:t>
            </a:r>
          </a:p>
          <a:p>
            <a:r>
              <a:rPr lang="en-US" dirty="0"/>
              <a:t>A </a:t>
            </a:r>
            <a:r>
              <a:rPr lang="en-US" b="1" dirty="0">
                <a:solidFill>
                  <a:schemeClr val="accent6"/>
                </a:solidFill>
              </a:rPr>
              <a:t>terminating process normally has two neighbors </a:t>
            </a:r>
            <a:r>
              <a:rPr lang="en-US" dirty="0"/>
              <a:t>(except when it is at the very top or bottom of memory). </a:t>
            </a:r>
          </a:p>
        </p:txBody>
      </p:sp>
      <p:graphicFrame>
        <p:nvGraphicFramePr>
          <p:cNvPr id="23" name="Content Placeholder 3"/>
          <p:cNvGraphicFramePr>
            <a:graphicFrameLocks/>
          </p:cNvGraphicFramePr>
          <p:nvPr>
            <p:extLst>
              <p:ext uri="{D42A27DB-BD31-4B8C-83A1-F6EECF244321}">
                <p14:modId xmlns="" xmlns:p14="http://schemas.microsoft.com/office/powerpoint/2010/main" val="3782332844"/>
              </p:ext>
            </p:extLst>
          </p:nvPr>
        </p:nvGraphicFramePr>
        <p:xfrm>
          <a:off x="787399" y="936174"/>
          <a:ext cx="1828800" cy="370840"/>
        </p:xfrm>
        <a:graphic>
          <a:graphicData uri="http://schemas.openxmlformats.org/drawingml/2006/table">
            <a:tbl>
              <a:tblPr firstRow="1" bandRow="1">
                <a:tableStyleId>{5940675A-B579-460E-94D1-54222C63F5DA}</a:tableStyleId>
              </a:tblPr>
              <a:tblGrid>
                <a:gridCol w="457200"/>
                <a:gridCol w="457200"/>
                <a:gridCol w="457200"/>
                <a:gridCol w="457200"/>
              </a:tblGrid>
              <a:tr h="370840">
                <a:tc>
                  <a:txBody>
                    <a:bodyPr/>
                    <a:lstStyle/>
                    <a:p>
                      <a:pPr algn="ctr"/>
                      <a:r>
                        <a:rPr lang="en-US" dirty="0" smtClean="0"/>
                        <a:t>P</a:t>
                      </a:r>
                      <a:endParaRPr lang="en-US" dirty="0"/>
                    </a:p>
                  </a:txBody>
                  <a:tcPr/>
                </a:tc>
                <a:tc>
                  <a:txBody>
                    <a:bodyPr/>
                    <a:lstStyle/>
                    <a:p>
                      <a:pPr algn="ctr"/>
                      <a:r>
                        <a:rPr lang="en-US" dirty="0" smtClean="0"/>
                        <a:t>0</a:t>
                      </a:r>
                      <a:endParaRPr lang="en-US" dirty="0"/>
                    </a:p>
                  </a:txBody>
                  <a:tcPr/>
                </a:tc>
                <a:tc>
                  <a:txBody>
                    <a:bodyPr/>
                    <a:lstStyle/>
                    <a:p>
                      <a:pPr algn="ctr"/>
                      <a:r>
                        <a:rPr lang="en-US" dirty="0" smtClean="0"/>
                        <a:t>5</a:t>
                      </a:r>
                      <a:endParaRPr lang="en-US" dirty="0"/>
                    </a:p>
                  </a:txBody>
                  <a:tcPr/>
                </a:tc>
                <a:tc>
                  <a:txBody>
                    <a:bodyPr/>
                    <a:lstStyle/>
                    <a:p>
                      <a:pPr algn="ctr"/>
                      <a:endParaRPr lang="en-US" dirty="0"/>
                    </a:p>
                  </a:txBody>
                  <a:tcPr/>
                </a:tc>
              </a:tr>
            </a:tbl>
          </a:graphicData>
        </a:graphic>
      </p:graphicFrame>
      <p:graphicFrame>
        <p:nvGraphicFramePr>
          <p:cNvPr id="25" name="Content Placeholder 3"/>
          <p:cNvGraphicFramePr>
            <a:graphicFrameLocks/>
          </p:cNvGraphicFramePr>
          <p:nvPr>
            <p:extLst>
              <p:ext uri="{D42A27DB-BD31-4B8C-83A1-F6EECF244321}">
                <p14:modId xmlns="" xmlns:p14="http://schemas.microsoft.com/office/powerpoint/2010/main" val="2955265482"/>
              </p:ext>
            </p:extLst>
          </p:nvPr>
        </p:nvGraphicFramePr>
        <p:xfrm>
          <a:off x="2920999" y="936174"/>
          <a:ext cx="1828800" cy="370840"/>
        </p:xfrm>
        <a:graphic>
          <a:graphicData uri="http://schemas.openxmlformats.org/drawingml/2006/table">
            <a:tbl>
              <a:tblPr firstRow="1" bandRow="1">
                <a:tableStyleId>{5940675A-B579-460E-94D1-54222C63F5DA}</a:tableStyleId>
              </a:tblPr>
              <a:tblGrid>
                <a:gridCol w="457200"/>
                <a:gridCol w="457200"/>
                <a:gridCol w="457200"/>
                <a:gridCol w="457200"/>
              </a:tblGrid>
              <a:tr h="370840">
                <a:tc>
                  <a:txBody>
                    <a:bodyPr/>
                    <a:lstStyle/>
                    <a:p>
                      <a:pPr algn="ctr"/>
                      <a:r>
                        <a:rPr lang="en-US" dirty="0" smtClean="0"/>
                        <a:t>H</a:t>
                      </a:r>
                      <a:endParaRPr lang="en-US" dirty="0"/>
                    </a:p>
                  </a:txBody>
                  <a:tcPr/>
                </a:tc>
                <a:tc>
                  <a:txBody>
                    <a:bodyPr/>
                    <a:lstStyle/>
                    <a:p>
                      <a:pPr algn="ctr"/>
                      <a:r>
                        <a:rPr lang="en-US" dirty="0" smtClean="0"/>
                        <a:t>5</a:t>
                      </a:r>
                      <a:endParaRPr lang="en-US" dirty="0"/>
                    </a:p>
                  </a:txBody>
                  <a:tcPr/>
                </a:tc>
                <a:tc>
                  <a:txBody>
                    <a:bodyPr/>
                    <a:lstStyle/>
                    <a:p>
                      <a:pPr algn="ctr"/>
                      <a:r>
                        <a:rPr lang="en-US" dirty="0" smtClean="0"/>
                        <a:t>3</a:t>
                      </a:r>
                      <a:endParaRPr lang="en-US" dirty="0"/>
                    </a:p>
                  </a:txBody>
                  <a:tcPr/>
                </a:tc>
                <a:tc>
                  <a:txBody>
                    <a:bodyPr/>
                    <a:lstStyle/>
                    <a:p>
                      <a:pPr algn="ctr"/>
                      <a:endParaRPr lang="en-US" dirty="0"/>
                    </a:p>
                  </a:txBody>
                  <a:tcPr/>
                </a:tc>
              </a:tr>
            </a:tbl>
          </a:graphicData>
        </a:graphic>
      </p:graphicFrame>
      <p:graphicFrame>
        <p:nvGraphicFramePr>
          <p:cNvPr id="26" name="Content Placeholder 3"/>
          <p:cNvGraphicFramePr>
            <a:graphicFrameLocks/>
          </p:cNvGraphicFramePr>
          <p:nvPr>
            <p:extLst>
              <p:ext uri="{D42A27DB-BD31-4B8C-83A1-F6EECF244321}">
                <p14:modId xmlns="" xmlns:p14="http://schemas.microsoft.com/office/powerpoint/2010/main" val="3068843848"/>
              </p:ext>
            </p:extLst>
          </p:nvPr>
        </p:nvGraphicFramePr>
        <p:xfrm>
          <a:off x="5054599" y="936174"/>
          <a:ext cx="1828800" cy="370840"/>
        </p:xfrm>
        <a:graphic>
          <a:graphicData uri="http://schemas.openxmlformats.org/drawingml/2006/table">
            <a:tbl>
              <a:tblPr firstRow="1" bandRow="1">
                <a:tableStyleId>{5940675A-B579-460E-94D1-54222C63F5DA}</a:tableStyleId>
              </a:tblPr>
              <a:tblGrid>
                <a:gridCol w="457200"/>
                <a:gridCol w="457200"/>
                <a:gridCol w="457200"/>
                <a:gridCol w="457200"/>
              </a:tblGrid>
              <a:tr h="370840">
                <a:tc>
                  <a:txBody>
                    <a:bodyPr/>
                    <a:lstStyle/>
                    <a:p>
                      <a:pPr algn="ctr"/>
                      <a:r>
                        <a:rPr lang="en-US" dirty="0" smtClean="0"/>
                        <a:t>P</a:t>
                      </a:r>
                      <a:endParaRPr lang="en-US" dirty="0"/>
                    </a:p>
                  </a:txBody>
                  <a:tcPr/>
                </a:tc>
                <a:tc>
                  <a:txBody>
                    <a:bodyPr/>
                    <a:lstStyle/>
                    <a:p>
                      <a:pPr algn="ctr"/>
                      <a:r>
                        <a:rPr lang="en-US" dirty="0" smtClean="0"/>
                        <a:t>8</a:t>
                      </a:r>
                      <a:endParaRPr lang="en-US" dirty="0"/>
                    </a:p>
                  </a:txBody>
                  <a:tcPr/>
                </a:tc>
                <a:tc>
                  <a:txBody>
                    <a:bodyPr/>
                    <a:lstStyle/>
                    <a:p>
                      <a:pPr algn="ctr"/>
                      <a:r>
                        <a:rPr lang="en-US" dirty="0" smtClean="0"/>
                        <a:t>6</a:t>
                      </a:r>
                      <a:endParaRPr lang="en-US" dirty="0"/>
                    </a:p>
                  </a:txBody>
                  <a:tcPr/>
                </a:tc>
                <a:tc>
                  <a:txBody>
                    <a:bodyPr/>
                    <a:lstStyle/>
                    <a:p>
                      <a:pPr algn="ctr"/>
                      <a:endParaRPr lang="en-US" dirty="0"/>
                    </a:p>
                  </a:txBody>
                  <a:tcPr/>
                </a:tc>
              </a:tr>
            </a:tbl>
          </a:graphicData>
        </a:graphic>
      </p:graphicFrame>
      <p:graphicFrame>
        <p:nvGraphicFramePr>
          <p:cNvPr id="27" name="Content Placeholder 3"/>
          <p:cNvGraphicFramePr>
            <a:graphicFrameLocks/>
          </p:cNvGraphicFramePr>
          <p:nvPr>
            <p:extLst>
              <p:ext uri="{D42A27DB-BD31-4B8C-83A1-F6EECF244321}">
                <p14:modId xmlns="" xmlns:p14="http://schemas.microsoft.com/office/powerpoint/2010/main" val="3589790856"/>
              </p:ext>
            </p:extLst>
          </p:nvPr>
        </p:nvGraphicFramePr>
        <p:xfrm>
          <a:off x="7161399" y="936174"/>
          <a:ext cx="1828800" cy="370840"/>
        </p:xfrm>
        <a:graphic>
          <a:graphicData uri="http://schemas.openxmlformats.org/drawingml/2006/table">
            <a:tbl>
              <a:tblPr firstRow="1" bandRow="1">
                <a:tableStyleId>{5940675A-B579-460E-94D1-54222C63F5DA}</a:tableStyleId>
              </a:tblPr>
              <a:tblGrid>
                <a:gridCol w="457200"/>
                <a:gridCol w="457200"/>
                <a:gridCol w="457200"/>
                <a:gridCol w="457200"/>
              </a:tblGrid>
              <a:tr h="370840">
                <a:tc>
                  <a:txBody>
                    <a:bodyPr/>
                    <a:lstStyle/>
                    <a:p>
                      <a:pPr algn="ctr"/>
                      <a:r>
                        <a:rPr lang="en-US" dirty="0" smtClean="0"/>
                        <a:t>P</a:t>
                      </a:r>
                      <a:endParaRPr lang="en-US" dirty="0"/>
                    </a:p>
                  </a:txBody>
                  <a:tcPr/>
                </a:tc>
                <a:tc>
                  <a:txBody>
                    <a:bodyPr/>
                    <a:lstStyle/>
                    <a:p>
                      <a:pPr algn="ctr"/>
                      <a:r>
                        <a:rPr lang="en-US" dirty="0" smtClean="0"/>
                        <a:t>14</a:t>
                      </a:r>
                      <a:endParaRPr lang="en-US" dirty="0"/>
                    </a:p>
                  </a:txBody>
                  <a:tcPr/>
                </a:tc>
                <a:tc>
                  <a:txBody>
                    <a:bodyPr/>
                    <a:lstStyle/>
                    <a:p>
                      <a:pPr algn="ctr"/>
                      <a:r>
                        <a:rPr lang="en-US" dirty="0" smtClean="0"/>
                        <a:t>4</a:t>
                      </a:r>
                      <a:endParaRPr lang="en-US" dirty="0"/>
                    </a:p>
                  </a:txBody>
                  <a:tcPr/>
                </a:tc>
                <a:tc>
                  <a:txBody>
                    <a:bodyPr/>
                    <a:lstStyle/>
                    <a:p>
                      <a:pPr algn="ctr"/>
                      <a:endParaRPr lang="en-US" dirty="0"/>
                    </a:p>
                  </a:txBody>
                  <a:tcPr/>
                </a:tc>
              </a:tr>
            </a:tbl>
          </a:graphicData>
        </a:graphic>
      </p:graphicFrame>
      <p:cxnSp>
        <p:nvCxnSpPr>
          <p:cNvPr id="28" name="Straight Arrow Connector 27"/>
          <p:cNvCxnSpPr/>
          <p:nvPr/>
        </p:nvCxnSpPr>
        <p:spPr>
          <a:xfrm>
            <a:off x="2387599" y="1121591"/>
            <a:ext cx="533400" cy="6"/>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p:cNvCxnSpPr/>
          <p:nvPr/>
        </p:nvCxnSpPr>
        <p:spPr>
          <a:xfrm>
            <a:off x="4505959" y="1121593"/>
            <a:ext cx="548640" cy="2"/>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p:cNvCxnSpPr/>
          <p:nvPr/>
        </p:nvCxnSpPr>
        <p:spPr>
          <a:xfrm>
            <a:off x="6639559" y="1121591"/>
            <a:ext cx="521840" cy="6"/>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p:cNvCxnSpPr/>
          <p:nvPr/>
        </p:nvCxnSpPr>
        <p:spPr>
          <a:xfrm>
            <a:off x="702674" y="1861211"/>
            <a:ext cx="121847" cy="54926"/>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graphicFrame>
        <p:nvGraphicFramePr>
          <p:cNvPr id="32" name="Content Placeholder 3"/>
          <p:cNvGraphicFramePr>
            <a:graphicFrameLocks/>
          </p:cNvGraphicFramePr>
          <p:nvPr>
            <p:extLst>
              <p:ext uri="{D42A27DB-BD31-4B8C-83A1-F6EECF244321}">
                <p14:modId xmlns="" xmlns:p14="http://schemas.microsoft.com/office/powerpoint/2010/main" val="352996912"/>
              </p:ext>
            </p:extLst>
          </p:nvPr>
        </p:nvGraphicFramePr>
        <p:xfrm>
          <a:off x="802639" y="1703254"/>
          <a:ext cx="1828800" cy="370840"/>
        </p:xfrm>
        <a:graphic>
          <a:graphicData uri="http://schemas.openxmlformats.org/drawingml/2006/table">
            <a:tbl>
              <a:tblPr firstRow="1" bandRow="1">
                <a:tableStyleId>{5940675A-B579-460E-94D1-54222C63F5DA}</a:tableStyleId>
              </a:tblPr>
              <a:tblGrid>
                <a:gridCol w="457200"/>
                <a:gridCol w="457200"/>
                <a:gridCol w="457200"/>
                <a:gridCol w="457200"/>
              </a:tblGrid>
              <a:tr h="370840">
                <a:tc>
                  <a:txBody>
                    <a:bodyPr/>
                    <a:lstStyle/>
                    <a:p>
                      <a:pPr algn="ctr"/>
                      <a:r>
                        <a:rPr lang="en-US" dirty="0" smtClean="0"/>
                        <a:t>H</a:t>
                      </a:r>
                      <a:endParaRPr lang="en-US" dirty="0"/>
                    </a:p>
                  </a:txBody>
                  <a:tcPr/>
                </a:tc>
                <a:tc>
                  <a:txBody>
                    <a:bodyPr/>
                    <a:lstStyle/>
                    <a:p>
                      <a:pPr algn="ctr"/>
                      <a:r>
                        <a:rPr lang="en-US" dirty="0" smtClean="0"/>
                        <a:t>18</a:t>
                      </a:r>
                      <a:endParaRPr lang="en-US" dirty="0"/>
                    </a:p>
                  </a:txBody>
                  <a:tcPr/>
                </a:tc>
                <a:tc>
                  <a:txBody>
                    <a:bodyPr/>
                    <a:lstStyle/>
                    <a:p>
                      <a:pPr algn="ctr"/>
                      <a:r>
                        <a:rPr lang="en-US" dirty="0" smtClean="0"/>
                        <a:t>2</a:t>
                      </a:r>
                      <a:endParaRPr lang="en-US" dirty="0"/>
                    </a:p>
                  </a:txBody>
                  <a:tcPr/>
                </a:tc>
                <a:tc>
                  <a:txBody>
                    <a:bodyPr/>
                    <a:lstStyle/>
                    <a:p>
                      <a:pPr algn="ctr"/>
                      <a:endParaRPr lang="en-US" dirty="0"/>
                    </a:p>
                  </a:txBody>
                  <a:tcPr/>
                </a:tc>
              </a:tr>
            </a:tbl>
          </a:graphicData>
        </a:graphic>
      </p:graphicFrame>
      <p:graphicFrame>
        <p:nvGraphicFramePr>
          <p:cNvPr id="33" name="Content Placeholder 3"/>
          <p:cNvGraphicFramePr>
            <a:graphicFrameLocks/>
          </p:cNvGraphicFramePr>
          <p:nvPr>
            <p:extLst>
              <p:ext uri="{D42A27DB-BD31-4B8C-83A1-F6EECF244321}">
                <p14:modId xmlns="" xmlns:p14="http://schemas.microsoft.com/office/powerpoint/2010/main" val="4008835476"/>
              </p:ext>
            </p:extLst>
          </p:nvPr>
        </p:nvGraphicFramePr>
        <p:xfrm>
          <a:off x="2920999" y="1703254"/>
          <a:ext cx="1828800" cy="370840"/>
        </p:xfrm>
        <a:graphic>
          <a:graphicData uri="http://schemas.openxmlformats.org/drawingml/2006/table">
            <a:tbl>
              <a:tblPr firstRow="1" bandRow="1">
                <a:tableStyleId>{5940675A-B579-460E-94D1-54222C63F5DA}</a:tableStyleId>
              </a:tblPr>
              <a:tblGrid>
                <a:gridCol w="457200"/>
                <a:gridCol w="457200"/>
                <a:gridCol w="457200"/>
                <a:gridCol w="457200"/>
              </a:tblGrid>
              <a:tr h="370840">
                <a:tc>
                  <a:txBody>
                    <a:bodyPr/>
                    <a:lstStyle/>
                    <a:p>
                      <a:pPr algn="ctr"/>
                      <a:r>
                        <a:rPr lang="en-US" dirty="0" smtClean="0"/>
                        <a:t>P</a:t>
                      </a:r>
                      <a:endParaRPr lang="en-US" dirty="0"/>
                    </a:p>
                  </a:txBody>
                  <a:tcPr/>
                </a:tc>
                <a:tc>
                  <a:txBody>
                    <a:bodyPr/>
                    <a:lstStyle/>
                    <a:p>
                      <a:pPr algn="ctr"/>
                      <a:r>
                        <a:rPr lang="en-US" dirty="0" smtClean="0"/>
                        <a:t>20</a:t>
                      </a:r>
                      <a:endParaRPr lang="en-US" dirty="0"/>
                    </a:p>
                  </a:txBody>
                  <a:tcPr/>
                </a:tc>
                <a:tc>
                  <a:txBody>
                    <a:bodyPr/>
                    <a:lstStyle/>
                    <a:p>
                      <a:pPr algn="ctr"/>
                      <a:r>
                        <a:rPr lang="en-US" dirty="0" smtClean="0"/>
                        <a:t>6</a:t>
                      </a:r>
                      <a:endParaRPr lang="en-US" dirty="0"/>
                    </a:p>
                  </a:txBody>
                  <a:tcPr/>
                </a:tc>
                <a:tc>
                  <a:txBody>
                    <a:bodyPr/>
                    <a:lstStyle/>
                    <a:p>
                      <a:pPr algn="ctr"/>
                      <a:endParaRPr lang="en-US" dirty="0"/>
                    </a:p>
                  </a:txBody>
                  <a:tcPr/>
                </a:tc>
              </a:tr>
            </a:tbl>
          </a:graphicData>
        </a:graphic>
      </p:graphicFrame>
      <p:graphicFrame>
        <p:nvGraphicFramePr>
          <p:cNvPr id="34" name="Content Placeholder 3"/>
          <p:cNvGraphicFramePr>
            <a:graphicFrameLocks/>
          </p:cNvGraphicFramePr>
          <p:nvPr>
            <p:extLst>
              <p:ext uri="{D42A27DB-BD31-4B8C-83A1-F6EECF244321}">
                <p14:modId xmlns="" xmlns:p14="http://schemas.microsoft.com/office/powerpoint/2010/main" val="3348850722"/>
              </p:ext>
            </p:extLst>
          </p:nvPr>
        </p:nvGraphicFramePr>
        <p:xfrm>
          <a:off x="5054599" y="1703254"/>
          <a:ext cx="1828800" cy="370840"/>
        </p:xfrm>
        <a:graphic>
          <a:graphicData uri="http://schemas.openxmlformats.org/drawingml/2006/table">
            <a:tbl>
              <a:tblPr firstRow="1" bandRow="1">
                <a:tableStyleId>{5940675A-B579-460E-94D1-54222C63F5DA}</a:tableStyleId>
              </a:tblPr>
              <a:tblGrid>
                <a:gridCol w="457200"/>
                <a:gridCol w="457200"/>
                <a:gridCol w="457200"/>
                <a:gridCol w="457200"/>
              </a:tblGrid>
              <a:tr h="370840">
                <a:tc>
                  <a:txBody>
                    <a:bodyPr/>
                    <a:lstStyle/>
                    <a:p>
                      <a:pPr algn="ctr"/>
                      <a:r>
                        <a:rPr lang="en-US" dirty="0" smtClean="0"/>
                        <a:t>P</a:t>
                      </a:r>
                      <a:endParaRPr lang="en-US" dirty="0"/>
                    </a:p>
                  </a:txBody>
                  <a:tcPr/>
                </a:tc>
                <a:tc>
                  <a:txBody>
                    <a:bodyPr/>
                    <a:lstStyle/>
                    <a:p>
                      <a:pPr algn="ctr"/>
                      <a:r>
                        <a:rPr lang="en-US" dirty="0" smtClean="0"/>
                        <a:t>26</a:t>
                      </a:r>
                      <a:endParaRPr lang="en-US" dirty="0"/>
                    </a:p>
                  </a:txBody>
                  <a:tcPr/>
                </a:tc>
                <a:tc>
                  <a:txBody>
                    <a:bodyPr/>
                    <a:lstStyle/>
                    <a:p>
                      <a:pPr algn="ctr"/>
                      <a:r>
                        <a:rPr lang="en-US" dirty="0" smtClean="0"/>
                        <a:t>3</a:t>
                      </a:r>
                      <a:endParaRPr lang="en-US" dirty="0"/>
                    </a:p>
                  </a:txBody>
                  <a:tcPr/>
                </a:tc>
                <a:tc>
                  <a:txBody>
                    <a:bodyPr/>
                    <a:lstStyle/>
                    <a:p>
                      <a:pPr algn="ctr"/>
                      <a:endParaRPr lang="en-US" dirty="0"/>
                    </a:p>
                  </a:txBody>
                  <a:tcPr/>
                </a:tc>
              </a:tr>
            </a:tbl>
          </a:graphicData>
        </a:graphic>
      </p:graphicFrame>
      <p:graphicFrame>
        <p:nvGraphicFramePr>
          <p:cNvPr id="35" name="Content Placeholder 3"/>
          <p:cNvGraphicFramePr>
            <a:graphicFrameLocks/>
          </p:cNvGraphicFramePr>
          <p:nvPr>
            <p:extLst>
              <p:ext uri="{D42A27DB-BD31-4B8C-83A1-F6EECF244321}">
                <p14:modId xmlns="" xmlns:p14="http://schemas.microsoft.com/office/powerpoint/2010/main" val="4289005156"/>
              </p:ext>
            </p:extLst>
          </p:nvPr>
        </p:nvGraphicFramePr>
        <p:xfrm>
          <a:off x="7161399" y="1703254"/>
          <a:ext cx="1828800" cy="370840"/>
        </p:xfrm>
        <a:graphic>
          <a:graphicData uri="http://schemas.openxmlformats.org/drawingml/2006/table">
            <a:tbl>
              <a:tblPr firstRow="1" bandRow="1">
                <a:tableStyleId>{5940675A-B579-460E-94D1-54222C63F5DA}</a:tableStyleId>
              </a:tblPr>
              <a:tblGrid>
                <a:gridCol w="457200"/>
                <a:gridCol w="457200"/>
                <a:gridCol w="457200"/>
                <a:gridCol w="457200"/>
              </a:tblGrid>
              <a:tr h="370840">
                <a:tc>
                  <a:txBody>
                    <a:bodyPr/>
                    <a:lstStyle/>
                    <a:p>
                      <a:pPr algn="ctr"/>
                      <a:r>
                        <a:rPr lang="en-US" dirty="0" smtClean="0"/>
                        <a:t>H</a:t>
                      </a:r>
                      <a:endParaRPr lang="en-US" dirty="0"/>
                    </a:p>
                  </a:txBody>
                  <a:tcPr/>
                </a:tc>
                <a:tc>
                  <a:txBody>
                    <a:bodyPr/>
                    <a:lstStyle/>
                    <a:p>
                      <a:pPr algn="ctr"/>
                      <a:r>
                        <a:rPr lang="en-US" dirty="0" smtClean="0"/>
                        <a:t>29</a:t>
                      </a:r>
                      <a:endParaRPr lang="en-US" dirty="0"/>
                    </a:p>
                  </a:txBody>
                  <a:tcPr/>
                </a:tc>
                <a:tc>
                  <a:txBody>
                    <a:bodyPr/>
                    <a:lstStyle/>
                    <a:p>
                      <a:pPr algn="ctr"/>
                      <a:r>
                        <a:rPr lang="en-US" dirty="0" smtClean="0"/>
                        <a:t>3</a:t>
                      </a:r>
                      <a:endParaRPr lang="en-US" dirty="0"/>
                    </a:p>
                  </a:txBody>
                  <a:tcPr/>
                </a:tc>
                <a:tc>
                  <a:txBody>
                    <a:bodyPr/>
                    <a:lstStyle/>
                    <a:p>
                      <a:pPr algn="ctr"/>
                      <a:r>
                        <a:rPr lang="en-US" dirty="0" smtClean="0"/>
                        <a:t>X</a:t>
                      </a:r>
                      <a:endParaRPr lang="en-US" dirty="0"/>
                    </a:p>
                  </a:txBody>
                  <a:tcPr/>
                </a:tc>
              </a:tr>
            </a:tbl>
          </a:graphicData>
        </a:graphic>
      </p:graphicFrame>
      <p:cxnSp>
        <p:nvCxnSpPr>
          <p:cNvPr id="36" name="Straight Arrow Connector 35"/>
          <p:cNvCxnSpPr/>
          <p:nvPr/>
        </p:nvCxnSpPr>
        <p:spPr>
          <a:xfrm flipV="1">
            <a:off x="2387599" y="1886138"/>
            <a:ext cx="533400" cy="5072"/>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p:cNvCxnSpPr/>
          <p:nvPr/>
        </p:nvCxnSpPr>
        <p:spPr>
          <a:xfrm flipV="1">
            <a:off x="4505959" y="1886136"/>
            <a:ext cx="548640" cy="5076"/>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p:cNvCxnSpPr/>
          <p:nvPr/>
        </p:nvCxnSpPr>
        <p:spPr>
          <a:xfrm flipV="1">
            <a:off x="6639559" y="1886138"/>
            <a:ext cx="521840" cy="5072"/>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39" name="Freeform 38"/>
          <p:cNvSpPr/>
          <p:nvPr/>
        </p:nvSpPr>
        <p:spPr>
          <a:xfrm>
            <a:off x="554278" y="1132690"/>
            <a:ext cx="8567122" cy="733926"/>
          </a:xfrm>
          <a:custGeom>
            <a:avLst/>
            <a:gdLst>
              <a:gd name="connsiteX0" fmla="*/ 8226100 w 8567122"/>
              <a:gd name="connsiteY0" fmla="*/ 0 h 733926"/>
              <a:gd name="connsiteX1" fmla="*/ 7732805 w 8567122"/>
              <a:gd name="connsiteY1" fmla="*/ 348916 h 733926"/>
              <a:gd name="connsiteX2" fmla="*/ 983089 w 8567122"/>
              <a:gd name="connsiteY2" fmla="*/ 372979 h 733926"/>
              <a:gd name="connsiteX3" fmla="*/ 176974 w 8567122"/>
              <a:gd name="connsiteY3" fmla="*/ 733926 h 733926"/>
            </a:gdLst>
            <a:ahLst/>
            <a:cxnLst>
              <a:cxn ang="0">
                <a:pos x="connsiteX0" y="connsiteY0"/>
              </a:cxn>
              <a:cxn ang="0">
                <a:pos x="connsiteX1" y="connsiteY1"/>
              </a:cxn>
              <a:cxn ang="0">
                <a:pos x="connsiteX2" y="connsiteY2"/>
              </a:cxn>
              <a:cxn ang="0">
                <a:pos x="connsiteX3" y="connsiteY3"/>
              </a:cxn>
            </a:cxnLst>
            <a:rect l="l" t="t" r="r" b="b"/>
            <a:pathLst>
              <a:path w="8567122" h="733926">
                <a:moveTo>
                  <a:pt x="8226100" y="0"/>
                </a:moveTo>
                <a:cubicBezTo>
                  <a:pt x="8583036" y="143376"/>
                  <a:pt x="8939973" y="286753"/>
                  <a:pt x="7732805" y="348916"/>
                </a:cubicBezTo>
                <a:cubicBezTo>
                  <a:pt x="6525637" y="411079"/>
                  <a:pt x="2242394" y="308811"/>
                  <a:pt x="983089" y="372979"/>
                </a:cubicBezTo>
                <a:cubicBezTo>
                  <a:pt x="-276216" y="437147"/>
                  <a:pt x="-49621" y="585536"/>
                  <a:pt x="176974" y="733926"/>
                </a:cubicBezTo>
              </a:path>
            </a:pathLst>
          </a:cu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40" name="TextBox 39"/>
          <p:cNvSpPr txBox="1"/>
          <p:nvPr/>
        </p:nvSpPr>
        <p:spPr>
          <a:xfrm>
            <a:off x="417509" y="2244425"/>
            <a:ext cx="557784" cy="338554"/>
          </a:xfrm>
          <a:prstGeom prst="rect">
            <a:avLst/>
          </a:prstGeom>
          <a:noFill/>
          <a:ln>
            <a:solidFill>
              <a:schemeClr val="accent6">
                <a:lumMod val="20000"/>
                <a:lumOff val="80000"/>
              </a:schemeClr>
            </a:solidFill>
          </a:ln>
        </p:spPr>
        <p:txBody>
          <a:bodyPr wrap="square" rtlCol="0">
            <a:spAutoFit/>
          </a:bodyPr>
          <a:lstStyle/>
          <a:p>
            <a:pPr algn="ctr"/>
            <a:r>
              <a:rPr lang="en-US" sz="1600" dirty="0" smtClean="0">
                <a:solidFill>
                  <a:schemeClr val="tx2"/>
                </a:solidFill>
              </a:rPr>
              <a:t>Hole</a:t>
            </a:r>
            <a:endParaRPr lang="en-US" dirty="0">
              <a:solidFill>
                <a:schemeClr val="tx2"/>
              </a:solidFill>
            </a:endParaRPr>
          </a:p>
        </p:txBody>
      </p:sp>
      <p:sp>
        <p:nvSpPr>
          <p:cNvPr id="41" name="TextBox 40"/>
          <p:cNvSpPr txBox="1"/>
          <p:nvPr/>
        </p:nvSpPr>
        <p:spPr>
          <a:xfrm>
            <a:off x="4806089" y="2231574"/>
            <a:ext cx="952500" cy="338554"/>
          </a:xfrm>
          <a:prstGeom prst="rect">
            <a:avLst/>
          </a:prstGeom>
          <a:noFill/>
          <a:ln>
            <a:solidFill>
              <a:schemeClr val="accent6">
                <a:lumMod val="20000"/>
                <a:lumOff val="80000"/>
              </a:schemeClr>
            </a:solidFill>
          </a:ln>
        </p:spPr>
        <p:txBody>
          <a:bodyPr wrap="square" rtlCol="0">
            <a:spAutoFit/>
          </a:bodyPr>
          <a:lstStyle>
            <a:defPPr>
              <a:defRPr lang="en-US"/>
            </a:defPPr>
            <a:lvl1pPr algn="ctr">
              <a:defRPr sz="1600">
                <a:solidFill>
                  <a:schemeClr val="tx2"/>
                </a:solidFill>
              </a:defRPr>
            </a:lvl1pPr>
          </a:lstStyle>
          <a:p>
            <a:r>
              <a:rPr lang="en-US" dirty="0"/>
              <a:t>Process</a:t>
            </a:r>
          </a:p>
        </p:txBody>
      </p:sp>
      <p:cxnSp>
        <p:nvCxnSpPr>
          <p:cNvPr id="42" name="Straight Arrow Connector 41"/>
          <p:cNvCxnSpPr>
            <a:stCxn id="40" idx="0"/>
          </p:cNvCxnSpPr>
          <p:nvPr/>
        </p:nvCxnSpPr>
        <p:spPr>
          <a:xfrm flipV="1">
            <a:off x="696401" y="2082609"/>
            <a:ext cx="333887" cy="161816"/>
          </a:xfrm>
          <a:prstGeom prst="straightConnector1">
            <a:avLst/>
          </a:prstGeom>
          <a:ln>
            <a:solidFill>
              <a:schemeClr val="accent6">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43" name="Straight Arrow Connector 42"/>
          <p:cNvCxnSpPr>
            <a:stCxn id="46" idx="0"/>
          </p:cNvCxnSpPr>
          <p:nvPr/>
        </p:nvCxnSpPr>
        <p:spPr>
          <a:xfrm flipH="1" flipV="1">
            <a:off x="1478825" y="2069909"/>
            <a:ext cx="74826" cy="174516"/>
          </a:xfrm>
          <a:prstGeom prst="straightConnector1">
            <a:avLst/>
          </a:prstGeom>
          <a:ln>
            <a:solidFill>
              <a:schemeClr val="accent6">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44" name="Straight Arrow Connector 43"/>
          <p:cNvCxnSpPr>
            <a:stCxn id="47" idx="0"/>
          </p:cNvCxnSpPr>
          <p:nvPr/>
        </p:nvCxnSpPr>
        <p:spPr>
          <a:xfrm flipH="1" flipV="1">
            <a:off x="1895475" y="2082610"/>
            <a:ext cx="676842" cy="161815"/>
          </a:xfrm>
          <a:prstGeom prst="straightConnector1">
            <a:avLst/>
          </a:prstGeom>
          <a:ln>
            <a:solidFill>
              <a:schemeClr val="accent6">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45" name="Straight Arrow Connector 44"/>
          <p:cNvCxnSpPr>
            <a:stCxn id="41" idx="0"/>
          </p:cNvCxnSpPr>
          <p:nvPr/>
        </p:nvCxnSpPr>
        <p:spPr>
          <a:xfrm flipH="1" flipV="1">
            <a:off x="5276850" y="2082609"/>
            <a:ext cx="5489" cy="148965"/>
          </a:xfrm>
          <a:prstGeom prst="straightConnector1">
            <a:avLst/>
          </a:prstGeom>
          <a:ln>
            <a:solidFill>
              <a:schemeClr val="accent6">
                <a:lumMod val="75000"/>
              </a:schemeClr>
            </a:solidFill>
            <a:tailEnd type="triangle"/>
          </a:ln>
        </p:spPr>
        <p:style>
          <a:lnRef idx="1">
            <a:schemeClr val="dk1"/>
          </a:lnRef>
          <a:fillRef idx="0">
            <a:schemeClr val="dk1"/>
          </a:fillRef>
          <a:effectRef idx="0">
            <a:schemeClr val="dk1"/>
          </a:effectRef>
          <a:fontRef idx="minor">
            <a:schemeClr val="tx1"/>
          </a:fontRef>
        </p:style>
      </p:cxnSp>
      <p:sp>
        <p:nvSpPr>
          <p:cNvPr id="46" name="TextBox 45"/>
          <p:cNvSpPr txBox="1"/>
          <p:nvPr/>
        </p:nvSpPr>
        <p:spPr>
          <a:xfrm>
            <a:off x="995867" y="2244425"/>
            <a:ext cx="1115568" cy="338554"/>
          </a:xfrm>
          <a:prstGeom prst="rect">
            <a:avLst/>
          </a:prstGeom>
          <a:noFill/>
          <a:ln>
            <a:solidFill>
              <a:schemeClr val="accent6">
                <a:lumMod val="20000"/>
                <a:lumOff val="80000"/>
              </a:schemeClr>
            </a:solidFill>
          </a:ln>
        </p:spPr>
        <p:txBody>
          <a:bodyPr wrap="square" rtlCol="0">
            <a:spAutoFit/>
          </a:bodyPr>
          <a:lstStyle/>
          <a:p>
            <a:pPr algn="ctr"/>
            <a:r>
              <a:rPr lang="en-US" sz="1600" dirty="0" smtClean="0">
                <a:solidFill>
                  <a:schemeClr val="tx2"/>
                </a:solidFill>
              </a:rPr>
              <a:t>Starts at 18</a:t>
            </a:r>
            <a:endParaRPr lang="en-US" sz="1600" dirty="0">
              <a:solidFill>
                <a:schemeClr val="tx2"/>
              </a:solidFill>
            </a:endParaRPr>
          </a:p>
        </p:txBody>
      </p:sp>
      <p:sp>
        <p:nvSpPr>
          <p:cNvPr id="47" name="TextBox 46"/>
          <p:cNvSpPr txBox="1"/>
          <p:nvPr/>
        </p:nvSpPr>
        <p:spPr>
          <a:xfrm>
            <a:off x="2128833" y="2244425"/>
            <a:ext cx="886968" cy="338554"/>
          </a:xfrm>
          <a:prstGeom prst="rect">
            <a:avLst/>
          </a:prstGeom>
          <a:noFill/>
          <a:ln>
            <a:solidFill>
              <a:schemeClr val="accent6">
                <a:lumMod val="20000"/>
                <a:lumOff val="80000"/>
              </a:schemeClr>
            </a:solidFill>
          </a:ln>
        </p:spPr>
        <p:txBody>
          <a:bodyPr wrap="square" rtlCol="0">
            <a:spAutoFit/>
          </a:bodyPr>
          <a:lstStyle/>
          <a:p>
            <a:pPr algn="ctr"/>
            <a:r>
              <a:rPr lang="en-US" sz="1600" dirty="0" smtClean="0">
                <a:solidFill>
                  <a:schemeClr val="tx2"/>
                </a:solidFill>
              </a:rPr>
              <a:t>Length 2</a:t>
            </a:r>
            <a:endParaRPr lang="en-US" sz="1600" dirty="0">
              <a:solidFill>
                <a:schemeClr val="tx2"/>
              </a:solidFill>
            </a:endParaRPr>
          </a:p>
        </p:txBody>
      </p:sp>
    </p:spTree>
    <p:extLst>
      <p:ext uri="{BB962C8B-B14F-4D97-AF65-F5344CB8AC3E}">
        <p14:creationId xmlns="" xmlns:p14="http://schemas.microsoft.com/office/powerpoint/2010/main" val="1886977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1"/>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2"/>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3"/>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4"/>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7"/>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24">
                                            <p:txEl>
                                              <p:pRg st="4" end="4"/>
                                            </p:txEl>
                                          </p:spTgt>
                                        </p:tgtEl>
                                        <p:attrNameLst>
                                          <p:attrName>style.visibility</p:attrName>
                                        </p:attrNameLst>
                                      </p:cBhvr>
                                      <p:to>
                                        <p:strVal val="visible"/>
                                      </p:to>
                                    </p:set>
                                    <p:animEffect transition="in" filter="fade">
                                      <p:cBhvr>
                                        <p:cTn id="57" dur="500"/>
                                        <p:tgtEl>
                                          <p:spTgt spid="24">
                                            <p:txEl>
                                              <p:pRg st="4" end="4"/>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24">
                                            <p:txEl>
                                              <p:pRg st="5" end="5"/>
                                            </p:txEl>
                                          </p:spTgt>
                                        </p:tgtEl>
                                        <p:attrNameLst>
                                          <p:attrName>style.visibility</p:attrName>
                                        </p:attrNameLst>
                                      </p:cBhvr>
                                      <p:to>
                                        <p:strVal val="visible"/>
                                      </p:to>
                                    </p:set>
                                    <p:animEffect transition="in" filter="fade">
                                      <p:cBhvr>
                                        <p:cTn id="62" dur="500"/>
                                        <p:tgtEl>
                                          <p:spTgt spid="24">
                                            <p:txEl>
                                              <p:pRg st="5" end="5"/>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24">
                                            <p:txEl>
                                              <p:pRg st="6" end="6"/>
                                            </p:txEl>
                                          </p:spTgt>
                                        </p:tgtEl>
                                        <p:attrNameLst>
                                          <p:attrName>style.visibility</p:attrName>
                                        </p:attrNameLst>
                                      </p:cBhvr>
                                      <p:to>
                                        <p:strVal val="visible"/>
                                      </p:to>
                                    </p:set>
                                    <p:animEffect transition="in" filter="fade">
                                      <p:cBhvr>
                                        <p:cTn id="67" dur="500"/>
                                        <p:tgtEl>
                                          <p:spTgt spid="24">
                                            <p:txEl>
                                              <p:pRg st="6" end="6"/>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24">
                                            <p:txEl>
                                              <p:pRg st="7" end="7"/>
                                            </p:txEl>
                                          </p:spTgt>
                                        </p:tgtEl>
                                        <p:attrNameLst>
                                          <p:attrName>style.visibility</p:attrName>
                                        </p:attrNameLst>
                                      </p:cBhvr>
                                      <p:to>
                                        <p:strVal val="visible"/>
                                      </p:to>
                                    </p:set>
                                    <p:animEffect transition="in" filter="fade">
                                      <p:cBhvr>
                                        <p:cTn id="72" dur="500"/>
                                        <p:tgtEl>
                                          <p:spTgt spid="24">
                                            <p:txEl>
                                              <p:pRg st="7" end="7"/>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24">
                                            <p:txEl>
                                              <p:pRg st="8" end="8"/>
                                            </p:txEl>
                                          </p:spTgt>
                                        </p:tgtEl>
                                        <p:attrNameLst>
                                          <p:attrName>style.visibility</p:attrName>
                                        </p:attrNameLst>
                                      </p:cBhvr>
                                      <p:to>
                                        <p:strVal val="visible"/>
                                      </p:to>
                                    </p:set>
                                    <p:animEffect transition="in" filter="fade">
                                      <p:cBhvr>
                                        <p:cTn id="77" dur="500"/>
                                        <p:tgtEl>
                                          <p:spTgt spid="2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build="p"/>
      <p:bldP spid="39" grpId="0" animBg="1"/>
      <p:bldP spid="40" grpId="0" animBg="1"/>
      <p:bldP spid="41" grpId="0" animBg="1"/>
      <p:bldP spid="46" grpId="0" animBg="1"/>
      <p:bldP spid="4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Memory management with Linked List</a:t>
            </a:r>
            <a:endParaRPr lang="en-US" dirty="0"/>
          </a:p>
        </p:txBody>
      </p:sp>
      <p:sp>
        <p:nvSpPr>
          <p:cNvPr id="24" name="Content Placeholder 23"/>
          <p:cNvSpPr>
            <a:spLocks noGrp="1"/>
          </p:cNvSpPr>
          <p:nvPr>
            <p:ph idx="1"/>
          </p:nvPr>
        </p:nvSpPr>
        <p:spPr>
          <a:ln>
            <a:noFill/>
          </a:ln>
        </p:spPr>
        <p:txBody>
          <a:bodyPr/>
          <a:lstStyle/>
          <a:p>
            <a:endParaRPr lang="en-US" dirty="0" smtClean="0"/>
          </a:p>
          <a:p>
            <a:endParaRPr lang="en-US" dirty="0"/>
          </a:p>
          <a:p>
            <a:endParaRPr lang="en-US" dirty="0" smtClean="0"/>
          </a:p>
          <a:p>
            <a:endParaRPr lang="en-US" dirty="0"/>
          </a:p>
          <a:p>
            <a:endParaRPr lang="en-US" dirty="0"/>
          </a:p>
        </p:txBody>
      </p:sp>
      <p:graphicFrame>
        <p:nvGraphicFramePr>
          <p:cNvPr id="23" name="Content Placeholder 3"/>
          <p:cNvGraphicFramePr>
            <a:graphicFrameLocks/>
          </p:cNvGraphicFramePr>
          <p:nvPr>
            <p:extLst>
              <p:ext uri="{D42A27DB-BD31-4B8C-83A1-F6EECF244321}">
                <p14:modId xmlns="" xmlns:p14="http://schemas.microsoft.com/office/powerpoint/2010/main" val="3782332844"/>
              </p:ext>
            </p:extLst>
          </p:nvPr>
        </p:nvGraphicFramePr>
        <p:xfrm>
          <a:off x="787399" y="936174"/>
          <a:ext cx="1828800" cy="370840"/>
        </p:xfrm>
        <a:graphic>
          <a:graphicData uri="http://schemas.openxmlformats.org/drawingml/2006/table">
            <a:tbl>
              <a:tblPr firstRow="1" bandRow="1">
                <a:tableStyleId>{5940675A-B579-460E-94D1-54222C63F5DA}</a:tableStyleId>
              </a:tblPr>
              <a:tblGrid>
                <a:gridCol w="457200"/>
                <a:gridCol w="457200"/>
                <a:gridCol w="457200"/>
                <a:gridCol w="457200"/>
              </a:tblGrid>
              <a:tr h="370840">
                <a:tc>
                  <a:txBody>
                    <a:bodyPr/>
                    <a:lstStyle/>
                    <a:p>
                      <a:pPr algn="ctr"/>
                      <a:r>
                        <a:rPr lang="en-US" dirty="0" smtClean="0"/>
                        <a:t>P</a:t>
                      </a:r>
                      <a:endParaRPr lang="en-US" dirty="0"/>
                    </a:p>
                  </a:txBody>
                  <a:tcPr/>
                </a:tc>
                <a:tc>
                  <a:txBody>
                    <a:bodyPr/>
                    <a:lstStyle/>
                    <a:p>
                      <a:pPr algn="ctr"/>
                      <a:r>
                        <a:rPr lang="en-US" dirty="0" smtClean="0"/>
                        <a:t>0</a:t>
                      </a:r>
                      <a:endParaRPr lang="en-US" dirty="0"/>
                    </a:p>
                  </a:txBody>
                  <a:tcPr/>
                </a:tc>
                <a:tc>
                  <a:txBody>
                    <a:bodyPr/>
                    <a:lstStyle/>
                    <a:p>
                      <a:pPr algn="ctr"/>
                      <a:r>
                        <a:rPr lang="en-US" dirty="0" smtClean="0"/>
                        <a:t>5</a:t>
                      </a:r>
                      <a:endParaRPr lang="en-US" dirty="0"/>
                    </a:p>
                  </a:txBody>
                  <a:tcPr/>
                </a:tc>
                <a:tc>
                  <a:txBody>
                    <a:bodyPr/>
                    <a:lstStyle/>
                    <a:p>
                      <a:pPr algn="ctr"/>
                      <a:endParaRPr lang="en-US" dirty="0"/>
                    </a:p>
                  </a:txBody>
                  <a:tcPr/>
                </a:tc>
              </a:tr>
            </a:tbl>
          </a:graphicData>
        </a:graphic>
      </p:graphicFrame>
      <p:graphicFrame>
        <p:nvGraphicFramePr>
          <p:cNvPr id="25" name="Content Placeholder 3"/>
          <p:cNvGraphicFramePr>
            <a:graphicFrameLocks/>
          </p:cNvGraphicFramePr>
          <p:nvPr>
            <p:extLst>
              <p:ext uri="{D42A27DB-BD31-4B8C-83A1-F6EECF244321}">
                <p14:modId xmlns="" xmlns:p14="http://schemas.microsoft.com/office/powerpoint/2010/main" val="2955265482"/>
              </p:ext>
            </p:extLst>
          </p:nvPr>
        </p:nvGraphicFramePr>
        <p:xfrm>
          <a:off x="2920999" y="936174"/>
          <a:ext cx="1828800" cy="370840"/>
        </p:xfrm>
        <a:graphic>
          <a:graphicData uri="http://schemas.openxmlformats.org/drawingml/2006/table">
            <a:tbl>
              <a:tblPr firstRow="1" bandRow="1">
                <a:tableStyleId>{5940675A-B579-460E-94D1-54222C63F5DA}</a:tableStyleId>
              </a:tblPr>
              <a:tblGrid>
                <a:gridCol w="457200"/>
                <a:gridCol w="457200"/>
                <a:gridCol w="457200"/>
                <a:gridCol w="457200"/>
              </a:tblGrid>
              <a:tr h="370840">
                <a:tc>
                  <a:txBody>
                    <a:bodyPr/>
                    <a:lstStyle/>
                    <a:p>
                      <a:pPr algn="ctr"/>
                      <a:r>
                        <a:rPr lang="en-US" dirty="0" smtClean="0"/>
                        <a:t>H</a:t>
                      </a:r>
                      <a:endParaRPr lang="en-US" dirty="0"/>
                    </a:p>
                  </a:txBody>
                  <a:tcPr/>
                </a:tc>
                <a:tc>
                  <a:txBody>
                    <a:bodyPr/>
                    <a:lstStyle/>
                    <a:p>
                      <a:pPr algn="ctr"/>
                      <a:r>
                        <a:rPr lang="en-US" dirty="0" smtClean="0"/>
                        <a:t>5</a:t>
                      </a:r>
                      <a:endParaRPr lang="en-US" dirty="0"/>
                    </a:p>
                  </a:txBody>
                  <a:tcPr/>
                </a:tc>
                <a:tc>
                  <a:txBody>
                    <a:bodyPr/>
                    <a:lstStyle/>
                    <a:p>
                      <a:pPr algn="ctr"/>
                      <a:r>
                        <a:rPr lang="en-US" dirty="0" smtClean="0"/>
                        <a:t>3</a:t>
                      </a:r>
                      <a:endParaRPr lang="en-US" dirty="0"/>
                    </a:p>
                  </a:txBody>
                  <a:tcPr/>
                </a:tc>
                <a:tc>
                  <a:txBody>
                    <a:bodyPr/>
                    <a:lstStyle/>
                    <a:p>
                      <a:pPr algn="ctr"/>
                      <a:endParaRPr lang="en-US" dirty="0"/>
                    </a:p>
                  </a:txBody>
                  <a:tcPr/>
                </a:tc>
              </a:tr>
            </a:tbl>
          </a:graphicData>
        </a:graphic>
      </p:graphicFrame>
      <p:graphicFrame>
        <p:nvGraphicFramePr>
          <p:cNvPr id="26" name="Content Placeholder 3"/>
          <p:cNvGraphicFramePr>
            <a:graphicFrameLocks/>
          </p:cNvGraphicFramePr>
          <p:nvPr>
            <p:extLst>
              <p:ext uri="{D42A27DB-BD31-4B8C-83A1-F6EECF244321}">
                <p14:modId xmlns="" xmlns:p14="http://schemas.microsoft.com/office/powerpoint/2010/main" val="3068843848"/>
              </p:ext>
            </p:extLst>
          </p:nvPr>
        </p:nvGraphicFramePr>
        <p:xfrm>
          <a:off x="5054599" y="936174"/>
          <a:ext cx="1828800" cy="370840"/>
        </p:xfrm>
        <a:graphic>
          <a:graphicData uri="http://schemas.openxmlformats.org/drawingml/2006/table">
            <a:tbl>
              <a:tblPr firstRow="1" bandRow="1">
                <a:tableStyleId>{5940675A-B579-460E-94D1-54222C63F5DA}</a:tableStyleId>
              </a:tblPr>
              <a:tblGrid>
                <a:gridCol w="457200"/>
                <a:gridCol w="457200"/>
                <a:gridCol w="457200"/>
                <a:gridCol w="457200"/>
              </a:tblGrid>
              <a:tr h="370840">
                <a:tc>
                  <a:txBody>
                    <a:bodyPr/>
                    <a:lstStyle/>
                    <a:p>
                      <a:pPr algn="ctr"/>
                      <a:r>
                        <a:rPr lang="en-US" dirty="0" smtClean="0"/>
                        <a:t>P</a:t>
                      </a:r>
                      <a:endParaRPr lang="en-US" dirty="0"/>
                    </a:p>
                  </a:txBody>
                  <a:tcPr/>
                </a:tc>
                <a:tc>
                  <a:txBody>
                    <a:bodyPr/>
                    <a:lstStyle/>
                    <a:p>
                      <a:pPr algn="ctr"/>
                      <a:r>
                        <a:rPr lang="en-US" dirty="0" smtClean="0"/>
                        <a:t>8</a:t>
                      </a:r>
                      <a:endParaRPr lang="en-US" dirty="0"/>
                    </a:p>
                  </a:txBody>
                  <a:tcPr/>
                </a:tc>
                <a:tc>
                  <a:txBody>
                    <a:bodyPr/>
                    <a:lstStyle/>
                    <a:p>
                      <a:pPr algn="ctr"/>
                      <a:r>
                        <a:rPr lang="en-US" dirty="0" smtClean="0"/>
                        <a:t>6</a:t>
                      </a:r>
                      <a:endParaRPr lang="en-US" dirty="0"/>
                    </a:p>
                  </a:txBody>
                  <a:tcPr/>
                </a:tc>
                <a:tc>
                  <a:txBody>
                    <a:bodyPr/>
                    <a:lstStyle/>
                    <a:p>
                      <a:pPr algn="ctr"/>
                      <a:endParaRPr lang="en-US" dirty="0"/>
                    </a:p>
                  </a:txBody>
                  <a:tcPr/>
                </a:tc>
              </a:tr>
            </a:tbl>
          </a:graphicData>
        </a:graphic>
      </p:graphicFrame>
      <p:graphicFrame>
        <p:nvGraphicFramePr>
          <p:cNvPr id="27" name="Content Placeholder 3"/>
          <p:cNvGraphicFramePr>
            <a:graphicFrameLocks/>
          </p:cNvGraphicFramePr>
          <p:nvPr>
            <p:extLst>
              <p:ext uri="{D42A27DB-BD31-4B8C-83A1-F6EECF244321}">
                <p14:modId xmlns="" xmlns:p14="http://schemas.microsoft.com/office/powerpoint/2010/main" val="3589790856"/>
              </p:ext>
            </p:extLst>
          </p:nvPr>
        </p:nvGraphicFramePr>
        <p:xfrm>
          <a:off x="7161399" y="936174"/>
          <a:ext cx="1828800" cy="370840"/>
        </p:xfrm>
        <a:graphic>
          <a:graphicData uri="http://schemas.openxmlformats.org/drawingml/2006/table">
            <a:tbl>
              <a:tblPr firstRow="1" bandRow="1">
                <a:tableStyleId>{5940675A-B579-460E-94D1-54222C63F5DA}</a:tableStyleId>
              </a:tblPr>
              <a:tblGrid>
                <a:gridCol w="457200"/>
                <a:gridCol w="457200"/>
                <a:gridCol w="457200"/>
                <a:gridCol w="457200"/>
              </a:tblGrid>
              <a:tr h="370840">
                <a:tc>
                  <a:txBody>
                    <a:bodyPr/>
                    <a:lstStyle/>
                    <a:p>
                      <a:pPr algn="ctr"/>
                      <a:r>
                        <a:rPr lang="en-US" dirty="0" smtClean="0"/>
                        <a:t>P</a:t>
                      </a:r>
                      <a:endParaRPr lang="en-US" dirty="0"/>
                    </a:p>
                  </a:txBody>
                  <a:tcPr/>
                </a:tc>
                <a:tc>
                  <a:txBody>
                    <a:bodyPr/>
                    <a:lstStyle/>
                    <a:p>
                      <a:pPr algn="ctr"/>
                      <a:r>
                        <a:rPr lang="en-US" dirty="0" smtClean="0"/>
                        <a:t>14</a:t>
                      </a:r>
                      <a:endParaRPr lang="en-US" dirty="0"/>
                    </a:p>
                  </a:txBody>
                  <a:tcPr/>
                </a:tc>
                <a:tc>
                  <a:txBody>
                    <a:bodyPr/>
                    <a:lstStyle/>
                    <a:p>
                      <a:pPr algn="ctr"/>
                      <a:r>
                        <a:rPr lang="en-US" dirty="0" smtClean="0"/>
                        <a:t>4</a:t>
                      </a:r>
                      <a:endParaRPr lang="en-US" dirty="0"/>
                    </a:p>
                  </a:txBody>
                  <a:tcPr/>
                </a:tc>
                <a:tc>
                  <a:txBody>
                    <a:bodyPr/>
                    <a:lstStyle/>
                    <a:p>
                      <a:pPr algn="ctr"/>
                      <a:endParaRPr lang="en-US" dirty="0"/>
                    </a:p>
                  </a:txBody>
                  <a:tcPr/>
                </a:tc>
              </a:tr>
            </a:tbl>
          </a:graphicData>
        </a:graphic>
      </p:graphicFrame>
      <p:cxnSp>
        <p:nvCxnSpPr>
          <p:cNvPr id="28" name="Straight Arrow Connector 27"/>
          <p:cNvCxnSpPr/>
          <p:nvPr/>
        </p:nvCxnSpPr>
        <p:spPr>
          <a:xfrm>
            <a:off x="2387599" y="1121591"/>
            <a:ext cx="533400" cy="6"/>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p:cNvCxnSpPr/>
          <p:nvPr/>
        </p:nvCxnSpPr>
        <p:spPr>
          <a:xfrm>
            <a:off x="4505959" y="1121593"/>
            <a:ext cx="548640" cy="2"/>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p:cNvCxnSpPr/>
          <p:nvPr/>
        </p:nvCxnSpPr>
        <p:spPr>
          <a:xfrm>
            <a:off x="6639559" y="1121591"/>
            <a:ext cx="521840" cy="6"/>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p:cNvCxnSpPr/>
          <p:nvPr/>
        </p:nvCxnSpPr>
        <p:spPr>
          <a:xfrm>
            <a:off x="702674" y="1861211"/>
            <a:ext cx="121847" cy="54926"/>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graphicFrame>
        <p:nvGraphicFramePr>
          <p:cNvPr id="32" name="Content Placeholder 3"/>
          <p:cNvGraphicFramePr>
            <a:graphicFrameLocks/>
          </p:cNvGraphicFramePr>
          <p:nvPr>
            <p:extLst>
              <p:ext uri="{D42A27DB-BD31-4B8C-83A1-F6EECF244321}">
                <p14:modId xmlns="" xmlns:p14="http://schemas.microsoft.com/office/powerpoint/2010/main" val="352996912"/>
              </p:ext>
            </p:extLst>
          </p:nvPr>
        </p:nvGraphicFramePr>
        <p:xfrm>
          <a:off x="802639" y="1703254"/>
          <a:ext cx="1828800" cy="370840"/>
        </p:xfrm>
        <a:graphic>
          <a:graphicData uri="http://schemas.openxmlformats.org/drawingml/2006/table">
            <a:tbl>
              <a:tblPr firstRow="1" bandRow="1">
                <a:tableStyleId>{5940675A-B579-460E-94D1-54222C63F5DA}</a:tableStyleId>
              </a:tblPr>
              <a:tblGrid>
                <a:gridCol w="457200"/>
                <a:gridCol w="457200"/>
                <a:gridCol w="457200"/>
                <a:gridCol w="457200"/>
              </a:tblGrid>
              <a:tr h="370840">
                <a:tc>
                  <a:txBody>
                    <a:bodyPr/>
                    <a:lstStyle/>
                    <a:p>
                      <a:pPr algn="ctr"/>
                      <a:r>
                        <a:rPr lang="en-US" dirty="0" smtClean="0"/>
                        <a:t>H</a:t>
                      </a:r>
                      <a:endParaRPr lang="en-US" dirty="0"/>
                    </a:p>
                  </a:txBody>
                  <a:tcPr/>
                </a:tc>
                <a:tc>
                  <a:txBody>
                    <a:bodyPr/>
                    <a:lstStyle/>
                    <a:p>
                      <a:pPr algn="ctr"/>
                      <a:r>
                        <a:rPr lang="en-US" dirty="0" smtClean="0"/>
                        <a:t>18</a:t>
                      </a:r>
                      <a:endParaRPr lang="en-US" dirty="0"/>
                    </a:p>
                  </a:txBody>
                  <a:tcPr/>
                </a:tc>
                <a:tc>
                  <a:txBody>
                    <a:bodyPr/>
                    <a:lstStyle/>
                    <a:p>
                      <a:pPr algn="ctr"/>
                      <a:r>
                        <a:rPr lang="en-US" dirty="0" smtClean="0"/>
                        <a:t>2</a:t>
                      </a:r>
                      <a:endParaRPr lang="en-US" dirty="0"/>
                    </a:p>
                  </a:txBody>
                  <a:tcPr/>
                </a:tc>
                <a:tc>
                  <a:txBody>
                    <a:bodyPr/>
                    <a:lstStyle/>
                    <a:p>
                      <a:pPr algn="ctr"/>
                      <a:endParaRPr lang="en-US" dirty="0"/>
                    </a:p>
                  </a:txBody>
                  <a:tcPr/>
                </a:tc>
              </a:tr>
            </a:tbl>
          </a:graphicData>
        </a:graphic>
      </p:graphicFrame>
      <p:graphicFrame>
        <p:nvGraphicFramePr>
          <p:cNvPr id="33" name="Content Placeholder 3"/>
          <p:cNvGraphicFramePr>
            <a:graphicFrameLocks/>
          </p:cNvGraphicFramePr>
          <p:nvPr>
            <p:extLst>
              <p:ext uri="{D42A27DB-BD31-4B8C-83A1-F6EECF244321}">
                <p14:modId xmlns="" xmlns:p14="http://schemas.microsoft.com/office/powerpoint/2010/main" val="4008835476"/>
              </p:ext>
            </p:extLst>
          </p:nvPr>
        </p:nvGraphicFramePr>
        <p:xfrm>
          <a:off x="2920999" y="1703254"/>
          <a:ext cx="1828800" cy="370840"/>
        </p:xfrm>
        <a:graphic>
          <a:graphicData uri="http://schemas.openxmlformats.org/drawingml/2006/table">
            <a:tbl>
              <a:tblPr firstRow="1" bandRow="1">
                <a:tableStyleId>{5940675A-B579-460E-94D1-54222C63F5DA}</a:tableStyleId>
              </a:tblPr>
              <a:tblGrid>
                <a:gridCol w="457200"/>
                <a:gridCol w="457200"/>
                <a:gridCol w="457200"/>
                <a:gridCol w="457200"/>
              </a:tblGrid>
              <a:tr h="370840">
                <a:tc>
                  <a:txBody>
                    <a:bodyPr/>
                    <a:lstStyle/>
                    <a:p>
                      <a:pPr algn="ctr"/>
                      <a:r>
                        <a:rPr lang="en-US" dirty="0" smtClean="0"/>
                        <a:t>P</a:t>
                      </a:r>
                      <a:endParaRPr lang="en-US" dirty="0"/>
                    </a:p>
                  </a:txBody>
                  <a:tcPr/>
                </a:tc>
                <a:tc>
                  <a:txBody>
                    <a:bodyPr/>
                    <a:lstStyle/>
                    <a:p>
                      <a:pPr algn="ctr"/>
                      <a:r>
                        <a:rPr lang="en-US" dirty="0" smtClean="0"/>
                        <a:t>20</a:t>
                      </a:r>
                      <a:endParaRPr lang="en-US" dirty="0"/>
                    </a:p>
                  </a:txBody>
                  <a:tcPr/>
                </a:tc>
                <a:tc>
                  <a:txBody>
                    <a:bodyPr/>
                    <a:lstStyle/>
                    <a:p>
                      <a:pPr algn="ctr"/>
                      <a:r>
                        <a:rPr lang="en-US" dirty="0" smtClean="0"/>
                        <a:t>6</a:t>
                      </a:r>
                      <a:endParaRPr lang="en-US" dirty="0"/>
                    </a:p>
                  </a:txBody>
                  <a:tcPr/>
                </a:tc>
                <a:tc>
                  <a:txBody>
                    <a:bodyPr/>
                    <a:lstStyle/>
                    <a:p>
                      <a:pPr algn="ctr"/>
                      <a:endParaRPr lang="en-US" dirty="0"/>
                    </a:p>
                  </a:txBody>
                  <a:tcPr/>
                </a:tc>
              </a:tr>
            </a:tbl>
          </a:graphicData>
        </a:graphic>
      </p:graphicFrame>
      <p:graphicFrame>
        <p:nvGraphicFramePr>
          <p:cNvPr id="34" name="Content Placeholder 3"/>
          <p:cNvGraphicFramePr>
            <a:graphicFrameLocks/>
          </p:cNvGraphicFramePr>
          <p:nvPr>
            <p:extLst>
              <p:ext uri="{D42A27DB-BD31-4B8C-83A1-F6EECF244321}">
                <p14:modId xmlns="" xmlns:p14="http://schemas.microsoft.com/office/powerpoint/2010/main" val="3348850722"/>
              </p:ext>
            </p:extLst>
          </p:nvPr>
        </p:nvGraphicFramePr>
        <p:xfrm>
          <a:off x="5054599" y="1703254"/>
          <a:ext cx="1828800" cy="370840"/>
        </p:xfrm>
        <a:graphic>
          <a:graphicData uri="http://schemas.openxmlformats.org/drawingml/2006/table">
            <a:tbl>
              <a:tblPr firstRow="1" bandRow="1">
                <a:tableStyleId>{5940675A-B579-460E-94D1-54222C63F5DA}</a:tableStyleId>
              </a:tblPr>
              <a:tblGrid>
                <a:gridCol w="457200"/>
                <a:gridCol w="457200"/>
                <a:gridCol w="457200"/>
                <a:gridCol w="457200"/>
              </a:tblGrid>
              <a:tr h="370840">
                <a:tc>
                  <a:txBody>
                    <a:bodyPr/>
                    <a:lstStyle/>
                    <a:p>
                      <a:pPr algn="ctr"/>
                      <a:r>
                        <a:rPr lang="en-US" dirty="0" smtClean="0"/>
                        <a:t>P</a:t>
                      </a:r>
                      <a:endParaRPr lang="en-US" dirty="0"/>
                    </a:p>
                  </a:txBody>
                  <a:tcPr/>
                </a:tc>
                <a:tc>
                  <a:txBody>
                    <a:bodyPr/>
                    <a:lstStyle/>
                    <a:p>
                      <a:pPr algn="ctr"/>
                      <a:r>
                        <a:rPr lang="en-US" dirty="0" smtClean="0"/>
                        <a:t>26</a:t>
                      </a:r>
                      <a:endParaRPr lang="en-US" dirty="0"/>
                    </a:p>
                  </a:txBody>
                  <a:tcPr/>
                </a:tc>
                <a:tc>
                  <a:txBody>
                    <a:bodyPr/>
                    <a:lstStyle/>
                    <a:p>
                      <a:pPr algn="ctr"/>
                      <a:r>
                        <a:rPr lang="en-US" dirty="0" smtClean="0"/>
                        <a:t>3</a:t>
                      </a:r>
                      <a:endParaRPr lang="en-US" dirty="0"/>
                    </a:p>
                  </a:txBody>
                  <a:tcPr/>
                </a:tc>
                <a:tc>
                  <a:txBody>
                    <a:bodyPr/>
                    <a:lstStyle/>
                    <a:p>
                      <a:pPr algn="ctr"/>
                      <a:endParaRPr lang="en-US" dirty="0"/>
                    </a:p>
                  </a:txBody>
                  <a:tcPr/>
                </a:tc>
              </a:tr>
            </a:tbl>
          </a:graphicData>
        </a:graphic>
      </p:graphicFrame>
      <p:graphicFrame>
        <p:nvGraphicFramePr>
          <p:cNvPr id="35" name="Content Placeholder 3"/>
          <p:cNvGraphicFramePr>
            <a:graphicFrameLocks/>
          </p:cNvGraphicFramePr>
          <p:nvPr>
            <p:extLst>
              <p:ext uri="{D42A27DB-BD31-4B8C-83A1-F6EECF244321}">
                <p14:modId xmlns="" xmlns:p14="http://schemas.microsoft.com/office/powerpoint/2010/main" val="4289005156"/>
              </p:ext>
            </p:extLst>
          </p:nvPr>
        </p:nvGraphicFramePr>
        <p:xfrm>
          <a:off x="7161399" y="1703254"/>
          <a:ext cx="1828800" cy="370840"/>
        </p:xfrm>
        <a:graphic>
          <a:graphicData uri="http://schemas.openxmlformats.org/drawingml/2006/table">
            <a:tbl>
              <a:tblPr firstRow="1" bandRow="1">
                <a:tableStyleId>{5940675A-B579-460E-94D1-54222C63F5DA}</a:tableStyleId>
              </a:tblPr>
              <a:tblGrid>
                <a:gridCol w="457200"/>
                <a:gridCol w="457200"/>
                <a:gridCol w="457200"/>
                <a:gridCol w="457200"/>
              </a:tblGrid>
              <a:tr h="370840">
                <a:tc>
                  <a:txBody>
                    <a:bodyPr/>
                    <a:lstStyle/>
                    <a:p>
                      <a:pPr algn="ctr"/>
                      <a:r>
                        <a:rPr lang="en-US" dirty="0" smtClean="0"/>
                        <a:t>H</a:t>
                      </a:r>
                      <a:endParaRPr lang="en-US" dirty="0"/>
                    </a:p>
                  </a:txBody>
                  <a:tcPr/>
                </a:tc>
                <a:tc>
                  <a:txBody>
                    <a:bodyPr/>
                    <a:lstStyle/>
                    <a:p>
                      <a:pPr algn="ctr"/>
                      <a:r>
                        <a:rPr lang="en-US" dirty="0" smtClean="0"/>
                        <a:t>29</a:t>
                      </a:r>
                      <a:endParaRPr lang="en-US" dirty="0"/>
                    </a:p>
                  </a:txBody>
                  <a:tcPr/>
                </a:tc>
                <a:tc>
                  <a:txBody>
                    <a:bodyPr/>
                    <a:lstStyle/>
                    <a:p>
                      <a:pPr algn="ctr"/>
                      <a:r>
                        <a:rPr lang="en-US" dirty="0" smtClean="0"/>
                        <a:t>3</a:t>
                      </a:r>
                      <a:endParaRPr lang="en-US" dirty="0"/>
                    </a:p>
                  </a:txBody>
                  <a:tcPr/>
                </a:tc>
                <a:tc>
                  <a:txBody>
                    <a:bodyPr/>
                    <a:lstStyle/>
                    <a:p>
                      <a:pPr algn="ctr"/>
                      <a:r>
                        <a:rPr lang="en-US" dirty="0" smtClean="0"/>
                        <a:t>X</a:t>
                      </a:r>
                      <a:endParaRPr lang="en-US" dirty="0"/>
                    </a:p>
                  </a:txBody>
                  <a:tcPr/>
                </a:tc>
              </a:tr>
            </a:tbl>
          </a:graphicData>
        </a:graphic>
      </p:graphicFrame>
      <p:cxnSp>
        <p:nvCxnSpPr>
          <p:cNvPr id="36" name="Straight Arrow Connector 35"/>
          <p:cNvCxnSpPr/>
          <p:nvPr/>
        </p:nvCxnSpPr>
        <p:spPr>
          <a:xfrm flipV="1">
            <a:off x="2387599" y="1886138"/>
            <a:ext cx="533400" cy="5072"/>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p:cNvCxnSpPr/>
          <p:nvPr/>
        </p:nvCxnSpPr>
        <p:spPr>
          <a:xfrm flipV="1">
            <a:off x="4505959" y="1886136"/>
            <a:ext cx="548640" cy="5076"/>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p:cNvCxnSpPr/>
          <p:nvPr/>
        </p:nvCxnSpPr>
        <p:spPr>
          <a:xfrm flipV="1">
            <a:off x="6639559" y="1886138"/>
            <a:ext cx="521840" cy="5072"/>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39" name="Freeform 38"/>
          <p:cNvSpPr/>
          <p:nvPr/>
        </p:nvSpPr>
        <p:spPr>
          <a:xfrm>
            <a:off x="554278" y="1132690"/>
            <a:ext cx="8567122" cy="733926"/>
          </a:xfrm>
          <a:custGeom>
            <a:avLst/>
            <a:gdLst>
              <a:gd name="connsiteX0" fmla="*/ 8226100 w 8567122"/>
              <a:gd name="connsiteY0" fmla="*/ 0 h 733926"/>
              <a:gd name="connsiteX1" fmla="*/ 7732805 w 8567122"/>
              <a:gd name="connsiteY1" fmla="*/ 348916 h 733926"/>
              <a:gd name="connsiteX2" fmla="*/ 983089 w 8567122"/>
              <a:gd name="connsiteY2" fmla="*/ 372979 h 733926"/>
              <a:gd name="connsiteX3" fmla="*/ 176974 w 8567122"/>
              <a:gd name="connsiteY3" fmla="*/ 733926 h 733926"/>
            </a:gdLst>
            <a:ahLst/>
            <a:cxnLst>
              <a:cxn ang="0">
                <a:pos x="connsiteX0" y="connsiteY0"/>
              </a:cxn>
              <a:cxn ang="0">
                <a:pos x="connsiteX1" y="connsiteY1"/>
              </a:cxn>
              <a:cxn ang="0">
                <a:pos x="connsiteX2" y="connsiteY2"/>
              </a:cxn>
              <a:cxn ang="0">
                <a:pos x="connsiteX3" y="connsiteY3"/>
              </a:cxn>
            </a:cxnLst>
            <a:rect l="l" t="t" r="r" b="b"/>
            <a:pathLst>
              <a:path w="8567122" h="733926">
                <a:moveTo>
                  <a:pt x="8226100" y="0"/>
                </a:moveTo>
                <a:cubicBezTo>
                  <a:pt x="8583036" y="143376"/>
                  <a:pt x="8939973" y="286753"/>
                  <a:pt x="7732805" y="348916"/>
                </a:cubicBezTo>
                <a:cubicBezTo>
                  <a:pt x="6525637" y="411079"/>
                  <a:pt x="2242394" y="308811"/>
                  <a:pt x="983089" y="372979"/>
                </a:cubicBezTo>
                <a:cubicBezTo>
                  <a:pt x="-276216" y="437147"/>
                  <a:pt x="-49621" y="585536"/>
                  <a:pt x="176974" y="733926"/>
                </a:cubicBezTo>
              </a:path>
            </a:pathLst>
          </a:cu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48" name="TextBox 47"/>
          <p:cNvSpPr txBox="1"/>
          <p:nvPr/>
        </p:nvSpPr>
        <p:spPr>
          <a:xfrm>
            <a:off x="3167934" y="2184603"/>
            <a:ext cx="1316355" cy="369332"/>
          </a:xfrm>
          <a:prstGeom prst="rect">
            <a:avLst/>
          </a:prstGeom>
          <a:noFill/>
        </p:spPr>
        <p:txBody>
          <a:bodyPr wrap="square" rtlCol="0">
            <a:spAutoFit/>
          </a:bodyPr>
          <a:lstStyle/>
          <a:p>
            <a:pPr algn="ctr"/>
            <a:r>
              <a:rPr lang="en-US" dirty="0" smtClean="0">
                <a:solidFill>
                  <a:schemeClr val="tx2"/>
                </a:solidFill>
              </a:rPr>
              <a:t>Neighbors</a:t>
            </a:r>
            <a:endParaRPr lang="en-US" dirty="0">
              <a:solidFill>
                <a:schemeClr val="tx2"/>
              </a:solidFill>
            </a:endParaRPr>
          </a:p>
        </p:txBody>
      </p:sp>
      <p:cxnSp>
        <p:nvCxnSpPr>
          <p:cNvPr id="49" name="Straight Arrow Connector 48"/>
          <p:cNvCxnSpPr>
            <a:stCxn id="48" idx="1"/>
            <a:endCxn id="32" idx="2"/>
          </p:cNvCxnSpPr>
          <p:nvPr/>
        </p:nvCxnSpPr>
        <p:spPr>
          <a:xfrm flipH="1" flipV="1">
            <a:off x="1717039" y="2074094"/>
            <a:ext cx="1450895" cy="295175"/>
          </a:xfrm>
          <a:prstGeom prst="straightConnector1">
            <a:avLst/>
          </a:prstGeom>
          <a:ln w="28575">
            <a:solidFill>
              <a:schemeClr val="accent6">
                <a:lumMod val="60000"/>
                <a:lumOff val="40000"/>
              </a:schemeClr>
            </a:solidFill>
            <a:tailEnd type="triangle"/>
          </a:ln>
        </p:spPr>
        <p:style>
          <a:lnRef idx="1">
            <a:schemeClr val="dk1"/>
          </a:lnRef>
          <a:fillRef idx="0">
            <a:schemeClr val="dk1"/>
          </a:fillRef>
          <a:effectRef idx="0">
            <a:schemeClr val="dk1"/>
          </a:effectRef>
          <a:fontRef idx="minor">
            <a:schemeClr val="tx1"/>
          </a:fontRef>
        </p:style>
      </p:cxnSp>
      <p:cxnSp>
        <p:nvCxnSpPr>
          <p:cNvPr id="50" name="Straight Arrow Connector 49"/>
          <p:cNvCxnSpPr>
            <a:stCxn id="48" idx="3"/>
          </p:cNvCxnSpPr>
          <p:nvPr/>
        </p:nvCxnSpPr>
        <p:spPr>
          <a:xfrm flipV="1">
            <a:off x="4484289" y="2076824"/>
            <a:ext cx="1507808" cy="292445"/>
          </a:xfrm>
          <a:prstGeom prst="straightConnector1">
            <a:avLst/>
          </a:prstGeom>
          <a:ln w="28575">
            <a:solidFill>
              <a:schemeClr val="accent6">
                <a:lumMod val="60000"/>
                <a:lumOff val="40000"/>
              </a:schemeClr>
            </a:solidFill>
            <a:tailEnd type="triangle"/>
          </a:ln>
        </p:spPr>
        <p:style>
          <a:lnRef idx="1">
            <a:schemeClr val="dk1"/>
          </a:lnRef>
          <a:fillRef idx="0">
            <a:schemeClr val="dk1"/>
          </a:fillRef>
          <a:effectRef idx="0">
            <a:schemeClr val="dk1"/>
          </a:effectRef>
          <a:fontRef idx="minor">
            <a:schemeClr val="tx1"/>
          </a:fontRef>
        </p:style>
      </p:cxnSp>
      <p:sp>
        <p:nvSpPr>
          <p:cNvPr id="51" name="Rounded Rectangle 50"/>
          <p:cNvSpPr/>
          <p:nvPr/>
        </p:nvSpPr>
        <p:spPr>
          <a:xfrm>
            <a:off x="2791697" y="1585335"/>
            <a:ext cx="2069240" cy="598341"/>
          </a:xfrm>
          <a:prstGeom prst="roundRect">
            <a:avLst>
              <a:gd name="adj" fmla="val 13483"/>
            </a:avLst>
          </a:prstGeom>
          <a:noFill/>
          <a:ln w="28575">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graphicFrame>
        <p:nvGraphicFramePr>
          <p:cNvPr id="74" name="Table 73"/>
          <p:cNvGraphicFramePr>
            <a:graphicFrameLocks noGrp="1"/>
          </p:cNvGraphicFramePr>
          <p:nvPr>
            <p:extLst>
              <p:ext uri="{D42A27DB-BD31-4B8C-83A1-F6EECF244321}">
                <p14:modId xmlns="" xmlns:p14="http://schemas.microsoft.com/office/powerpoint/2010/main" val="926533975"/>
              </p:ext>
            </p:extLst>
          </p:nvPr>
        </p:nvGraphicFramePr>
        <p:xfrm>
          <a:off x="7044922" y="2958736"/>
          <a:ext cx="1920240" cy="370840"/>
        </p:xfrm>
        <a:graphic>
          <a:graphicData uri="http://schemas.openxmlformats.org/drawingml/2006/table">
            <a:tbl>
              <a:tblPr firstRow="1" bandRow="1">
                <a:tableStyleId>{5940675A-B579-460E-94D1-54222C63F5DA}</a:tableStyleId>
              </a:tblPr>
              <a:tblGrid>
                <a:gridCol w="640080"/>
                <a:gridCol w="640080"/>
                <a:gridCol w="640080"/>
              </a:tblGrid>
              <a:tr h="370840">
                <a:tc>
                  <a:txBody>
                    <a:bodyPr/>
                    <a:lstStyle/>
                    <a:p>
                      <a:pPr algn="ctr"/>
                      <a:r>
                        <a:rPr lang="en-US" dirty="0" smtClean="0"/>
                        <a:t>A</a:t>
                      </a:r>
                      <a:endParaRPr lang="en-US" dirty="0"/>
                    </a:p>
                  </a:txBody>
                  <a:tcPr/>
                </a:tc>
                <a:tc>
                  <a:txBody>
                    <a:bodyPr/>
                    <a:lstStyle/>
                    <a:p>
                      <a:endParaRPr lang="en-US" dirty="0"/>
                    </a:p>
                  </a:txBody>
                  <a:tcPr>
                    <a:pattFill prst="ltUpDiag"/>
                  </a:tcPr>
                </a:tc>
                <a:tc>
                  <a:txBody>
                    <a:bodyPr/>
                    <a:lstStyle/>
                    <a:p>
                      <a:pPr algn="ctr"/>
                      <a:r>
                        <a:rPr lang="en-US" dirty="0" smtClean="0"/>
                        <a:t>B</a:t>
                      </a:r>
                      <a:endParaRPr lang="en-US" dirty="0"/>
                    </a:p>
                  </a:txBody>
                  <a:tcPr/>
                </a:tc>
              </a:tr>
            </a:tbl>
          </a:graphicData>
        </a:graphic>
      </p:graphicFrame>
      <p:graphicFrame>
        <p:nvGraphicFramePr>
          <p:cNvPr id="75" name="Table 74"/>
          <p:cNvGraphicFramePr>
            <a:graphicFrameLocks noGrp="1"/>
          </p:cNvGraphicFramePr>
          <p:nvPr>
            <p:extLst>
              <p:ext uri="{D42A27DB-BD31-4B8C-83A1-F6EECF244321}">
                <p14:modId xmlns="" xmlns:p14="http://schemas.microsoft.com/office/powerpoint/2010/main" val="1168560145"/>
              </p:ext>
            </p:extLst>
          </p:nvPr>
        </p:nvGraphicFramePr>
        <p:xfrm>
          <a:off x="7044922" y="3870413"/>
          <a:ext cx="1920240" cy="370840"/>
        </p:xfrm>
        <a:graphic>
          <a:graphicData uri="http://schemas.openxmlformats.org/drawingml/2006/table">
            <a:tbl>
              <a:tblPr firstRow="1" bandRow="1">
                <a:tableStyleId>{5940675A-B579-460E-94D1-54222C63F5DA}</a:tableStyleId>
              </a:tblPr>
              <a:tblGrid>
                <a:gridCol w="640080"/>
                <a:gridCol w="1280160"/>
              </a:tblGrid>
              <a:tr h="370840">
                <a:tc>
                  <a:txBody>
                    <a:bodyPr/>
                    <a:lstStyle/>
                    <a:p>
                      <a:pPr algn="ctr"/>
                      <a:r>
                        <a:rPr lang="en-US" dirty="0" smtClean="0"/>
                        <a:t>A</a:t>
                      </a:r>
                      <a:endParaRPr lang="en-US" dirty="0"/>
                    </a:p>
                  </a:txBody>
                  <a:tcPr/>
                </a:tc>
                <a:tc>
                  <a:txBody>
                    <a:bodyPr/>
                    <a:lstStyle/>
                    <a:p>
                      <a:endParaRPr lang="en-US" dirty="0"/>
                    </a:p>
                  </a:txBody>
                  <a:tcPr>
                    <a:pattFill prst="ltUpDiag"/>
                  </a:tcPr>
                </a:tc>
              </a:tr>
            </a:tbl>
          </a:graphicData>
        </a:graphic>
      </p:graphicFrame>
      <p:graphicFrame>
        <p:nvGraphicFramePr>
          <p:cNvPr id="76" name="Table 75"/>
          <p:cNvGraphicFramePr>
            <a:graphicFrameLocks noGrp="1"/>
          </p:cNvGraphicFramePr>
          <p:nvPr>
            <p:extLst>
              <p:ext uri="{D42A27DB-BD31-4B8C-83A1-F6EECF244321}">
                <p14:modId xmlns="" xmlns:p14="http://schemas.microsoft.com/office/powerpoint/2010/main" val="1464303026"/>
              </p:ext>
            </p:extLst>
          </p:nvPr>
        </p:nvGraphicFramePr>
        <p:xfrm>
          <a:off x="7044922" y="4937213"/>
          <a:ext cx="1920240" cy="370840"/>
        </p:xfrm>
        <a:graphic>
          <a:graphicData uri="http://schemas.openxmlformats.org/drawingml/2006/table">
            <a:tbl>
              <a:tblPr firstRow="1" bandRow="1">
                <a:tableStyleId>{5940675A-B579-460E-94D1-54222C63F5DA}</a:tableStyleId>
              </a:tblPr>
              <a:tblGrid>
                <a:gridCol w="1280160"/>
                <a:gridCol w="640080"/>
              </a:tblGrid>
              <a:tr h="370840">
                <a:tc>
                  <a:txBody>
                    <a:bodyPr/>
                    <a:lstStyle/>
                    <a:p>
                      <a:endParaRPr lang="en-US" dirty="0"/>
                    </a:p>
                  </a:txBody>
                  <a:tcPr>
                    <a:pattFill prst="ltUpDiag"/>
                  </a:tcPr>
                </a:tc>
                <a:tc>
                  <a:txBody>
                    <a:bodyPr/>
                    <a:lstStyle/>
                    <a:p>
                      <a:pPr algn="ctr"/>
                      <a:r>
                        <a:rPr lang="en-US" dirty="0" smtClean="0"/>
                        <a:t>B</a:t>
                      </a:r>
                      <a:endParaRPr lang="en-US" dirty="0"/>
                    </a:p>
                  </a:txBody>
                  <a:tcPr/>
                </a:tc>
              </a:tr>
            </a:tbl>
          </a:graphicData>
        </a:graphic>
      </p:graphicFrame>
      <p:graphicFrame>
        <p:nvGraphicFramePr>
          <p:cNvPr id="77" name="Table 76"/>
          <p:cNvGraphicFramePr>
            <a:graphicFrameLocks noGrp="1"/>
          </p:cNvGraphicFramePr>
          <p:nvPr>
            <p:extLst>
              <p:ext uri="{D42A27DB-BD31-4B8C-83A1-F6EECF244321}">
                <p14:modId xmlns="" xmlns:p14="http://schemas.microsoft.com/office/powerpoint/2010/main" val="3817989405"/>
              </p:ext>
            </p:extLst>
          </p:nvPr>
        </p:nvGraphicFramePr>
        <p:xfrm>
          <a:off x="7044922" y="5950270"/>
          <a:ext cx="1920240" cy="370840"/>
        </p:xfrm>
        <a:graphic>
          <a:graphicData uri="http://schemas.openxmlformats.org/drawingml/2006/table">
            <a:tbl>
              <a:tblPr firstRow="1" bandRow="1">
                <a:tableStyleId>{5940675A-B579-460E-94D1-54222C63F5DA}</a:tableStyleId>
              </a:tblPr>
              <a:tblGrid>
                <a:gridCol w="1920240"/>
              </a:tblGrid>
              <a:tr h="370840">
                <a:tc>
                  <a:txBody>
                    <a:bodyPr/>
                    <a:lstStyle/>
                    <a:p>
                      <a:endParaRPr lang="en-US" dirty="0"/>
                    </a:p>
                  </a:txBody>
                  <a:tcPr>
                    <a:pattFill prst="ltUpDiag"/>
                  </a:tcPr>
                </a:tc>
              </a:tr>
            </a:tbl>
          </a:graphicData>
        </a:graphic>
      </p:graphicFrame>
      <p:graphicFrame>
        <p:nvGraphicFramePr>
          <p:cNvPr id="78" name="Table 77"/>
          <p:cNvGraphicFramePr>
            <a:graphicFrameLocks noGrp="1"/>
          </p:cNvGraphicFramePr>
          <p:nvPr>
            <p:extLst>
              <p:ext uri="{D42A27DB-BD31-4B8C-83A1-F6EECF244321}">
                <p14:modId xmlns="" xmlns:p14="http://schemas.microsoft.com/office/powerpoint/2010/main" val="2522546511"/>
              </p:ext>
            </p:extLst>
          </p:nvPr>
        </p:nvGraphicFramePr>
        <p:xfrm>
          <a:off x="729323" y="2958736"/>
          <a:ext cx="1920240" cy="370840"/>
        </p:xfrm>
        <a:graphic>
          <a:graphicData uri="http://schemas.openxmlformats.org/drawingml/2006/table">
            <a:tbl>
              <a:tblPr firstRow="1" bandRow="1">
                <a:tableStyleId>{5940675A-B579-460E-94D1-54222C63F5DA}</a:tableStyleId>
              </a:tblPr>
              <a:tblGrid>
                <a:gridCol w="640080"/>
                <a:gridCol w="640080"/>
                <a:gridCol w="640080"/>
              </a:tblGrid>
              <a:tr h="370840">
                <a:tc>
                  <a:txBody>
                    <a:bodyPr/>
                    <a:lstStyle/>
                    <a:p>
                      <a:pPr algn="ctr"/>
                      <a:r>
                        <a:rPr lang="en-US" dirty="0" smtClean="0"/>
                        <a:t>A</a:t>
                      </a:r>
                      <a:endParaRPr lang="en-US" dirty="0"/>
                    </a:p>
                  </a:txBody>
                  <a:tcPr/>
                </a:tc>
                <a:tc>
                  <a:txBody>
                    <a:bodyPr/>
                    <a:lstStyle/>
                    <a:p>
                      <a:pPr algn="ctr"/>
                      <a:r>
                        <a:rPr lang="en-US" dirty="0" smtClean="0"/>
                        <a:t>P</a:t>
                      </a:r>
                      <a:endParaRPr lang="en-US" dirty="0"/>
                    </a:p>
                  </a:txBody>
                  <a:tcPr/>
                </a:tc>
                <a:tc>
                  <a:txBody>
                    <a:bodyPr/>
                    <a:lstStyle/>
                    <a:p>
                      <a:pPr algn="ctr"/>
                      <a:r>
                        <a:rPr lang="en-US" dirty="0" smtClean="0"/>
                        <a:t>B</a:t>
                      </a:r>
                      <a:endParaRPr lang="en-US" dirty="0"/>
                    </a:p>
                  </a:txBody>
                  <a:tcPr/>
                </a:tc>
              </a:tr>
            </a:tbl>
          </a:graphicData>
        </a:graphic>
      </p:graphicFrame>
      <p:graphicFrame>
        <p:nvGraphicFramePr>
          <p:cNvPr id="79" name="Table 78"/>
          <p:cNvGraphicFramePr>
            <a:graphicFrameLocks noGrp="1"/>
          </p:cNvGraphicFramePr>
          <p:nvPr>
            <p:extLst>
              <p:ext uri="{D42A27DB-BD31-4B8C-83A1-F6EECF244321}">
                <p14:modId xmlns="" xmlns:p14="http://schemas.microsoft.com/office/powerpoint/2010/main" val="4163145097"/>
              </p:ext>
            </p:extLst>
          </p:nvPr>
        </p:nvGraphicFramePr>
        <p:xfrm>
          <a:off x="729323" y="3870413"/>
          <a:ext cx="1920240" cy="370840"/>
        </p:xfrm>
        <a:graphic>
          <a:graphicData uri="http://schemas.openxmlformats.org/drawingml/2006/table">
            <a:tbl>
              <a:tblPr firstRow="1" bandRow="1">
                <a:tableStyleId>{5940675A-B579-460E-94D1-54222C63F5DA}</a:tableStyleId>
              </a:tblPr>
              <a:tblGrid>
                <a:gridCol w="640080"/>
                <a:gridCol w="640080"/>
                <a:gridCol w="640080"/>
              </a:tblGrid>
              <a:tr h="370840">
                <a:tc>
                  <a:txBody>
                    <a:bodyPr/>
                    <a:lstStyle/>
                    <a:p>
                      <a:pPr algn="ctr"/>
                      <a:r>
                        <a:rPr lang="en-US" dirty="0" smtClean="0"/>
                        <a:t>A</a:t>
                      </a:r>
                      <a:endParaRPr lang="en-US" dirty="0"/>
                    </a:p>
                  </a:txBody>
                  <a:tcPr/>
                </a:tc>
                <a:tc>
                  <a:txBody>
                    <a:bodyPr/>
                    <a:lstStyle/>
                    <a:p>
                      <a:pPr algn="ctr"/>
                      <a:r>
                        <a:rPr lang="en-US" dirty="0" smtClean="0"/>
                        <a:t>P</a:t>
                      </a:r>
                      <a:endParaRPr lang="en-US" dirty="0"/>
                    </a:p>
                  </a:txBody>
                  <a:tcPr/>
                </a:tc>
                <a:tc>
                  <a:txBody>
                    <a:bodyPr/>
                    <a:lstStyle/>
                    <a:p>
                      <a:pPr marL="0" algn="l" defTabSz="914400" rtl="0" eaLnBrk="1" latinLnBrk="0" hangingPunct="1"/>
                      <a:endParaRPr lang="en-US" sz="1800" kern="1200" dirty="0">
                        <a:solidFill>
                          <a:sysClr val="windowText" lastClr="000000"/>
                        </a:solidFill>
                        <a:latin typeface="+mn-lt"/>
                        <a:ea typeface="+mn-ea"/>
                        <a:cs typeface="+mn-cs"/>
                      </a:endParaRPr>
                    </a:p>
                  </a:txBody>
                  <a:tcPr>
                    <a:pattFill prst="ltUpDiag">
                      <a:fgClr>
                        <a:schemeClr val="tx1"/>
                      </a:fgClr>
                      <a:bgClr>
                        <a:schemeClr val="bg1"/>
                      </a:bgClr>
                    </a:pattFill>
                  </a:tcPr>
                </a:tc>
              </a:tr>
            </a:tbl>
          </a:graphicData>
        </a:graphic>
      </p:graphicFrame>
      <p:graphicFrame>
        <p:nvGraphicFramePr>
          <p:cNvPr id="80" name="Table 79"/>
          <p:cNvGraphicFramePr>
            <a:graphicFrameLocks noGrp="1"/>
          </p:cNvGraphicFramePr>
          <p:nvPr>
            <p:extLst>
              <p:ext uri="{D42A27DB-BD31-4B8C-83A1-F6EECF244321}">
                <p14:modId xmlns="" xmlns:p14="http://schemas.microsoft.com/office/powerpoint/2010/main" val="1864101625"/>
              </p:ext>
            </p:extLst>
          </p:nvPr>
        </p:nvGraphicFramePr>
        <p:xfrm>
          <a:off x="729323" y="4937213"/>
          <a:ext cx="1920240" cy="370840"/>
        </p:xfrm>
        <a:graphic>
          <a:graphicData uri="http://schemas.openxmlformats.org/drawingml/2006/table">
            <a:tbl>
              <a:tblPr firstRow="1" bandRow="1">
                <a:tableStyleId>{5940675A-B579-460E-94D1-54222C63F5DA}</a:tableStyleId>
              </a:tblPr>
              <a:tblGrid>
                <a:gridCol w="640080"/>
                <a:gridCol w="640080"/>
                <a:gridCol w="640080"/>
              </a:tblGrid>
              <a:tr h="370840">
                <a:tc>
                  <a:txBody>
                    <a:bodyPr/>
                    <a:lstStyle/>
                    <a:p>
                      <a:endParaRPr lang="en-US" dirty="0"/>
                    </a:p>
                  </a:txBody>
                  <a:tcPr>
                    <a:pattFill prst="ltUpDiag"/>
                  </a:tcPr>
                </a:tc>
                <a:tc>
                  <a:txBody>
                    <a:bodyPr/>
                    <a:lstStyle/>
                    <a:p>
                      <a:pPr algn="ctr"/>
                      <a:r>
                        <a:rPr lang="en-US" dirty="0" smtClean="0"/>
                        <a:t>P</a:t>
                      </a:r>
                      <a:endParaRPr lang="en-US" dirty="0"/>
                    </a:p>
                  </a:txBody>
                  <a:tcPr/>
                </a:tc>
                <a:tc>
                  <a:txBody>
                    <a:bodyPr/>
                    <a:lstStyle/>
                    <a:p>
                      <a:pPr algn="ctr"/>
                      <a:r>
                        <a:rPr lang="en-US" dirty="0" smtClean="0"/>
                        <a:t>B</a:t>
                      </a:r>
                      <a:endParaRPr lang="en-US" dirty="0"/>
                    </a:p>
                  </a:txBody>
                  <a:tcPr/>
                </a:tc>
              </a:tr>
            </a:tbl>
          </a:graphicData>
        </a:graphic>
      </p:graphicFrame>
      <p:graphicFrame>
        <p:nvGraphicFramePr>
          <p:cNvPr id="81" name="Table 80"/>
          <p:cNvGraphicFramePr>
            <a:graphicFrameLocks noGrp="1"/>
          </p:cNvGraphicFramePr>
          <p:nvPr>
            <p:extLst>
              <p:ext uri="{D42A27DB-BD31-4B8C-83A1-F6EECF244321}">
                <p14:modId xmlns="" xmlns:p14="http://schemas.microsoft.com/office/powerpoint/2010/main" val="4257579171"/>
              </p:ext>
            </p:extLst>
          </p:nvPr>
        </p:nvGraphicFramePr>
        <p:xfrm>
          <a:off x="729323" y="5950270"/>
          <a:ext cx="1920240" cy="370840"/>
        </p:xfrm>
        <a:graphic>
          <a:graphicData uri="http://schemas.openxmlformats.org/drawingml/2006/table">
            <a:tbl>
              <a:tblPr firstRow="1" bandRow="1">
                <a:tableStyleId>{5940675A-B579-460E-94D1-54222C63F5DA}</a:tableStyleId>
              </a:tblPr>
              <a:tblGrid>
                <a:gridCol w="640080"/>
                <a:gridCol w="640080"/>
                <a:gridCol w="640080"/>
              </a:tblGrid>
              <a:tr h="370840">
                <a:tc>
                  <a:txBody>
                    <a:bodyPr/>
                    <a:lstStyle/>
                    <a:p>
                      <a:endParaRPr lang="en-US" dirty="0"/>
                    </a:p>
                  </a:txBody>
                  <a:tcPr>
                    <a:pattFill prst="ltUpDiag"/>
                  </a:tcPr>
                </a:tc>
                <a:tc>
                  <a:txBody>
                    <a:bodyPr/>
                    <a:lstStyle/>
                    <a:p>
                      <a:pPr algn="ctr"/>
                      <a:r>
                        <a:rPr lang="en-US" dirty="0" smtClean="0"/>
                        <a:t>P</a:t>
                      </a:r>
                      <a:endParaRPr lang="en-US" dirty="0"/>
                    </a:p>
                  </a:txBody>
                  <a:tcPr/>
                </a:tc>
                <a:tc>
                  <a:txBody>
                    <a:bodyPr/>
                    <a:lstStyle/>
                    <a:p>
                      <a:endParaRPr lang="en-US" dirty="0"/>
                    </a:p>
                  </a:txBody>
                  <a:tcPr>
                    <a:pattFill prst="ltUpDiag"/>
                  </a:tcPr>
                </a:tc>
              </a:tr>
            </a:tbl>
          </a:graphicData>
        </a:graphic>
      </p:graphicFrame>
      <p:sp>
        <p:nvSpPr>
          <p:cNvPr id="82" name="TextBox 81"/>
          <p:cNvSpPr txBox="1"/>
          <p:nvPr/>
        </p:nvSpPr>
        <p:spPr>
          <a:xfrm>
            <a:off x="717404" y="2496456"/>
            <a:ext cx="1944078" cy="369332"/>
          </a:xfrm>
          <a:prstGeom prst="rect">
            <a:avLst/>
          </a:prstGeom>
          <a:noFill/>
        </p:spPr>
        <p:txBody>
          <a:bodyPr wrap="square" rtlCol="0">
            <a:spAutoFit/>
          </a:bodyPr>
          <a:lstStyle/>
          <a:p>
            <a:pPr algn="ctr"/>
            <a:r>
              <a:rPr lang="en-US" u="sng" dirty="0" smtClean="0"/>
              <a:t>Before P terminate</a:t>
            </a:r>
            <a:endParaRPr lang="en-US" u="sng" dirty="0"/>
          </a:p>
        </p:txBody>
      </p:sp>
      <p:sp>
        <p:nvSpPr>
          <p:cNvPr id="83" name="TextBox 82"/>
          <p:cNvSpPr txBox="1"/>
          <p:nvPr/>
        </p:nvSpPr>
        <p:spPr>
          <a:xfrm>
            <a:off x="7033003" y="2496456"/>
            <a:ext cx="1944078" cy="369332"/>
          </a:xfrm>
          <a:prstGeom prst="rect">
            <a:avLst/>
          </a:prstGeom>
          <a:noFill/>
        </p:spPr>
        <p:txBody>
          <a:bodyPr wrap="square" rtlCol="0">
            <a:spAutoFit/>
          </a:bodyPr>
          <a:lstStyle/>
          <a:p>
            <a:pPr algn="ctr"/>
            <a:r>
              <a:rPr lang="en-US" u="sng" dirty="0" smtClean="0"/>
              <a:t>After P terminate</a:t>
            </a:r>
            <a:endParaRPr lang="en-US" u="sng" dirty="0"/>
          </a:p>
        </p:txBody>
      </p:sp>
      <p:sp>
        <p:nvSpPr>
          <p:cNvPr id="84" name="TextBox 83"/>
          <p:cNvSpPr txBox="1"/>
          <p:nvPr/>
        </p:nvSpPr>
        <p:spPr>
          <a:xfrm>
            <a:off x="3791181" y="2959490"/>
            <a:ext cx="1944078" cy="369332"/>
          </a:xfrm>
          <a:prstGeom prst="rect">
            <a:avLst/>
          </a:prstGeom>
          <a:noFill/>
        </p:spPr>
        <p:txBody>
          <a:bodyPr wrap="square" rtlCol="0">
            <a:spAutoFit/>
          </a:bodyPr>
          <a:lstStyle/>
          <a:p>
            <a:pPr algn="ctr"/>
            <a:r>
              <a:rPr lang="en-US" dirty="0" smtClean="0"/>
              <a:t>P is replaced by H</a:t>
            </a:r>
            <a:endParaRPr lang="en-US" dirty="0"/>
          </a:p>
        </p:txBody>
      </p:sp>
      <p:sp>
        <p:nvSpPr>
          <p:cNvPr id="85" name="TextBox 84"/>
          <p:cNvSpPr txBox="1"/>
          <p:nvPr/>
        </p:nvSpPr>
        <p:spPr>
          <a:xfrm>
            <a:off x="3528780" y="3732668"/>
            <a:ext cx="2468880" cy="646331"/>
          </a:xfrm>
          <a:prstGeom prst="rect">
            <a:avLst/>
          </a:prstGeom>
          <a:noFill/>
        </p:spPr>
        <p:txBody>
          <a:bodyPr wrap="square" rtlCol="0">
            <a:spAutoFit/>
          </a:bodyPr>
          <a:lstStyle/>
          <a:p>
            <a:pPr algn="ctr"/>
            <a:r>
              <a:rPr lang="en-US" dirty="0" smtClean="0"/>
              <a:t>P is replaced by H </a:t>
            </a:r>
          </a:p>
          <a:p>
            <a:pPr algn="ctr"/>
            <a:r>
              <a:rPr lang="en-US" dirty="0" smtClean="0"/>
              <a:t>and two H are merged</a:t>
            </a:r>
            <a:endParaRPr lang="en-US" dirty="0"/>
          </a:p>
        </p:txBody>
      </p:sp>
      <p:sp>
        <p:nvSpPr>
          <p:cNvPr id="86" name="TextBox 85"/>
          <p:cNvSpPr txBox="1"/>
          <p:nvPr/>
        </p:nvSpPr>
        <p:spPr>
          <a:xfrm>
            <a:off x="3528780" y="4799468"/>
            <a:ext cx="2468880" cy="646331"/>
          </a:xfrm>
          <a:prstGeom prst="rect">
            <a:avLst/>
          </a:prstGeom>
          <a:noFill/>
        </p:spPr>
        <p:txBody>
          <a:bodyPr wrap="square" rtlCol="0">
            <a:spAutoFit/>
          </a:bodyPr>
          <a:lstStyle/>
          <a:p>
            <a:pPr algn="ctr"/>
            <a:r>
              <a:rPr lang="en-US" dirty="0" smtClean="0"/>
              <a:t>P is replaced by H</a:t>
            </a:r>
          </a:p>
          <a:p>
            <a:pPr algn="ctr"/>
            <a:r>
              <a:rPr lang="en-US" dirty="0"/>
              <a:t>and two H are merged</a:t>
            </a:r>
          </a:p>
        </p:txBody>
      </p:sp>
      <p:sp>
        <p:nvSpPr>
          <p:cNvPr id="87" name="TextBox 86"/>
          <p:cNvSpPr txBox="1"/>
          <p:nvPr/>
        </p:nvSpPr>
        <p:spPr>
          <a:xfrm>
            <a:off x="3528780" y="5812525"/>
            <a:ext cx="2468880" cy="646331"/>
          </a:xfrm>
          <a:prstGeom prst="rect">
            <a:avLst/>
          </a:prstGeom>
          <a:noFill/>
        </p:spPr>
        <p:txBody>
          <a:bodyPr wrap="square" rtlCol="0">
            <a:spAutoFit/>
          </a:bodyPr>
          <a:lstStyle/>
          <a:p>
            <a:pPr algn="ctr"/>
            <a:r>
              <a:rPr lang="en-US" dirty="0" smtClean="0"/>
              <a:t>P is replaced by H</a:t>
            </a:r>
          </a:p>
          <a:p>
            <a:pPr algn="ctr"/>
            <a:r>
              <a:rPr lang="en-US" dirty="0"/>
              <a:t>and </a:t>
            </a:r>
            <a:r>
              <a:rPr lang="en-US" dirty="0" smtClean="0"/>
              <a:t>three H </a:t>
            </a:r>
            <a:r>
              <a:rPr lang="en-US" dirty="0"/>
              <a:t>are merged</a:t>
            </a:r>
          </a:p>
        </p:txBody>
      </p:sp>
    </p:spTree>
    <p:extLst>
      <p:ext uri="{BB962C8B-B14F-4D97-AF65-F5344CB8AC3E}">
        <p14:creationId xmlns="" xmlns:p14="http://schemas.microsoft.com/office/powerpoint/2010/main" val="2755685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8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7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8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81"/>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7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51" grpId="0" animBg="1"/>
      <p:bldP spid="82" grpId="0"/>
      <p:bldP spid="83" grpId="0"/>
      <p:bldP spid="84" grpId="0"/>
      <p:bldP spid="85" grpId="0"/>
      <p:bldP spid="86" grpId="0"/>
      <p:bldP spid="8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gradFill flip="none" rotWithShape="1">
                  <a:gsLst>
                    <a:gs pos="10000">
                      <a:schemeClr val="accent6">
                        <a:lumMod val="50000"/>
                      </a:schemeClr>
                    </a:gs>
                    <a:gs pos="100000">
                      <a:schemeClr val="accent6"/>
                    </a:gs>
                  </a:gsLst>
                  <a:lin ang="0" scaled="1"/>
                  <a:tileRect/>
                </a:gradFill>
              </a:rPr>
              <a:t>Memory allocation</a:t>
            </a:r>
          </a:p>
        </p:txBody>
      </p:sp>
      <p:sp>
        <p:nvSpPr>
          <p:cNvPr id="5" name="Text Placeholder 4"/>
          <p:cNvSpPr>
            <a:spLocks noGrp="1"/>
          </p:cNvSpPr>
          <p:nvPr>
            <p:ph type="body" idx="1"/>
          </p:nvPr>
        </p:nvSpPr>
        <p:spPr/>
        <p:txBody>
          <a:bodyPr/>
          <a:lstStyle/>
          <a:p>
            <a:r>
              <a:rPr lang="en-US" dirty="0" smtClean="0"/>
              <a:t>Section - 4</a:t>
            </a:r>
          </a:p>
          <a:p>
            <a:endParaRPr lang="en-US" dirty="0"/>
          </a:p>
        </p:txBody>
      </p:sp>
    </p:spTree>
    <p:extLst>
      <p:ext uri="{BB962C8B-B14F-4D97-AF65-F5344CB8AC3E}">
        <p14:creationId xmlns="" xmlns:p14="http://schemas.microsoft.com/office/powerpoint/2010/main" val="50162394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Memory allocation</a:t>
            </a:r>
            <a:endParaRPr lang="en-US" dirty="0"/>
          </a:p>
        </p:txBody>
      </p:sp>
      <p:sp>
        <p:nvSpPr>
          <p:cNvPr id="3" name="Content Placeholder 2"/>
          <p:cNvSpPr>
            <a:spLocks noGrp="1"/>
          </p:cNvSpPr>
          <p:nvPr>
            <p:ph idx="1"/>
          </p:nvPr>
        </p:nvSpPr>
        <p:spPr/>
        <p:txBody>
          <a:bodyPr/>
          <a:lstStyle/>
          <a:p>
            <a:r>
              <a:rPr lang="en-US" dirty="0"/>
              <a:t>Four memory allocation algorithms are as follow</a:t>
            </a:r>
          </a:p>
          <a:p>
            <a:pPr marL="914400" lvl="1" indent="-457200">
              <a:buFont typeface="+mj-lt"/>
              <a:buAutoNum type="arabicPeriod"/>
            </a:pPr>
            <a:r>
              <a:rPr lang="en-US" dirty="0"/>
              <a:t>First fit</a:t>
            </a:r>
          </a:p>
          <a:p>
            <a:pPr marL="914400" lvl="1" indent="-457200">
              <a:buFont typeface="+mj-lt"/>
              <a:buAutoNum type="arabicPeriod"/>
            </a:pPr>
            <a:r>
              <a:rPr lang="en-US" dirty="0"/>
              <a:t>Next fit</a:t>
            </a:r>
          </a:p>
          <a:p>
            <a:pPr marL="914400" lvl="1" indent="-457200">
              <a:buFont typeface="+mj-lt"/>
              <a:buAutoNum type="arabicPeriod"/>
            </a:pPr>
            <a:r>
              <a:rPr lang="en-US" dirty="0"/>
              <a:t>Best fit</a:t>
            </a:r>
          </a:p>
          <a:p>
            <a:pPr marL="914400" lvl="1" indent="-457200">
              <a:buFont typeface="+mj-lt"/>
              <a:buAutoNum type="arabicPeriod"/>
            </a:pPr>
            <a:r>
              <a:rPr lang="en-US" dirty="0"/>
              <a:t>Worst fit</a:t>
            </a:r>
          </a:p>
        </p:txBody>
      </p:sp>
    </p:spTree>
    <p:extLst>
      <p:ext uri="{BB962C8B-B14F-4D97-AF65-F5344CB8AC3E}">
        <p14:creationId xmlns="" xmlns:p14="http://schemas.microsoft.com/office/powerpoint/2010/main" val="169385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First fit</a:t>
            </a:r>
            <a:endParaRPr lang="en-US" dirty="0"/>
          </a:p>
        </p:txBody>
      </p:sp>
      <p:sp>
        <p:nvSpPr>
          <p:cNvPr id="3" name="Content Placeholder 2"/>
          <p:cNvSpPr>
            <a:spLocks noGrp="1"/>
          </p:cNvSpPr>
          <p:nvPr>
            <p:ph idx="1"/>
          </p:nvPr>
        </p:nvSpPr>
        <p:spPr/>
        <p:txBody>
          <a:bodyPr/>
          <a:lstStyle/>
          <a:p>
            <a:r>
              <a:rPr lang="en-US" dirty="0"/>
              <a:t>Search </a:t>
            </a:r>
            <a:r>
              <a:rPr lang="en-US" b="1" dirty="0">
                <a:solidFill>
                  <a:schemeClr val="accent6"/>
                </a:solidFill>
              </a:rPr>
              <a:t>starts from the starting location </a:t>
            </a:r>
            <a:r>
              <a:rPr lang="en-US" dirty="0"/>
              <a:t>of the memory.</a:t>
            </a:r>
          </a:p>
          <a:p>
            <a:r>
              <a:rPr lang="en-US" b="1" dirty="0">
                <a:solidFill>
                  <a:schemeClr val="accent6"/>
                </a:solidFill>
              </a:rPr>
              <a:t>First available hole that is large enough to hold the process is selected </a:t>
            </a:r>
            <a:r>
              <a:rPr lang="en-US" dirty="0"/>
              <a:t>for allocation.</a:t>
            </a:r>
          </a:p>
          <a:p>
            <a:r>
              <a:rPr lang="en-US" dirty="0"/>
              <a:t>The </a:t>
            </a:r>
            <a:r>
              <a:rPr lang="en-US" b="1" dirty="0">
                <a:solidFill>
                  <a:schemeClr val="accent6"/>
                </a:solidFill>
              </a:rPr>
              <a:t>hole is then broken up into two pieces</a:t>
            </a:r>
            <a:r>
              <a:rPr lang="en-US" dirty="0"/>
              <a:t>, one </a:t>
            </a:r>
            <a:r>
              <a:rPr lang="en-US" b="1" dirty="0">
                <a:solidFill>
                  <a:schemeClr val="accent6"/>
                </a:solidFill>
              </a:rPr>
              <a:t>for process </a:t>
            </a:r>
            <a:r>
              <a:rPr lang="en-US" dirty="0"/>
              <a:t>and another </a:t>
            </a:r>
            <a:r>
              <a:rPr lang="en-US" b="1" dirty="0">
                <a:solidFill>
                  <a:schemeClr val="accent6"/>
                </a:solidFill>
              </a:rPr>
              <a:t>for unused memory</a:t>
            </a:r>
            <a:r>
              <a:rPr lang="en-US" dirty="0"/>
              <a:t>.</a:t>
            </a:r>
          </a:p>
          <a:p>
            <a:r>
              <a:rPr lang="en-US" dirty="0"/>
              <a:t>Example: Processes of </a:t>
            </a:r>
            <a:r>
              <a:rPr lang="en-US" b="1" dirty="0">
                <a:solidFill>
                  <a:schemeClr val="tx2"/>
                </a:solidFill>
              </a:rPr>
              <a:t>212K, 417K, 112K</a:t>
            </a:r>
            <a:r>
              <a:rPr lang="en-US" dirty="0"/>
              <a:t> and </a:t>
            </a:r>
            <a:r>
              <a:rPr lang="en-US" b="1" dirty="0">
                <a:solidFill>
                  <a:schemeClr val="tx2"/>
                </a:solidFill>
              </a:rPr>
              <a:t>426K</a:t>
            </a:r>
            <a:r>
              <a:rPr lang="en-US" dirty="0"/>
              <a:t> arrives in order</a:t>
            </a:r>
            <a:r>
              <a:rPr lang="en-US" dirty="0" smtClean="0"/>
              <a:t>.</a:t>
            </a:r>
          </a:p>
          <a:p>
            <a:endParaRPr lang="en-US" b="1" dirty="0">
              <a:solidFill>
                <a:schemeClr val="accent6"/>
              </a:solidFill>
            </a:endParaRPr>
          </a:p>
          <a:p>
            <a:endParaRPr lang="en-US" b="1" dirty="0" smtClean="0">
              <a:solidFill>
                <a:schemeClr val="accent6"/>
              </a:solidFill>
            </a:endParaRPr>
          </a:p>
          <a:p>
            <a:endParaRPr lang="en-US" b="1" dirty="0">
              <a:solidFill>
                <a:schemeClr val="accent6"/>
              </a:solidFill>
            </a:endParaRPr>
          </a:p>
          <a:p>
            <a:endParaRPr lang="en-US" b="1" dirty="0" smtClean="0">
              <a:solidFill>
                <a:schemeClr val="accent6"/>
              </a:solidFill>
            </a:endParaRPr>
          </a:p>
          <a:p>
            <a:r>
              <a:rPr lang="en-US" dirty="0"/>
              <a:t>Here process of size </a:t>
            </a:r>
            <a:r>
              <a:rPr lang="en-US" b="1" dirty="0">
                <a:solidFill>
                  <a:schemeClr val="accent6"/>
                </a:solidFill>
              </a:rPr>
              <a:t>426k will not get any partition</a:t>
            </a:r>
            <a:r>
              <a:rPr lang="en-US" dirty="0"/>
              <a:t> for allocation.</a:t>
            </a:r>
          </a:p>
          <a:p>
            <a:r>
              <a:rPr lang="en-US" b="1" dirty="0">
                <a:solidFill>
                  <a:schemeClr val="accent6"/>
                </a:solidFill>
              </a:rPr>
              <a:t>Fastest algorithm </a:t>
            </a:r>
            <a:r>
              <a:rPr lang="en-US" dirty="0"/>
              <a:t>because it searches as little as possible.</a:t>
            </a:r>
          </a:p>
          <a:p>
            <a:r>
              <a:rPr lang="en-US" b="1" dirty="0">
                <a:solidFill>
                  <a:schemeClr val="accent6"/>
                </a:solidFill>
              </a:rPr>
              <a:t>Memory loss is higher</a:t>
            </a:r>
            <a:r>
              <a:rPr lang="en-US" dirty="0"/>
              <a:t>, as very large hole may be selected for small process</a:t>
            </a:r>
            <a:r>
              <a:rPr lang="en-US" dirty="0" smtClean="0"/>
              <a:t>.</a:t>
            </a:r>
            <a:endParaRPr lang="en-US" dirty="0"/>
          </a:p>
        </p:txBody>
      </p:sp>
      <p:sp>
        <p:nvSpPr>
          <p:cNvPr id="5" name="Rectangle 4"/>
          <p:cNvSpPr>
            <a:spLocks noChangeArrowheads="1"/>
          </p:cNvSpPr>
          <p:nvPr/>
        </p:nvSpPr>
        <p:spPr bwMode="auto">
          <a:xfrm>
            <a:off x="1638299" y="2942044"/>
            <a:ext cx="457200" cy="457200"/>
          </a:xfrm>
          <a:prstGeom prst="rect">
            <a:avLst/>
          </a:prstGeom>
          <a:solidFill>
            <a:srgbClr val="FFFFFF"/>
          </a:solidFill>
          <a:ln w="28575">
            <a:solidFill>
              <a:schemeClr val="tx2"/>
            </a:solidFill>
            <a:miter lim="800000"/>
            <a:headEnd/>
            <a:tailEnd/>
          </a:ln>
        </p:spPr>
        <p:txBody>
          <a:bodyPr rot="0" vert="horz" wrap="square" lIns="91440" tIns="45720" rIns="91440" bIns="45720" anchor="t" anchorCtr="0" upright="1">
            <a:noAutofit/>
          </a:bodyPr>
          <a:lstStyle/>
          <a:p>
            <a:endParaRPr lang="en-IN"/>
          </a:p>
        </p:txBody>
      </p:sp>
      <p:sp>
        <p:nvSpPr>
          <p:cNvPr id="6" name="Rectangle 5"/>
          <p:cNvSpPr>
            <a:spLocks noChangeArrowheads="1"/>
          </p:cNvSpPr>
          <p:nvPr/>
        </p:nvSpPr>
        <p:spPr bwMode="auto">
          <a:xfrm>
            <a:off x="2081483" y="2942044"/>
            <a:ext cx="2286000" cy="457200"/>
          </a:xfrm>
          <a:prstGeom prst="rect">
            <a:avLst/>
          </a:prstGeom>
          <a:solidFill>
            <a:srgbClr val="FFFFFF"/>
          </a:solidFill>
          <a:ln w="28575">
            <a:solidFill>
              <a:schemeClr val="tx2"/>
            </a:solidFill>
            <a:miter lim="800000"/>
            <a:headEnd/>
            <a:tailEnd/>
          </a:ln>
        </p:spPr>
        <p:txBody>
          <a:bodyPr rot="0" vert="horz" wrap="square" lIns="91440" tIns="45720" rIns="91440" bIns="45720" anchor="t" anchorCtr="0" upright="1">
            <a:noAutofit/>
          </a:bodyPr>
          <a:lstStyle/>
          <a:p>
            <a:endParaRPr lang="en-IN"/>
          </a:p>
        </p:txBody>
      </p:sp>
      <p:sp>
        <p:nvSpPr>
          <p:cNvPr id="7" name="Rectangle 6"/>
          <p:cNvSpPr>
            <a:spLocks noChangeArrowheads="1"/>
          </p:cNvSpPr>
          <p:nvPr/>
        </p:nvSpPr>
        <p:spPr bwMode="auto">
          <a:xfrm>
            <a:off x="4353467" y="2942044"/>
            <a:ext cx="914400" cy="457200"/>
          </a:xfrm>
          <a:prstGeom prst="rect">
            <a:avLst/>
          </a:prstGeom>
          <a:solidFill>
            <a:srgbClr val="FFFFFF"/>
          </a:solidFill>
          <a:ln w="28575">
            <a:solidFill>
              <a:schemeClr val="tx2"/>
            </a:solidFill>
            <a:miter lim="800000"/>
            <a:headEnd/>
            <a:tailEnd/>
          </a:ln>
        </p:spPr>
        <p:txBody>
          <a:bodyPr rot="0" vert="horz" wrap="square" lIns="91440" tIns="45720" rIns="91440" bIns="45720" anchor="t" anchorCtr="0" upright="1">
            <a:noAutofit/>
          </a:bodyPr>
          <a:lstStyle/>
          <a:p>
            <a:endParaRPr lang="en-IN"/>
          </a:p>
        </p:txBody>
      </p:sp>
      <p:sp>
        <p:nvSpPr>
          <p:cNvPr id="8" name="Rectangle 7"/>
          <p:cNvSpPr>
            <a:spLocks noChangeArrowheads="1"/>
          </p:cNvSpPr>
          <p:nvPr/>
        </p:nvSpPr>
        <p:spPr bwMode="auto">
          <a:xfrm>
            <a:off x="5253851" y="2942044"/>
            <a:ext cx="1371600" cy="457200"/>
          </a:xfrm>
          <a:prstGeom prst="rect">
            <a:avLst/>
          </a:prstGeom>
          <a:solidFill>
            <a:srgbClr val="FFFFFF"/>
          </a:solidFill>
          <a:ln w="28575">
            <a:solidFill>
              <a:schemeClr val="tx2"/>
            </a:solidFill>
            <a:miter lim="800000"/>
            <a:headEnd/>
            <a:tailEnd/>
          </a:ln>
        </p:spPr>
        <p:txBody>
          <a:bodyPr rot="0" vert="horz" wrap="square" lIns="91440" tIns="45720" rIns="91440" bIns="45720" anchor="t" anchorCtr="0" upright="1">
            <a:noAutofit/>
          </a:bodyPr>
          <a:lstStyle/>
          <a:p>
            <a:endParaRPr lang="en-IN"/>
          </a:p>
        </p:txBody>
      </p:sp>
      <p:sp>
        <p:nvSpPr>
          <p:cNvPr id="9" name="Rectangle 8"/>
          <p:cNvSpPr>
            <a:spLocks noChangeArrowheads="1"/>
          </p:cNvSpPr>
          <p:nvPr/>
        </p:nvSpPr>
        <p:spPr bwMode="auto">
          <a:xfrm>
            <a:off x="6611435" y="2942044"/>
            <a:ext cx="2743200" cy="457200"/>
          </a:xfrm>
          <a:prstGeom prst="rect">
            <a:avLst/>
          </a:prstGeom>
          <a:solidFill>
            <a:srgbClr val="FFFFFF"/>
          </a:solidFill>
          <a:ln w="28575">
            <a:solidFill>
              <a:schemeClr val="tx2"/>
            </a:solidFill>
            <a:miter lim="800000"/>
            <a:headEnd/>
            <a:tailEnd/>
          </a:ln>
        </p:spPr>
        <p:txBody>
          <a:bodyPr rot="0" vert="horz" wrap="square" lIns="91440" tIns="45720" rIns="91440" bIns="45720" anchor="t" anchorCtr="0" upright="1">
            <a:noAutofit/>
          </a:bodyPr>
          <a:lstStyle/>
          <a:p>
            <a:endParaRPr lang="en-IN"/>
          </a:p>
        </p:txBody>
      </p:sp>
      <p:sp>
        <p:nvSpPr>
          <p:cNvPr id="10" name="Text Box 87"/>
          <p:cNvSpPr txBox="1">
            <a:spLocks noChangeArrowheads="1"/>
          </p:cNvSpPr>
          <p:nvPr/>
        </p:nvSpPr>
        <p:spPr bwMode="auto">
          <a:xfrm>
            <a:off x="1609724" y="2692553"/>
            <a:ext cx="514350" cy="2400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rot="0" vert="horz" wrap="square" lIns="91440" tIns="45720" rIns="91440" bIns="45720" anchor="ctr" anchorCtr="0" upright="1">
            <a:noAutofit/>
          </a:bodyPr>
          <a:lstStyle/>
          <a:p>
            <a:pPr algn="ctr">
              <a:lnSpc>
                <a:spcPct val="115000"/>
              </a:lnSpc>
              <a:spcAft>
                <a:spcPts val="1000"/>
              </a:spcAft>
            </a:pPr>
            <a:r>
              <a:rPr lang="en-US" sz="1100" dirty="0">
                <a:effectLst/>
                <a:latin typeface="+mj-lt"/>
                <a:ea typeface="Times New Roman" panose="02020603050405020304" pitchFamily="18" charset="0"/>
                <a:cs typeface="Times New Roman" panose="02020603050405020304" pitchFamily="18" charset="0"/>
              </a:rPr>
              <a:t>100k</a:t>
            </a:r>
            <a:endParaRPr lang="en-IN" sz="1100" dirty="0">
              <a:effectLst/>
              <a:latin typeface="+mj-lt"/>
              <a:ea typeface="Times New Roman" panose="02020603050405020304" pitchFamily="18" charset="0"/>
              <a:cs typeface="Times New Roman" panose="02020603050405020304" pitchFamily="18" charset="0"/>
            </a:endParaRPr>
          </a:p>
        </p:txBody>
      </p:sp>
      <p:sp>
        <p:nvSpPr>
          <p:cNvPr id="11" name="Text Box 88"/>
          <p:cNvSpPr txBox="1">
            <a:spLocks noChangeArrowheads="1"/>
          </p:cNvSpPr>
          <p:nvPr/>
        </p:nvSpPr>
        <p:spPr bwMode="auto">
          <a:xfrm>
            <a:off x="2967308" y="2692553"/>
            <a:ext cx="514350" cy="2400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rot="0" vert="horz" wrap="square" lIns="91440" tIns="45720" rIns="91440" bIns="45720" anchor="ctr" anchorCtr="0" upright="1">
            <a:noAutofit/>
          </a:bodyPr>
          <a:lstStyle/>
          <a:p>
            <a:pPr algn="ctr">
              <a:lnSpc>
                <a:spcPct val="115000"/>
              </a:lnSpc>
              <a:spcAft>
                <a:spcPts val="1000"/>
              </a:spcAft>
            </a:pPr>
            <a:r>
              <a:rPr lang="en-US" sz="1100" dirty="0">
                <a:effectLst/>
                <a:latin typeface="+mj-lt"/>
                <a:ea typeface="Times New Roman" panose="02020603050405020304" pitchFamily="18" charset="0"/>
                <a:cs typeface="Times New Roman" panose="02020603050405020304" pitchFamily="18" charset="0"/>
              </a:rPr>
              <a:t>500k</a:t>
            </a:r>
            <a:endParaRPr lang="en-IN" sz="1100" dirty="0">
              <a:effectLst/>
              <a:latin typeface="+mj-lt"/>
              <a:ea typeface="Times New Roman" panose="02020603050405020304" pitchFamily="18" charset="0"/>
              <a:cs typeface="Times New Roman" panose="02020603050405020304" pitchFamily="18" charset="0"/>
            </a:endParaRPr>
          </a:p>
        </p:txBody>
      </p:sp>
      <p:sp>
        <p:nvSpPr>
          <p:cNvPr id="12" name="Text Box 89"/>
          <p:cNvSpPr txBox="1">
            <a:spLocks noChangeArrowheads="1"/>
          </p:cNvSpPr>
          <p:nvPr/>
        </p:nvSpPr>
        <p:spPr bwMode="auto">
          <a:xfrm>
            <a:off x="4553492" y="2692553"/>
            <a:ext cx="514350" cy="2400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rot="0" vert="horz" wrap="square" lIns="91440" tIns="45720" rIns="91440" bIns="45720" anchor="ctr" anchorCtr="0" upright="1">
            <a:noAutofit/>
          </a:bodyPr>
          <a:lstStyle/>
          <a:p>
            <a:pPr algn="ctr">
              <a:lnSpc>
                <a:spcPct val="115000"/>
              </a:lnSpc>
              <a:spcAft>
                <a:spcPts val="1000"/>
              </a:spcAft>
            </a:pPr>
            <a:r>
              <a:rPr lang="en-US" sz="1100" dirty="0" smtClean="0">
                <a:effectLst/>
                <a:latin typeface="+mj-lt"/>
                <a:ea typeface="Times New Roman" panose="02020603050405020304" pitchFamily="18" charset="0"/>
                <a:cs typeface="Times New Roman" panose="02020603050405020304" pitchFamily="18" charset="0"/>
              </a:rPr>
              <a:t>200k</a:t>
            </a:r>
            <a:endParaRPr lang="en-IN" sz="1100" dirty="0">
              <a:effectLst/>
              <a:latin typeface="+mj-lt"/>
              <a:ea typeface="Times New Roman" panose="02020603050405020304" pitchFamily="18" charset="0"/>
              <a:cs typeface="Times New Roman" panose="02020603050405020304" pitchFamily="18" charset="0"/>
            </a:endParaRPr>
          </a:p>
        </p:txBody>
      </p:sp>
      <p:sp>
        <p:nvSpPr>
          <p:cNvPr id="13" name="Text Box 90"/>
          <p:cNvSpPr txBox="1">
            <a:spLocks noChangeArrowheads="1"/>
          </p:cNvSpPr>
          <p:nvPr/>
        </p:nvSpPr>
        <p:spPr bwMode="auto">
          <a:xfrm>
            <a:off x="5682476" y="2692553"/>
            <a:ext cx="514350" cy="2400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rot="0" vert="horz" wrap="square" lIns="91440" tIns="45720" rIns="91440" bIns="45720" anchor="ctr" anchorCtr="0" upright="1">
            <a:noAutofit/>
          </a:bodyPr>
          <a:lstStyle/>
          <a:p>
            <a:pPr algn="ctr">
              <a:lnSpc>
                <a:spcPct val="115000"/>
              </a:lnSpc>
              <a:spcAft>
                <a:spcPts val="1000"/>
              </a:spcAft>
            </a:pPr>
            <a:r>
              <a:rPr lang="en-US" sz="1100" dirty="0">
                <a:effectLst/>
                <a:latin typeface="+mj-lt"/>
                <a:ea typeface="Times New Roman" panose="02020603050405020304" pitchFamily="18" charset="0"/>
                <a:cs typeface="Times New Roman" panose="02020603050405020304" pitchFamily="18" charset="0"/>
              </a:rPr>
              <a:t>300k</a:t>
            </a:r>
            <a:endParaRPr lang="en-IN" sz="1100" dirty="0">
              <a:effectLst/>
              <a:latin typeface="+mj-lt"/>
              <a:ea typeface="Times New Roman" panose="02020603050405020304" pitchFamily="18" charset="0"/>
              <a:cs typeface="Times New Roman" panose="02020603050405020304" pitchFamily="18" charset="0"/>
            </a:endParaRPr>
          </a:p>
        </p:txBody>
      </p:sp>
      <p:sp>
        <p:nvSpPr>
          <p:cNvPr id="14" name="Text Box 91"/>
          <p:cNvSpPr txBox="1">
            <a:spLocks noChangeArrowheads="1"/>
          </p:cNvSpPr>
          <p:nvPr/>
        </p:nvSpPr>
        <p:spPr bwMode="auto">
          <a:xfrm>
            <a:off x="7725860" y="2692553"/>
            <a:ext cx="514350" cy="2400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rot="0" vert="horz" wrap="square" lIns="91440" tIns="45720" rIns="91440" bIns="45720" anchor="ctr" anchorCtr="0" upright="1">
            <a:noAutofit/>
          </a:bodyPr>
          <a:lstStyle/>
          <a:p>
            <a:pPr algn="ctr">
              <a:lnSpc>
                <a:spcPct val="115000"/>
              </a:lnSpc>
              <a:spcAft>
                <a:spcPts val="1000"/>
              </a:spcAft>
            </a:pPr>
            <a:r>
              <a:rPr lang="en-US" sz="1100" dirty="0">
                <a:effectLst/>
                <a:latin typeface="+mj-lt"/>
                <a:ea typeface="Times New Roman" panose="02020603050405020304" pitchFamily="18" charset="0"/>
                <a:cs typeface="Times New Roman" panose="02020603050405020304" pitchFamily="18" charset="0"/>
              </a:rPr>
              <a:t>600k</a:t>
            </a:r>
            <a:endParaRPr lang="en-IN" sz="1100" dirty="0">
              <a:effectLst/>
              <a:latin typeface="+mj-lt"/>
              <a:ea typeface="Times New Roman" panose="02020603050405020304" pitchFamily="18" charset="0"/>
              <a:cs typeface="Times New Roman" panose="02020603050405020304" pitchFamily="18" charset="0"/>
            </a:endParaRPr>
          </a:p>
        </p:txBody>
      </p:sp>
      <p:sp>
        <p:nvSpPr>
          <p:cNvPr id="30" name="Rectangle 29"/>
          <p:cNvSpPr>
            <a:spLocks noChangeArrowheads="1"/>
          </p:cNvSpPr>
          <p:nvPr/>
        </p:nvSpPr>
        <p:spPr bwMode="auto">
          <a:xfrm>
            <a:off x="1638299" y="3735676"/>
            <a:ext cx="457200" cy="457200"/>
          </a:xfrm>
          <a:prstGeom prst="rect">
            <a:avLst/>
          </a:prstGeom>
          <a:solidFill>
            <a:srgbClr val="FFFFFF"/>
          </a:solidFill>
          <a:ln w="28575">
            <a:solidFill>
              <a:schemeClr val="tx2"/>
            </a:solidFill>
            <a:miter lim="800000"/>
            <a:headEnd/>
            <a:tailEnd/>
          </a:ln>
        </p:spPr>
        <p:txBody>
          <a:bodyPr rot="0" vert="horz" wrap="square" lIns="91440" tIns="45720" rIns="91440" bIns="45720" anchor="t" anchorCtr="0" upright="1">
            <a:noAutofit/>
          </a:bodyPr>
          <a:lstStyle/>
          <a:p>
            <a:endParaRPr lang="en-IN"/>
          </a:p>
        </p:txBody>
      </p:sp>
      <p:sp>
        <p:nvSpPr>
          <p:cNvPr id="31" name="Rectangle 30"/>
          <p:cNvSpPr>
            <a:spLocks noChangeArrowheads="1"/>
          </p:cNvSpPr>
          <p:nvPr/>
        </p:nvSpPr>
        <p:spPr bwMode="auto">
          <a:xfrm>
            <a:off x="2081483" y="3735676"/>
            <a:ext cx="2286000" cy="457200"/>
          </a:xfrm>
          <a:prstGeom prst="rect">
            <a:avLst/>
          </a:prstGeom>
          <a:solidFill>
            <a:srgbClr val="FFFFFF"/>
          </a:solidFill>
          <a:ln w="28575">
            <a:solidFill>
              <a:schemeClr val="tx2"/>
            </a:solidFill>
            <a:miter lim="800000"/>
            <a:headEnd/>
            <a:tailEnd/>
          </a:ln>
        </p:spPr>
        <p:txBody>
          <a:bodyPr rot="0" vert="horz" wrap="square" lIns="91440" tIns="45720" rIns="91440" bIns="45720" anchor="t" anchorCtr="0" upright="1">
            <a:noAutofit/>
          </a:bodyPr>
          <a:lstStyle/>
          <a:p>
            <a:endParaRPr lang="en-IN"/>
          </a:p>
        </p:txBody>
      </p:sp>
      <p:sp>
        <p:nvSpPr>
          <p:cNvPr id="32" name="Rectangle 31"/>
          <p:cNvSpPr>
            <a:spLocks noChangeArrowheads="1"/>
          </p:cNvSpPr>
          <p:nvPr/>
        </p:nvSpPr>
        <p:spPr bwMode="auto">
          <a:xfrm>
            <a:off x="4353467" y="3735676"/>
            <a:ext cx="914400" cy="457200"/>
          </a:xfrm>
          <a:prstGeom prst="rect">
            <a:avLst/>
          </a:prstGeom>
          <a:solidFill>
            <a:srgbClr val="FFFFFF"/>
          </a:solidFill>
          <a:ln w="28575">
            <a:solidFill>
              <a:schemeClr val="tx2"/>
            </a:solidFill>
            <a:miter lim="800000"/>
            <a:headEnd/>
            <a:tailEnd/>
          </a:ln>
        </p:spPr>
        <p:txBody>
          <a:bodyPr rot="0" vert="horz" wrap="square" lIns="91440" tIns="45720" rIns="91440" bIns="45720" anchor="t" anchorCtr="0" upright="1">
            <a:noAutofit/>
          </a:bodyPr>
          <a:lstStyle/>
          <a:p>
            <a:endParaRPr lang="en-IN"/>
          </a:p>
        </p:txBody>
      </p:sp>
      <p:sp>
        <p:nvSpPr>
          <p:cNvPr id="33" name="Rectangle 32"/>
          <p:cNvSpPr>
            <a:spLocks noChangeArrowheads="1"/>
          </p:cNvSpPr>
          <p:nvPr/>
        </p:nvSpPr>
        <p:spPr bwMode="auto">
          <a:xfrm>
            <a:off x="5253851" y="3735676"/>
            <a:ext cx="1371600" cy="457200"/>
          </a:xfrm>
          <a:prstGeom prst="rect">
            <a:avLst/>
          </a:prstGeom>
          <a:solidFill>
            <a:srgbClr val="FFFFFF"/>
          </a:solidFill>
          <a:ln w="28575">
            <a:solidFill>
              <a:schemeClr val="tx2"/>
            </a:solidFill>
            <a:miter lim="800000"/>
            <a:headEnd/>
            <a:tailEnd/>
          </a:ln>
        </p:spPr>
        <p:txBody>
          <a:bodyPr rot="0" vert="horz" wrap="square" lIns="91440" tIns="45720" rIns="91440" bIns="45720" anchor="t" anchorCtr="0" upright="1">
            <a:noAutofit/>
          </a:bodyPr>
          <a:lstStyle/>
          <a:p>
            <a:endParaRPr lang="en-IN"/>
          </a:p>
        </p:txBody>
      </p:sp>
      <p:sp>
        <p:nvSpPr>
          <p:cNvPr id="34" name="Rectangle 33"/>
          <p:cNvSpPr>
            <a:spLocks noChangeArrowheads="1"/>
          </p:cNvSpPr>
          <p:nvPr/>
        </p:nvSpPr>
        <p:spPr bwMode="auto">
          <a:xfrm>
            <a:off x="6611435" y="3735676"/>
            <a:ext cx="2743200" cy="457200"/>
          </a:xfrm>
          <a:prstGeom prst="rect">
            <a:avLst/>
          </a:prstGeom>
          <a:solidFill>
            <a:srgbClr val="FFFFFF"/>
          </a:solidFill>
          <a:ln w="28575">
            <a:solidFill>
              <a:schemeClr val="tx2"/>
            </a:solidFill>
            <a:miter lim="800000"/>
            <a:headEnd/>
            <a:tailEnd/>
          </a:ln>
        </p:spPr>
        <p:txBody>
          <a:bodyPr rot="0" vert="horz" wrap="square" lIns="91440" tIns="45720" rIns="91440" bIns="45720" anchor="t" anchorCtr="0" upright="1">
            <a:noAutofit/>
          </a:bodyPr>
          <a:lstStyle/>
          <a:p>
            <a:endParaRPr lang="en-IN"/>
          </a:p>
        </p:txBody>
      </p:sp>
      <p:sp>
        <p:nvSpPr>
          <p:cNvPr id="35" name="Text Box 87"/>
          <p:cNvSpPr txBox="1">
            <a:spLocks noChangeArrowheads="1"/>
          </p:cNvSpPr>
          <p:nvPr/>
        </p:nvSpPr>
        <p:spPr bwMode="auto">
          <a:xfrm>
            <a:off x="1609724" y="3488943"/>
            <a:ext cx="514350" cy="2400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rot="0" vert="horz" wrap="square" lIns="91440" tIns="45720" rIns="91440" bIns="45720" anchor="ctr" anchorCtr="0" upright="1">
            <a:noAutofit/>
          </a:bodyPr>
          <a:lstStyle/>
          <a:p>
            <a:pPr algn="ctr">
              <a:lnSpc>
                <a:spcPct val="115000"/>
              </a:lnSpc>
              <a:spcAft>
                <a:spcPts val="1000"/>
              </a:spcAft>
            </a:pPr>
            <a:r>
              <a:rPr lang="en-US" sz="1100" dirty="0">
                <a:effectLst/>
                <a:latin typeface="+mj-lt"/>
                <a:ea typeface="Times New Roman" panose="02020603050405020304" pitchFamily="18" charset="0"/>
                <a:cs typeface="Times New Roman" panose="02020603050405020304" pitchFamily="18" charset="0"/>
              </a:rPr>
              <a:t>100k</a:t>
            </a:r>
            <a:endParaRPr lang="en-IN" sz="1100" dirty="0">
              <a:effectLst/>
              <a:latin typeface="+mj-lt"/>
              <a:ea typeface="Times New Roman" panose="02020603050405020304" pitchFamily="18" charset="0"/>
              <a:cs typeface="Times New Roman" panose="02020603050405020304" pitchFamily="18" charset="0"/>
            </a:endParaRPr>
          </a:p>
        </p:txBody>
      </p:sp>
      <p:sp>
        <p:nvSpPr>
          <p:cNvPr id="36" name="Text Box 88"/>
          <p:cNvSpPr txBox="1">
            <a:spLocks noChangeArrowheads="1"/>
          </p:cNvSpPr>
          <p:nvPr/>
        </p:nvSpPr>
        <p:spPr bwMode="auto">
          <a:xfrm>
            <a:off x="2967308" y="3488943"/>
            <a:ext cx="514350" cy="2400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rot="0" vert="horz" wrap="square" lIns="91440" tIns="45720" rIns="91440" bIns="45720" anchor="ctr" anchorCtr="0" upright="1">
            <a:noAutofit/>
          </a:bodyPr>
          <a:lstStyle/>
          <a:p>
            <a:pPr algn="ctr">
              <a:lnSpc>
                <a:spcPct val="115000"/>
              </a:lnSpc>
              <a:spcAft>
                <a:spcPts val="1000"/>
              </a:spcAft>
            </a:pPr>
            <a:r>
              <a:rPr lang="en-US" sz="1100" dirty="0">
                <a:effectLst/>
                <a:latin typeface="+mj-lt"/>
                <a:ea typeface="Times New Roman" panose="02020603050405020304" pitchFamily="18" charset="0"/>
                <a:cs typeface="Times New Roman" panose="02020603050405020304" pitchFamily="18" charset="0"/>
              </a:rPr>
              <a:t>500k</a:t>
            </a:r>
            <a:endParaRPr lang="en-IN" sz="1100" dirty="0">
              <a:effectLst/>
              <a:latin typeface="+mj-lt"/>
              <a:ea typeface="Times New Roman" panose="02020603050405020304" pitchFamily="18" charset="0"/>
              <a:cs typeface="Times New Roman" panose="02020603050405020304" pitchFamily="18" charset="0"/>
            </a:endParaRPr>
          </a:p>
        </p:txBody>
      </p:sp>
      <p:sp>
        <p:nvSpPr>
          <p:cNvPr id="37" name="Text Box 89"/>
          <p:cNvSpPr txBox="1">
            <a:spLocks noChangeArrowheads="1"/>
          </p:cNvSpPr>
          <p:nvPr/>
        </p:nvSpPr>
        <p:spPr bwMode="auto">
          <a:xfrm>
            <a:off x="4553492" y="3488943"/>
            <a:ext cx="514350" cy="2400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rot="0" vert="horz" wrap="square" lIns="91440" tIns="45720" rIns="91440" bIns="45720" anchor="ctr" anchorCtr="0" upright="1">
            <a:noAutofit/>
          </a:bodyPr>
          <a:lstStyle/>
          <a:p>
            <a:pPr algn="ctr">
              <a:lnSpc>
                <a:spcPct val="115000"/>
              </a:lnSpc>
              <a:spcAft>
                <a:spcPts val="1000"/>
              </a:spcAft>
            </a:pPr>
            <a:r>
              <a:rPr lang="en-US" sz="1100" dirty="0" smtClean="0">
                <a:effectLst/>
                <a:latin typeface="+mj-lt"/>
                <a:ea typeface="Times New Roman" panose="02020603050405020304" pitchFamily="18" charset="0"/>
                <a:cs typeface="Times New Roman" panose="02020603050405020304" pitchFamily="18" charset="0"/>
              </a:rPr>
              <a:t>200k</a:t>
            </a:r>
            <a:endParaRPr lang="en-IN" sz="1100" dirty="0">
              <a:effectLst/>
              <a:latin typeface="+mj-lt"/>
              <a:ea typeface="Times New Roman" panose="02020603050405020304" pitchFamily="18" charset="0"/>
              <a:cs typeface="Times New Roman" panose="02020603050405020304" pitchFamily="18" charset="0"/>
            </a:endParaRPr>
          </a:p>
        </p:txBody>
      </p:sp>
      <p:sp>
        <p:nvSpPr>
          <p:cNvPr id="38" name="Text Box 90"/>
          <p:cNvSpPr txBox="1">
            <a:spLocks noChangeArrowheads="1"/>
          </p:cNvSpPr>
          <p:nvPr/>
        </p:nvSpPr>
        <p:spPr bwMode="auto">
          <a:xfrm>
            <a:off x="5682476" y="3488943"/>
            <a:ext cx="514350" cy="2400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rot="0" vert="horz" wrap="square" lIns="91440" tIns="45720" rIns="91440" bIns="45720" anchor="ctr" anchorCtr="0" upright="1">
            <a:noAutofit/>
          </a:bodyPr>
          <a:lstStyle/>
          <a:p>
            <a:pPr algn="ctr">
              <a:lnSpc>
                <a:spcPct val="115000"/>
              </a:lnSpc>
              <a:spcAft>
                <a:spcPts val="1000"/>
              </a:spcAft>
            </a:pPr>
            <a:r>
              <a:rPr lang="en-US" sz="1100" dirty="0">
                <a:effectLst/>
                <a:latin typeface="+mj-lt"/>
                <a:ea typeface="Times New Roman" panose="02020603050405020304" pitchFamily="18" charset="0"/>
                <a:cs typeface="Times New Roman" panose="02020603050405020304" pitchFamily="18" charset="0"/>
              </a:rPr>
              <a:t>300k</a:t>
            </a:r>
            <a:endParaRPr lang="en-IN" sz="1100" dirty="0">
              <a:effectLst/>
              <a:latin typeface="+mj-lt"/>
              <a:ea typeface="Times New Roman" panose="02020603050405020304" pitchFamily="18" charset="0"/>
              <a:cs typeface="Times New Roman" panose="02020603050405020304" pitchFamily="18" charset="0"/>
            </a:endParaRPr>
          </a:p>
        </p:txBody>
      </p:sp>
      <p:sp>
        <p:nvSpPr>
          <p:cNvPr id="39" name="Text Box 91"/>
          <p:cNvSpPr txBox="1">
            <a:spLocks noChangeArrowheads="1"/>
          </p:cNvSpPr>
          <p:nvPr/>
        </p:nvSpPr>
        <p:spPr bwMode="auto">
          <a:xfrm>
            <a:off x="7725860" y="3488943"/>
            <a:ext cx="514350" cy="2400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rot="0" vert="horz" wrap="square" lIns="91440" tIns="45720" rIns="91440" bIns="45720" anchor="ctr" anchorCtr="0" upright="1">
            <a:noAutofit/>
          </a:bodyPr>
          <a:lstStyle/>
          <a:p>
            <a:pPr algn="ctr">
              <a:lnSpc>
                <a:spcPct val="115000"/>
              </a:lnSpc>
              <a:spcAft>
                <a:spcPts val="1000"/>
              </a:spcAft>
            </a:pPr>
            <a:r>
              <a:rPr lang="en-US" sz="1100" dirty="0">
                <a:effectLst/>
                <a:latin typeface="+mj-lt"/>
                <a:ea typeface="Times New Roman" panose="02020603050405020304" pitchFamily="18" charset="0"/>
                <a:cs typeface="Times New Roman" panose="02020603050405020304" pitchFamily="18" charset="0"/>
              </a:rPr>
              <a:t>600k</a:t>
            </a:r>
            <a:endParaRPr lang="en-IN" sz="1100" dirty="0">
              <a:effectLst/>
              <a:latin typeface="+mj-lt"/>
              <a:ea typeface="Times New Roman" panose="02020603050405020304" pitchFamily="18" charset="0"/>
              <a:cs typeface="Times New Roman" panose="02020603050405020304" pitchFamily="18" charset="0"/>
            </a:endParaRPr>
          </a:p>
        </p:txBody>
      </p:sp>
      <p:sp>
        <p:nvSpPr>
          <p:cNvPr id="42" name="Text Box 105" descr="Light upward diagonal"/>
          <p:cNvSpPr txBox="1">
            <a:spLocks noChangeArrowheads="1"/>
          </p:cNvSpPr>
          <p:nvPr/>
        </p:nvSpPr>
        <p:spPr bwMode="auto">
          <a:xfrm>
            <a:off x="2081482" y="3735676"/>
            <a:ext cx="914400" cy="457200"/>
          </a:xfrm>
          <a:prstGeom prst="rect">
            <a:avLst/>
          </a:prstGeom>
          <a:pattFill prst="ltUpDiag">
            <a:fgClr>
              <a:srgbClr val="000000"/>
            </a:fgClr>
            <a:bgClr>
              <a:srgbClr val="FFFFFF"/>
            </a:bgClr>
          </a:pattFill>
          <a:ln w="19050">
            <a:solidFill>
              <a:schemeClr val="tx2"/>
            </a:solidFill>
            <a:miter lim="800000"/>
            <a:headEnd/>
            <a:tailEnd/>
          </a:ln>
        </p:spPr>
        <p:txBody>
          <a:bodyPr rot="0" vert="horz" wrap="square" lIns="91440" tIns="45720" rIns="91440" bIns="45720" anchor="ctr" anchorCtr="0" upright="1">
            <a:noAutofit/>
          </a:bodyPr>
          <a:lstStyle/>
          <a:p>
            <a:pPr algn="ctr">
              <a:lnSpc>
                <a:spcPct val="115000"/>
              </a:lnSpc>
              <a:spcAft>
                <a:spcPts val="1000"/>
              </a:spcAft>
            </a:pPr>
            <a:r>
              <a:rPr lang="en-US" sz="1100" b="1" dirty="0">
                <a:ln w="3175">
                  <a:solidFill>
                    <a:schemeClr val="tx1"/>
                  </a:solidFill>
                </a:ln>
                <a:effectLst/>
                <a:latin typeface="+mj-lt"/>
                <a:ea typeface="Times New Roman" panose="02020603050405020304" pitchFamily="18" charset="0"/>
                <a:cs typeface="Times New Roman" panose="02020603050405020304" pitchFamily="18" charset="0"/>
              </a:rPr>
              <a:t>212k</a:t>
            </a:r>
            <a:endParaRPr lang="en-IN" sz="1100" dirty="0">
              <a:ln w="3175">
                <a:solidFill>
                  <a:schemeClr val="tx1"/>
                </a:solidFill>
              </a:ln>
              <a:effectLst/>
              <a:latin typeface="+mj-lt"/>
              <a:ea typeface="Times New Roman" panose="02020603050405020304" pitchFamily="18" charset="0"/>
              <a:cs typeface="Times New Roman" panose="02020603050405020304" pitchFamily="18" charset="0"/>
            </a:endParaRPr>
          </a:p>
        </p:txBody>
      </p:sp>
      <p:sp>
        <p:nvSpPr>
          <p:cNvPr id="43" name="Text Box 88"/>
          <p:cNvSpPr txBox="1">
            <a:spLocks noChangeArrowheads="1"/>
          </p:cNvSpPr>
          <p:nvPr/>
        </p:nvSpPr>
        <p:spPr bwMode="auto">
          <a:xfrm>
            <a:off x="3417499" y="3488943"/>
            <a:ext cx="514350" cy="2400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rot="0" vert="horz" wrap="square" lIns="91440" tIns="45720" rIns="91440" bIns="45720" anchor="ctr" anchorCtr="0" upright="1">
            <a:noAutofit/>
          </a:bodyPr>
          <a:lstStyle/>
          <a:p>
            <a:pPr algn="ctr">
              <a:lnSpc>
                <a:spcPct val="115000"/>
              </a:lnSpc>
              <a:spcAft>
                <a:spcPts val="1000"/>
              </a:spcAft>
            </a:pPr>
            <a:r>
              <a:rPr lang="en-US" sz="1100" dirty="0" smtClean="0">
                <a:effectLst/>
                <a:latin typeface="+mj-lt"/>
                <a:ea typeface="Times New Roman" panose="02020603050405020304" pitchFamily="18" charset="0"/>
                <a:cs typeface="Times New Roman" panose="02020603050405020304" pitchFamily="18" charset="0"/>
              </a:rPr>
              <a:t>288k</a:t>
            </a:r>
            <a:endParaRPr lang="en-IN" sz="1100" dirty="0">
              <a:effectLst/>
              <a:latin typeface="+mj-lt"/>
              <a:ea typeface="Times New Roman" panose="02020603050405020304" pitchFamily="18" charset="0"/>
              <a:cs typeface="Times New Roman" panose="02020603050405020304" pitchFamily="18" charset="0"/>
            </a:endParaRPr>
          </a:p>
        </p:txBody>
      </p:sp>
      <p:sp>
        <p:nvSpPr>
          <p:cNvPr id="44" name="Text Box 105" descr="Light upward diagonal"/>
          <p:cNvSpPr txBox="1">
            <a:spLocks noChangeArrowheads="1"/>
          </p:cNvSpPr>
          <p:nvPr/>
        </p:nvSpPr>
        <p:spPr bwMode="auto">
          <a:xfrm>
            <a:off x="6606944" y="3735676"/>
            <a:ext cx="1828800" cy="457200"/>
          </a:xfrm>
          <a:prstGeom prst="rect">
            <a:avLst/>
          </a:prstGeom>
          <a:pattFill prst="ltUpDiag">
            <a:fgClr>
              <a:srgbClr val="000000"/>
            </a:fgClr>
            <a:bgClr>
              <a:srgbClr val="FFFFFF"/>
            </a:bgClr>
          </a:pattFill>
          <a:ln w="19050">
            <a:solidFill>
              <a:schemeClr val="tx2"/>
            </a:solidFill>
            <a:miter lim="800000"/>
            <a:headEnd/>
            <a:tailEnd/>
          </a:ln>
        </p:spPr>
        <p:txBody>
          <a:bodyPr rot="0" vert="horz" wrap="square" lIns="91440" tIns="45720" rIns="91440" bIns="45720" anchor="ctr" anchorCtr="0" upright="1">
            <a:noAutofit/>
          </a:bodyPr>
          <a:lstStyle/>
          <a:p>
            <a:pPr algn="ctr">
              <a:lnSpc>
                <a:spcPct val="115000"/>
              </a:lnSpc>
              <a:spcAft>
                <a:spcPts val="1000"/>
              </a:spcAft>
            </a:pPr>
            <a:r>
              <a:rPr lang="en-US" sz="1100" b="1" dirty="0" smtClean="0">
                <a:ln w="3175">
                  <a:solidFill>
                    <a:schemeClr val="tx1"/>
                  </a:solidFill>
                </a:ln>
                <a:effectLst/>
                <a:latin typeface="+mj-lt"/>
                <a:ea typeface="Times New Roman" panose="02020603050405020304" pitchFamily="18" charset="0"/>
                <a:cs typeface="Times New Roman" panose="02020603050405020304" pitchFamily="18" charset="0"/>
              </a:rPr>
              <a:t>417k</a:t>
            </a:r>
            <a:endParaRPr lang="en-IN" sz="1100" dirty="0">
              <a:ln w="3175">
                <a:solidFill>
                  <a:schemeClr val="tx1"/>
                </a:solidFill>
              </a:ln>
              <a:effectLst/>
              <a:latin typeface="+mj-lt"/>
              <a:ea typeface="Times New Roman" panose="02020603050405020304" pitchFamily="18" charset="0"/>
              <a:cs typeface="Times New Roman" panose="02020603050405020304" pitchFamily="18" charset="0"/>
            </a:endParaRPr>
          </a:p>
        </p:txBody>
      </p:sp>
      <p:sp>
        <p:nvSpPr>
          <p:cNvPr id="45" name="Text Box 91"/>
          <p:cNvSpPr txBox="1">
            <a:spLocks noChangeArrowheads="1"/>
          </p:cNvSpPr>
          <p:nvPr/>
        </p:nvSpPr>
        <p:spPr bwMode="auto">
          <a:xfrm>
            <a:off x="8638014" y="3488943"/>
            <a:ext cx="514350" cy="2400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rot="0" vert="horz" wrap="square" lIns="91440" tIns="45720" rIns="91440" bIns="45720" anchor="ctr" anchorCtr="0" upright="1">
            <a:noAutofit/>
          </a:bodyPr>
          <a:lstStyle/>
          <a:p>
            <a:pPr algn="ctr">
              <a:lnSpc>
                <a:spcPct val="115000"/>
              </a:lnSpc>
              <a:spcAft>
                <a:spcPts val="1000"/>
              </a:spcAft>
            </a:pPr>
            <a:r>
              <a:rPr lang="en-US" sz="1100" smtClean="0">
                <a:effectLst/>
                <a:latin typeface="+mj-lt"/>
                <a:ea typeface="Times New Roman" panose="02020603050405020304" pitchFamily="18" charset="0"/>
                <a:cs typeface="Times New Roman" panose="02020603050405020304" pitchFamily="18" charset="0"/>
              </a:rPr>
              <a:t>183k</a:t>
            </a:r>
            <a:endParaRPr lang="en-IN" sz="1100" dirty="0">
              <a:effectLst/>
              <a:latin typeface="+mj-lt"/>
              <a:ea typeface="Times New Roman" panose="02020603050405020304" pitchFamily="18" charset="0"/>
              <a:cs typeface="Times New Roman" panose="02020603050405020304" pitchFamily="18" charset="0"/>
            </a:endParaRPr>
          </a:p>
        </p:txBody>
      </p:sp>
      <p:sp>
        <p:nvSpPr>
          <p:cNvPr id="28" name="Text Box 105" descr="Light upward diagonal"/>
          <p:cNvSpPr txBox="1">
            <a:spLocks noChangeArrowheads="1"/>
          </p:cNvSpPr>
          <p:nvPr/>
        </p:nvSpPr>
        <p:spPr bwMode="auto">
          <a:xfrm>
            <a:off x="3005408" y="3735676"/>
            <a:ext cx="603504" cy="457200"/>
          </a:xfrm>
          <a:prstGeom prst="rect">
            <a:avLst/>
          </a:prstGeom>
          <a:pattFill prst="ltUpDiag">
            <a:fgClr>
              <a:srgbClr val="000000"/>
            </a:fgClr>
            <a:bgClr>
              <a:srgbClr val="FFFFFF"/>
            </a:bgClr>
          </a:pattFill>
          <a:ln w="19050">
            <a:solidFill>
              <a:schemeClr val="tx2"/>
            </a:solidFill>
            <a:miter lim="800000"/>
            <a:headEnd/>
            <a:tailEnd/>
          </a:ln>
        </p:spPr>
        <p:txBody>
          <a:bodyPr rot="0" vert="horz" wrap="square" lIns="91440" tIns="45720" rIns="91440" bIns="45720" anchor="ctr" anchorCtr="0" upright="1">
            <a:noAutofit/>
          </a:bodyPr>
          <a:lstStyle/>
          <a:p>
            <a:pPr algn="ctr">
              <a:lnSpc>
                <a:spcPct val="115000"/>
              </a:lnSpc>
              <a:spcAft>
                <a:spcPts val="1000"/>
              </a:spcAft>
            </a:pPr>
            <a:r>
              <a:rPr lang="en-US" sz="1100" b="1" dirty="0" smtClean="0">
                <a:ln w="3175">
                  <a:solidFill>
                    <a:schemeClr val="tx1"/>
                  </a:solidFill>
                </a:ln>
                <a:effectLst/>
                <a:latin typeface="+mj-lt"/>
                <a:ea typeface="Times New Roman" panose="02020603050405020304" pitchFamily="18" charset="0"/>
                <a:cs typeface="Times New Roman" panose="02020603050405020304" pitchFamily="18" charset="0"/>
              </a:rPr>
              <a:t>112k</a:t>
            </a:r>
            <a:endParaRPr lang="en-IN" sz="1100" dirty="0">
              <a:ln w="3175">
                <a:solidFill>
                  <a:schemeClr val="tx1"/>
                </a:solidFill>
              </a:ln>
              <a:effectLst/>
              <a:latin typeface="+mj-lt"/>
              <a:ea typeface="Times New Roman" panose="02020603050405020304" pitchFamily="18" charset="0"/>
              <a:cs typeface="Times New Roman" panose="02020603050405020304" pitchFamily="18" charset="0"/>
            </a:endParaRPr>
          </a:p>
        </p:txBody>
      </p:sp>
      <p:sp>
        <p:nvSpPr>
          <p:cNvPr id="29" name="Text Box 88"/>
          <p:cNvSpPr txBox="1">
            <a:spLocks noChangeArrowheads="1"/>
          </p:cNvSpPr>
          <p:nvPr/>
        </p:nvSpPr>
        <p:spPr bwMode="auto">
          <a:xfrm>
            <a:off x="3723373" y="3488943"/>
            <a:ext cx="514350" cy="2400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rot="0" vert="horz" wrap="square" lIns="91440" tIns="45720" rIns="91440" bIns="45720" anchor="ctr" anchorCtr="0" upright="1">
            <a:noAutofit/>
          </a:bodyPr>
          <a:lstStyle/>
          <a:p>
            <a:pPr algn="ctr">
              <a:lnSpc>
                <a:spcPct val="115000"/>
              </a:lnSpc>
              <a:spcAft>
                <a:spcPts val="1000"/>
              </a:spcAft>
            </a:pPr>
            <a:r>
              <a:rPr lang="en-US" sz="1100" dirty="0" smtClean="0">
                <a:effectLst/>
                <a:latin typeface="+mj-lt"/>
                <a:ea typeface="Times New Roman" panose="02020603050405020304" pitchFamily="18" charset="0"/>
                <a:cs typeface="Times New Roman" panose="02020603050405020304" pitchFamily="18" charset="0"/>
              </a:rPr>
              <a:t>176k</a:t>
            </a:r>
            <a:endParaRPr lang="en-IN" sz="1100" dirty="0">
              <a:effectLst/>
              <a:latin typeface="+mj-lt"/>
              <a:ea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915901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par>
                                <p:cTn id="35" presetID="10" presetClass="entr" presetSubtype="0" fill="hold" nodeType="withEffect">
                                  <p:stCondLst>
                                    <p:cond delay="0"/>
                                  </p:stCondLst>
                                  <p:childTnLst>
                                    <p:set>
                                      <p:cBhvr>
                                        <p:cTn id="36" dur="1" fill="hold">
                                          <p:stCondLst>
                                            <p:cond delay="0"/>
                                          </p:stCondLst>
                                        </p:cTn>
                                        <p:tgtEl>
                                          <p:spTgt spid="3">
                                            <p:txEl>
                                              <p:pRg st="0" end="0"/>
                                            </p:txEl>
                                          </p:spTgt>
                                        </p:tgtEl>
                                        <p:attrNameLst>
                                          <p:attrName>style.visibility</p:attrName>
                                        </p:attrNameLst>
                                      </p:cBhvr>
                                      <p:to>
                                        <p:strVal val="visible"/>
                                      </p:to>
                                    </p:set>
                                    <p:animEffect transition="in" filter="fade">
                                      <p:cBhvr>
                                        <p:cTn id="37" dur="500"/>
                                        <p:tgtEl>
                                          <p:spTgt spid="3">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1" end="1"/>
                                            </p:txEl>
                                          </p:spTgt>
                                        </p:tgtEl>
                                        <p:attrNameLst>
                                          <p:attrName>style.visibility</p:attrName>
                                        </p:attrNameLst>
                                      </p:cBhvr>
                                      <p:to>
                                        <p:strVal val="visible"/>
                                      </p:to>
                                    </p:set>
                                    <p:animEffect transition="in" filter="fade">
                                      <p:cBhvr>
                                        <p:cTn id="42" dur="500"/>
                                        <p:tgtEl>
                                          <p:spTgt spid="3">
                                            <p:txEl>
                                              <p:pRg st="1" end="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2" end="2"/>
                                            </p:txEl>
                                          </p:spTgt>
                                        </p:tgtEl>
                                        <p:attrNameLst>
                                          <p:attrName>style.visibility</p:attrName>
                                        </p:attrNameLst>
                                      </p:cBhvr>
                                      <p:to>
                                        <p:strVal val="visible"/>
                                      </p:to>
                                    </p:set>
                                    <p:animEffect transition="in" filter="fade">
                                      <p:cBhvr>
                                        <p:cTn id="47" dur="500"/>
                                        <p:tgtEl>
                                          <p:spTgt spid="3">
                                            <p:txEl>
                                              <p:pRg st="2" end="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3" end="3"/>
                                            </p:txEl>
                                          </p:spTgt>
                                        </p:tgtEl>
                                        <p:attrNameLst>
                                          <p:attrName>style.visibility</p:attrName>
                                        </p:attrNameLst>
                                      </p:cBhvr>
                                      <p:to>
                                        <p:strVal val="visible"/>
                                      </p:to>
                                    </p:set>
                                    <p:animEffect transition="in" filter="fade">
                                      <p:cBhvr>
                                        <p:cTn id="52" dur="500"/>
                                        <p:tgtEl>
                                          <p:spTgt spid="3">
                                            <p:txEl>
                                              <p:pRg st="3" end="3"/>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0"/>
                                        </p:tgtEl>
                                        <p:attrNameLst>
                                          <p:attrName>style.visibility</p:attrName>
                                        </p:attrNameLst>
                                      </p:cBhvr>
                                      <p:to>
                                        <p:strVal val="visible"/>
                                      </p:to>
                                    </p:set>
                                    <p:animEffect transition="in" filter="fade">
                                      <p:cBhvr>
                                        <p:cTn id="57" dur="500"/>
                                        <p:tgtEl>
                                          <p:spTgt spid="30"/>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32"/>
                                        </p:tgtEl>
                                        <p:attrNameLst>
                                          <p:attrName>style.visibility</p:attrName>
                                        </p:attrNameLst>
                                      </p:cBhvr>
                                      <p:to>
                                        <p:strVal val="visible"/>
                                      </p:to>
                                    </p:set>
                                    <p:animEffect transition="in" filter="fade">
                                      <p:cBhvr>
                                        <p:cTn id="60" dur="500"/>
                                        <p:tgtEl>
                                          <p:spTgt spid="32"/>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33"/>
                                        </p:tgtEl>
                                        <p:attrNameLst>
                                          <p:attrName>style.visibility</p:attrName>
                                        </p:attrNameLst>
                                      </p:cBhvr>
                                      <p:to>
                                        <p:strVal val="visible"/>
                                      </p:to>
                                    </p:set>
                                    <p:animEffect transition="in" filter="fade">
                                      <p:cBhvr>
                                        <p:cTn id="63" dur="500"/>
                                        <p:tgtEl>
                                          <p:spTgt spid="33"/>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34"/>
                                        </p:tgtEl>
                                        <p:attrNameLst>
                                          <p:attrName>style.visibility</p:attrName>
                                        </p:attrNameLst>
                                      </p:cBhvr>
                                      <p:to>
                                        <p:strVal val="visible"/>
                                      </p:to>
                                    </p:set>
                                    <p:animEffect transition="in" filter="fade">
                                      <p:cBhvr>
                                        <p:cTn id="66" dur="500"/>
                                        <p:tgtEl>
                                          <p:spTgt spid="34"/>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35"/>
                                        </p:tgtEl>
                                        <p:attrNameLst>
                                          <p:attrName>style.visibility</p:attrName>
                                        </p:attrNameLst>
                                      </p:cBhvr>
                                      <p:to>
                                        <p:strVal val="visible"/>
                                      </p:to>
                                    </p:set>
                                    <p:animEffect transition="in" filter="fade">
                                      <p:cBhvr>
                                        <p:cTn id="69" dur="500"/>
                                        <p:tgtEl>
                                          <p:spTgt spid="35"/>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36"/>
                                        </p:tgtEl>
                                        <p:attrNameLst>
                                          <p:attrName>style.visibility</p:attrName>
                                        </p:attrNameLst>
                                      </p:cBhvr>
                                      <p:to>
                                        <p:strVal val="visible"/>
                                      </p:to>
                                    </p:set>
                                    <p:animEffect transition="in" filter="fade">
                                      <p:cBhvr>
                                        <p:cTn id="72" dur="500"/>
                                        <p:tgtEl>
                                          <p:spTgt spid="36"/>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37"/>
                                        </p:tgtEl>
                                        <p:attrNameLst>
                                          <p:attrName>style.visibility</p:attrName>
                                        </p:attrNameLst>
                                      </p:cBhvr>
                                      <p:to>
                                        <p:strVal val="visible"/>
                                      </p:to>
                                    </p:set>
                                    <p:animEffect transition="in" filter="fade">
                                      <p:cBhvr>
                                        <p:cTn id="75" dur="500"/>
                                        <p:tgtEl>
                                          <p:spTgt spid="37"/>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38"/>
                                        </p:tgtEl>
                                        <p:attrNameLst>
                                          <p:attrName>style.visibility</p:attrName>
                                        </p:attrNameLst>
                                      </p:cBhvr>
                                      <p:to>
                                        <p:strVal val="visible"/>
                                      </p:to>
                                    </p:set>
                                    <p:animEffect transition="in" filter="fade">
                                      <p:cBhvr>
                                        <p:cTn id="78" dur="500"/>
                                        <p:tgtEl>
                                          <p:spTgt spid="38"/>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39"/>
                                        </p:tgtEl>
                                        <p:attrNameLst>
                                          <p:attrName>style.visibility</p:attrName>
                                        </p:attrNameLst>
                                      </p:cBhvr>
                                      <p:to>
                                        <p:strVal val="visible"/>
                                      </p:to>
                                    </p:set>
                                    <p:animEffect transition="in" filter="fade">
                                      <p:cBhvr>
                                        <p:cTn id="81" dur="500"/>
                                        <p:tgtEl>
                                          <p:spTgt spid="39"/>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31"/>
                                        </p:tgtEl>
                                        <p:attrNameLst>
                                          <p:attrName>style.visibility</p:attrName>
                                        </p:attrNameLst>
                                      </p:cBhvr>
                                      <p:to>
                                        <p:strVal val="visible"/>
                                      </p:to>
                                    </p:set>
                                    <p:animEffect transition="in" filter="fade">
                                      <p:cBhvr>
                                        <p:cTn id="84" dur="500"/>
                                        <p:tgtEl>
                                          <p:spTgt spid="31"/>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grpId="0" nodeType="clickEffect">
                                  <p:stCondLst>
                                    <p:cond delay="0"/>
                                  </p:stCondLst>
                                  <p:childTnLst>
                                    <p:set>
                                      <p:cBhvr>
                                        <p:cTn id="88" dur="1" fill="hold">
                                          <p:stCondLst>
                                            <p:cond delay="0"/>
                                          </p:stCondLst>
                                        </p:cTn>
                                        <p:tgtEl>
                                          <p:spTgt spid="42"/>
                                        </p:tgtEl>
                                        <p:attrNameLst>
                                          <p:attrName>style.visibility</p:attrName>
                                        </p:attrNameLst>
                                      </p:cBhvr>
                                      <p:to>
                                        <p:strVal val="visible"/>
                                      </p:to>
                                    </p:set>
                                    <p:animEffect transition="in" filter="fade">
                                      <p:cBhvr>
                                        <p:cTn id="89" dur="500"/>
                                        <p:tgtEl>
                                          <p:spTgt spid="42"/>
                                        </p:tgtEl>
                                      </p:cBhvr>
                                    </p:animEffect>
                                  </p:childTnLst>
                                </p:cTn>
                              </p:par>
                            </p:childTnLst>
                          </p:cTn>
                        </p:par>
                      </p:childTnLst>
                    </p:cTn>
                  </p:par>
                  <p:par>
                    <p:cTn id="90" fill="hold">
                      <p:stCondLst>
                        <p:cond delay="indefinite"/>
                      </p:stCondLst>
                      <p:childTnLst>
                        <p:par>
                          <p:cTn id="91" fill="hold">
                            <p:stCondLst>
                              <p:cond delay="0"/>
                            </p:stCondLst>
                            <p:childTnLst>
                              <p:par>
                                <p:cTn id="92" presetID="10" presetClass="exit" presetSubtype="0" fill="hold" grpId="1" nodeType="clickEffect">
                                  <p:stCondLst>
                                    <p:cond delay="0"/>
                                  </p:stCondLst>
                                  <p:childTnLst>
                                    <p:animEffect transition="out" filter="fade">
                                      <p:cBhvr>
                                        <p:cTn id="93" dur="500"/>
                                        <p:tgtEl>
                                          <p:spTgt spid="36"/>
                                        </p:tgtEl>
                                      </p:cBhvr>
                                    </p:animEffect>
                                    <p:set>
                                      <p:cBhvr>
                                        <p:cTn id="94" dur="1" fill="hold">
                                          <p:stCondLst>
                                            <p:cond delay="499"/>
                                          </p:stCondLst>
                                        </p:cTn>
                                        <p:tgtEl>
                                          <p:spTgt spid="36"/>
                                        </p:tgtEl>
                                        <p:attrNameLst>
                                          <p:attrName>style.visibility</p:attrName>
                                        </p:attrNameLst>
                                      </p:cBhvr>
                                      <p:to>
                                        <p:strVal val="hidden"/>
                                      </p:to>
                                    </p:set>
                                  </p:childTnLst>
                                </p:cTn>
                              </p:par>
                              <p:par>
                                <p:cTn id="95" presetID="10" presetClass="entr" presetSubtype="0" fill="hold" grpId="0" nodeType="withEffect">
                                  <p:stCondLst>
                                    <p:cond delay="0"/>
                                  </p:stCondLst>
                                  <p:childTnLst>
                                    <p:set>
                                      <p:cBhvr>
                                        <p:cTn id="96" dur="1" fill="hold">
                                          <p:stCondLst>
                                            <p:cond delay="0"/>
                                          </p:stCondLst>
                                        </p:cTn>
                                        <p:tgtEl>
                                          <p:spTgt spid="43"/>
                                        </p:tgtEl>
                                        <p:attrNameLst>
                                          <p:attrName>style.visibility</p:attrName>
                                        </p:attrNameLst>
                                      </p:cBhvr>
                                      <p:to>
                                        <p:strVal val="visible"/>
                                      </p:to>
                                    </p:set>
                                    <p:animEffect transition="in" filter="fade">
                                      <p:cBhvr>
                                        <p:cTn id="97" dur="500"/>
                                        <p:tgtEl>
                                          <p:spTgt spid="43"/>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44"/>
                                        </p:tgtEl>
                                        <p:attrNameLst>
                                          <p:attrName>style.visibility</p:attrName>
                                        </p:attrNameLst>
                                      </p:cBhvr>
                                      <p:to>
                                        <p:strVal val="visible"/>
                                      </p:to>
                                    </p:set>
                                    <p:animEffect transition="in" filter="fade">
                                      <p:cBhvr>
                                        <p:cTn id="102" dur="500"/>
                                        <p:tgtEl>
                                          <p:spTgt spid="44"/>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xit" presetSubtype="0" fill="hold" grpId="1" nodeType="clickEffect">
                                  <p:stCondLst>
                                    <p:cond delay="0"/>
                                  </p:stCondLst>
                                  <p:childTnLst>
                                    <p:animEffect transition="out" filter="fade">
                                      <p:cBhvr>
                                        <p:cTn id="106" dur="500"/>
                                        <p:tgtEl>
                                          <p:spTgt spid="39"/>
                                        </p:tgtEl>
                                      </p:cBhvr>
                                    </p:animEffect>
                                    <p:set>
                                      <p:cBhvr>
                                        <p:cTn id="107" dur="1" fill="hold">
                                          <p:stCondLst>
                                            <p:cond delay="499"/>
                                          </p:stCondLst>
                                        </p:cTn>
                                        <p:tgtEl>
                                          <p:spTgt spid="39"/>
                                        </p:tgtEl>
                                        <p:attrNameLst>
                                          <p:attrName>style.visibility</p:attrName>
                                        </p:attrNameLst>
                                      </p:cBhvr>
                                      <p:to>
                                        <p:strVal val="hidden"/>
                                      </p:to>
                                    </p:set>
                                  </p:childTnLst>
                                </p:cTn>
                              </p:par>
                              <p:par>
                                <p:cTn id="108" presetID="10" presetClass="entr" presetSubtype="0" fill="hold" grpId="0" nodeType="withEffect">
                                  <p:stCondLst>
                                    <p:cond delay="0"/>
                                  </p:stCondLst>
                                  <p:childTnLst>
                                    <p:set>
                                      <p:cBhvr>
                                        <p:cTn id="109" dur="1" fill="hold">
                                          <p:stCondLst>
                                            <p:cond delay="0"/>
                                          </p:stCondLst>
                                        </p:cTn>
                                        <p:tgtEl>
                                          <p:spTgt spid="45"/>
                                        </p:tgtEl>
                                        <p:attrNameLst>
                                          <p:attrName>style.visibility</p:attrName>
                                        </p:attrNameLst>
                                      </p:cBhvr>
                                      <p:to>
                                        <p:strVal val="visible"/>
                                      </p:to>
                                    </p:set>
                                    <p:animEffect transition="in" filter="fade">
                                      <p:cBhvr>
                                        <p:cTn id="110" dur="500"/>
                                        <p:tgtEl>
                                          <p:spTgt spid="45"/>
                                        </p:tgtEl>
                                      </p:cBhvr>
                                    </p:animEffect>
                                  </p:childTnLst>
                                </p:cTn>
                              </p:par>
                            </p:childTnLst>
                          </p:cTn>
                        </p:par>
                      </p:childTnLst>
                    </p:cTn>
                  </p:par>
                  <p:par>
                    <p:cTn id="111" fill="hold">
                      <p:stCondLst>
                        <p:cond delay="indefinite"/>
                      </p:stCondLst>
                      <p:childTnLst>
                        <p:par>
                          <p:cTn id="112" fill="hold">
                            <p:stCondLst>
                              <p:cond delay="0"/>
                            </p:stCondLst>
                            <p:childTnLst>
                              <p:par>
                                <p:cTn id="113" presetID="10" presetClass="entr" presetSubtype="0" fill="hold" grpId="0" nodeType="clickEffect">
                                  <p:stCondLst>
                                    <p:cond delay="0"/>
                                  </p:stCondLst>
                                  <p:childTnLst>
                                    <p:set>
                                      <p:cBhvr>
                                        <p:cTn id="114" dur="1" fill="hold">
                                          <p:stCondLst>
                                            <p:cond delay="0"/>
                                          </p:stCondLst>
                                        </p:cTn>
                                        <p:tgtEl>
                                          <p:spTgt spid="28"/>
                                        </p:tgtEl>
                                        <p:attrNameLst>
                                          <p:attrName>style.visibility</p:attrName>
                                        </p:attrNameLst>
                                      </p:cBhvr>
                                      <p:to>
                                        <p:strVal val="visible"/>
                                      </p:to>
                                    </p:set>
                                    <p:animEffect transition="in" filter="fade">
                                      <p:cBhvr>
                                        <p:cTn id="115" dur="500"/>
                                        <p:tgtEl>
                                          <p:spTgt spid="28"/>
                                        </p:tgtEl>
                                      </p:cBhvr>
                                    </p:animEffect>
                                  </p:childTnLst>
                                </p:cTn>
                              </p:par>
                            </p:childTnLst>
                          </p:cTn>
                        </p:par>
                      </p:childTnLst>
                    </p:cTn>
                  </p:par>
                  <p:par>
                    <p:cTn id="116" fill="hold">
                      <p:stCondLst>
                        <p:cond delay="indefinite"/>
                      </p:stCondLst>
                      <p:childTnLst>
                        <p:par>
                          <p:cTn id="117" fill="hold">
                            <p:stCondLst>
                              <p:cond delay="0"/>
                            </p:stCondLst>
                            <p:childTnLst>
                              <p:par>
                                <p:cTn id="118" presetID="10" presetClass="exit" presetSubtype="0" fill="hold" grpId="1" nodeType="clickEffect">
                                  <p:stCondLst>
                                    <p:cond delay="0"/>
                                  </p:stCondLst>
                                  <p:childTnLst>
                                    <p:animEffect transition="out" filter="fade">
                                      <p:cBhvr>
                                        <p:cTn id="119" dur="500"/>
                                        <p:tgtEl>
                                          <p:spTgt spid="43"/>
                                        </p:tgtEl>
                                      </p:cBhvr>
                                    </p:animEffect>
                                    <p:set>
                                      <p:cBhvr>
                                        <p:cTn id="120" dur="1" fill="hold">
                                          <p:stCondLst>
                                            <p:cond delay="499"/>
                                          </p:stCondLst>
                                        </p:cTn>
                                        <p:tgtEl>
                                          <p:spTgt spid="43"/>
                                        </p:tgtEl>
                                        <p:attrNameLst>
                                          <p:attrName>style.visibility</p:attrName>
                                        </p:attrNameLst>
                                      </p:cBhvr>
                                      <p:to>
                                        <p:strVal val="hidden"/>
                                      </p:to>
                                    </p:set>
                                  </p:childTnLst>
                                </p:cTn>
                              </p:par>
                              <p:par>
                                <p:cTn id="121" presetID="10" presetClass="entr" presetSubtype="0" fill="hold" grpId="0" nodeType="withEffect">
                                  <p:stCondLst>
                                    <p:cond delay="0"/>
                                  </p:stCondLst>
                                  <p:childTnLst>
                                    <p:set>
                                      <p:cBhvr>
                                        <p:cTn id="122" dur="1" fill="hold">
                                          <p:stCondLst>
                                            <p:cond delay="0"/>
                                          </p:stCondLst>
                                        </p:cTn>
                                        <p:tgtEl>
                                          <p:spTgt spid="29"/>
                                        </p:tgtEl>
                                        <p:attrNameLst>
                                          <p:attrName>style.visibility</p:attrName>
                                        </p:attrNameLst>
                                      </p:cBhvr>
                                      <p:to>
                                        <p:strVal val="visible"/>
                                      </p:to>
                                    </p:set>
                                    <p:animEffect transition="in" filter="fade">
                                      <p:cBhvr>
                                        <p:cTn id="123" dur="500"/>
                                        <p:tgtEl>
                                          <p:spTgt spid="29"/>
                                        </p:tgtEl>
                                      </p:cBhvr>
                                    </p:animEffect>
                                  </p:childTnLst>
                                </p:cTn>
                              </p:par>
                            </p:childTnLst>
                          </p:cTn>
                        </p:par>
                      </p:childTnLst>
                    </p:cTn>
                  </p:par>
                  <p:par>
                    <p:cTn id="124" fill="hold">
                      <p:stCondLst>
                        <p:cond delay="indefinite"/>
                      </p:stCondLst>
                      <p:childTnLst>
                        <p:par>
                          <p:cTn id="125" fill="hold">
                            <p:stCondLst>
                              <p:cond delay="0"/>
                            </p:stCondLst>
                            <p:childTnLst>
                              <p:par>
                                <p:cTn id="126" presetID="10" presetClass="entr" presetSubtype="0" fill="hold" nodeType="clickEffect">
                                  <p:stCondLst>
                                    <p:cond delay="0"/>
                                  </p:stCondLst>
                                  <p:childTnLst>
                                    <p:set>
                                      <p:cBhvr>
                                        <p:cTn id="127" dur="1" fill="hold">
                                          <p:stCondLst>
                                            <p:cond delay="0"/>
                                          </p:stCondLst>
                                        </p:cTn>
                                        <p:tgtEl>
                                          <p:spTgt spid="3">
                                            <p:txEl>
                                              <p:pRg st="8" end="8"/>
                                            </p:txEl>
                                          </p:spTgt>
                                        </p:tgtEl>
                                        <p:attrNameLst>
                                          <p:attrName>style.visibility</p:attrName>
                                        </p:attrNameLst>
                                      </p:cBhvr>
                                      <p:to>
                                        <p:strVal val="visible"/>
                                      </p:to>
                                    </p:set>
                                    <p:animEffect transition="in" filter="fade">
                                      <p:cBhvr>
                                        <p:cTn id="128" dur="500"/>
                                        <p:tgtEl>
                                          <p:spTgt spid="3">
                                            <p:txEl>
                                              <p:pRg st="8" end="8"/>
                                            </p:txEl>
                                          </p:spTgt>
                                        </p:tgtEl>
                                      </p:cBhvr>
                                    </p:animEffect>
                                  </p:childTnLst>
                                </p:cTn>
                              </p:par>
                            </p:childTnLst>
                          </p:cTn>
                        </p:par>
                      </p:childTnLst>
                    </p:cTn>
                  </p:par>
                  <p:par>
                    <p:cTn id="129" fill="hold">
                      <p:stCondLst>
                        <p:cond delay="indefinite"/>
                      </p:stCondLst>
                      <p:childTnLst>
                        <p:par>
                          <p:cTn id="130" fill="hold">
                            <p:stCondLst>
                              <p:cond delay="0"/>
                            </p:stCondLst>
                            <p:childTnLst>
                              <p:par>
                                <p:cTn id="131" presetID="10" presetClass="entr" presetSubtype="0" fill="hold" nodeType="clickEffect">
                                  <p:stCondLst>
                                    <p:cond delay="0"/>
                                  </p:stCondLst>
                                  <p:childTnLst>
                                    <p:set>
                                      <p:cBhvr>
                                        <p:cTn id="132" dur="1" fill="hold">
                                          <p:stCondLst>
                                            <p:cond delay="0"/>
                                          </p:stCondLst>
                                        </p:cTn>
                                        <p:tgtEl>
                                          <p:spTgt spid="3">
                                            <p:txEl>
                                              <p:pRg st="9" end="9"/>
                                            </p:txEl>
                                          </p:spTgt>
                                        </p:tgtEl>
                                        <p:attrNameLst>
                                          <p:attrName>style.visibility</p:attrName>
                                        </p:attrNameLst>
                                      </p:cBhvr>
                                      <p:to>
                                        <p:strVal val="visible"/>
                                      </p:to>
                                    </p:set>
                                    <p:animEffect transition="in" filter="fade">
                                      <p:cBhvr>
                                        <p:cTn id="133" dur="500"/>
                                        <p:tgtEl>
                                          <p:spTgt spid="3">
                                            <p:txEl>
                                              <p:pRg st="9" end="9"/>
                                            </p:txEl>
                                          </p:spTgt>
                                        </p:tgtEl>
                                      </p:cBhvr>
                                    </p:animEffect>
                                  </p:childTnLst>
                                </p:cTn>
                              </p:par>
                            </p:childTnLst>
                          </p:cTn>
                        </p:par>
                      </p:childTnLst>
                    </p:cTn>
                  </p:par>
                  <p:par>
                    <p:cTn id="134" fill="hold">
                      <p:stCondLst>
                        <p:cond delay="indefinite"/>
                      </p:stCondLst>
                      <p:childTnLst>
                        <p:par>
                          <p:cTn id="135" fill="hold">
                            <p:stCondLst>
                              <p:cond delay="0"/>
                            </p:stCondLst>
                            <p:childTnLst>
                              <p:par>
                                <p:cTn id="136" presetID="10" presetClass="entr" presetSubtype="0" fill="hold" nodeType="clickEffect">
                                  <p:stCondLst>
                                    <p:cond delay="0"/>
                                  </p:stCondLst>
                                  <p:childTnLst>
                                    <p:set>
                                      <p:cBhvr>
                                        <p:cTn id="137" dur="1" fill="hold">
                                          <p:stCondLst>
                                            <p:cond delay="0"/>
                                          </p:stCondLst>
                                        </p:cTn>
                                        <p:tgtEl>
                                          <p:spTgt spid="3">
                                            <p:txEl>
                                              <p:pRg st="10" end="10"/>
                                            </p:txEl>
                                          </p:spTgt>
                                        </p:tgtEl>
                                        <p:attrNameLst>
                                          <p:attrName>style.visibility</p:attrName>
                                        </p:attrNameLst>
                                      </p:cBhvr>
                                      <p:to>
                                        <p:strVal val="visible"/>
                                      </p:to>
                                    </p:set>
                                    <p:animEffect transition="in" filter="fade">
                                      <p:cBhvr>
                                        <p:cTn id="138"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p:bldP spid="11" grpId="0"/>
      <p:bldP spid="12" grpId="0"/>
      <p:bldP spid="13" grpId="0"/>
      <p:bldP spid="14" grpId="0"/>
      <p:bldP spid="30" grpId="0" animBg="1"/>
      <p:bldP spid="31" grpId="0" animBg="1"/>
      <p:bldP spid="32" grpId="0" animBg="1"/>
      <p:bldP spid="33" grpId="0" animBg="1"/>
      <p:bldP spid="34" grpId="0" animBg="1"/>
      <p:bldP spid="35" grpId="0"/>
      <p:bldP spid="36" grpId="0"/>
      <p:bldP spid="36" grpId="1"/>
      <p:bldP spid="37" grpId="0"/>
      <p:bldP spid="38" grpId="0"/>
      <p:bldP spid="39" grpId="0"/>
      <p:bldP spid="39" grpId="1"/>
      <p:bldP spid="42" grpId="0" animBg="1"/>
      <p:bldP spid="43" grpId="0"/>
      <p:bldP spid="43" grpId="1"/>
      <p:bldP spid="44" grpId="0" animBg="1"/>
      <p:bldP spid="45" grpId="0"/>
      <p:bldP spid="28" grpId="0" animBg="1"/>
      <p:bldP spid="2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Next fit</a:t>
            </a:r>
            <a:endParaRPr lang="en-US" dirty="0"/>
          </a:p>
        </p:txBody>
      </p:sp>
      <p:sp>
        <p:nvSpPr>
          <p:cNvPr id="3" name="Content Placeholder 2"/>
          <p:cNvSpPr>
            <a:spLocks noGrp="1"/>
          </p:cNvSpPr>
          <p:nvPr>
            <p:ph idx="1"/>
          </p:nvPr>
        </p:nvSpPr>
        <p:spPr/>
        <p:txBody>
          <a:bodyPr/>
          <a:lstStyle/>
          <a:p>
            <a:r>
              <a:rPr lang="en-US" dirty="0"/>
              <a:t>It works in the same way as first fit, except that </a:t>
            </a:r>
            <a:r>
              <a:rPr lang="en-US" b="1" dirty="0">
                <a:solidFill>
                  <a:schemeClr val="accent6"/>
                </a:solidFill>
              </a:rPr>
              <a:t>it keeps the track of where it is whenever it finds a suitable hole</a:t>
            </a:r>
            <a:r>
              <a:rPr lang="en-US" dirty="0"/>
              <a:t>.</a:t>
            </a:r>
          </a:p>
          <a:p>
            <a:r>
              <a:rPr lang="en-US" dirty="0"/>
              <a:t>The </a:t>
            </a:r>
            <a:r>
              <a:rPr lang="en-US" b="1" dirty="0">
                <a:solidFill>
                  <a:schemeClr val="accent6"/>
                </a:solidFill>
              </a:rPr>
              <a:t>next time when it is called to find a hole, it starts searching the list from the place where it left off last time</a:t>
            </a:r>
            <a:r>
              <a:rPr lang="en-US" dirty="0"/>
              <a:t>.</a:t>
            </a:r>
            <a:endParaRPr lang="en-US" dirty="0" smtClean="0"/>
          </a:p>
          <a:p>
            <a:r>
              <a:rPr lang="en-US" dirty="0" smtClean="0"/>
              <a:t>Example: Processes of </a:t>
            </a:r>
            <a:r>
              <a:rPr lang="en-US" b="1" dirty="0" smtClean="0">
                <a:solidFill>
                  <a:schemeClr val="tx2"/>
                </a:solidFill>
              </a:rPr>
              <a:t>212K, 417K, 112K</a:t>
            </a:r>
            <a:r>
              <a:rPr lang="en-US" dirty="0" smtClean="0"/>
              <a:t> and </a:t>
            </a:r>
            <a:r>
              <a:rPr lang="en-US" b="1" dirty="0" smtClean="0">
                <a:solidFill>
                  <a:schemeClr val="tx2"/>
                </a:solidFill>
              </a:rPr>
              <a:t>426K</a:t>
            </a:r>
            <a:r>
              <a:rPr lang="en-US" dirty="0" smtClean="0"/>
              <a:t> arrives in order.</a:t>
            </a:r>
          </a:p>
          <a:p>
            <a:endParaRPr lang="en-US" b="1" dirty="0">
              <a:solidFill>
                <a:schemeClr val="accent6"/>
              </a:solidFill>
            </a:endParaRPr>
          </a:p>
          <a:p>
            <a:endParaRPr lang="en-US" b="1" dirty="0" smtClean="0">
              <a:solidFill>
                <a:schemeClr val="accent6"/>
              </a:solidFill>
            </a:endParaRPr>
          </a:p>
          <a:p>
            <a:endParaRPr lang="en-US" b="1" dirty="0">
              <a:solidFill>
                <a:schemeClr val="accent6"/>
              </a:solidFill>
            </a:endParaRPr>
          </a:p>
          <a:p>
            <a:endParaRPr lang="en-US" b="1" dirty="0" smtClean="0">
              <a:solidFill>
                <a:schemeClr val="accent6"/>
              </a:solidFill>
            </a:endParaRPr>
          </a:p>
          <a:p>
            <a:r>
              <a:rPr lang="en-US" dirty="0"/>
              <a:t>Here process of size </a:t>
            </a:r>
            <a:r>
              <a:rPr lang="en-US" b="1" dirty="0">
                <a:solidFill>
                  <a:schemeClr val="accent6"/>
                </a:solidFill>
              </a:rPr>
              <a:t>426k will not get any partition</a:t>
            </a:r>
            <a:r>
              <a:rPr lang="en-US" dirty="0"/>
              <a:t> for allocation.</a:t>
            </a:r>
          </a:p>
          <a:p>
            <a:r>
              <a:rPr lang="en-US" b="1" dirty="0">
                <a:solidFill>
                  <a:schemeClr val="accent6"/>
                </a:solidFill>
              </a:rPr>
              <a:t>Search time is smaller.</a:t>
            </a:r>
          </a:p>
          <a:p>
            <a:r>
              <a:rPr lang="en-US" dirty="0"/>
              <a:t>Memory manager must have to </a:t>
            </a:r>
            <a:r>
              <a:rPr lang="en-US" b="1" dirty="0">
                <a:solidFill>
                  <a:schemeClr val="accent6"/>
                </a:solidFill>
              </a:rPr>
              <a:t>keep track of last allotted hole to process</a:t>
            </a:r>
            <a:r>
              <a:rPr lang="en-US" dirty="0"/>
              <a:t>.</a:t>
            </a:r>
          </a:p>
          <a:p>
            <a:r>
              <a:rPr lang="en-US" dirty="0"/>
              <a:t>It </a:t>
            </a:r>
            <a:r>
              <a:rPr lang="en-US" b="1" dirty="0">
                <a:solidFill>
                  <a:schemeClr val="accent6"/>
                </a:solidFill>
              </a:rPr>
              <a:t>gives slightly worse performance </a:t>
            </a:r>
            <a:r>
              <a:rPr lang="en-US" dirty="0"/>
              <a:t>than first fit.</a:t>
            </a:r>
          </a:p>
        </p:txBody>
      </p:sp>
      <p:sp>
        <p:nvSpPr>
          <p:cNvPr id="5" name="Rectangle 4"/>
          <p:cNvSpPr>
            <a:spLocks noChangeArrowheads="1"/>
          </p:cNvSpPr>
          <p:nvPr/>
        </p:nvSpPr>
        <p:spPr bwMode="auto">
          <a:xfrm>
            <a:off x="1638299" y="3261354"/>
            <a:ext cx="457200" cy="457200"/>
          </a:xfrm>
          <a:prstGeom prst="rect">
            <a:avLst/>
          </a:prstGeom>
          <a:solidFill>
            <a:srgbClr val="FFFFFF"/>
          </a:solidFill>
          <a:ln w="28575">
            <a:solidFill>
              <a:schemeClr val="tx2"/>
            </a:solidFill>
            <a:miter lim="800000"/>
            <a:headEnd/>
            <a:tailEnd/>
          </a:ln>
        </p:spPr>
        <p:txBody>
          <a:bodyPr rot="0" vert="horz" wrap="square" lIns="91440" tIns="45720" rIns="91440" bIns="45720" anchor="t" anchorCtr="0" upright="1">
            <a:noAutofit/>
          </a:bodyPr>
          <a:lstStyle/>
          <a:p>
            <a:endParaRPr lang="en-IN"/>
          </a:p>
        </p:txBody>
      </p:sp>
      <p:sp>
        <p:nvSpPr>
          <p:cNvPr id="6" name="Rectangle 5"/>
          <p:cNvSpPr>
            <a:spLocks noChangeArrowheads="1"/>
          </p:cNvSpPr>
          <p:nvPr/>
        </p:nvSpPr>
        <p:spPr bwMode="auto">
          <a:xfrm>
            <a:off x="2081483" y="3261354"/>
            <a:ext cx="2286000" cy="457200"/>
          </a:xfrm>
          <a:prstGeom prst="rect">
            <a:avLst/>
          </a:prstGeom>
          <a:solidFill>
            <a:srgbClr val="FFFFFF"/>
          </a:solidFill>
          <a:ln w="28575">
            <a:solidFill>
              <a:schemeClr val="tx2"/>
            </a:solidFill>
            <a:miter lim="800000"/>
            <a:headEnd/>
            <a:tailEnd/>
          </a:ln>
        </p:spPr>
        <p:txBody>
          <a:bodyPr rot="0" vert="horz" wrap="square" lIns="91440" tIns="45720" rIns="91440" bIns="45720" anchor="t" anchorCtr="0" upright="1">
            <a:noAutofit/>
          </a:bodyPr>
          <a:lstStyle/>
          <a:p>
            <a:endParaRPr lang="en-IN"/>
          </a:p>
        </p:txBody>
      </p:sp>
      <p:sp>
        <p:nvSpPr>
          <p:cNvPr id="7" name="Rectangle 6"/>
          <p:cNvSpPr>
            <a:spLocks noChangeArrowheads="1"/>
          </p:cNvSpPr>
          <p:nvPr/>
        </p:nvSpPr>
        <p:spPr bwMode="auto">
          <a:xfrm>
            <a:off x="4353467" y="3261354"/>
            <a:ext cx="914400" cy="457200"/>
          </a:xfrm>
          <a:prstGeom prst="rect">
            <a:avLst/>
          </a:prstGeom>
          <a:solidFill>
            <a:srgbClr val="FFFFFF"/>
          </a:solidFill>
          <a:ln w="28575">
            <a:solidFill>
              <a:schemeClr val="tx2"/>
            </a:solidFill>
            <a:miter lim="800000"/>
            <a:headEnd/>
            <a:tailEnd/>
          </a:ln>
        </p:spPr>
        <p:txBody>
          <a:bodyPr rot="0" vert="horz" wrap="square" lIns="91440" tIns="45720" rIns="91440" bIns="45720" anchor="t" anchorCtr="0" upright="1">
            <a:noAutofit/>
          </a:bodyPr>
          <a:lstStyle/>
          <a:p>
            <a:endParaRPr lang="en-IN"/>
          </a:p>
        </p:txBody>
      </p:sp>
      <p:sp>
        <p:nvSpPr>
          <p:cNvPr id="8" name="Rectangle 7"/>
          <p:cNvSpPr>
            <a:spLocks noChangeArrowheads="1"/>
          </p:cNvSpPr>
          <p:nvPr/>
        </p:nvSpPr>
        <p:spPr bwMode="auto">
          <a:xfrm>
            <a:off x="5253851" y="3261354"/>
            <a:ext cx="1371600" cy="457200"/>
          </a:xfrm>
          <a:prstGeom prst="rect">
            <a:avLst/>
          </a:prstGeom>
          <a:solidFill>
            <a:srgbClr val="FFFFFF"/>
          </a:solidFill>
          <a:ln w="28575">
            <a:solidFill>
              <a:schemeClr val="tx2"/>
            </a:solidFill>
            <a:miter lim="800000"/>
            <a:headEnd/>
            <a:tailEnd/>
          </a:ln>
        </p:spPr>
        <p:txBody>
          <a:bodyPr rot="0" vert="horz" wrap="square" lIns="91440" tIns="45720" rIns="91440" bIns="45720" anchor="t" anchorCtr="0" upright="1">
            <a:noAutofit/>
          </a:bodyPr>
          <a:lstStyle/>
          <a:p>
            <a:endParaRPr lang="en-IN"/>
          </a:p>
        </p:txBody>
      </p:sp>
      <p:sp>
        <p:nvSpPr>
          <p:cNvPr id="9" name="Rectangle 8"/>
          <p:cNvSpPr>
            <a:spLocks noChangeArrowheads="1"/>
          </p:cNvSpPr>
          <p:nvPr/>
        </p:nvSpPr>
        <p:spPr bwMode="auto">
          <a:xfrm>
            <a:off x="6611435" y="3261354"/>
            <a:ext cx="2743200" cy="457200"/>
          </a:xfrm>
          <a:prstGeom prst="rect">
            <a:avLst/>
          </a:prstGeom>
          <a:solidFill>
            <a:srgbClr val="FFFFFF"/>
          </a:solidFill>
          <a:ln w="28575">
            <a:solidFill>
              <a:schemeClr val="tx2"/>
            </a:solidFill>
            <a:miter lim="800000"/>
            <a:headEnd/>
            <a:tailEnd/>
          </a:ln>
        </p:spPr>
        <p:txBody>
          <a:bodyPr rot="0" vert="horz" wrap="square" lIns="91440" tIns="45720" rIns="91440" bIns="45720" anchor="t" anchorCtr="0" upright="1">
            <a:noAutofit/>
          </a:bodyPr>
          <a:lstStyle/>
          <a:p>
            <a:endParaRPr lang="en-IN"/>
          </a:p>
        </p:txBody>
      </p:sp>
      <p:sp>
        <p:nvSpPr>
          <p:cNvPr id="10" name="Text Box 87"/>
          <p:cNvSpPr txBox="1">
            <a:spLocks noChangeArrowheads="1"/>
          </p:cNvSpPr>
          <p:nvPr/>
        </p:nvSpPr>
        <p:spPr bwMode="auto">
          <a:xfrm>
            <a:off x="1609724" y="3011863"/>
            <a:ext cx="514350" cy="2400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rot="0" vert="horz" wrap="square" lIns="91440" tIns="45720" rIns="91440" bIns="45720" anchor="ctr" anchorCtr="0" upright="1">
            <a:noAutofit/>
          </a:bodyPr>
          <a:lstStyle/>
          <a:p>
            <a:pPr algn="ctr">
              <a:lnSpc>
                <a:spcPct val="115000"/>
              </a:lnSpc>
              <a:spcAft>
                <a:spcPts val="1000"/>
              </a:spcAft>
            </a:pPr>
            <a:r>
              <a:rPr lang="en-US" sz="1100" dirty="0">
                <a:effectLst/>
                <a:latin typeface="+mj-lt"/>
                <a:ea typeface="Times New Roman" panose="02020603050405020304" pitchFamily="18" charset="0"/>
                <a:cs typeface="Times New Roman" panose="02020603050405020304" pitchFamily="18" charset="0"/>
              </a:rPr>
              <a:t>100k</a:t>
            </a:r>
            <a:endParaRPr lang="en-IN" sz="1100" dirty="0">
              <a:effectLst/>
              <a:latin typeface="+mj-lt"/>
              <a:ea typeface="Times New Roman" panose="02020603050405020304" pitchFamily="18" charset="0"/>
              <a:cs typeface="Times New Roman" panose="02020603050405020304" pitchFamily="18" charset="0"/>
            </a:endParaRPr>
          </a:p>
        </p:txBody>
      </p:sp>
      <p:sp>
        <p:nvSpPr>
          <p:cNvPr id="11" name="Text Box 88"/>
          <p:cNvSpPr txBox="1">
            <a:spLocks noChangeArrowheads="1"/>
          </p:cNvSpPr>
          <p:nvPr/>
        </p:nvSpPr>
        <p:spPr bwMode="auto">
          <a:xfrm>
            <a:off x="2967308" y="3011863"/>
            <a:ext cx="514350" cy="2400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rot="0" vert="horz" wrap="square" lIns="91440" tIns="45720" rIns="91440" bIns="45720" anchor="ctr" anchorCtr="0" upright="1">
            <a:noAutofit/>
          </a:bodyPr>
          <a:lstStyle/>
          <a:p>
            <a:pPr algn="ctr">
              <a:lnSpc>
                <a:spcPct val="115000"/>
              </a:lnSpc>
              <a:spcAft>
                <a:spcPts val="1000"/>
              </a:spcAft>
            </a:pPr>
            <a:r>
              <a:rPr lang="en-US" sz="1100" dirty="0">
                <a:effectLst/>
                <a:latin typeface="+mj-lt"/>
                <a:ea typeface="Times New Roman" panose="02020603050405020304" pitchFamily="18" charset="0"/>
                <a:cs typeface="Times New Roman" panose="02020603050405020304" pitchFamily="18" charset="0"/>
              </a:rPr>
              <a:t>500k</a:t>
            </a:r>
            <a:endParaRPr lang="en-IN" sz="1100" dirty="0">
              <a:effectLst/>
              <a:latin typeface="+mj-lt"/>
              <a:ea typeface="Times New Roman" panose="02020603050405020304" pitchFamily="18" charset="0"/>
              <a:cs typeface="Times New Roman" panose="02020603050405020304" pitchFamily="18" charset="0"/>
            </a:endParaRPr>
          </a:p>
        </p:txBody>
      </p:sp>
      <p:sp>
        <p:nvSpPr>
          <p:cNvPr id="12" name="Text Box 89"/>
          <p:cNvSpPr txBox="1">
            <a:spLocks noChangeArrowheads="1"/>
          </p:cNvSpPr>
          <p:nvPr/>
        </p:nvSpPr>
        <p:spPr bwMode="auto">
          <a:xfrm>
            <a:off x="4553492" y="3011863"/>
            <a:ext cx="514350" cy="2400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rot="0" vert="horz" wrap="square" lIns="91440" tIns="45720" rIns="91440" bIns="45720" anchor="ctr" anchorCtr="0" upright="1">
            <a:noAutofit/>
          </a:bodyPr>
          <a:lstStyle/>
          <a:p>
            <a:pPr algn="ctr">
              <a:lnSpc>
                <a:spcPct val="115000"/>
              </a:lnSpc>
              <a:spcAft>
                <a:spcPts val="1000"/>
              </a:spcAft>
            </a:pPr>
            <a:r>
              <a:rPr lang="en-US" sz="1100" dirty="0" smtClean="0">
                <a:effectLst/>
                <a:latin typeface="+mj-lt"/>
                <a:ea typeface="Times New Roman" panose="02020603050405020304" pitchFamily="18" charset="0"/>
                <a:cs typeface="Times New Roman" panose="02020603050405020304" pitchFamily="18" charset="0"/>
              </a:rPr>
              <a:t>200k</a:t>
            </a:r>
            <a:endParaRPr lang="en-IN" sz="1100" dirty="0">
              <a:effectLst/>
              <a:latin typeface="+mj-lt"/>
              <a:ea typeface="Times New Roman" panose="02020603050405020304" pitchFamily="18" charset="0"/>
              <a:cs typeface="Times New Roman" panose="02020603050405020304" pitchFamily="18" charset="0"/>
            </a:endParaRPr>
          </a:p>
        </p:txBody>
      </p:sp>
      <p:sp>
        <p:nvSpPr>
          <p:cNvPr id="13" name="Text Box 90"/>
          <p:cNvSpPr txBox="1">
            <a:spLocks noChangeArrowheads="1"/>
          </p:cNvSpPr>
          <p:nvPr/>
        </p:nvSpPr>
        <p:spPr bwMode="auto">
          <a:xfrm>
            <a:off x="5682476" y="3011863"/>
            <a:ext cx="514350" cy="2400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rot="0" vert="horz" wrap="square" lIns="91440" tIns="45720" rIns="91440" bIns="45720" anchor="ctr" anchorCtr="0" upright="1">
            <a:noAutofit/>
          </a:bodyPr>
          <a:lstStyle/>
          <a:p>
            <a:pPr algn="ctr">
              <a:lnSpc>
                <a:spcPct val="115000"/>
              </a:lnSpc>
              <a:spcAft>
                <a:spcPts val="1000"/>
              </a:spcAft>
            </a:pPr>
            <a:r>
              <a:rPr lang="en-US" sz="1100" dirty="0">
                <a:effectLst/>
                <a:latin typeface="+mj-lt"/>
                <a:ea typeface="Times New Roman" panose="02020603050405020304" pitchFamily="18" charset="0"/>
                <a:cs typeface="Times New Roman" panose="02020603050405020304" pitchFamily="18" charset="0"/>
              </a:rPr>
              <a:t>300k</a:t>
            </a:r>
            <a:endParaRPr lang="en-IN" sz="1100" dirty="0">
              <a:effectLst/>
              <a:latin typeface="+mj-lt"/>
              <a:ea typeface="Times New Roman" panose="02020603050405020304" pitchFamily="18" charset="0"/>
              <a:cs typeface="Times New Roman" panose="02020603050405020304" pitchFamily="18" charset="0"/>
            </a:endParaRPr>
          </a:p>
        </p:txBody>
      </p:sp>
      <p:sp>
        <p:nvSpPr>
          <p:cNvPr id="14" name="Text Box 91"/>
          <p:cNvSpPr txBox="1">
            <a:spLocks noChangeArrowheads="1"/>
          </p:cNvSpPr>
          <p:nvPr/>
        </p:nvSpPr>
        <p:spPr bwMode="auto">
          <a:xfrm>
            <a:off x="7725860" y="3011863"/>
            <a:ext cx="514350" cy="2400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rot="0" vert="horz" wrap="square" lIns="91440" tIns="45720" rIns="91440" bIns="45720" anchor="ctr" anchorCtr="0" upright="1">
            <a:noAutofit/>
          </a:bodyPr>
          <a:lstStyle/>
          <a:p>
            <a:pPr algn="ctr">
              <a:lnSpc>
                <a:spcPct val="115000"/>
              </a:lnSpc>
              <a:spcAft>
                <a:spcPts val="1000"/>
              </a:spcAft>
            </a:pPr>
            <a:r>
              <a:rPr lang="en-US" sz="1100" dirty="0">
                <a:effectLst/>
                <a:latin typeface="+mj-lt"/>
                <a:ea typeface="Times New Roman" panose="02020603050405020304" pitchFamily="18" charset="0"/>
                <a:cs typeface="Times New Roman" panose="02020603050405020304" pitchFamily="18" charset="0"/>
              </a:rPr>
              <a:t>600k</a:t>
            </a:r>
            <a:endParaRPr lang="en-IN" sz="1100" dirty="0">
              <a:effectLst/>
              <a:latin typeface="+mj-lt"/>
              <a:ea typeface="Times New Roman" panose="02020603050405020304" pitchFamily="18" charset="0"/>
              <a:cs typeface="Times New Roman" panose="02020603050405020304" pitchFamily="18" charset="0"/>
            </a:endParaRPr>
          </a:p>
        </p:txBody>
      </p:sp>
      <p:sp>
        <p:nvSpPr>
          <p:cNvPr id="30" name="Rectangle 29"/>
          <p:cNvSpPr>
            <a:spLocks noChangeArrowheads="1"/>
          </p:cNvSpPr>
          <p:nvPr/>
        </p:nvSpPr>
        <p:spPr bwMode="auto">
          <a:xfrm>
            <a:off x="1638299" y="4054986"/>
            <a:ext cx="457200" cy="457200"/>
          </a:xfrm>
          <a:prstGeom prst="rect">
            <a:avLst/>
          </a:prstGeom>
          <a:solidFill>
            <a:srgbClr val="FFFFFF"/>
          </a:solidFill>
          <a:ln w="28575">
            <a:solidFill>
              <a:schemeClr val="tx2"/>
            </a:solidFill>
            <a:miter lim="800000"/>
            <a:headEnd/>
            <a:tailEnd/>
          </a:ln>
        </p:spPr>
        <p:txBody>
          <a:bodyPr rot="0" vert="horz" wrap="square" lIns="91440" tIns="45720" rIns="91440" bIns="45720" anchor="t" anchorCtr="0" upright="1">
            <a:noAutofit/>
          </a:bodyPr>
          <a:lstStyle/>
          <a:p>
            <a:endParaRPr lang="en-IN"/>
          </a:p>
        </p:txBody>
      </p:sp>
      <p:sp>
        <p:nvSpPr>
          <p:cNvPr id="31" name="Rectangle 30"/>
          <p:cNvSpPr>
            <a:spLocks noChangeArrowheads="1"/>
          </p:cNvSpPr>
          <p:nvPr/>
        </p:nvSpPr>
        <p:spPr bwMode="auto">
          <a:xfrm>
            <a:off x="2081483" y="4054986"/>
            <a:ext cx="2286000" cy="457200"/>
          </a:xfrm>
          <a:prstGeom prst="rect">
            <a:avLst/>
          </a:prstGeom>
          <a:solidFill>
            <a:srgbClr val="FFFFFF"/>
          </a:solidFill>
          <a:ln w="28575">
            <a:solidFill>
              <a:schemeClr val="tx2"/>
            </a:solidFill>
            <a:miter lim="800000"/>
            <a:headEnd/>
            <a:tailEnd/>
          </a:ln>
        </p:spPr>
        <p:txBody>
          <a:bodyPr rot="0" vert="horz" wrap="square" lIns="91440" tIns="45720" rIns="91440" bIns="45720" anchor="t" anchorCtr="0" upright="1">
            <a:noAutofit/>
          </a:bodyPr>
          <a:lstStyle/>
          <a:p>
            <a:endParaRPr lang="en-IN"/>
          </a:p>
        </p:txBody>
      </p:sp>
      <p:sp>
        <p:nvSpPr>
          <p:cNvPr id="32" name="Rectangle 31"/>
          <p:cNvSpPr>
            <a:spLocks noChangeArrowheads="1"/>
          </p:cNvSpPr>
          <p:nvPr/>
        </p:nvSpPr>
        <p:spPr bwMode="auto">
          <a:xfrm>
            <a:off x="4353467" y="4054986"/>
            <a:ext cx="914400" cy="457200"/>
          </a:xfrm>
          <a:prstGeom prst="rect">
            <a:avLst/>
          </a:prstGeom>
          <a:solidFill>
            <a:srgbClr val="FFFFFF"/>
          </a:solidFill>
          <a:ln w="28575">
            <a:solidFill>
              <a:schemeClr val="tx2"/>
            </a:solidFill>
            <a:miter lim="800000"/>
            <a:headEnd/>
            <a:tailEnd/>
          </a:ln>
        </p:spPr>
        <p:txBody>
          <a:bodyPr rot="0" vert="horz" wrap="square" lIns="91440" tIns="45720" rIns="91440" bIns="45720" anchor="t" anchorCtr="0" upright="1">
            <a:noAutofit/>
          </a:bodyPr>
          <a:lstStyle/>
          <a:p>
            <a:endParaRPr lang="en-IN"/>
          </a:p>
        </p:txBody>
      </p:sp>
      <p:sp>
        <p:nvSpPr>
          <p:cNvPr id="33" name="Rectangle 32"/>
          <p:cNvSpPr>
            <a:spLocks noChangeArrowheads="1"/>
          </p:cNvSpPr>
          <p:nvPr/>
        </p:nvSpPr>
        <p:spPr bwMode="auto">
          <a:xfrm>
            <a:off x="5253851" y="4054986"/>
            <a:ext cx="1371600" cy="457200"/>
          </a:xfrm>
          <a:prstGeom prst="rect">
            <a:avLst/>
          </a:prstGeom>
          <a:solidFill>
            <a:srgbClr val="FFFFFF"/>
          </a:solidFill>
          <a:ln w="28575">
            <a:solidFill>
              <a:schemeClr val="tx2"/>
            </a:solidFill>
            <a:miter lim="800000"/>
            <a:headEnd/>
            <a:tailEnd/>
          </a:ln>
        </p:spPr>
        <p:txBody>
          <a:bodyPr rot="0" vert="horz" wrap="square" lIns="91440" tIns="45720" rIns="91440" bIns="45720" anchor="t" anchorCtr="0" upright="1">
            <a:noAutofit/>
          </a:bodyPr>
          <a:lstStyle/>
          <a:p>
            <a:endParaRPr lang="en-IN"/>
          </a:p>
        </p:txBody>
      </p:sp>
      <p:sp>
        <p:nvSpPr>
          <p:cNvPr id="34" name="Rectangle 33"/>
          <p:cNvSpPr>
            <a:spLocks noChangeArrowheads="1"/>
          </p:cNvSpPr>
          <p:nvPr/>
        </p:nvSpPr>
        <p:spPr bwMode="auto">
          <a:xfrm>
            <a:off x="6611435" y="4054986"/>
            <a:ext cx="2743200" cy="457200"/>
          </a:xfrm>
          <a:prstGeom prst="rect">
            <a:avLst/>
          </a:prstGeom>
          <a:solidFill>
            <a:srgbClr val="FFFFFF"/>
          </a:solidFill>
          <a:ln w="28575">
            <a:solidFill>
              <a:schemeClr val="tx2"/>
            </a:solidFill>
            <a:miter lim="800000"/>
            <a:headEnd/>
            <a:tailEnd/>
          </a:ln>
        </p:spPr>
        <p:txBody>
          <a:bodyPr rot="0" vert="horz" wrap="square" lIns="91440" tIns="45720" rIns="91440" bIns="45720" anchor="t" anchorCtr="0" upright="1">
            <a:noAutofit/>
          </a:bodyPr>
          <a:lstStyle/>
          <a:p>
            <a:endParaRPr lang="en-IN"/>
          </a:p>
        </p:txBody>
      </p:sp>
      <p:sp>
        <p:nvSpPr>
          <p:cNvPr id="35" name="Text Box 87"/>
          <p:cNvSpPr txBox="1">
            <a:spLocks noChangeArrowheads="1"/>
          </p:cNvSpPr>
          <p:nvPr/>
        </p:nvSpPr>
        <p:spPr bwMode="auto">
          <a:xfrm>
            <a:off x="1609724" y="3808253"/>
            <a:ext cx="514350" cy="2400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rot="0" vert="horz" wrap="square" lIns="91440" tIns="45720" rIns="91440" bIns="45720" anchor="ctr" anchorCtr="0" upright="1">
            <a:noAutofit/>
          </a:bodyPr>
          <a:lstStyle/>
          <a:p>
            <a:pPr algn="ctr">
              <a:lnSpc>
                <a:spcPct val="115000"/>
              </a:lnSpc>
              <a:spcAft>
                <a:spcPts val="1000"/>
              </a:spcAft>
            </a:pPr>
            <a:r>
              <a:rPr lang="en-US" sz="1100" dirty="0">
                <a:effectLst/>
                <a:latin typeface="+mj-lt"/>
                <a:ea typeface="Times New Roman" panose="02020603050405020304" pitchFamily="18" charset="0"/>
                <a:cs typeface="Times New Roman" panose="02020603050405020304" pitchFamily="18" charset="0"/>
              </a:rPr>
              <a:t>100k</a:t>
            </a:r>
            <a:endParaRPr lang="en-IN" sz="1100" dirty="0">
              <a:effectLst/>
              <a:latin typeface="+mj-lt"/>
              <a:ea typeface="Times New Roman" panose="02020603050405020304" pitchFamily="18" charset="0"/>
              <a:cs typeface="Times New Roman" panose="02020603050405020304" pitchFamily="18" charset="0"/>
            </a:endParaRPr>
          </a:p>
        </p:txBody>
      </p:sp>
      <p:sp>
        <p:nvSpPr>
          <p:cNvPr id="36" name="Text Box 88"/>
          <p:cNvSpPr txBox="1">
            <a:spLocks noChangeArrowheads="1"/>
          </p:cNvSpPr>
          <p:nvPr/>
        </p:nvSpPr>
        <p:spPr bwMode="auto">
          <a:xfrm>
            <a:off x="2967308" y="3808253"/>
            <a:ext cx="514350" cy="2400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rot="0" vert="horz" wrap="square" lIns="91440" tIns="45720" rIns="91440" bIns="45720" anchor="ctr" anchorCtr="0" upright="1">
            <a:noAutofit/>
          </a:bodyPr>
          <a:lstStyle/>
          <a:p>
            <a:pPr algn="ctr">
              <a:lnSpc>
                <a:spcPct val="115000"/>
              </a:lnSpc>
              <a:spcAft>
                <a:spcPts val="1000"/>
              </a:spcAft>
            </a:pPr>
            <a:r>
              <a:rPr lang="en-US" sz="1100" dirty="0">
                <a:effectLst/>
                <a:latin typeface="+mj-lt"/>
                <a:ea typeface="Times New Roman" panose="02020603050405020304" pitchFamily="18" charset="0"/>
                <a:cs typeface="Times New Roman" panose="02020603050405020304" pitchFamily="18" charset="0"/>
              </a:rPr>
              <a:t>500k</a:t>
            </a:r>
            <a:endParaRPr lang="en-IN" sz="1100" dirty="0">
              <a:effectLst/>
              <a:latin typeface="+mj-lt"/>
              <a:ea typeface="Times New Roman" panose="02020603050405020304" pitchFamily="18" charset="0"/>
              <a:cs typeface="Times New Roman" panose="02020603050405020304" pitchFamily="18" charset="0"/>
            </a:endParaRPr>
          </a:p>
        </p:txBody>
      </p:sp>
      <p:sp>
        <p:nvSpPr>
          <p:cNvPr id="37" name="Text Box 89"/>
          <p:cNvSpPr txBox="1">
            <a:spLocks noChangeArrowheads="1"/>
          </p:cNvSpPr>
          <p:nvPr/>
        </p:nvSpPr>
        <p:spPr bwMode="auto">
          <a:xfrm>
            <a:off x="4553492" y="3808253"/>
            <a:ext cx="514350" cy="2400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rot="0" vert="horz" wrap="square" lIns="91440" tIns="45720" rIns="91440" bIns="45720" anchor="ctr" anchorCtr="0" upright="1">
            <a:noAutofit/>
          </a:bodyPr>
          <a:lstStyle/>
          <a:p>
            <a:pPr algn="ctr">
              <a:lnSpc>
                <a:spcPct val="115000"/>
              </a:lnSpc>
              <a:spcAft>
                <a:spcPts val="1000"/>
              </a:spcAft>
            </a:pPr>
            <a:r>
              <a:rPr lang="en-US" sz="1100" dirty="0" smtClean="0">
                <a:effectLst/>
                <a:latin typeface="+mj-lt"/>
                <a:ea typeface="Times New Roman" panose="02020603050405020304" pitchFamily="18" charset="0"/>
                <a:cs typeface="Times New Roman" panose="02020603050405020304" pitchFamily="18" charset="0"/>
              </a:rPr>
              <a:t>200k</a:t>
            </a:r>
            <a:endParaRPr lang="en-IN" sz="1100" dirty="0">
              <a:effectLst/>
              <a:latin typeface="+mj-lt"/>
              <a:ea typeface="Times New Roman" panose="02020603050405020304" pitchFamily="18" charset="0"/>
              <a:cs typeface="Times New Roman" panose="02020603050405020304" pitchFamily="18" charset="0"/>
            </a:endParaRPr>
          </a:p>
        </p:txBody>
      </p:sp>
      <p:sp>
        <p:nvSpPr>
          <p:cNvPr id="38" name="Text Box 90"/>
          <p:cNvSpPr txBox="1">
            <a:spLocks noChangeArrowheads="1"/>
          </p:cNvSpPr>
          <p:nvPr/>
        </p:nvSpPr>
        <p:spPr bwMode="auto">
          <a:xfrm>
            <a:off x="5682476" y="3808253"/>
            <a:ext cx="514350" cy="2400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rot="0" vert="horz" wrap="square" lIns="91440" tIns="45720" rIns="91440" bIns="45720" anchor="ctr" anchorCtr="0" upright="1">
            <a:noAutofit/>
          </a:bodyPr>
          <a:lstStyle/>
          <a:p>
            <a:pPr algn="ctr">
              <a:lnSpc>
                <a:spcPct val="115000"/>
              </a:lnSpc>
              <a:spcAft>
                <a:spcPts val="1000"/>
              </a:spcAft>
            </a:pPr>
            <a:r>
              <a:rPr lang="en-US" sz="1100" dirty="0">
                <a:effectLst/>
                <a:latin typeface="+mj-lt"/>
                <a:ea typeface="Times New Roman" panose="02020603050405020304" pitchFamily="18" charset="0"/>
                <a:cs typeface="Times New Roman" panose="02020603050405020304" pitchFamily="18" charset="0"/>
              </a:rPr>
              <a:t>300k</a:t>
            </a:r>
            <a:endParaRPr lang="en-IN" sz="1100" dirty="0">
              <a:effectLst/>
              <a:latin typeface="+mj-lt"/>
              <a:ea typeface="Times New Roman" panose="02020603050405020304" pitchFamily="18" charset="0"/>
              <a:cs typeface="Times New Roman" panose="02020603050405020304" pitchFamily="18" charset="0"/>
            </a:endParaRPr>
          </a:p>
        </p:txBody>
      </p:sp>
      <p:sp>
        <p:nvSpPr>
          <p:cNvPr id="39" name="Text Box 91"/>
          <p:cNvSpPr txBox="1">
            <a:spLocks noChangeArrowheads="1"/>
          </p:cNvSpPr>
          <p:nvPr/>
        </p:nvSpPr>
        <p:spPr bwMode="auto">
          <a:xfrm>
            <a:off x="7725860" y="3808253"/>
            <a:ext cx="514350" cy="2400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rot="0" vert="horz" wrap="square" lIns="91440" tIns="45720" rIns="91440" bIns="45720" anchor="ctr" anchorCtr="0" upright="1">
            <a:noAutofit/>
          </a:bodyPr>
          <a:lstStyle/>
          <a:p>
            <a:pPr algn="ctr">
              <a:lnSpc>
                <a:spcPct val="115000"/>
              </a:lnSpc>
              <a:spcAft>
                <a:spcPts val="1000"/>
              </a:spcAft>
            </a:pPr>
            <a:r>
              <a:rPr lang="en-US" sz="1100" dirty="0">
                <a:effectLst/>
                <a:latin typeface="+mj-lt"/>
                <a:ea typeface="Times New Roman" panose="02020603050405020304" pitchFamily="18" charset="0"/>
                <a:cs typeface="Times New Roman" panose="02020603050405020304" pitchFamily="18" charset="0"/>
              </a:rPr>
              <a:t>600k</a:t>
            </a:r>
            <a:endParaRPr lang="en-IN" sz="1100" dirty="0">
              <a:effectLst/>
              <a:latin typeface="+mj-lt"/>
              <a:ea typeface="Times New Roman" panose="02020603050405020304" pitchFamily="18" charset="0"/>
              <a:cs typeface="Times New Roman" panose="02020603050405020304" pitchFamily="18" charset="0"/>
            </a:endParaRPr>
          </a:p>
        </p:txBody>
      </p:sp>
      <p:sp>
        <p:nvSpPr>
          <p:cNvPr id="42" name="Text Box 105" descr="Light upward diagonal"/>
          <p:cNvSpPr txBox="1">
            <a:spLocks noChangeArrowheads="1"/>
          </p:cNvSpPr>
          <p:nvPr/>
        </p:nvSpPr>
        <p:spPr bwMode="auto">
          <a:xfrm>
            <a:off x="2081482" y="4054986"/>
            <a:ext cx="914400" cy="457200"/>
          </a:xfrm>
          <a:prstGeom prst="rect">
            <a:avLst/>
          </a:prstGeom>
          <a:pattFill prst="ltUpDiag">
            <a:fgClr>
              <a:srgbClr val="000000"/>
            </a:fgClr>
            <a:bgClr>
              <a:srgbClr val="FFFFFF"/>
            </a:bgClr>
          </a:pattFill>
          <a:ln w="19050">
            <a:solidFill>
              <a:schemeClr val="tx2"/>
            </a:solidFill>
            <a:miter lim="800000"/>
            <a:headEnd/>
            <a:tailEnd/>
          </a:ln>
        </p:spPr>
        <p:txBody>
          <a:bodyPr rot="0" vert="horz" wrap="square" lIns="91440" tIns="45720" rIns="91440" bIns="45720" anchor="ctr" anchorCtr="0" upright="1">
            <a:noAutofit/>
          </a:bodyPr>
          <a:lstStyle/>
          <a:p>
            <a:pPr algn="ctr">
              <a:lnSpc>
                <a:spcPct val="115000"/>
              </a:lnSpc>
              <a:spcAft>
                <a:spcPts val="1000"/>
              </a:spcAft>
            </a:pPr>
            <a:r>
              <a:rPr lang="en-US" sz="1100" b="1" dirty="0">
                <a:ln w="3175">
                  <a:solidFill>
                    <a:schemeClr val="tx1"/>
                  </a:solidFill>
                </a:ln>
                <a:effectLst/>
                <a:latin typeface="+mj-lt"/>
                <a:ea typeface="Times New Roman" panose="02020603050405020304" pitchFamily="18" charset="0"/>
                <a:cs typeface="Times New Roman" panose="02020603050405020304" pitchFamily="18" charset="0"/>
              </a:rPr>
              <a:t>212k</a:t>
            </a:r>
            <a:endParaRPr lang="en-IN" sz="1100" dirty="0">
              <a:ln w="3175">
                <a:solidFill>
                  <a:schemeClr val="tx1"/>
                </a:solidFill>
              </a:ln>
              <a:effectLst/>
              <a:latin typeface="+mj-lt"/>
              <a:ea typeface="Times New Roman" panose="02020603050405020304" pitchFamily="18" charset="0"/>
              <a:cs typeface="Times New Roman" panose="02020603050405020304" pitchFamily="18" charset="0"/>
            </a:endParaRPr>
          </a:p>
        </p:txBody>
      </p:sp>
      <p:sp>
        <p:nvSpPr>
          <p:cNvPr id="43" name="Text Box 88"/>
          <p:cNvSpPr txBox="1">
            <a:spLocks noChangeArrowheads="1"/>
          </p:cNvSpPr>
          <p:nvPr/>
        </p:nvSpPr>
        <p:spPr bwMode="auto">
          <a:xfrm>
            <a:off x="3417499" y="3808253"/>
            <a:ext cx="514350" cy="2400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rot="0" vert="horz" wrap="square" lIns="91440" tIns="45720" rIns="91440" bIns="45720" anchor="ctr" anchorCtr="0" upright="1">
            <a:noAutofit/>
          </a:bodyPr>
          <a:lstStyle/>
          <a:p>
            <a:pPr algn="ctr">
              <a:lnSpc>
                <a:spcPct val="115000"/>
              </a:lnSpc>
              <a:spcAft>
                <a:spcPts val="1000"/>
              </a:spcAft>
            </a:pPr>
            <a:r>
              <a:rPr lang="en-US" sz="1100" dirty="0" smtClean="0">
                <a:effectLst/>
                <a:latin typeface="+mj-lt"/>
                <a:ea typeface="Times New Roman" panose="02020603050405020304" pitchFamily="18" charset="0"/>
                <a:cs typeface="Times New Roman" panose="02020603050405020304" pitchFamily="18" charset="0"/>
              </a:rPr>
              <a:t>288k</a:t>
            </a:r>
            <a:endParaRPr lang="en-IN" sz="1100" dirty="0">
              <a:effectLst/>
              <a:latin typeface="+mj-lt"/>
              <a:ea typeface="Times New Roman" panose="02020603050405020304" pitchFamily="18" charset="0"/>
              <a:cs typeface="Times New Roman" panose="02020603050405020304" pitchFamily="18" charset="0"/>
            </a:endParaRPr>
          </a:p>
        </p:txBody>
      </p:sp>
      <p:sp>
        <p:nvSpPr>
          <p:cNvPr id="44" name="Text Box 105" descr="Light upward diagonal"/>
          <p:cNvSpPr txBox="1">
            <a:spLocks noChangeArrowheads="1"/>
          </p:cNvSpPr>
          <p:nvPr/>
        </p:nvSpPr>
        <p:spPr bwMode="auto">
          <a:xfrm>
            <a:off x="6606944" y="4054986"/>
            <a:ext cx="1828800" cy="457200"/>
          </a:xfrm>
          <a:prstGeom prst="rect">
            <a:avLst/>
          </a:prstGeom>
          <a:pattFill prst="ltUpDiag">
            <a:fgClr>
              <a:srgbClr val="000000"/>
            </a:fgClr>
            <a:bgClr>
              <a:srgbClr val="FFFFFF"/>
            </a:bgClr>
          </a:pattFill>
          <a:ln w="19050">
            <a:solidFill>
              <a:schemeClr val="tx2"/>
            </a:solidFill>
            <a:miter lim="800000"/>
            <a:headEnd/>
            <a:tailEnd/>
          </a:ln>
        </p:spPr>
        <p:txBody>
          <a:bodyPr rot="0" vert="horz" wrap="square" lIns="91440" tIns="45720" rIns="91440" bIns="45720" anchor="ctr" anchorCtr="0" upright="1">
            <a:noAutofit/>
          </a:bodyPr>
          <a:lstStyle/>
          <a:p>
            <a:pPr algn="ctr">
              <a:lnSpc>
                <a:spcPct val="115000"/>
              </a:lnSpc>
              <a:spcAft>
                <a:spcPts val="1000"/>
              </a:spcAft>
            </a:pPr>
            <a:r>
              <a:rPr lang="en-US" sz="1100" b="1" dirty="0" smtClean="0">
                <a:ln w="3175">
                  <a:solidFill>
                    <a:schemeClr val="tx1"/>
                  </a:solidFill>
                </a:ln>
                <a:effectLst/>
                <a:latin typeface="+mj-lt"/>
                <a:ea typeface="Times New Roman" panose="02020603050405020304" pitchFamily="18" charset="0"/>
                <a:cs typeface="Times New Roman" panose="02020603050405020304" pitchFamily="18" charset="0"/>
              </a:rPr>
              <a:t>417k</a:t>
            </a:r>
            <a:endParaRPr lang="en-IN" sz="1100" dirty="0">
              <a:ln w="3175">
                <a:solidFill>
                  <a:schemeClr val="tx1"/>
                </a:solidFill>
              </a:ln>
              <a:effectLst/>
              <a:latin typeface="+mj-lt"/>
              <a:ea typeface="Times New Roman" panose="02020603050405020304" pitchFamily="18" charset="0"/>
              <a:cs typeface="Times New Roman" panose="02020603050405020304" pitchFamily="18" charset="0"/>
            </a:endParaRPr>
          </a:p>
        </p:txBody>
      </p:sp>
      <p:sp>
        <p:nvSpPr>
          <p:cNvPr id="45" name="Text Box 91"/>
          <p:cNvSpPr txBox="1">
            <a:spLocks noChangeArrowheads="1"/>
          </p:cNvSpPr>
          <p:nvPr/>
        </p:nvSpPr>
        <p:spPr bwMode="auto">
          <a:xfrm>
            <a:off x="8638014" y="3808253"/>
            <a:ext cx="514350" cy="2400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rot="0" vert="horz" wrap="square" lIns="91440" tIns="45720" rIns="91440" bIns="45720" anchor="ctr" anchorCtr="0" upright="1">
            <a:noAutofit/>
          </a:bodyPr>
          <a:lstStyle/>
          <a:p>
            <a:pPr algn="ctr">
              <a:lnSpc>
                <a:spcPct val="115000"/>
              </a:lnSpc>
              <a:spcAft>
                <a:spcPts val="1000"/>
              </a:spcAft>
            </a:pPr>
            <a:r>
              <a:rPr lang="en-US" sz="1100" dirty="0" smtClean="0">
                <a:effectLst/>
                <a:latin typeface="+mj-lt"/>
                <a:ea typeface="Times New Roman" panose="02020603050405020304" pitchFamily="18" charset="0"/>
                <a:cs typeface="Times New Roman" panose="02020603050405020304" pitchFamily="18" charset="0"/>
              </a:rPr>
              <a:t>183k</a:t>
            </a:r>
            <a:endParaRPr lang="en-IN" sz="1100" dirty="0">
              <a:effectLst/>
              <a:latin typeface="+mj-lt"/>
              <a:ea typeface="Times New Roman" panose="02020603050405020304" pitchFamily="18" charset="0"/>
              <a:cs typeface="Times New Roman" panose="02020603050405020304" pitchFamily="18" charset="0"/>
            </a:endParaRPr>
          </a:p>
        </p:txBody>
      </p:sp>
      <p:sp>
        <p:nvSpPr>
          <p:cNvPr id="28" name="Text Box 105" descr="Light upward diagonal"/>
          <p:cNvSpPr txBox="1">
            <a:spLocks noChangeArrowheads="1"/>
          </p:cNvSpPr>
          <p:nvPr/>
        </p:nvSpPr>
        <p:spPr bwMode="auto">
          <a:xfrm>
            <a:off x="8434658" y="4054986"/>
            <a:ext cx="603504" cy="457200"/>
          </a:xfrm>
          <a:prstGeom prst="rect">
            <a:avLst/>
          </a:prstGeom>
          <a:pattFill prst="ltUpDiag">
            <a:fgClr>
              <a:srgbClr val="000000"/>
            </a:fgClr>
            <a:bgClr>
              <a:srgbClr val="FFFFFF"/>
            </a:bgClr>
          </a:pattFill>
          <a:ln w="19050">
            <a:solidFill>
              <a:schemeClr val="tx2"/>
            </a:solidFill>
            <a:miter lim="800000"/>
            <a:headEnd/>
            <a:tailEnd/>
          </a:ln>
        </p:spPr>
        <p:txBody>
          <a:bodyPr rot="0" vert="horz" wrap="square" lIns="91440" tIns="45720" rIns="91440" bIns="45720" anchor="ctr" anchorCtr="0" upright="1">
            <a:noAutofit/>
          </a:bodyPr>
          <a:lstStyle/>
          <a:p>
            <a:pPr algn="ctr">
              <a:lnSpc>
                <a:spcPct val="115000"/>
              </a:lnSpc>
              <a:spcAft>
                <a:spcPts val="1000"/>
              </a:spcAft>
            </a:pPr>
            <a:r>
              <a:rPr lang="en-US" sz="1100" b="1" dirty="0" smtClean="0">
                <a:ln w="3175">
                  <a:solidFill>
                    <a:schemeClr val="tx1"/>
                  </a:solidFill>
                </a:ln>
                <a:effectLst/>
                <a:latin typeface="+mj-lt"/>
                <a:ea typeface="Times New Roman" panose="02020603050405020304" pitchFamily="18" charset="0"/>
                <a:cs typeface="Times New Roman" panose="02020603050405020304" pitchFamily="18" charset="0"/>
              </a:rPr>
              <a:t>112k</a:t>
            </a:r>
            <a:endParaRPr lang="en-IN" sz="1100" dirty="0">
              <a:ln w="3175">
                <a:solidFill>
                  <a:schemeClr val="tx1"/>
                </a:solidFill>
              </a:ln>
              <a:effectLst/>
              <a:latin typeface="+mj-lt"/>
              <a:ea typeface="Times New Roman" panose="02020603050405020304" pitchFamily="18" charset="0"/>
              <a:cs typeface="Times New Roman" panose="02020603050405020304" pitchFamily="18" charset="0"/>
            </a:endParaRPr>
          </a:p>
        </p:txBody>
      </p:sp>
      <p:sp>
        <p:nvSpPr>
          <p:cNvPr id="29" name="Text Box 88"/>
          <p:cNvSpPr txBox="1">
            <a:spLocks noChangeArrowheads="1"/>
          </p:cNvSpPr>
          <p:nvPr/>
        </p:nvSpPr>
        <p:spPr bwMode="auto">
          <a:xfrm>
            <a:off x="8968214" y="3808253"/>
            <a:ext cx="457200" cy="2400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rot="0" vert="horz" wrap="square" lIns="91440" tIns="45720" rIns="91440" bIns="45720" anchor="ctr" anchorCtr="0" upright="1">
            <a:noAutofit/>
          </a:bodyPr>
          <a:lstStyle/>
          <a:p>
            <a:pPr algn="ctr">
              <a:lnSpc>
                <a:spcPct val="115000"/>
              </a:lnSpc>
              <a:spcAft>
                <a:spcPts val="1000"/>
              </a:spcAft>
            </a:pPr>
            <a:r>
              <a:rPr lang="en-US" sz="1100" dirty="0" smtClean="0">
                <a:effectLst/>
                <a:latin typeface="+mj-lt"/>
                <a:ea typeface="Times New Roman" panose="02020603050405020304" pitchFamily="18" charset="0"/>
                <a:cs typeface="Times New Roman" panose="02020603050405020304" pitchFamily="18" charset="0"/>
              </a:rPr>
              <a:t>71k</a:t>
            </a:r>
            <a:endParaRPr lang="en-IN" sz="1100" dirty="0">
              <a:effectLst/>
              <a:latin typeface="+mj-lt"/>
              <a:ea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2402392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par>
                                <p:cTn id="35" presetID="10" presetClass="entr" presetSubtype="0" fill="hold" nodeType="withEffect">
                                  <p:stCondLst>
                                    <p:cond delay="0"/>
                                  </p:stCondLst>
                                  <p:childTnLst>
                                    <p:set>
                                      <p:cBhvr>
                                        <p:cTn id="36" dur="1" fill="hold">
                                          <p:stCondLst>
                                            <p:cond delay="0"/>
                                          </p:stCondLst>
                                        </p:cTn>
                                        <p:tgtEl>
                                          <p:spTgt spid="3">
                                            <p:txEl>
                                              <p:pRg st="0" end="0"/>
                                            </p:txEl>
                                          </p:spTgt>
                                        </p:tgtEl>
                                        <p:attrNameLst>
                                          <p:attrName>style.visibility</p:attrName>
                                        </p:attrNameLst>
                                      </p:cBhvr>
                                      <p:to>
                                        <p:strVal val="visible"/>
                                      </p:to>
                                    </p:set>
                                    <p:animEffect transition="in" filter="fade">
                                      <p:cBhvr>
                                        <p:cTn id="37" dur="500"/>
                                        <p:tgtEl>
                                          <p:spTgt spid="3">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1" end="1"/>
                                            </p:txEl>
                                          </p:spTgt>
                                        </p:tgtEl>
                                        <p:attrNameLst>
                                          <p:attrName>style.visibility</p:attrName>
                                        </p:attrNameLst>
                                      </p:cBhvr>
                                      <p:to>
                                        <p:strVal val="visible"/>
                                      </p:to>
                                    </p:set>
                                    <p:animEffect transition="in" filter="fade">
                                      <p:cBhvr>
                                        <p:cTn id="42" dur="500"/>
                                        <p:tgtEl>
                                          <p:spTgt spid="3">
                                            <p:txEl>
                                              <p:pRg st="1" end="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2" end="2"/>
                                            </p:txEl>
                                          </p:spTgt>
                                        </p:tgtEl>
                                        <p:attrNameLst>
                                          <p:attrName>style.visibility</p:attrName>
                                        </p:attrNameLst>
                                      </p:cBhvr>
                                      <p:to>
                                        <p:strVal val="visible"/>
                                      </p:to>
                                    </p:set>
                                    <p:animEffect transition="in" filter="fade">
                                      <p:cBhvr>
                                        <p:cTn id="47" dur="500"/>
                                        <p:tgtEl>
                                          <p:spTgt spid="3">
                                            <p:txEl>
                                              <p:pRg st="2" end="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0"/>
                                        </p:tgtEl>
                                        <p:attrNameLst>
                                          <p:attrName>style.visibility</p:attrName>
                                        </p:attrNameLst>
                                      </p:cBhvr>
                                      <p:to>
                                        <p:strVal val="visible"/>
                                      </p:to>
                                    </p:set>
                                    <p:animEffect transition="in" filter="fade">
                                      <p:cBhvr>
                                        <p:cTn id="52" dur="500"/>
                                        <p:tgtEl>
                                          <p:spTgt spid="30"/>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32"/>
                                        </p:tgtEl>
                                        <p:attrNameLst>
                                          <p:attrName>style.visibility</p:attrName>
                                        </p:attrNameLst>
                                      </p:cBhvr>
                                      <p:to>
                                        <p:strVal val="visible"/>
                                      </p:to>
                                    </p:set>
                                    <p:animEffect transition="in" filter="fade">
                                      <p:cBhvr>
                                        <p:cTn id="55" dur="500"/>
                                        <p:tgtEl>
                                          <p:spTgt spid="32"/>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33"/>
                                        </p:tgtEl>
                                        <p:attrNameLst>
                                          <p:attrName>style.visibility</p:attrName>
                                        </p:attrNameLst>
                                      </p:cBhvr>
                                      <p:to>
                                        <p:strVal val="visible"/>
                                      </p:to>
                                    </p:set>
                                    <p:animEffect transition="in" filter="fade">
                                      <p:cBhvr>
                                        <p:cTn id="58" dur="500"/>
                                        <p:tgtEl>
                                          <p:spTgt spid="33"/>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34"/>
                                        </p:tgtEl>
                                        <p:attrNameLst>
                                          <p:attrName>style.visibility</p:attrName>
                                        </p:attrNameLst>
                                      </p:cBhvr>
                                      <p:to>
                                        <p:strVal val="visible"/>
                                      </p:to>
                                    </p:set>
                                    <p:animEffect transition="in" filter="fade">
                                      <p:cBhvr>
                                        <p:cTn id="61" dur="500"/>
                                        <p:tgtEl>
                                          <p:spTgt spid="34"/>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35"/>
                                        </p:tgtEl>
                                        <p:attrNameLst>
                                          <p:attrName>style.visibility</p:attrName>
                                        </p:attrNameLst>
                                      </p:cBhvr>
                                      <p:to>
                                        <p:strVal val="visible"/>
                                      </p:to>
                                    </p:set>
                                    <p:animEffect transition="in" filter="fade">
                                      <p:cBhvr>
                                        <p:cTn id="64" dur="500"/>
                                        <p:tgtEl>
                                          <p:spTgt spid="35"/>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36"/>
                                        </p:tgtEl>
                                        <p:attrNameLst>
                                          <p:attrName>style.visibility</p:attrName>
                                        </p:attrNameLst>
                                      </p:cBhvr>
                                      <p:to>
                                        <p:strVal val="visible"/>
                                      </p:to>
                                    </p:set>
                                    <p:animEffect transition="in" filter="fade">
                                      <p:cBhvr>
                                        <p:cTn id="67" dur="500"/>
                                        <p:tgtEl>
                                          <p:spTgt spid="36"/>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7"/>
                                        </p:tgtEl>
                                        <p:attrNameLst>
                                          <p:attrName>style.visibility</p:attrName>
                                        </p:attrNameLst>
                                      </p:cBhvr>
                                      <p:to>
                                        <p:strVal val="visible"/>
                                      </p:to>
                                    </p:set>
                                    <p:animEffect transition="in" filter="fade">
                                      <p:cBhvr>
                                        <p:cTn id="70" dur="500"/>
                                        <p:tgtEl>
                                          <p:spTgt spid="37"/>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38"/>
                                        </p:tgtEl>
                                        <p:attrNameLst>
                                          <p:attrName>style.visibility</p:attrName>
                                        </p:attrNameLst>
                                      </p:cBhvr>
                                      <p:to>
                                        <p:strVal val="visible"/>
                                      </p:to>
                                    </p:set>
                                    <p:animEffect transition="in" filter="fade">
                                      <p:cBhvr>
                                        <p:cTn id="73" dur="500"/>
                                        <p:tgtEl>
                                          <p:spTgt spid="38"/>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39"/>
                                        </p:tgtEl>
                                        <p:attrNameLst>
                                          <p:attrName>style.visibility</p:attrName>
                                        </p:attrNameLst>
                                      </p:cBhvr>
                                      <p:to>
                                        <p:strVal val="visible"/>
                                      </p:to>
                                    </p:set>
                                    <p:animEffect transition="in" filter="fade">
                                      <p:cBhvr>
                                        <p:cTn id="76" dur="500"/>
                                        <p:tgtEl>
                                          <p:spTgt spid="39"/>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31"/>
                                        </p:tgtEl>
                                        <p:attrNameLst>
                                          <p:attrName>style.visibility</p:attrName>
                                        </p:attrNameLst>
                                      </p:cBhvr>
                                      <p:to>
                                        <p:strVal val="visible"/>
                                      </p:to>
                                    </p:set>
                                    <p:animEffect transition="in" filter="fade">
                                      <p:cBhvr>
                                        <p:cTn id="79" dur="500"/>
                                        <p:tgtEl>
                                          <p:spTgt spid="31"/>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grpId="0" nodeType="clickEffect">
                                  <p:stCondLst>
                                    <p:cond delay="0"/>
                                  </p:stCondLst>
                                  <p:childTnLst>
                                    <p:set>
                                      <p:cBhvr>
                                        <p:cTn id="83" dur="1" fill="hold">
                                          <p:stCondLst>
                                            <p:cond delay="0"/>
                                          </p:stCondLst>
                                        </p:cTn>
                                        <p:tgtEl>
                                          <p:spTgt spid="42"/>
                                        </p:tgtEl>
                                        <p:attrNameLst>
                                          <p:attrName>style.visibility</p:attrName>
                                        </p:attrNameLst>
                                      </p:cBhvr>
                                      <p:to>
                                        <p:strVal val="visible"/>
                                      </p:to>
                                    </p:set>
                                    <p:animEffect transition="in" filter="fade">
                                      <p:cBhvr>
                                        <p:cTn id="84" dur="500"/>
                                        <p:tgtEl>
                                          <p:spTgt spid="42"/>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xit" presetSubtype="0" fill="hold" grpId="1" nodeType="clickEffect">
                                  <p:stCondLst>
                                    <p:cond delay="0"/>
                                  </p:stCondLst>
                                  <p:childTnLst>
                                    <p:animEffect transition="out" filter="fade">
                                      <p:cBhvr>
                                        <p:cTn id="88" dur="500"/>
                                        <p:tgtEl>
                                          <p:spTgt spid="36"/>
                                        </p:tgtEl>
                                      </p:cBhvr>
                                    </p:animEffect>
                                    <p:set>
                                      <p:cBhvr>
                                        <p:cTn id="89" dur="1" fill="hold">
                                          <p:stCondLst>
                                            <p:cond delay="499"/>
                                          </p:stCondLst>
                                        </p:cTn>
                                        <p:tgtEl>
                                          <p:spTgt spid="36"/>
                                        </p:tgtEl>
                                        <p:attrNameLst>
                                          <p:attrName>style.visibility</p:attrName>
                                        </p:attrNameLst>
                                      </p:cBhvr>
                                      <p:to>
                                        <p:strVal val="hidden"/>
                                      </p:to>
                                    </p:set>
                                  </p:childTnLst>
                                </p:cTn>
                              </p:par>
                              <p:par>
                                <p:cTn id="90" presetID="10" presetClass="entr" presetSubtype="0" fill="hold" grpId="0" nodeType="withEffect">
                                  <p:stCondLst>
                                    <p:cond delay="0"/>
                                  </p:stCondLst>
                                  <p:childTnLst>
                                    <p:set>
                                      <p:cBhvr>
                                        <p:cTn id="91" dur="1" fill="hold">
                                          <p:stCondLst>
                                            <p:cond delay="0"/>
                                          </p:stCondLst>
                                        </p:cTn>
                                        <p:tgtEl>
                                          <p:spTgt spid="43"/>
                                        </p:tgtEl>
                                        <p:attrNameLst>
                                          <p:attrName>style.visibility</p:attrName>
                                        </p:attrNameLst>
                                      </p:cBhvr>
                                      <p:to>
                                        <p:strVal val="visible"/>
                                      </p:to>
                                    </p:set>
                                    <p:animEffect transition="in" filter="fade">
                                      <p:cBhvr>
                                        <p:cTn id="92" dur="500"/>
                                        <p:tgtEl>
                                          <p:spTgt spid="43"/>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44"/>
                                        </p:tgtEl>
                                        <p:attrNameLst>
                                          <p:attrName>style.visibility</p:attrName>
                                        </p:attrNameLst>
                                      </p:cBhvr>
                                      <p:to>
                                        <p:strVal val="visible"/>
                                      </p:to>
                                    </p:set>
                                    <p:animEffect transition="in" filter="fade">
                                      <p:cBhvr>
                                        <p:cTn id="97" dur="500"/>
                                        <p:tgtEl>
                                          <p:spTgt spid="44"/>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xit" presetSubtype="0" fill="hold" grpId="1" nodeType="clickEffect">
                                  <p:stCondLst>
                                    <p:cond delay="0"/>
                                  </p:stCondLst>
                                  <p:childTnLst>
                                    <p:animEffect transition="out" filter="fade">
                                      <p:cBhvr>
                                        <p:cTn id="101" dur="500"/>
                                        <p:tgtEl>
                                          <p:spTgt spid="39"/>
                                        </p:tgtEl>
                                      </p:cBhvr>
                                    </p:animEffect>
                                    <p:set>
                                      <p:cBhvr>
                                        <p:cTn id="102" dur="1" fill="hold">
                                          <p:stCondLst>
                                            <p:cond delay="499"/>
                                          </p:stCondLst>
                                        </p:cTn>
                                        <p:tgtEl>
                                          <p:spTgt spid="39"/>
                                        </p:tgtEl>
                                        <p:attrNameLst>
                                          <p:attrName>style.visibility</p:attrName>
                                        </p:attrNameLst>
                                      </p:cBhvr>
                                      <p:to>
                                        <p:strVal val="hidden"/>
                                      </p:to>
                                    </p:set>
                                  </p:childTnLst>
                                </p:cTn>
                              </p:par>
                              <p:par>
                                <p:cTn id="103" presetID="10" presetClass="entr" presetSubtype="0" fill="hold" grpId="0" nodeType="withEffect">
                                  <p:stCondLst>
                                    <p:cond delay="0"/>
                                  </p:stCondLst>
                                  <p:childTnLst>
                                    <p:set>
                                      <p:cBhvr>
                                        <p:cTn id="104" dur="1" fill="hold">
                                          <p:stCondLst>
                                            <p:cond delay="0"/>
                                          </p:stCondLst>
                                        </p:cTn>
                                        <p:tgtEl>
                                          <p:spTgt spid="45"/>
                                        </p:tgtEl>
                                        <p:attrNameLst>
                                          <p:attrName>style.visibility</p:attrName>
                                        </p:attrNameLst>
                                      </p:cBhvr>
                                      <p:to>
                                        <p:strVal val="visible"/>
                                      </p:to>
                                    </p:set>
                                    <p:animEffect transition="in" filter="fade">
                                      <p:cBhvr>
                                        <p:cTn id="105" dur="500"/>
                                        <p:tgtEl>
                                          <p:spTgt spid="45"/>
                                        </p:tgtEl>
                                      </p:cBhvr>
                                    </p:animEffect>
                                  </p:childTnLst>
                                </p:cTn>
                              </p:par>
                            </p:childTnLst>
                          </p:cTn>
                        </p:par>
                      </p:childTnLst>
                    </p:cTn>
                  </p:par>
                  <p:par>
                    <p:cTn id="106" fill="hold">
                      <p:stCondLst>
                        <p:cond delay="indefinite"/>
                      </p:stCondLst>
                      <p:childTnLst>
                        <p:par>
                          <p:cTn id="107" fill="hold">
                            <p:stCondLst>
                              <p:cond delay="0"/>
                            </p:stCondLst>
                            <p:childTnLst>
                              <p:par>
                                <p:cTn id="108" presetID="10" presetClass="entr" presetSubtype="0" fill="hold" grpId="0" nodeType="clickEffect">
                                  <p:stCondLst>
                                    <p:cond delay="0"/>
                                  </p:stCondLst>
                                  <p:childTnLst>
                                    <p:set>
                                      <p:cBhvr>
                                        <p:cTn id="109" dur="1" fill="hold">
                                          <p:stCondLst>
                                            <p:cond delay="0"/>
                                          </p:stCondLst>
                                        </p:cTn>
                                        <p:tgtEl>
                                          <p:spTgt spid="28"/>
                                        </p:tgtEl>
                                        <p:attrNameLst>
                                          <p:attrName>style.visibility</p:attrName>
                                        </p:attrNameLst>
                                      </p:cBhvr>
                                      <p:to>
                                        <p:strVal val="visible"/>
                                      </p:to>
                                    </p:set>
                                    <p:animEffect transition="in" filter="fade">
                                      <p:cBhvr>
                                        <p:cTn id="110" dur="500"/>
                                        <p:tgtEl>
                                          <p:spTgt spid="28"/>
                                        </p:tgtEl>
                                      </p:cBhvr>
                                    </p:animEffect>
                                  </p:childTnLst>
                                </p:cTn>
                              </p:par>
                            </p:childTnLst>
                          </p:cTn>
                        </p:par>
                      </p:childTnLst>
                    </p:cTn>
                  </p:par>
                  <p:par>
                    <p:cTn id="111" fill="hold">
                      <p:stCondLst>
                        <p:cond delay="indefinite"/>
                      </p:stCondLst>
                      <p:childTnLst>
                        <p:par>
                          <p:cTn id="112" fill="hold">
                            <p:stCondLst>
                              <p:cond delay="0"/>
                            </p:stCondLst>
                            <p:childTnLst>
                              <p:par>
                                <p:cTn id="113" presetID="10" presetClass="exit" presetSubtype="0" fill="hold" grpId="1" nodeType="clickEffect">
                                  <p:stCondLst>
                                    <p:cond delay="0"/>
                                  </p:stCondLst>
                                  <p:childTnLst>
                                    <p:animEffect transition="out" filter="fade">
                                      <p:cBhvr>
                                        <p:cTn id="114" dur="500"/>
                                        <p:tgtEl>
                                          <p:spTgt spid="45"/>
                                        </p:tgtEl>
                                      </p:cBhvr>
                                    </p:animEffect>
                                    <p:set>
                                      <p:cBhvr>
                                        <p:cTn id="115" dur="1" fill="hold">
                                          <p:stCondLst>
                                            <p:cond delay="499"/>
                                          </p:stCondLst>
                                        </p:cTn>
                                        <p:tgtEl>
                                          <p:spTgt spid="45"/>
                                        </p:tgtEl>
                                        <p:attrNameLst>
                                          <p:attrName>style.visibility</p:attrName>
                                        </p:attrNameLst>
                                      </p:cBhvr>
                                      <p:to>
                                        <p:strVal val="hidden"/>
                                      </p:to>
                                    </p:set>
                                  </p:childTnLst>
                                </p:cTn>
                              </p:par>
                              <p:par>
                                <p:cTn id="116" presetID="10" presetClass="entr" presetSubtype="0" fill="hold" grpId="0" nodeType="withEffect">
                                  <p:stCondLst>
                                    <p:cond delay="0"/>
                                  </p:stCondLst>
                                  <p:childTnLst>
                                    <p:set>
                                      <p:cBhvr>
                                        <p:cTn id="117" dur="1" fill="hold">
                                          <p:stCondLst>
                                            <p:cond delay="0"/>
                                          </p:stCondLst>
                                        </p:cTn>
                                        <p:tgtEl>
                                          <p:spTgt spid="29"/>
                                        </p:tgtEl>
                                        <p:attrNameLst>
                                          <p:attrName>style.visibility</p:attrName>
                                        </p:attrNameLst>
                                      </p:cBhvr>
                                      <p:to>
                                        <p:strVal val="visible"/>
                                      </p:to>
                                    </p:set>
                                    <p:animEffect transition="in" filter="fade">
                                      <p:cBhvr>
                                        <p:cTn id="118" dur="500"/>
                                        <p:tgtEl>
                                          <p:spTgt spid="29"/>
                                        </p:tgtEl>
                                      </p:cBhvr>
                                    </p:animEffect>
                                  </p:childTnLst>
                                </p:cTn>
                              </p:par>
                            </p:childTnLst>
                          </p:cTn>
                        </p:par>
                      </p:childTnLst>
                    </p:cTn>
                  </p:par>
                  <p:par>
                    <p:cTn id="119" fill="hold">
                      <p:stCondLst>
                        <p:cond delay="indefinite"/>
                      </p:stCondLst>
                      <p:childTnLst>
                        <p:par>
                          <p:cTn id="120" fill="hold">
                            <p:stCondLst>
                              <p:cond delay="0"/>
                            </p:stCondLst>
                            <p:childTnLst>
                              <p:par>
                                <p:cTn id="121" presetID="10" presetClass="entr" presetSubtype="0" fill="hold" nodeType="clickEffect">
                                  <p:stCondLst>
                                    <p:cond delay="0"/>
                                  </p:stCondLst>
                                  <p:childTnLst>
                                    <p:set>
                                      <p:cBhvr>
                                        <p:cTn id="122" dur="1" fill="hold">
                                          <p:stCondLst>
                                            <p:cond delay="0"/>
                                          </p:stCondLst>
                                        </p:cTn>
                                        <p:tgtEl>
                                          <p:spTgt spid="3">
                                            <p:txEl>
                                              <p:pRg st="7" end="7"/>
                                            </p:txEl>
                                          </p:spTgt>
                                        </p:tgtEl>
                                        <p:attrNameLst>
                                          <p:attrName>style.visibility</p:attrName>
                                        </p:attrNameLst>
                                      </p:cBhvr>
                                      <p:to>
                                        <p:strVal val="visible"/>
                                      </p:to>
                                    </p:set>
                                    <p:animEffect transition="in" filter="fade">
                                      <p:cBhvr>
                                        <p:cTn id="123" dur="500"/>
                                        <p:tgtEl>
                                          <p:spTgt spid="3">
                                            <p:txEl>
                                              <p:pRg st="7" end="7"/>
                                            </p:txEl>
                                          </p:spTgt>
                                        </p:tgtEl>
                                      </p:cBhvr>
                                    </p:animEffect>
                                  </p:childTnLst>
                                </p:cTn>
                              </p:par>
                            </p:childTnLst>
                          </p:cTn>
                        </p:par>
                      </p:childTnLst>
                    </p:cTn>
                  </p:par>
                  <p:par>
                    <p:cTn id="124" fill="hold">
                      <p:stCondLst>
                        <p:cond delay="indefinite"/>
                      </p:stCondLst>
                      <p:childTnLst>
                        <p:par>
                          <p:cTn id="125" fill="hold">
                            <p:stCondLst>
                              <p:cond delay="0"/>
                            </p:stCondLst>
                            <p:childTnLst>
                              <p:par>
                                <p:cTn id="126" presetID="10" presetClass="entr" presetSubtype="0" fill="hold" nodeType="clickEffect">
                                  <p:stCondLst>
                                    <p:cond delay="0"/>
                                  </p:stCondLst>
                                  <p:childTnLst>
                                    <p:set>
                                      <p:cBhvr>
                                        <p:cTn id="127" dur="1" fill="hold">
                                          <p:stCondLst>
                                            <p:cond delay="0"/>
                                          </p:stCondLst>
                                        </p:cTn>
                                        <p:tgtEl>
                                          <p:spTgt spid="3">
                                            <p:txEl>
                                              <p:pRg st="8" end="8"/>
                                            </p:txEl>
                                          </p:spTgt>
                                        </p:tgtEl>
                                        <p:attrNameLst>
                                          <p:attrName>style.visibility</p:attrName>
                                        </p:attrNameLst>
                                      </p:cBhvr>
                                      <p:to>
                                        <p:strVal val="visible"/>
                                      </p:to>
                                    </p:set>
                                    <p:animEffect transition="in" filter="fade">
                                      <p:cBhvr>
                                        <p:cTn id="128" dur="500"/>
                                        <p:tgtEl>
                                          <p:spTgt spid="3">
                                            <p:txEl>
                                              <p:pRg st="8" end="8"/>
                                            </p:txEl>
                                          </p:spTgt>
                                        </p:tgtEl>
                                      </p:cBhvr>
                                    </p:animEffect>
                                  </p:childTnLst>
                                </p:cTn>
                              </p:par>
                            </p:childTnLst>
                          </p:cTn>
                        </p:par>
                      </p:childTnLst>
                    </p:cTn>
                  </p:par>
                  <p:par>
                    <p:cTn id="129" fill="hold">
                      <p:stCondLst>
                        <p:cond delay="indefinite"/>
                      </p:stCondLst>
                      <p:childTnLst>
                        <p:par>
                          <p:cTn id="130" fill="hold">
                            <p:stCondLst>
                              <p:cond delay="0"/>
                            </p:stCondLst>
                            <p:childTnLst>
                              <p:par>
                                <p:cTn id="131" presetID="10" presetClass="entr" presetSubtype="0" fill="hold" nodeType="clickEffect">
                                  <p:stCondLst>
                                    <p:cond delay="0"/>
                                  </p:stCondLst>
                                  <p:childTnLst>
                                    <p:set>
                                      <p:cBhvr>
                                        <p:cTn id="132" dur="1" fill="hold">
                                          <p:stCondLst>
                                            <p:cond delay="0"/>
                                          </p:stCondLst>
                                        </p:cTn>
                                        <p:tgtEl>
                                          <p:spTgt spid="3">
                                            <p:txEl>
                                              <p:pRg st="9" end="9"/>
                                            </p:txEl>
                                          </p:spTgt>
                                        </p:tgtEl>
                                        <p:attrNameLst>
                                          <p:attrName>style.visibility</p:attrName>
                                        </p:attrNameLst>
                                      </p:cBhvr>
                                      <p:to>
                                        <p:strVal val="visible"/>
                                      </p:to>
                                    </p:set>
                                    <p:animEffect transition="in" filter="fade">
                                      <p:cBhvr>
                                        <p:cTn id="133" dur="500"/>
                                        <p:tgtEl>
                                          <p:spTgt spid="3">
                                            <p:txEl>
                                              <p:pRg st="9" end="9"/>
                                            </p:txEl>
                                          </p:spTgt>
                                        </p:tgtEl>
                                      </p:cBhvr>
                                    </p:animEffect>
                                  </p:childTnLst>
                                </p:cTn>
                              </p:par>
                            </p:childTnLst>
                          </p:cTn>
                        </p:par>
                      </p:childTnLst>
                    </p:cTn>
                  </p:par>
                  <p:par>
                    <p:cTn id="134" fill="hold">
                      <p:stCondLst>
                        <p:cond delay="indefinite"/>
                      </p:stCondLst>
                      <p:childTnLst>
                        <p:par>
                          <p:cTn id="135" fill="hold">
                            <p:stCondLst>
                              <p:cond delay="0"/>
                            </p:stCondLst>
                            <p:childTnLst>
                              <p:par>
                                <p:cTn id="136" presetID="10" presetClass="entr" presetSubtype="0" fill="hold" nodeType="clickEffect">
                                  <p:stCondLst>
                                    <p:cond delay="0"/>
                                  </p:stCondLst>
                                  <p:childTnLst>
                                    <p:set>
                                      <p:cBhvr>
                                        <p:cTn id="137" dur="1" fill="hold">
                                          <p:stCondLst>
                                            <p:cond delay="0"/>
                                          </p:stCondLst>
                                        </p:cTn>
                                        <p:tgtEl>
                                          <p:spTgt spid="3">
                                            <p:txEl>
                                              <p:pRg st="10" end="10"/>
                                            </p:txEl>
                                          </p:spTgt>
                                        </p:tgtEl>
                                        <p:attrNameLst>
                                          <p:attrName>style.visibility</p:attrName>
                                        </p:attrNameLst>
                                      </p:cBhvr>
                                      <p:to>
                                        <p:strVal val="visible"/>
                                      </p:to>
                                    </p:set>
                                    <p:animEffect transition="in" filter="fade">
                                      <p:cBhvr>
                                        <p:cTn id="138"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p:bldP spid="11" grpId="0"/>
      <p:bldP spid="12" grpId="0"/>
      <p:bldP spid="13" grpId="0"/>
      <p:bldP spid="14" grpId="0"/>
      <p:bldP spid="30" grpId="0" animBg="1"/>
      <p:bldP spid="31" grpId="0" animBg="1"/>
      <p:bldP spid="32" grpId="0" animBg="1"/>
      <p:bldP spid="33" grpId="0" animBg="1"/>
      <p:bldP spid="34" grpId="0" animBg="1"/>
      <p:bldP spid="35" grpId="0"/>
      <p:bldP spid="36" grpId="0"/>
      <p:bldP spid="36" grpId="1"/>
      <p:bldP spid="37" grpId="0"/>
      <p:bldP spid="38" grpId="0"/>
      <p:bldP spid="39" grpId="0"/>
      <p:bldP spid="39" grpId="1"/>
      <p:bldP spid="42" grpId="0" animBg="1"/>
      <p:bldP spid="43" grpId="0"/>
      <p:bldP spid="44" grpId="0" animBg="1"/>
      <p:bldP spid="45" grpId="0"/>
      <p:bldP spid="45" grpId="1"/>
      <p:bldP spid="28" grpId="0" animBg="1"/>
      <p:bldP spid="2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gradFill flip="none" rotWithShape="1">
                  <a:gsLst>
                    <a:gs pos="10000">
                      <a:schemeClr val="accent6">
                        <a:lumMod val="50000"/>
                      </a:schemeClr>
                    </a:gs>
                    <a:gs pos="100000">
                      <a:schemeClr val="accent6"/>
                    </a:gs>
                  </a:gsLst>
                  <a:lin ang="0" scaled="1"/>
                  <a:tileRect/>
                </a:gradFill>
              </a:rPr>
              <a:t>Concept of Memory</a:t>
            </a:r>
          </a:p>
        </p:txBody>
      </p:sp>
      <p:sp>
        <p:nvSpPr>
          <p:cNvPr id="5" name="Text Placeholder 4"/>
          <p:cNvSpPr>
            <a:spLocks noGrp="1"/>
          </p:cNvSpPr>
          <p:nvPr>
            <p:ph type="body" idx="1"/>
          </p:nvPr>
        </p:nvSpPr>
        <p:spPr/>
        <p:txBody>
          <a:bodyPr/>
          <a:lstStyle/>
          <a:p>
            <a:r>
              <a:rPr lang="en-US" dirty="0" smtClean="0"/>
              <a:t>Section - 1</a:t>
            </a:r>
          </a:p>
          <a:p>
            <a:endParaRPr lang="en-US" dirty="0"/>
          </a:p>
        </p:txBody>
      </p:sp>
    </p:spTree>
    <p:extLst>
      <p:ext uri="{BB962C8B-B14F-4D97-AF65-F5344CB8AC3E}">
        <p14:creationId xmlns="" xmlns:p14="http://schemas.microsoft.com/office/powerpoint/2010/main" val="97143756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Best fit</a:t>
            </a:r>
            <a:endParaRPr lang="en-US" dirty="0"/>
          </a:p>
        </p:txBody>
      </p:sp>
      <p:sp>
        <p:nvSpPr>
          <p:cNvPr id="3" name="Content Placeholder 2"/>
          <p:cNvSpPr>
            <a:spLocks noGrp="1"/>
          </p:cNvSpPr>
          <p:nvPr>
            <p:ph idx="1"/>
          </p:nvPr>
        </p:nvSpPr>
        <p:spPr/>
        <p:txBody>
          <a:bodyPr/>
          <a:lstStyle/>
          <a:p>
            <a:r>
              <a:rPr lang="en-US" b="1" dirty="0">
                <a:solidFill>
                  <a:schemeClr val="accent6"/>
                </a:solidFill>
              </a:rPr>
              <a:t>Entire memory is searched </a:t>
            </a:r>
            <a:r>
              <a:rPr lang="en-US" dirty="0"/>
              <a:t>here.</a:t>
            </a:r>
          </a:p>
          <a:p>
            <a:r>
              <a:rPr lang="en-US" dirty="0"/>
              <a:t>The </a:t>
            </a:r>
            <a:r>
              <a:rPr lang="en-US" b="1" dirty="0">
                <a:solidFill>
                  <a:schemeClr val="accent6"/>
                </a:solidFill>
              </a:rPr>
              <a:t>smallest hole, which is large enough to hold the process, is selected </a:t>
            </a:r>
            <a:r>
              <a:rPr lang="en-US" dirty="0"/>
              <a:t>for allocation.</a:t>
            </a:r>
            <a:endParaRPr lang="en-US" dirty="0" smtClean="0"/>
          </a:p>
          <a:p>
            <a:r>
              <a:rPr lang="en-US" dirty="0" smtClean="0"/>
              <a:t>Example: Processes of </a:t>
            </a:r>
            <a:r>
              <a:rPr lang="en-US" b="1" dirty="0" smtClean="0">
                <a:solidFill>
                  <a:schemeClr val="tx2"/>
                </a:solidFill>
              </a:rPr>
              <a:t>212K, 417K, 112K</a:t>
            </a:r>
            <a:r>
              <a:rPr lang="en-US" dirty="0" smtClean="0"/>
              <a:t> and </a:t>
            </a:r>
            <a:r>
              <a:rPr lang="en-US" b="1" dirty="0" smtClean="0">
                <a:solidFill>
                  <a:schemeClr val="tx2"/>
                </a:solidFill>
              </a:rPr>
              <a:t>426K</a:t>
            </a:r>
            <a:r>
              <a:rPr lang="en-US" dirty="0" smtClean="0"/>
              <a:t> arrives in order.</a:t>
            </a:r>
          </a:p>
          <a:p>
            <a:endParaRPr lang="en-US" b="1" dirty="0">
              <a:solidFill>
                <a:schemeClr val="accent6"/>
              </a:solidFill>
            </a:endParaRPr>
          </a:p>
          <a:p>
            <a:endParaRPr lang="en-US" b="1" dirty="0" smtClean="0">
              <a:solidFill>
                <a:schemeClr val="accent6"/>
              </a:solidFill>
            </a:endParaRPr>
          </a:p>
          <a:p>
            <a:endParaRPr lang="en-US" b="1" dirty="0">
              <a:solidFill>
                <a:schemeClr val="accent6"/>
              </a:solidFill>
            </a:endParaRPr>
          </a:p>
          <a:p>
            <a:endParaRPr lang="en-US" b="1" dirty="0" smtClean="0">
              <a:solidFill>
                <a:schemeClr val="accent6"/>
              </a:solidFill>
            </a:endParaRPr>
          </a:p>
          <a:p>
            <a:r>
              <a:rPr lang="en-US" b="1" dirty="0" smtClean="0">
                <a:solidFill>
                  <a:schemeClr val="accent6"/>
                </a:solidFill>
              </a:rPr>
              <a:t>Search time is high</a:t>
            </a:r>
            <a:r>
              <a:rPr lang="en-US" dirty="0" smtClean="0"/>
              <a:t>, as it searches entire memory every time.</a:t>
            </a:r>
          </a:p>
          <a:p>
            <a:r>
              <a:rPr lang="en-US" b="1" dirty="0">
                <a:solidFill>
                  <a:schemeClr val="accent6"/>
                </a:solidFill>
              </a:rPr>
              <a:t>Memory loss is less</a:t>
            </a:r>
            <a:r>
              <a:rPr lang="en-US" dirty="0" smtClean="0"/>
              <a:t>.</a:t>
            </a:r>
            <a:endParaRPr lang="en-US" dirty="0"/>
          </a:p>
        </p:txBody>
      </p:sp>
      <p:sp>
        <p:nvSpPr>
          <p:cNvPr id="5" name="Rectangle 4"/>
          <p:cNvSpPr>
            <a:spLocks noChangeArrowheads="1"/>
          </p:cNvSpPr>
          <p:nvPr/>
        </p:nvSpPr>
        <p:spPr bwMode="auto">
          <a:xfrm>
            <a:off x="1638299" y="2564671"/>
            <a:ext cx="457200" cy="457200"/>
          </a:xfrm>
          <a:prstGeom prst="rect">
            <a:avLst/>
          </a:prstGeom>
          <a:solidFill>
            <a:srgbClr val="FFFFFF"/>
          </a:solidFill>
          <a:ln w="28575">
            <a:solidFill>
              <a:schemeClr val="tx2"/>
            </a:solidFill>
            <a:miter lim="800000"/>
            <a:headEnd/>
            <a:tailEnd/>
          </a:ln>
        </p:spPr>
        <p:txBody>
          <a:bodyPr rot="0" vert="horz" wrap="square" lIns="91440" tIns="45720" rIns="91440" bIns="45720" anchor="t" anchorCtr="0" upright="1">
            <a:noAutofit/>
          </a:bodyPr>
          <a:lstStyle/>
          <a:p>
            <a:endParaRPr lang="en-IN"/>
          </a:p>
        </p:txBody>
      </p:sp>
      <p:sp>
        <p:nvSpPr>
          <p:cNvPr id="6" name="Rectangle 5"/>
          <p:cNvSpPr>
            <a:spLocks noChangeArrowheads="1"/>
          </p:cNvSpPr>
          <p:nvPr/>
        </p:nvSpPr>
        <p:spPr bwMode="auto">
          <a:xfrm>
            <a:off x="2081483" y="2564671"/>
            <a:ext cx="2286000" cy="457200"/>
          </a:xfrm>
          <a:prstGeom prst="rect">
            <a:avLst/>
          </a:prstGeom>
          <a:solidFill>
            <a:srgbClr val="FFFFFF"/>
          </a:solidFill>
          <a:ln w="28575">
            <a:solidFill>
              <a:schemeClr val="tx2"/>
            </a:solidFill>
            <a:miter lim="800000"/>
            <a:headEnd/>
            <a:tailEnd/>
          </a:ln>
        </p:spPr>
        <p:txBody>
          <a:bodyPr rot="0" vert="horz" wrap="square" lIns="91440" tIns="45720" rIns="91440" bIns="45720" anchor="t" anchorCtr="0" upright="1">
            <a:noAutofit/>
          </a:bodyPr>
          <a:lstStyle/>
          <a:p>
            <a:endParaRPr lang="en-IN"/>
          </a:p>
        </p:txBody>
      </p:sp>
      <p:sp>
        <p:nvSpPr>
          <p:cNvPr id="7" name="Rectangle 6"/>
          <p:cNvSpPr>
            <a:spLocks noChangeArrowheads="1"/>
          </p:cNvSpPr>
          <p:nvPr/>
        </p:nvSpPr>
        <p:spPr bwMode="auto">
          <a:xfrm>
            <a:off x="4353467" y="2564671"/>
            <a:ext cx="914400" cy="457200"/>
          </a:xfrm>
          <a:prstGeom prst="rect">
            <a:avLst/>
          </a:prstGeom>
          <a:solidFill>
            <a:srgbClr val="FFFFFF"/>
          </a:solidFill>
          <a:ln w="28575">
            <a:solidFill>
              <a:schemeClr val="tx2"/>
            </a:solidFill>
            <a:miter lim="800000"/>
            <a:headEnd/>
            <a:tailEnd/>
          </a:ln>
        </p:spPr>
        <p:txBody>
          <a:bodyPr rot="0" vert="horz" wrap="square" lIns="91440" tIns="45720" rIns="91440" bIns="45720" anchor="t" anchorCtr="0" upright="1">
            <a:noAutofit/>
          </a:bodyPr>
          <a:lstStyle/>
          <a:p>
            <a:endParaRPr lang="en-IN"/>
          </a:p>
        </p:txBody>
      </p:sp>
      <p:sp>
        <p:nvSpPr>
          <p:cNvPr id="8" name="Rectangle 7"/>
          <p:cNvSpPr>
            <a:spLocks noChangeArrowheads="1"/>
          </p:cNvSpPr>
          <p:nvPr/>
        </p:nvSpPr>
        <p:spPr bwMode="auto">
          <a:xfrm>
            <a:off x="5253851" y="2564671"/>
            <a:ext cx="1371600" cy="457200"/>
          </a:xfrm>
          <a:prstGeom prst="rect">
            <a:avLst/>
          </a:prstGeom>
          <a:solidFill>
            <a:srgbClr val="FFFFFF"/>
          </a:solidFill>
          <a:ln w="28575">
            <a:solidFill>
              <a:schemeClr val="tx2"/>
            </a:solidFill>
            <a:miter lim="800000"/>
            <a:headEnd/>
            <a:tailEnd/>
          </a:ln>
        </p:spPr>
        <p:txBody>
          <a:bodyPr rot="0" vert="horz" wrap="square" lIns="91440" tIns="45720" rIns="91440" bIns="45720" anchor="t" anchorCtr="0" upright="1">
            <a:noAutofit/>
          </a:bodyPr>
          <a:lstStyle/>
          <a:p>
            <a:endParaRPr lang="en-IN"/>
          </a:p>
        </p:txBody>
      </p:sp>
      <p:sp>
        <p:nvSpPr>
          <p:cNvPr id="9" name="Rectangle 8"/>
          <p:cNvSpPr>
            <a:spLocks noChangeArrowheads="1"/>
          </p:cNvSpPr>
          <p:nvPr/>
        </p:nvSpPr>
        <p:spPr bwMode="auto">
          <a:xfrm>
            <a:off x="6611435" y="2564671"/>
            <a:ext cx="2743200" cy="457200"/>
          </a:xfrm>
          <a:prstGeom prst="rect">
            <a:avLst/>
          </a:prstGeom>
          <a:solidFill>
            <a:srgbClr val="FFFFFF"/>
          </a:solidFill>
          <a:ln w="28575">
            <a:solidFill>
              <a:schemeClr val="tx2"/>
            </a:solidFill>
            <a:miter lim="800000"/>
            <a:headEnd/>
            <a:tailEnd/>
          </a:ln>
        </p:spPr>
        <p:txBody>
          <a:bodyPr rot="0" vert="horz" wrap="square" lIns="91440" tIns="45720" rIns="91440" bIns="45720" anchor="t" anchorCtr="0" upright="1">
            <a:noAutofit/>
          </a:bodyPr>
          <a:lstStyle/>
          <a:p>
            <a:endParaRPr lang="en-IN"/>
          </a:p>
        </p:txBody>
      </p:sp>
      <p:sp>
        <p:nvSpPr>
          <p:cNvPr id="10" name="Text Box 87"/>
          <p:cNvSpPr txBox="1">
            <a:spLocks noChangeArrowheads="1"/>
          </p:cNvSpPr>
          <p:nvPr/>
        </p:nvSpPr>
        <p:spPr bwMode="auto">
          <a:xfrm>
            <a:off x="1609724" y="2315180"/>
            <a:ext cx="514350" cy="2400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rot="0" vert="horz" wrap="square" lIns="91440" tIns="45720" rIns="91440" bIns="45720" anchor="ctr" anchorCtr="0" upright="1">
            <a:noAutofit/>
          </a:bodyPr>
          <a:lstStyle/>
          <a:p>
            <a:pPr algn="ctr">
              <a:lnSpc>
                <a:spcPct val="115000"/>
              </a:lnSpc>
              <a:spcAft>
                <a:spcPts val="1000"/>
              </a:spcAft>
            </a:pPr>
            <a:r>
              <a:rPr lang="en-US" sz="1100" dirty="0">
                <a:effectLst/>
                <a:latin typeface="+mj-lt"/>
                <a:ea typeface="Times New Roman" panose="02020603050405020304" pitchFamily="18" charset="0"/>
                <a:cs typeface="Times New Roman" panose="02020603050405020304" pitchFamily="18" charset="0"/>
              </a:rPr>
              <a:t>100k</a:t>
            </a:r>
            <a:endParaRPr lang="en-IN" sz="1100" dirty="0">
              <a:effectLst/>
              <a:latin typeface="+mj-lt"/>
              <a:ea typeface="Times New Roman" panose="02020603050405020304" pitchFamily="18" charset="0"/>
              <a:cs typeface="Times New Roman" panose="02020603050405020304" pitchFamily="18" charset="0"/>
            </a:endParaRPr>
          </a:p>
        </p:txBody>
      </p:sp>
      <p:sp>
        <p:nvSpPr>
          <p:cNvPr id="11" name="Text Box 88"/>
          <p:cNvSpPr txBox="1">
            <a:spLocks noChangeArrowheads="1"/>
          </p:cNvSpPr>
          <p:nvPr/>
        </p:nvSpPr>
        <p:spPr bwMode="auto">
          <a:xfrm>
            <a:off x="2967308" y="2315180"/>
            <a:ext cx="514350" cy="2400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rot="0" vert="horz" wrap="square" lIns="91440" tIns="45720" rIns="91440" bIns="45720" anchor="ctr" anchorCtr="0" upright="1">
            <a:noAutofit/>
          </a:bodyPr>
          <a:lstStyle/>
          <a:p>
            <a:pPr algn="ctr">
              <a:lnSpc>
                <a:spcPct val="115000"/>
              </a:lnSpc>
              <a:spcAft>
                <a:spcPts val="1000"/>
              </a:spcAft>
            </a:pPr>
            <a:r>
              <a:rPr lang="en-US" sz="1100" dirty="0">
                <a:effectLst/>
                <a:latin typeface="+mj-lt"/>
                <a:ea typeface="Times New Roman" panose="02020603050405020304" pitchFamily="18" charset="0"/>
                <a:cs typeface="Times New Roman" panose="02020603050405020304" pitchFamily="18" charset="0"/>
              </a:rPr>
              <a:t>500k</a:t>
            </a:r>
            <a:endParaRPr lang="en-IN" sz="1100" dirty="0">
              <a:effectLst/>
              <a:latin typeface="+mj-lt"/>
              <a:ea typeface="Times New Roman" panose="02020603050405020304" pitchFamily="18" charset="0"/>
              <a:cs typeface="Times New Roman" panose="02020603050405020304" pitchFamily="18" charset="0"/>
            </a:endParaRPr>
          </a:p>
        </p:txBody>
      </p:sp>
      <p:sp>
        <p:nvSpPr>
          <p:cNvPr id="12" name="Text Box 89"/>
          <p:cNvSpPr txBox="1">
            <a:spLocks noChangeArrowheads="1"/>
          </p:cNvSpPr>
          <p:nvPr/>
        </p:nvSpPr>
        <p:spPr bwMode="auto">
          <a:xfrm>
            <a:off x="4553492" y="2315180"/>
            <a:ext cx="514350" cy="2400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rot="0" vert="horz" wrap="square" lIns="91440" tIns="45720" rIns="91440" bIns="45720" anchor="ctr" anchorCtr="0" upright="1">
            <a:noAutofit/>
          </a:bodyPr>
          <a:lstStyle/>
          <a:p>
            <a:pPr algn="ctr">
              <a:lnSpc>
                <a:spcPct val="115000"/>
              </a:lnSpc>
              <a:spcAft>
                <a:spcPts val="1000"/>
              </a:spcAft>
            </a:pPr>
            <a:r>
              <a:rPr lang="en-US" sz="1100" dirty="0" smtClean="0">
                <a:effectLst/>
                <a:latin typeface="+mj-lt"/>
                <a:ea typeface="Times New Roman" panose="02020603050405020304" pitchFamily="18" charset="0"/>
                <a:cs typeface="Times New Roman" panose="02020603050405020304" pitchFamily="18" charset="0"/>
              </a:rPr>
              <a:t>200k</a:t>
            </a:r>
            <a:endParaRPr lang="en-IN" sz="1100" dirty="0">
              <a:effectLst/>
              <a:latin typeface="+mj-lt"/>
              <a:ea typeface="Times New Roman" panose="02020603050405020304" pitchFamily="18" charset="0"/>
              <a:cs typeface="Times New Roman" panose="02020603050405020304" pitchFamily="18" charset="0"/>
            </a:endParaRPr>
          </a:p>
        </p:txBody>
      </p:sp>
      <p:sp>
        <p:nvSpPr>
          <p:cNvPr id="13" name="Text Box 90"/>
          <p:cNvSpPr txBox="1">
            <a:spLocks noChangeArrowheads="1"/>
          </p:cNvSpPr>
          <p:nvPr/>
        </p:nvSpPr>
        <p:spPr bwMode="auto">
          <a:xfrm>
            <a:off x="5682476" y="2315180"/>
            <a:ext cx="514350" cy="2400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rot="0" vert="horz" wrap="square" lIns="91440" tIns="45720" rIns="91440" bIns="45720" anchor="ctr" anchorCtr="0" upright="1">
            <a:noAutofit/>
          </a:bodyPr>
          <a:lstStyle/>
          <a:p>
            <a:pPr algn="ctr">
              <a:lnSpc>
                <a:spcPct val="115000"/>
              </a:lnSpc>
              <a:spcAft>
                <a:spcPts val="1000"/>
              </a:spcAft>
            </a:pPr>
            <a:r>
              <a:rPr lang="en-US" sz="1100" dirty="0">
                <a:effectLst/>
                <a:latin typeface="+mj-lt"/>
                <a:ea typeface="Times New Roman" panose="02020603050405020304" pitchFamily="18" charset="0"/>
                <a:cs typeface="Times New Roman" panose="02020603050405020304" pitchFamily="18" charset="0"/>
              </a:rPr>
              <a:t>300k</a:t>
            </a:r>
            <a:endParaRPr lang="en-IN" sz="1100" dirty="0">
              <a:effectLst/>
              <a:latin typeface="+mj-lt"/>
              <a:ea typeface="Times New Roman" panose="02020603050405020304" pitchFamily="18" charset="0"/>
              <a:cs typeface="Times New Roman" panose="02020603050405020304" pitchFamily="18" charset="0"/>
            </a:endParaRPr>
          </a:p>
        </p:txBody>
      </p:sp>
      <p:sp>
        <p:nvSpPr>
          <p:cNvPr id="14" name="Text Box 91"/>
          <p:cNvSpPr txBox="1">
            <a:spLocks noChangeArrowheads="1"/>
          </p:cNvSpPr>
          <p:nvPr/>
        </p:nvSpPr>
        <p:spPr bwMode="auto">
          <a:xfrm>
            <a:off x="7725860" y="2315180"/>
            <a:ext cx="514350" cy="2400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rot="0" vert="horz" wrap="square" lIns="91440" tIns="45720" rIns="91440" bIns="45720" anchor="ctr" anchorCtr="0" upright="1">
            <a:noAutofit/>
          </a:bodyPr>
          <a:lstStyle/>
          <a:p>
            <a:pPr algn="ctr">
              <a:lnSpc>
                <a:spcPct val="115000"/>
              </a:lnSpc>
              <a:spcAft>
                <a:spcPts val="1000"/>
              </a:spcAft>
            </a:pPr>
            <a:r>
              <a:rPr lang="en-US" sz="1100" dirty="0">
                <a:effectLst/>
                <a:latin typeface="+mj-lt"/>
                <a:ea typeface="Times New Roman" panose="02020603050405020304" pitchFamily="18" charset="0"/>
                <a:cs typeface="Times New Roman" panose="02020603050405020304" pitchFamily="18" charset="0"/>
              </a:rPr>
              <a:t>600k</a:t>
            </a:r>
            <a:endParaRPr lang="en-IN" sz="1100" dirty="0">
              <a:effectLst/>
              <a:latin typeface="+mj-lt"/>
              <a:ea typeface="Times New Roman" panose="02020603050405020304" pitchFamily="18" charset="0"/>
              <a:cs typeface="Times New Roman" panose="02020603050405020304" pitchFamily="18" charset="0"/>
            </a:endParaRPr>
          </a:p>
        </p:txBody>
      </p:sp>
      <p:sp>
        <p:nvSpPr>
          <p:cNvPr id="30" name="Rectangle 29"/>
          <p:cNvSpPr>
            <a:spLocks noChangeArrowheads="1"/>
          </p:cNvSpPr>
          <p:nvPr/>
        </p:nvSpPr>
        <p:spPr bwMode="auto">
          <a:xfrm>
            <a:off x="1638299" y="3358303"/>
            <a:ext cx="457200" cy="457200"/>
          </a:xfrm>
          <a:prstGeom prst="rect">
            <a:avLst/>
          </a:prstGeom>
          <a:solidFill>
            <a:srgbClr val="FFFFFF"/>
          </a:solidFill>
          <a:ln w="28575">
            <a:solidFill>
              <a:schemeClr val="tx2"/>
            </a:solidFill>
            <a:miter lim="800000"/>
            <a:headEnd/>
            <a:tailEnd/>
          </a:ln>
        </p:spPr>
        <p:txBody>
          <a:bodyPr rot="0" vert="horz" wrap="square" lIns="91440" tIns="45720" rIns="91440" bIns="45720" anchor="t" anchorCtr="0" upright="1">
            <a:noAutofit/>
          </a:bodyPr>
          <a:lstStyle/>
          <a:p>
            <a:endParaRPr lang="en-IN"/>
          </a:p>
        </p:txBody>
      </p:sp>
      <p:sp>
        <p:nvSpPr>
          <p:cNvPr id="31" name="Rectangle 30"/>
          <p:cNvSpPr>
            <a:spLocks noChangeArrowheads="1"/>
          </p:cNvSpPr>
          <p:nvPr/>
        </p:nvSpPr>
        <p:spPr bwMode="auto">
          <a:xfrm>
            <a:off x="2081483" y="3358303"/>
            <a:ext cx="2286000" cy="457200"/>
          </a:xfrm>
          <a:prstGeom prst="rect">
            <a:avLst/>
          </a:prstGeom>
          <a:solidFill>
            <a:srgbClr val="FFFFFF"/>
          </a:solidFill>
          <a:ln w="28575">
            <a:solidFill>
              <a:schemeClr val="tx2"/>
            </a:solidFill>
            <a:miter lim="800000"/>
            <a:headEnd/>
            <a:tailEnd/>
          </a:ln>
        </p:spPr>
        <p:txBody>
          <a:bodyPr rot="0" vert="horz" wrap="square" lIns="91440" tIns="45720" rIns="91440" bIns="45720" anchor="t" anchorCtr="0" upright="1">
            <a:noAutofit/>
          </a:bodyPr>
          <a:lstStyle/>
          <a:p>
            <a:endParaRPr lang="en-IN"/>
          </a:p>
        </p:txBody>
      </p:sp>
      <p:sp>
        <p:nvSpPr>
          <p:cNvPr id="32" name="Rectangle 31"/>
          <p:cNvSpPr>
            <a:spLocks noChangeArrowheads="1"/>
          </p:cNvSpPr>
          <p:nvPr/>
        </p:nvSpPr>
        <p:spPr bwMode="auto">
          <a:xfrm>
            <a:off x="4353467" y="3358303"/>
            <a:ext cx="914400" cy="457200"/>
          </a:xfrm>
          <a:prstGeom prst="rect">
            <a:avLst/>
          </a:prstGeom>
          <a:solidFill>
            <a:srgbClr val="FFFFFF"/>
          </a:solidFill>
          <a:ln w="28575">
            <a:solidFill>
              <a:schemeClr val="tx2"/>
            </a:solidFill>
            <a:miter lim="800000"/>
            <a:headEnd/>
            <a:tailEnd/>
          </a:ln>
        </p:spPr>
        <p:txBody>
          <a:bodyPr rot="0" vert="horz" wrap="square" lIns="91440" tIns="45720" rIns="91440" bIns="45720" anchor="t" anchorCtr="0" upright="1">
            <a:noAutofit/>
          </a:bodyPr>
          <a:lstStyle/>
          <a:p>
            <a:endParaRPr lang="en-IN"/>
          </a:p>
        </p:txBody>
      </p:sp>
      <p:sp>
        <p:nvSpPr>
          <p:cNvPr id="33" name="Rectangle 32"/>
          <p:cNvSpPr>
            <a:spLocks noChangeArrowheads="1"/>
          </p:cNvSpPr>
          <p:nvPr/>
        </p:nvSpPr>
        <p:spPr bwMode="auto">
          <a:xfrm>
            <a:off x="5253851" y="3358303"/>
            <a:ext cx="1371600" cy="457200"/>
          </a:xfrm>
          <a:prstGeom prst="rect">
            <a:avLst/>
          </a:prstGeom>
          <a:solidFill>
            <a:srgbClr val="FFFFFF"/>
          </a:solidFill>
          <a:ln w="28575">
            <a:solidFill>
              <a:schemeClr val="tx2"/>
            </a:solidFill>
            <a:miter lim="800000"/>
            <a:headEnd/>
            <a:tailEnd/>
          </a:ln>
        </p:spPr>
        <p:txBody>
          <a:bodyPr rot="0" vert="horz" wrap="square" lIns="91440" tIns="45720" rIns="91440" bIns="45720" anchor="t" anchorCtr="0" upright="1">
            <a:noAutofit/>
          </a:bodyPr>
          <a:lstStyle/>
          <a:p>
            <a:endParaRPr lang="en-IN"/>
          </a:p>
        </p:txBody>
      </p:sp>
      <p:sp>
        <p:nvSpPr>
          <p:cNvPr id="34" name="Rectangle 33"/>
          <p:cNvSpPr>
            <a:spLocks noChangeArrowheads="1"/>
          </p:cNvSpPr>
          <p:nvPr/>
        </p:nvSpPr>
        <p:spPr bwMode="auto">
          <a:xfrm>
            <a:off x="6611435" y="3358303"/>
            <a:ext cx="2743200" cy="457200"/>
          </a:xfrm>
          <a:prstGeom prst="rect">
            <a:avLst/>
          </a:prstGeom>
          <a:solidFill>
            <a:srgbClr val="FFFFFF"/>
          </a:solidFill>
          <a:ln w="28575">
            <a:solidFill>
              <a:schemeClr val="tx2"/>
            </a:solidFill>
            <a:miter lim="800000"/>
            <a:headEnd/>
            <a:tailEnd/>
          </a:ln>
        </p:spPr>
        <p:txBody>
          <a:bodyPr rot="0" vert="horz" wrap="square" lIns="91440" tIns="45720" rIns="91440" bIns="45720" anchor="t" anchorCtr="0" upright="1">
            <a:noAutofit/>
          </a:bodyPr>
          <a:lstStyle/>
          <a:p>
            <a:endParaRPr lang="en-IN"/>
          </a:p>
        </p:txBody>
      </p:sp>
      <p:sp>
        <p:nvSpPr>
          <p:cNvPr id="35" name="Text Box 87"/>
          <p:cNvSpPr txBox="1">
            <a:spLocks noChangeArrowheads="1"/>
          </p:cNvSpPr>
          <p:nvPr/>
        </p:nvSpPr>
        <p:spPr bwMode="auto">
          <a:xfrm>
            <a:off x="1609724" y="3111570"/>
            <a:ext cx="514350" cy="2400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rot="0" vert="horz" wrap="square" lIns="91440" tIns="45720" rIns="91440" bIns="45720" anchor="ctr" anchorCtr="0" upright="1">
            <a:noAutofit/>
          </a:bodyPr>
          <a:lstStyle/>
          <a:p>
            <a:pPr algn="ctr">
              <a:lnSpc>
                <a:spcPct val="115000"/>
              </a:lnSpc>
              <a:spcAft>
                <a:spcPts val="1000"/>
              </a:spcAft>
            </a:pPr>
            <a:r>
              <a:rPr lang="en-US" sz="1100" dirty="0">
                <a:effectLst/>
                <a:latin typeface="+mj-lt"/>
                <a:ea typeface="Times New Roman" panose="02020603050405020304" pitchFamily="18" charset="0"/>
                <a:cs typeface="Times New Roman" panose="02020603050405020304" pitchFamily="18" charset="0"/>
              </a:rPr>
              <a:t>100k</a:t>
            </a:r>
            <a:endParaRPr lang="en-IN" sz="1100" dirty="0">
              <a:effectLst/>
              <a:latin typeface="+mj-lt"/>
              <a:ea typeface="Times New Roman" panose="02020603050405020304" pitchFamily="18" charset="0"/>
              <a:cs typeface="Times New Roman" panose="02020603050405020304" pitchFamily="18" charset="0"/>
            </a:endParaRPr>
          </a:p>
        </p:txBody>
      </p:sp>
      <p:sp>
        <p:nvSpPr>
          <p:cNvPr id="36" name="Text Box 88"/>
          <p:cNvSpPr txBox="1">
            <a:spLocks noChangeArrowheads="1"/>
          </p:cNvSpPr>
          <p:nvPr/>
        </p:nvSpPr>
        <p:spPr bwMode="auto">
          <a:xfrm>
            <a:off x="2967308" y="3111570"/>
            <a:ext cx="514350" cy="2400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rot="0" vert="horz" wrap="square" lIns="91440" tIns="45720" rIns="91440" bIns="45720" anchor="ctr" anchorCtr="0" upright="1">
            <a:noAutofit/>
          </a:bodyPr>
          <a:lstStyle/>
          <a:p>
            <a:pPr algn="ctr">
              <a:lnSpc>
                <a:spcPct val="115000"/>
              </a:lnSpc>
              <a:spcAft>
                <a:spcPts val="1000"/>
              </a:spcAft>
            </a:pPr>
            <a:r>
              <a:rPr lang="en-US" sz="1100" dirty="0">
                <a:effectLst/>
                <a:latin typeface="+mj-lt"/>
                <a:ea typeface="Times New Roman" panose="02020603050405020304" pitchFamily="18" charset="0"/>
                <a:cs typeface="Times New Roman" panose="02020603050405020304" pitchFamily="18" charset="0"/>
              </a:rPr>
              <a:t>500k</a:t>
            </a:r>
            <a:endParaRPr lang="en-IN" sz="1100" dirty="0">
              <a:effectLst/>
              <a:latin typeface="+mj-lt"/>
              <a:ea typeface="Times New Roman" panose="02020603050405020304" pitchFamily="18" charset="0"/>
              <a:cs typeface="Times New Roman" panose="02020603050405020304" pitchFamily="18" charset="0"/>
            </a:endParaRPr>
          </a:p>
        </p:txBody>
      </p:sp>
      <p:sp>
        <p:nvSpPr>
          <p:cNvPr id="37" name="Text Box 89"/>
          <p:cNvSpPr txBox="1">
            <a:spLocks noChangeArrowheads="1"/>
          </p:cNvSpPr>
          <p:nvPr/>
        </p:nvSpPr>
        <p:spPr bwMode="auto">
          <a:xfrm>
            <a:off x="4553492" y="3111570"/>
            <a:ext cx="514350" cy="2400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rot="0" vert="horz" wrap="square" lIns="91440" tIns="45720" rIns="91440" bIns="45720" anchor="ctr" anchorCtr="0" upright="1">
            <a:noAutofit/>
          </a:bodyPr>
          <a:lstStyle/>
          <a:p>
            <a:pPr algn="ctr">
              <a:lnSpc>
                <a:spcPct val="115000"/>
              </a:lnSpc>
              <a:spcAft>
                <a:spcPts val="1000"/>
              </a:spcAft>
            </a:pPr>
            <a:r>
              <a:rPr lang="en-US" sz="1100" dirty="0" smtClean="0">
                <a:effectLst/>
                <a:latin typeface="+mj-lt"/>
                <a:ea typeface="Times New Roman" panose="02020603050405020304" pitchFamily="18" charset="0"/>
                <a:cs typeface="Times New Roman" panose="02020603050405020304" pitchFamily="18" charset="0"/>
              </a:rPr>
              <a:t>200k</a:t>
            </a:r>
            <a:endParaRPr lang="en-IN" sz="1100" dirty="0">
              <a:effectLst/>
              <a:latin typeface="+mj-lt"/>
              <a:ea typeface="Times New Roman" panose="02020603050405020304" pitchFamily="18" charset="0"/>
              <a:cs typeface="Times New Roman" panose="02020603050405020304" pitchFamily="18" charset="0"/>
            </a:endParaRPr>
          </a:p>
        </p:txBody>
      </p:sp>
      <p:sp>
        <p:nvSpPr>
          <p:cNvPr id="38" name="Text Box 90"/>
          <p:cNvSpPr txBox="1">
            <a:spLocks noChangeArrowheads="1"/>
          </p:cNvSpPr>
          <p:nvPr/>
        </p:nvSpPr>
        <p:spPr bwMode="auto">
          <a:xfrm>
            <a:off x="5682476" y="3111570"/>
            <a:ext cx="514350" cy="2400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rot="0" vert="horz" wrap="square" lIns="91440" tIns="45720" rIns="91440" bIns="45720" anchor="ctr" anchorCtr="0" upright="1">
            <a:noAutofit/>
          </a:bodyPr>
          <a:lstStyle/>
          <a:p>
            <a:pPr algn="ctr">
              <a:lnSpc>
                <a:spcPct val="115000"/>
              </a:lnSpc>
              <a:spcAft>
                <a:spcPts val="1000"/>
              </a:spcAft>
            </a:pPr>
            <a:r>
              <a:rPr lang="en-US" sz="1100" dirty="0">
                <a:effectLst/>
                <a:latin typeface="+mj-lt"/>
                <a:ea typeface="Times New Roman" panose="02020603050405020304" pitchFamily="18" charset="0"/>
                <a:cs typeface="Times New Roman" panose="02020603050405020304" pitchFamily="18" charset="0"/>
              </a:rPr>
              <a:t>300k</a:t>
            </a:r>
            <a:endParaRPr lang="en-IN" sz="1100" dirty="0">
              <a:effectLst/>
              <a:latin typeface="+mj-lt"/>
              <a:ea typeface="Times New Roman" panose="02020603050405020304" pitchFamily="18" charset="0"/>
              <a:cs typeface="Times New Roman" panose="02020603050405020304" pitchFamily="18" charset="0"/>
            </a:endParaRPr>
          </a:p>
        </p:txBody>
      </p:sp>
      <p:sp>
        <p:nvSpPr>
          <p:cNvPr id="39" name="Text Box 91"/>
          <p:cNvSpPr txBox="1">
            <a:spLocks noChangeArrowheads="1"/>
          </p:cNvSpPr>
          <p:nvPr/>
        </p:nvSpPr>
        <p:spPr bwMode="auto">
          <a:xfrm>
            <a:off x="7725860" y="3111570"/>
            <a:ext cx="514350" cy="2400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rot="0" vert="horz" wrap="square" lIns="91440" tIns="45720" rIns="91440" bIns="45720" anchor="ctr" anchorCtr="0" upright="1">
            <a:noAutofit/>
          </a:bodyPr>
          <a:lstStyle/>
          <a:p>
            <a:pPr algn="ctr">
              <a:lnSpc>
                <a:spcPct val="115000"/>
              </a:lnSpc>
              <a:spcAft>
                <a:spcPts val="1000"/>
              </a:spcAft>
            </a:pPr>
            <a:r>
              <a:rPr lang="en-US" sz="1100" dirty="0">
                <a:effectLst/>
                <a:latin typeface="+mj-lt"/>
                <a:ea typeface="Times New Roman" panose="02020603050405020304" pitchFamily="18" charset="0"/>
                <a:cs typeface="Times New Roman" panose="02020603050405020304" pitchFamily="18" charset="0"/>
              </a:rPr>
              <a:t>600k</a:t>
            </a:r>
            <a:endParaRPr lang="en-IN" sz="1100" dirty="0">
              <a:effectLst/>
              <a:latin typeface="+mj-lt"/>
              <a:ea typeface="Times New Roman" panose="02020603050405020304" pitchFamily="18" charset="0"/>
              <a:cs typeface="Times New Roman" panose="02020603050405020304" pitchFamily="18" charset="0"/>
            </a:endParaRPr>
          </a:p>
        </p:txBody>
      </p:sp>
      <p:sp>
        <p:nvSpPr>
          <p:cNvPr id="42" name="Text Box 105" descr="Light upward diagonal"/>
          <p:cNvSpPr txBox="1">
            <a:spLocks noChangeArrowheads="1"/>
          </p:cNvSpPr>
          <p:nvPr/>
        </p:nvSpPr>
        <p:spPr bwMode="auto">
          <a:xfrm>
            <a:off x="5253306" y="3358303"/>
            <a:ext cx="914400" cy="457200"/>
          </a:xfrm>
          <a:prstGeom prst="rect">
            <a:avLst/>
          </a:prstGeom>
          <a:pattFill prst="ltUpDiag">
            <a:fgClr>
              <a:srgbClr val="000000"/>
            </a:fgClr>
            <a:bgClr>
              <a:srgbClr val="FFFFFF"/>
            </a:bgClr>
          </a:pattFill>
          <a:ln w="19050">
            <a:solidFill>
              <a:schemeClr val="tx2"/>
            </a:solidFill>
            <a:miter lim="800000"/>
            <a:headEnd/>
            <a:tailEnd/>
          </a:ln>
        </p:spPr>
        <p:txBody>
          <a:bodyPr rot="0" vert="horz" wrap="square" lIns="91440" tIns="45720" rIns="91440" bIns="45720" anchor="ctr" anchorCtr="0" upright="1">
            <a:noAutofit/>
          </a:bodyPr>
          <a:lstStyle/>
          <a:p>
            <a:pPr algn="ctr">
              <a:lnSpc>
                <a:spcPct val="115000"/>
              </a:lnSpc>
              <a:spcAft>
                <a:spcPts val="1000"/>
              </a:spcAft>
            </a:pPr>
            <a:r>
              <a:rPr lang="en-US" sz="1100" b="1" dirty="0">
                <a:ln w="3175">
                  <a:solidFill>
                    <a:schemeClr val="tx1"/>
                  </a:solidFill>
                </a:ln>
                <a:effectLst/>
                <a:latin typeface="+mj-lt"/>
                <a:ea typeface="Times New Roman" panose="02020603050405020304" pitchFamily="18" charset="0"/>
                <a:cs typeface="Times New Roman" panose="02020603050405020304" pitchFamily="18" charset="0"/>
              </a:rPr>
              <a:t>212k</a:t>
            </a:r>
            <a:endParaRPr lang="en-IN" sz="1100" dirty="0">
              <a:ln w="3175">
                <a:solidFill>
                  <a:schemeClr val="tx1"/>
                </a:solidFill>
              </a:ln>
              <a:effectLst/>
              <a:latin typeface="+mj-lt"/>
              <a:ea typeface="Times New Roman" panose="02020603050405020304" pitchFamily="18" charset="0"/>
              <a:cs typeface="Times New Roman" panose="02020603050405020304" pitchFamily="18" charset="0"/>
            </a:endParaRPr>
          </a:p>
        </p:txBody>
      </p:sp>
      <p:sp>
        <p:nvSpPr>
          <p:cNvPr id="43" name="Text Box 88"/>
          <p:cNvSpPr txBox="1">
            <a:spLocks noChangeArrowheads="1"/>
          </p:cNvSpPr>
          <p:nvPr/>
        </p:nvSpPr>
        <p:spPr bwMode="auto">
          <a:xfrm>
            <a:off x="6155925" y="3111570"/>
            <a:ext cx="457200" cy="2400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rot="0" vert="horz" wrap="square" lIns="91440" tIns="45720" rIns="91440" bIns="45720" anchor="ctr" anchorCtr="0" upright="1">
            <a:noAutofit/>
          </a:bodyPr>
          <a:lstStyle/>
          <a:p>
            <a:pPr algn="ctr">
              <a:lnSpc>
                <a:spcPct val="115000"/>
              </a:lnSpc>
              <a:spcAft>
                <a:spcPts val="1000"/>
              </a:spcAft>
            </a:pPr>
            <a:r>
              <a:rPr lang="en-US" sz="1100" dirty="0" smtClean="0">
                <a:effectLst/>
                <a:latin typeface="+mj-lt"/>
                <a:ea typeface="Times New Roman" panose="02020603050405020304" pitchFamily="18" charset="0"/>
                <a:cs typeface="Times New Roman" panose="02020603050405020304" pitchFamily="18" charset="0"/>
              </a:rPr>
              <a:t>88k</a:t>
            </a:r>
            <a:endParaRPr lang="en-IN" sz="1100" dirty="0">
              <a:effectLst/>
              <a:latin typeface="+mj-lt"/>
              <a:ea typeface="Times New Roman" panose="02020603050405020304" pitchFamily="18" charset="0"/>
              <a:cs typeface="Times New Roman" panose="02020603050405020304" pitchFamily="18" charset="0"/>
            </a:endParaRPr>
          </a:p>
        </p:txBody>
      </p:sp>
      <p:sp>
        <p:nvSpPr>
          <p:cNvPr id="44" name="Text Box 105" descr="Light upward diagonal"/>
          <p:cNvSpPr txBox="1">
            <a:spLocks noChangeArrowheads="1"/>
          </p:cNvSpPr>
          <p:nvPr/>
        </p:nvSpPr>
        <p:spPr bwMode="auto">
          <a:xfrm>
            <a:off x="2092094" y="3358303"/>
            <a:ext cx="1828800" cy="457200"/>
          </a:xfrm>
          <a:prstGeom prst="rect">
            <a:avLst/>
          </a:prstGeom>
          <a:pattFill prst="ltUpDiag">
            <a:fgClr>
              <a:srgbClr val="000000"/>
            </a:fgClr>
            <a:bgClr>
              <a:srgbClr val="FFFFFF"/>
            </a:bgClr>
          </a:pattFill>
          <a:ln w="19050">
            <a:solidFill>
              <a:schemeClr val="tx2"/>
            </a:solidFill>
            <a:miter lim="800000"/>
            <a:headEnd/>
            <a:tailEnd/>
          </a:ln>
        </p:spPr>
        <p:txBody>
          <a:bodyPr rot="0" vert="horz" wrap="square" lIns="91440" tIns="45720" rIns="91440" bIns="45720" anchor="ctr" anchorCtr="0" upright="1">
            <a:noAutofit/>
          </a:bodyPr>
          <a:lstStyle/>
          <a:p>
            <a:pPr algn="ctr">
              <a:lnSpc>
                <a:spcPct val="115000"/>
              </a:lnSpc>
              <a:spcAft>
                <a:spcPts val="1000"/>
              </a:spcAft>
            </a:pPr>
            <a:r>
              <a:rPr lang="en-US" sz="1100" b="1" dirty="0" smtClean="0">
                <a:ln w="3175">
                  <a:solidFill>
                    <a:schemeClr val="tx1"/>
                  </a:solidFill>
                </a:ln>
                <a:effectLst/>
                <a:latin typeface="+mj-lt"/>
                <a:ea typeface="Times New Roman" panose="02020603050405020304" pitchFamily="18" charset="0"/>
                <a:cs typeface="Times New Roman" panose="02020603050405020304" pitchFamily="18" charset="0"/>
              </a:rPr>
              <a:t>417k</a:t>
            </a:r>
            <a:endParaRPr lang="en-IN" sz="1100" dirty="0">
              <a:ln w="3175">
                <a:solidFill>
                  <a:schemeClr val="tx1"/>
                </a:solidFill>
              </a:ln>
              <a:effectLst/>
              <a:latin typeface="+mj-lt"/>
              <a:ea typeface="Times New Roman" panose="02020603050405020304" pitchFamily="18" charset="0"/>
              <a:cs typeface="Times New Roman" panose="02020603050405020304" pitchFamily="18" charset="0"/>
            </a:endParaRPr>
          </a:p>
        </p:txBody>
      </p:sp>
      <p:sp>
        <p:nvSpPr>
          <p:cNvPr id="45" name="Text Box 91"/>
          <p:cNvSpPr txBox="1">
            <a:spLocks noChangeArrowheads="1"/>
          </p:cNvSpPr>
          <p:nvPr/>
        </p:nvSpPr>
        <p:spPr bwMode="auto">
          <a:xfrm>
            <a:off x="3913614" y="3111570"/>
            <a:ext cx="457200" cy="2400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rot="0" vert="horz" wrap="square" lIns="91440" tIns="45720" rIns="91440" bIns="45720" anchor="ctr" anchorCtr="0" upright="1">
            <a:noAutofit/>
          </a:bodyPr>
          <a:lstStyle/>
          <a:p>
            <a:pPr algn="ctr">
              <a:lnSpc>
                <a:spcPct val="115000"/>
              </a:lnSpc>
              <a:spcAft>
                <a:spcPts val="1000"/>
              </a:spcAft>
            </a:pPr>
            <a:r>
              <a:rPr lang="en-US" sz="1100" dirty="0" smtClean="0">
                <a:effectLst/>
                <a:latin typeface="+mj-lt"/>
                <a:ea typeface="Times New Roman" panose="02020603050405020304" pitchFamily="18" charset="0"/>
                <a:cs typeface="Times New Roman" panose="02020603050405020304" pitchFamily="18" charset="0"/>
              </a:rPr>
              <a:t>83k</a:t>
            </a:r>
            <a:endParaRPr lang="en-IN" sz="1100" dirty="0">
              <a:effectLst/>
              <a:latin typeface="+mj-lt"/>
              <a:ea typeface="Times New Roman" panose="02020603050405020304" pitchFamily="18" charset="0"/>
              <a:cs typeface="Times New Roman" panose="02020603050405020304" pitchFamily="18" charset="0"/>
            </a:endParaRPr>
          </a:p>
        </p:txBody>
      </p:sp>
      <p:sp>
        <p:nvSpPr>
          <p:cNvPr id="28" name="Text Box 105" descr="Light upward diagonal"/>
          <p:cNvSpPr txBox="1">
            <a:spLocks noChangeArrowheads="1"/>
          </p:cNvSpPr>
          <p:nvPr/>
        </p:nvSpPr>
        <p:spPr bwMode="auto">
          <a:xfrm>
            <a:off x="6612208" y="3358303"/>
            <a:ext cx="1920240" cy="457200"/>
          </a:xfrm>
          <a:prstGeom prst="rect">
            <a:avLst/>
          </a:prstGeom>
          <a:pattFill prst="ltUpDiag">
            <a:fgClr>
              <a:srgbClr val="000000"/>
            </a:fgClr>
            <a:bgClr>
              <a:srgbClr val="FFFFFF"/>
            </a:bgClr>
          </a:pattFill>
          <a:ln w="19050">
            <a:solidFill>
              <a:schemeClr val="tx2"/>
            </a:solidFill>
            <a:miter lim="800000"/>
            <a:headEnd/>
            <a:tailEnd/>
          </a:ln>
        </p:spPr>
        <p:txBody>
          <a:bodyPr rot="0" vert="horz" wrap="square" lIns="91440" tIns="45720" rIns="91440" bIns="45720" anchor="ctr" anchorCtr="0" upright="1">
            <a:noAutofit/>
          </a:bodyPr>
          <a:lstStyle/>
          <a:p>
            <a:pPr algn="ctr">
              <a:lnSpc>
                <a:spcPct val="115000"/>
              </a:lnSpc>
              <a:spcAft>
                <a:spcPts val="1000"/>
              </a:spcAft>
            </a:pPr>
            <a:r>
              <a:rPr lang="en-US" sz="1100" b="1" dirty="0" smtClean="0">
                <a:ln w="3175">
                  <a:solidFill>
                    <a:schemeClr val="tx1"/>
                  </a:solidFill>
                </a:ln>
                <a:effectLst/>
                <a:latin typeface="+mj-lt"/>
                <a:ea typeface="Times New Roman" panose="02020603050405020304" pitchFamily="18" charset="0"/>
                <a:cs typeface="Times New Roman" panose="02020603050405020304" pitchFamily="18" charset="0"/>
              </a:rPr>
              <a:t>426k</a:t>
            </a:r>
            <a:endParaRPr lang="en-IN" sz="1100" dirty="0">
              <a:ln w="3175">
                <a:solidFill>
                  <a:schemeClr val="tx1"/>
                </a:solidFill>
              </a:ln>
              <a:effectLst/>
              <a:latin typeface="+mj-lt"/>
              <a:ea typeface="Times New Roman" panose="02020603050405020304" pitchFamily="18" charset="0"/>
              <a:cs typeface="Times New Roman" panose="02020603050405020304" pitchFamily="18" charset="0"/>
            </a:endParaRPr>
          </a:p>
        </p:txBody>
      </p:sp>
      <p:sp>
        <p:nvSpPr>
          <p:cNvPr id="29" name="Text Box 88"/>
          <p:cNvSpPr txBox="1">
            <a:spLocks noChangeArrowheads="1"/>
          </p:cNvSpPr>
          <p:nvPr/>
        </p:nvSpPr>
        <p:spPr bwMode="auto">
          <a:xfrm>
            <a:off x="8752314" y="3111570"/>
            <a:ext cx="457200" cy="2400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rot="0" vert="horz" wrap="square" lIns="91440" tIns="45720" rIns="91440" bIns="45720" anchor="ctr" anchorCtr="0" upright="1">
            <a:noAutofit/>
          </a:bodyPr>
          <a:lstStyle/>
          <a:p>
            <a:pPr algn="ctr">
              <a:lnSpc>
                <a:spcPct val="115000"/>
              </a:lnSpc>
              <a:spcAft>
                <a:spcPts val="1000"/>
              </a:spcAft>
            </a:pPr>
            <a:r>
              <a:rPr lang="en-US" sz="1100" dirty="0" smtClean="0">
                <a:effectLst/>
                <a:latin typeface="+mj-lt"/>
                <a:ea typeface="Times New Roman" panose="02020603050405020304" pitchFamily="18" charset="0"/>
                <a:cs typeface="Times New Roman" panose="02020603050405020304" pitchFamily="18" charset="0"/>
              </a:rPr>
              <a:t>174k</a:t>
            </a:r>
            <a:endParaRPr lang="en-IN" sz="1100" dirty="0">
              <a:effectLst/>
              <a:latin typeface="+mj-lt"/>
              <a:ea typeface="Times New Roman" panose="02020603050405020304" pitchFamily="18" charset="0"/>
              <a:cs typeface="Times New Roman" panose="02020603050405020304" pitchFamily="18" charset="0"/>
            </a:endParaRPr>
          </a:p>
        </p:txBody>
      </p:sp>
      <p:sp>
        <p:nvSpPr>
          <p:cNvPr id="40" name="Text Box 105" descr="Light upward diagonal"/>
          <p:cNvSpPr txBox="1">
            <a:spLocks noChangeArrowheads="1"/>
          </p:cNvSpPr>
          <p:nvPr/>
        </p:nvSpPr>
        <p:spPr bwMode="auto">
          <a:xfrm>
            <a:off x="4346718" y="3358303"/>
            <a:ext cx="548640" cy="457200"/>
          </a:xfrm>
          <a:prstGeom prst="rect">
            <a:avLst/>
          </a:prstGeom>
          <a:pattFill prst="ltUpDiag">
            <a:fgClr>
              <a:srgbClr val="000000"/>
            </a:fgClr>
            <a:bgClr>
              <a:srgbClr val="FFFFFF"/>
            </a:bgClr>
          </a:pattFill>
          <a:ln w="19050">
            <a:solidFill>
              <a:schemeClr val="tx2"/>
            </a:solidFill>
            <a:miter lim="800000"/>
            <a:headEnd/>
            <a:tailEnd/>
          </a:ln>
        </p:spPr>
        <p:txBody>
          <a:bodyPr rot="0" vert="horz" wrap="square" lIns="91440" tIns="45720" rIns="91440" bIns="45720" anchor="ctr" anchorCtr="0" upright="1">
            <a:noAutofit/>
          </a:bodyPr>
          <a:lstStyle/>
          <a:p>
            <a:pPr algn="ctr">
              <a:lnSpc>
                <a:spcPct val="115000"/>
              </a:lnSpc>
              <a:spcAft>
                <a:spcPts val="1000"/>
              </a:spcAft>
            </a:pPr>
            <a:r>
              <a:rPr lang="en-US" sz="1100" b="1" dirty="0" smtClean="0">
                <a:ln w="3175">
                  <a:solidFill>
                    <a:schemeClr val="tx1"/>
                  </a:solidFill>
                </a:ln>
                <a:effectLst/>
                <a:latin typeface="+mj-lt"/>
                <a:ea typeface="Times New Roman" panose="02020603050405020304" pitchFamily="18" charset="0"/>
                <a:cs typeface="Times New Roman" panose="02020603050405020304" pitchFamily="18" charset="0"/>
              </a:rPr>
              <a:t>112k</a:t>
            </a:r>
            <a:endParaRPr lang="en-IN" sz="1100" dirty="0">
              <a:ln w="3175">
                <a:solidFill>
                  <a:schemeClr val="tx1"/>
                </a:solidFill>
              </a:ln>
              <a:effectLst/>
              <a:latin typeface="+mj-lt"/>
              <a:ea typeface="Times New Roman" panose="02020603050405020304" pitchFamily="18" charset="0"/>
              <a:cs typeface="Times New Roman" panose="02020603050405020304" pitchFamily="18" charset="0"/>
            </a:endParaRPr>
          </a:p>
        </p:txBody>
      </p:sp>
      <p:sp>
        <p:nvSpPr>
          <p:cNvPr id="41" name="Text Box 88"/>
          <p:cNvSpPr txBox="1">
            <a:spLocks noChangeArrowheads="1"/>
          </p:cNvSpPr>
          <p:nvPr/>
        </p:nvSpPr>
        <p:spPr bwMode="auto">
          <a:xfrm>
            <a:off x="4854040" y="3111570"/>
            <a:ext cx="457200" cy="2400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rot="0" vert="horz" wrap="square" lIns="91440" tIns="45720" rIns="91440" bIns="45720" anchor="ctr" anchorCtr="0" upright="1">
            <a:noAutofit/>
          </a:bodyPr>
          <a:lstStyle/>
          <a:p>
            <a:pPr algn="ctr">
              <a:lnSpc>
                <a:spcPct val="115000"/>
              </a:lnSpc>
              <a:spcAft>
                <a:spcPts val="1000"/>
              </a:spcAft>
            </a:pPr>
            <a:r>
              <a:rPr lang="en-US" sz="1100" dirty="0" smtClean="0">
                <a:effectLst/>
                <a:latin typeface="+mj-lt"/>
                <a:ea typeface="Times New Roman" panose="02020603050405020304" pitchFamily="18" charset="0"/>
                <a:cs typeface="Times New Roman" panose="02020603050405020304" pitchFamily="18" charset="0"/>
              </a:rPr>
              <a:t>88k</a:t>
            </a:r>
            <a:endParaRPr lang="en-IN" sz="1100" dirty="0">
              <a:effectLst/>
              <a:latin typeface="+mj-lt"/>
              <a:ea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3827390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
                                            <p:txEl>
                                              <p:pRg st="0" end="0"/>
                                            </p:txEl>
                                          </p:spTgt>
                                        </p:tgtEl>
                                        <p:attrNameLst>
                                          <p:attrName>style.visibility</p:attrName>
                                        </p:attrNameLst>
                                      </p:cBhvr>
                                      <p:to>
                                        <p:strVal val="visible"/>
                                      </p:to>
                                    </p:set>
                                    <p:animEffect transition="in" filter="fade">
                                      <p:cBhvr>
                                        <p:cTn id="39" dur="500"/>
                                        <p:tgtEl>
                                          <p:spTgt spid="3">
                                            <p:txEl>
                                              <p:pRg st="0" end="0"/>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3">
                                            <p:txEl>
                                              <p:pRg st="1" end="1"/>
                                            </p:txEl>
                                          </p:spTgt>
                                        </p:tgtEl>
                                        <p:attrNameLst>
                                          <p:attrName>style.visibility</p:attrName>
                                        </p:attrNameLst>
                                      </p:cBhvr>
                                      <p:to>
                                        <p:strVal val="visible"/>
                                      </p:to>
                                    </p:set>
                                    <p:animEffect transition="in" filter="fade">
                                      <p:cBhvr>
                                        <p:cTn id="44" dur="500"/>
                                        <p:tgtEl>
                                          <p:spTgt spid="3">
                                            <p:txEl>
                                              <p:pRg st="1" end="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3">
                                            <p:txEl>
                                              <p:pRg st="2" end="2"/>
                                            </p:txEl>
                                          </p:spTgt>
                                        </p:tgtEl>
                                        <p:attrNameLst>
                                          <p:attrName>style.visibility</p:attrName>
                                        </p:attrNameLst>
                                      </p:cBhvr>
                                      <p:to>
                                        <p:strVal val="visible"/>
                                      </p:to>
                                    </p:set>
                                    <p:animEffect transition="in" filter="fade">
                                      <p:cBhvr>
                                        <p:cTn id="49" dur="500"/>
                                        <p:tgtEl>
                                          <p:spTgt spid="3">
                                            <p:txEl>
                                              <p:pRg st="2" end="2"/>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30"/>
                                        </p:tgtEl>
                                        <p:attrNameLst>
                                          <p:attrName>style.visibility</p:attrName>
                                        </p:attrNameLst>
                                      </p:cBhvr>
                                      <p:to>
                                        <p:strVal val="visible"/>
                                      </p:to>
                                    </p:set>
                                    <p:animEffect transition="in" filter="fade">
                                      <p:cBhvr>
                                        <p:cTn id="54" dur="500"/>
                                        <p:tgtEl>
                                          <p:spTgt spid="30"/>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32"/>
                                        </p:tgtEl>
                                        <p:attrNameLst>
                                          <p:attrName>style.visibility</p:attrName>
                                        </p:attrNameLst>
                                      </p:cBhvr>
                                      <p:to>
                                        <p:strVal val="visible"/>
                                      </p:to>
                                    </p:set>
                                    <p:animEffect transition="in" filter="fade">
                                      <p:cBhvr>
                                        <p:cTn id="57" dur="500"/>
                                        <p:tgtEl>
                                          <p:spTgt spid="32"/>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33"/>
                                        </p:tgtEl>
                                        <p:attrNameLst>
                                          <p:attrName>style.visibility</p:attrName>
                                        </p:attrNameLst>
                                      </p:cBhvr>
                                      <p:to>
                                        <p:strVal val="visible"/>
                                      </p:to>
                                    </p:set>
                                    <p:animEffect transition="in" filter="fade">
                                      <p:cBhvr>
                                        <p:cTn id="60" dur="500"/>
                                        <p:tgtEl>
                                          <p:spTgt spid="33"/>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34"/>
                                        </p:tgtEl>
                                        <p:attrNameLst>
                                          <p:attrName>style.visibility</p:attrName>
                                        </p:attrNameLst>
                                      </p:cBhvr>
                                      <p:to>
                                        <p:strVal val="visible"/>
                                      </p:to>
                                    </p:set>
                                    <p:animEffect transition="in" filter="fade">
                                      <p:cBhvr>
                                        <p:cTn id="63" dur="500"/>
                                        <p:tgtEl>
                                          <p:spTgt spid="34"/>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35"/>
                                        </p:tgtEl>
                                        <p:attrNameLst>
                                          <p:attrName>style.visibility</p:attrName>
                                        </p:attrNameLst>
                                      </p:cBhvr>
                                      <p:to>
                                        <p:strVal val="visible"/>
                                      </p:to>
                                    </p:set>
                                    <p:animEffect transition="in" filter="fade">
                                      <p:cBhvr>
                                        <p:cTn id="66" dur="500"/>
                                        <p:tgtEl>
                                          <p:spTgt spid="35"/>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36"/>
                                        </p:tgtEl>
                                        <p:attrNameLst>
                                          <p:attrName>style.visibility</p:attrName>
                                        </p:attrNameLst>
                                      </p:cBhvr>
                                      <p:to>
                                        <p:strVal val="visible"/>
                                      </p:to>
                                    </p:set>
                                    <p:animEffect transition="in" filter="fade">
                                      <p:cBhvr>
                                        <p:cTn id="69" dur="500"/>
                                        <p:tgtEl>
                                          <p:spTgt spid="36"/>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37"/>
                                        </p:tgtEl>
                                        <p:attrNameLst>
                                          <p:attrName>style.visibility</p:attrName>
                                        </p:attrNameLst>
                                      </p:cBhvr>
                                      <p:to>
                                        <p:strVal val="visible"/>
                                      </p:to>
                                    </p:set>
                                    <p:animEffect transition="in" filter="fade">
                                      <p:cBhvr>
                                        <p:cTn id="72" dur="500"/>
                                        <p:tgtEl>
                                          <p:spTgt spid="37"/>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38"/>
                                        </p:tgtEl>
                                        <p:attrNameLst>
                                          <p:attrName>style.visibility</p:attrName>
                                        </p:attrNameLst>
                                      </p:cBhvr>
                                      <p:to>
                                        <p:strVal val="visible"/>
                                      </p:to>
                                    </p:set>
                                    <p:animEffect transition="in" filter="fade">
                                      <p:cBhvr>
                                        <p:cTn id="75" dur="500"/>
                                        <p:tgtEl>
                                          <p:spTgt spid="38"/>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39"/>
                                        </p:tgtEl>
                                        <p:attrNameLst>
                                          <p:attrName>style.visibility</p:attrName>
                                        </p:attrNameLst>
                                      </p:cBhvr>
                                      <p:to>
                                        <p:strVal val="visible"/>
                                      </p:to>
                                    </p:set>
                                    <p:animEffect transition="in" filter="fade">
                                      <p:cBhvr>
                                        <p:cTn id="78" dur="500"/>
                                        <p:tgtEl>
                                          <p:spTgt spid="39"/>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31"/>
                                        </p:tgtEl>
                                        <p:attrNameLst>
                                          <p:attrName>style.visibility</p:attrName>
                                        </p:attrNameLst>
                                      </p:cBhvr>
                                      <p:to>
                                        <p:strVal val="visible"/>
                                      </p:to>
                                    </p:set>
                                    <p:animEffect transition="in" filter="fade">
                                      <p:cBhvr>
                                        <p:cTn id="81" dur="500"/>
                                        <p:tgtEl>
                                          <p:spTgt spid="31"/>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grpId="0" nodeType="clickEffect">
                                  <p:stCondLst>
                                    <p:cond delay="0"/>
                                  </p:stCondLst>
                                  <p:childTnLst>
                                    <p:set>
                                      <p:cBhvr>
                                        <p:cTn id="85" dur="1" fill="hold">
                                          <p:stCondLst>
                                            <p:cond delay="0"/>
                                          </p:stCondLst>
                                        </p:cTn>
                                        <p:tgtEl>
                                          <p:spTgt spid="42"/>
                                        </p:tgtEl>
                                        <p:attrNameLst>
                                          <p:attrName>style.visibility</p:attrName>
                                        </p:attrNameLst>
                                      </p:cBhvr>
                                      <p:to>
                                        <p:strVal val="visible"/>
                                      </p:to>
                                    </p:set>
                                    <p:animEffect transition="in" filter="fade">
                                      <p:cBhvr>
                                        <p:cTn id="86" dur="500"/>
                                        <p:tgtEl>
                                          <p:spTgt spid="42"/>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xit" presetSubtype="0" fill="hold" grpId="1" nodeType="clickEffect">
                                  <p:stCondLst>
                                    <p:cond delay="0"/>
                                  </p:stCondLst>
                                  <p:childTnLst>
                                    <p:animEffect transition="out" filter="fade">
                                      <p:cBhvr>
                                        <p:cTn id="90" dur="500"/>
                                        <p:tgtEl>
                                          <p:spTgt spid="38"/>
                                        </p:tgtEl>
                                      </p:cBhvr>
                                    </p:animEffect>
                                    <p:set>
                                      <p:cBhvr>
                                        <p:cTn id="91" dur="1" fill="hold">
                                          <p:stCondLst>
                                            <p:cond delay="499"/>
                                          </p:stCondLst>
                                        </p:cTn>
                                        <p:tgtEl>
                                          <p:spTgt spid="38"/>
                                        </p:tgtEl>
                                        <p:attrNameLst>
                                          <p:attrName>style.visibility</p:attrName>
                                        </p:attrNameLst>
                                      </p:cBhvr>
                                      <p:to>
                                        <p:strVal val="hidden"/>
                                      </p:to>
                                    </p:set>
                                  </p:childTnLst>
                                </p:cTn>
                              </p:par>
                              <p:par>
                                <p:cTn id="92" presetID="10" presetClass="entr" presetSubtype="0" fill="hold" grpId="0" nodeType="withEffect">
                                  <p:stCondLst>
                                    <p:cond delay="0"/>
                                  </p:stCondLst>
                                  <p:childTnLst>
                                    <p:set>
                                      <p:cBhvr>
                                        <p:cTn id="93" dur="1" fill="hold">
                                          <p:stCondLst>
                                            <p:cond delay="0"/>
                                          </p:stCondLst>
                                        </p:cTn>
                                        <p:tgtEl>
                                          <p:spTgt spid="43"/>
                                        </p:tgtEl>
                                        <p:attrNameLst>
                                          <p:attrName>style.visibility</p:attrName>
                                        </p:attrNameLst>
                                      </p:cBhvr>
                                      <p:to>
                                        <p:strVal val="visible"/>
                                      </p:to>
                                    </p:set>
                                    <p:animEffect transition="in" filter="fade">
                                      <p:cBhvr>
                                        <p:cTn id="94" dur="500"/>
                                        <p:tgtEl>
                                          <p:spTgt spid="43"/>
                                        </p:tgtEl>
                                      </p:cBhvr>
                                    </p:animEffect>
                                  </p:childTnLst>
                                </p:cTn>
                              </p:par>
                            </p:childTnLst>
                          </p:cTn>
                        </p:par>
                      </p:childTnLst>
                    </p:cTn>
                  </p:par>
                  <p:par>
                    <p:cTn id="95" fill="hold">
                      <p:stCondLst>
                        <p:cond delay="indefinite"/>
                      </p:stCondLst>
                      <p:childTnLst>
                        <p:par>
                          <p:cTn id="96" fill="hold">
                            <p:stCondLst>
                              <p:cond delay="0"/>
                            </p:stCondLst>
                            <p:childTnLst>
                              <p:par>
                                <p:cTn id="97" presetID="10" presetClass="entr" presetSubtype="0" fill="hold" grpId="0" nodeType="clickEffect">
                                  <p:stCondLst>
                                    <p:cond delay="0"/>
                                  </p:stCondLst>
                                  <p:childTnLst>
                                    <p:set>
                                      <p:cBhvr>
                                        <p:cTn id="98" dur="1" fill="hold">
                                          <p:stCondLst>
                                            <p:cond delay="0"/>
                                          </p:stCondLst>
                                        </p:cTn>
                                        <p:tgtEl>
                                          <p:spTgt spid="44"/>
                                        </p:tgtEl>
                                        <p:attrNameLst>
                                          <p:attrName>style.visibility</p:attrName>
                                        </p:attrNameLst>
                                      </p:cBhvr>
                                      <p:to>
                                        <p:strVal val="visible"/>
                                      </p:to>
                                    </p:set>
                                    <p:animEffect transition="in" filter="fade">
                                      <p:cBhvr>
                                        <p:cTn id="99" dur="500"/>
                                        <p:tgtEl>
                                          <p:spTgt spid="44"/>
                                        </p:tgtEl>
                                      </p:cBhvr>
                                    </p:animEffect>
                                  </p:childTnLst>
                                </p:cTn>
                              </p:par>
                            </p:childTnLst>
                          </p:cTn>
                        </p:par>
                      </p:childTnLst>
                    </p:cTn>
                  </p:par>
                  <p:par>
                    <p:cTn id="100" fill="hold">
                      <p:stCondLst>
                        <p:cond delay="indefinite"/>
                      </p:stCondLst>
                      <p:childTnLst>
                        <p:par>
                          <p:cTn id="101" fill="hold">
                            <p:stCondLst>
                              <p:cond delay="0"/>
                            </p:stCondLst>
                            <p:childTnLst>
                              <p:par>
                                <p:cTn id="102" presetID="10" presetClass="exit" presetSubtype="0" fill="hold" grpId="1" nodeType="clickEffect">
                                  <p:stCondLst>
                                    <p:cond delay="0"/>
                                  </p:stCondLst>
                                  <p:childTnLst>
                                    <p:animEffect transition="out" filter="fade">
                                      <p:cBhvr>
                                        <p:cTn id="103" dur="500"/>
                                        <p:tgtEl>
                                          <p:spTgt spid="36"/>
                                        </p:tgtEl>
                                      </p:cBhvr>
                                    </p:animEffect>
                                    <p:set>
                                      <p:cBhvr>
                                        <p:cTn id="104" dur="1" fill="hold">
                                          <p:stCondLst>
                                            <p:cond delay="499"/>
                                          </p:stCondLst>
                                        </p:cTn>
                                        <p:tgtEl>
                                          <p:spTgt spid="36"/>
                                        </p:tgtEl>
                                        <p:attrNameLst>
                                          <p:attrName>style.visibility</p:attrName>
                                        </p:attrNameLst>
                                      </p:cBhvr>
                                      <p:to>
                                        <p:strVal val="hidden"/>
                                      </p:to>
                                    </p:set>
                                  </p:childTnLst>
                                </p:cTn>
                              </p:par>
                              <p:par>
                                <p:cTn id="105" presetID="10" presetClass="entr" presetSubtype="0" fill="hold" grpId="0" nodeType="withEffect">
                                  <p:stCondLst>
                                    <p:cond delay="0"/>
                                  </p:stCondLst>
                                  <p:childTnLst>
                                    <p:set>
                                      <p:cBhvr>
                                        <p:cTn id="106" dur="1" fill="hold">
                                          <p:stCondLst>
                                            <p:cond delay="0"/>
                                          </p:stCondLst>
                                        </p:cTn>
                                        <p:tgtEl>
                                          <p:spTgt spid="45"/>
                                        </p:tgtEl>
                                        <p:attrNameLst>
                                          <p:attrName>style.visibility</p:attrName>
                                        </p:attrNameLst>
                                      </p:cBhvr>
                                      <p:to>
                                        <p:strVal val="visible"/>
                                      </p:to>
                                    </p:set>
                                    <p:animEffect transition="in" filter="fade">
                                      <p:cBhvr>
                                        <p:cTn id="107" dur="500"/>
                                        <p:tgtEl>
                                          <p:spTgt spid="45"/>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grpId="0" nodeType="clickEffect">
                                  <p:stCondLst>
                                    <p:cond delay="0"/>
                                  </p:stCondLst>
                                  <p:childTnLst>
                                    <p:set>
                                      <p:cBhvr>
                                        <p:cTn id="111" dur="1" fill="hold">
                                          <p:stCondLst>
                                            <p:cond delay="0"/>
                                          </p:stCondLst>
                                        </p:cTn>
                                        <p:tgtEl>
                                          <p:spTgt spid="40"/>
                                        </p:tgtEl>
                                        <p:attrNameLst>
                                          <p:attrName>style.visibility</p:attrName>
                                        </p:attrNameLst>
                                      </p:cBhvr>
                                      <p:to>
                                        <p:strVal val="visible"/>
                                      </p:to>
                                    </p:set>
                                    <p:animEffect transition="in" filter="fade">
                                      <p:cBhvr>
                                        <p:cTn id="112" dur="500"/>
                                        <p:tgtEl>
                                          <p:spTgt spid="40"/>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xit" presetSubtype="0" fill="hold" grpId="1" nodeType="clickEffect">
                                  <p:stCondLst>
                                    <p:cond delay="0"/>
                                  </p:stCondLst>
                                  <p:childTnLst>
                                    <p:animEffect transition="out" filter="fade">
                                      <p:cBhvr>
                                        <p:cTn id="116" dur="500"/>
                                        <p:tgtEl>
                                          <p:spTgt spid="37"/>
                                        </p:tgtEl>
                                      </p:cBhvr>
                                    </p:animEffect>
                                    <p:set>
                                      <p:cBhvr>
                                        <p:cTn id="117" dur="1" fill="hold">
                                          <p:stCondLst>
                                            <p:cond delay="499"/>
                                          </p:stCondLst>
                                        </p:cTn>
                                        <p:tgtEl>
                                          <p:spTgt spid="37"/>
                                        </p:tgtEl>
                                        <p:attrNameLst>
                                          <p:attrName>style.visibility</p:attrName>
                                        </p:attrNameLst>
                                      </p:cBhvr>
                                      <p:to>
                                        <p:strVal val="hidden"/>
                                      </p:to>
                                    </p:set>
                                  </p:childTnLst>
                                </p:cTn>
                              </p:par>
                              <p:par>
                                <p:cTn id="118" presetID="10" presetClass="entr" presetSubtype="0" fill="hold" grpId="0" nodeType="withEffect">
                                  <p:stCondLst>
                                    <p:cond delay="0"/>
                                  </p:stCondLst>
                                  <p:childTnLst>
                                    <p:set>
                                      <p:cBhvr>
                                        <p:cTn id="119" dur="1" fill="hold">
                                          <p:stCondLst>
                                            <p:cond delay="0"/>
                                          </p:stCondLst>
                                        </p:cTn>
                                        <p:tgtEl>
                                          <p:spTgt spid="41"/>
                                        </p:tgtEl>
                                        <p:attrNameLst>
                                          <p:attrName>style.visibility</p:attrName>
                                        </p:attrNameLst>
                                      </p:cBhvr>
                                      <p:to>
                                        <p:strVal val="visible"/>
                                      </p:to>
                                    </p:set>
                                    <p:animEffect transition="in" filter="fade">
                                      <p:cBhvr>
                                        <p:cTn id="120" dur="500"/>
                                        <p:tgtEl>
                                          <p:spTgt spid="41"/>
                                        </p:tgtEl>
                                      </p:cBhvr>
                                    </p:animEffect>
                                  </p:childTnLst>
                                </p:cTn>
                              </p:par>
                            </p:childTnLst>
                          </p:cTn>
                        </p:par>
                      </p:childTnLst>
                    </p:cTn>
                  </p:par>
                  <p:par>
                    <p:cTn id="121" fill="hold">
                      <p:stCondLst>
                        <p:cond delay="indefinite"/>
                      </p:stCondLst>
                      <p:childTnLst>
                        <p:par>
                          <p:cTn id="122" fill="hold">
                            <p:stCondLst>
                              <p:cond delay="0"/>
                            </p:stCondLst>
                            <p:childTnLst>
                              <p:par>
                                <p:cTn id="123" presetID="10" presetClass="entr" presetSubtype="0" fill="hold" grpId="0" nodeType="clickEffect">
                                  <p:stCondLst>
                                    <p:cond delay="0"/>
                                  </p:stCondLst>
                                  <p:childTnLst>
                                    <p:set>
                                      <p:cBhvr>
                                        <p:cTn id="124" dur="1" fill="hold">
                                          <p:stCondLst>
                                            <p:cond delay="0"/>
                                          </p:stCondLst>
                                        </p:cTn>
                                        <p:tgtEl>
                                          <p:spTgt spid="28"/>
                                        </p:tgtEl>
                                        <p:attrNameLst>
                                          <p:attrName>style.visibility</p:attrName>
                                        </p:attrNameLst>
                                      </p:cBhvr>
                                      <p:to>
                                        <p:strVal val="visible"/>
                                      </p:to>
                                    </p:set>
                                    <p:animEffect transition="in" filter="fade">
                                      <p:cBhvr>
                                        <p:cTn id="125" dur="500"/>
                                        <p:tgtEl>
                                          <p:spTgt spid="28"/>
                                        </p:tgtEl>
                                      </p:cBhvr>
                                    </p:animEffect>
                                  </p:childTnLst>
                                </p:cTn>
                              </p:par>
                            </p:childTnLst>
                          </p:cTn>
                        </p:par>
                      </p:childTnLst>
                    </p:cTn>
                  </p:par>
                  <p:par>
                    <p:cTn id="126" fill="hold">
                      <p:stCondLst>
                        <p:cond delay="indefinite"/>
                      </p:stCondLst>
                      <p:childTnLst>
                        <p:par>
                          <p:cTn id="127" fill="hold">
                            <p:stCondLst>
                              <p:cond delay="0"/>
                            </p:stCondLst>
                            <p:childTnLst>
                              <p:par>
                                <p:cTn id="128" presetID="10" presetClass="exit" presetSubtype="0" fill="hold" grpId="1" nodeType="clickEffect">
                                  <p:stCondLst>
                                    <p:cond delay="0"/>
                                  </p:stCondLst>
                                  <p:childTnLst>
                                    <p:animEffect transition="out" filter="fade">
                                      <p:cBhvr>
                                        <p:cTn id="129" dur="500"/>
                                        <p:tgtEl>
                                          <p:spTgt spid="39"/>
                                        </p:tgtEl>
                                      </p:cBhvr>
                                    </p:animEffect>
                                    <p:set>
                                      <p:cBhvr>
                                        <p:cTn id="130" dur="1" fill="hold">
                                          <p:stCondLst>
                                            <p:cond delay="499"/>
                                          </p:stCondLst>
                                        </p:cTn>
                                        <p:tgtEl>
                                          <p:spTgt spid="39"/>
                                        </p:tgtEl>
                                        <p:attrNameLst>
                                          <p:attrName>style.visibility</p:attrName>
                                        </p:attrNameLst>
                                      </p:cBhvr>
                                      <p:to>
                                        <p:strVal val="hidden"/>
                                      </p:to>
                                    </p:set>
                                  </p:childTnLst>
                                </p:cTn>
                              </p:par>
                              <p:par>
                                <p:cTn id="131" presetID="10" presetClass="entr" presetSubtype="0" fill="hold" grpId="0" nodeType="withEffect">
                                  <p:stCondLst>
                                    <p:cond delay="0"/>
                                  </p:stCondLst>
                                  <p:childTnLst>
                                    <p:set>
                                      <p:cBhvr>
                                        <p:cTn id="132" dur="1" fill="hold">
                                          <p:stCondLst>
                                            <p:cond delay="0"/>
                                          </p:stCondLst>
                                        </p:cTn>
                                        <p:tgtEl>
                                          <p:spTgt spid="29"/>
                                        </p:tgtEl>
                                        <p:attrNameLst>
                                          <p:attrName>style.visibility</p:attrName>
                                        </p:attrNameLst>
                                      </p:cBhvr>
                                      <p:to>
                                        <p:strVal val="visible"/>
                                      </p:to>
                                    </p:set>
                                    <p:animEffect transition="in" filter="fade">
                                      <p:cBhvr>
                                        <p:cTn id="133" dur="500"/>
                                        <p:tgtEl>
                                          <p:spTgt spid="29"/>
                                        </p:tgtEl>
                                      </p:cBhvr>
                                    </p:animEffect>
                                  </p:childTnLst>
                                </p:cTn>
                              </p:par>
                            </p:childTnLst>
                          </p:cTn>
                        </p:par>
                      </p:childTnLst>
                    </p:cTn>
                  </p:par>
                  <p:par>
                    <p:cTn id="134" fill="hold">
                      <p:stCondLst>
                        <p:cond delay="indefinite"/>
                      </p:stCondLst>
                      <p:childTnLst>
                        <p:par>
                          <p:cTn id="135" fill="hold">
                            <p:stCondLst>
                              <p:cond delay="0"/>
                            </p:stCondLst>
                            <p:childTnLst>
                              <p:par>
                                <p:cTn id="136" presetID="10" presetClass="entr" presetSubtype="0" fill="hold" nodeType="clickEffect">
                                  <p:stCondLst>
                                    <p:cond delay="0"/>
                                  </p:stCondLst>
                                  <p:childTnLst>
                                    <p:set>
                                      <p:cBhvr>
                                        <p:cTn id="137" dur="1" fill="hold">
                                          <p:stCondLst>
                                            <p:cond delay="0"/>
                                          </p:stCondLst>
                                        </p:cTn>
                                        <p:tgtEl>
                                          <p:spTgt spid="3">
                                            <p:txEl>
                                              <p:pRg st="7" end="7"/>
                                            </p:txEl>
                                          </p:spTgt>
                                        </p:tgtEl>
                                        <p:attrNameLst>
                                          <p:attrName>style.visibility</p:attrName>
                                        </p:attrNameLst>
                                      </p:cBhvr>
                                      <p:to>
                                        <p:strVal val="visible"/>
                                      </p:to>
                                    </p:set>
                                    <p:animEffect transition="in" filter="fade">
                                      <p:cBhvr>
                                        <p:cTn id="138" dur="500"/>
                                        <p:tgtEl>
                                          <p:spTgt spid="3">
                                            <p:txEl>
                                              <p:pRg st="7" end="7"/>
                                            </p:txEl>
                                          </p:spTgt>
                                        </p:tgtEl>
                                      </p:cBhvr>
                                    </p:animEffect>
                                  </p:childTnLst>
                                </p:cTn>
                              </p:par>
                            </p:childTnLst>
                          </p:cTn>
                        </p:par>
                      </p:childTnLst>
                    </p:cTn>
                  </p:par>
                  <p:par>
                    <p:cTn id="139" fill="hold">
                      <p:stCondLst>
                        <p:cond delay="indefinite"/>
                      </p:stCondLst>
                      <p:childTnLst>
                        <p:par>
                          <p:cTn id="140" fill="hold">
                            <p:stCondLst>
                              <p:cond delay="0"/>
                            </p:stCondLst>
                            <p:childTnLst>
                              <p:par>
                                <p:cTn id="141" presetID="10" presetClass="entr" presetSubtype="0" fill="hold" nodeType="clickEffect">
                                  <p:stCondLst>
                                    <p:cond delay="0"/>
                                  </p:stCondLst>
                                  <p:childTnLst>
                                    <p:set>
                                      <p:cBhvr>
                                        <p:cTn id="142" dur="1" fill="hold">
                                          <p:stCondLst>
                                            <p:cond delay="0"/>
                                          </p:stCondLst>
                                        </p:cTn>
                                        <p:tgtEl>
                                          <p:spTgt spid="3">
                                            <p:txEl>
                                              <p:pRg st="8" end="8"/>
                                            </p:txEl>
                                          </p:spTgt>
                                        </p:tgtEl>
                                        <p:attrNameLst>
                                          <p:attrName>style.visibility</p:attrName>
                                        </p:attrNameLst>
                                      </p:cBhvr>
                                      <p:to>
                                        <p:strVal val="visible"/>
                                      </p:to>
                                    </p:set>
                                    <p:animEffect transition="in" filter="fade">
                                      <p:cBhvr>
                                        <p:cTn id="143"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p:bldP spid="11" grpId="0"/>
      <p:bldP spid="12" grpId="0"/>
      <p:bldP spid="13" grpId="0"/>
      <p:bldP spid="14" grpId="0"/>
      <p:bldP spid="30" grpId="0" animBg="1"/>
      <p:bldP spid="31" grpId="0" animBg="1"/>
      <p:bldP spid="32" grpId="0" animBg="1"/>
      <p:bldP spid="33" grpId="0" animBg="1"/>
      <p:bldP spid="34" grpId="0" animBg="1"/>
      <p:bldP spid="35" grpId="0"/>
      <p:bldP spid="36" grpId="0"/>
      <p:bldP spid="36" grpId="1"/>
      <p:bldP spid="37" grpId="0"/>
      <p:bldP spid="37" grpId="1"/>
      <p:bldP spid="38" grpId="0"/>
      <p:bldP spid="38" grpId="1"/>
      <p:bldP spid="39" grpId="0"/>
      <p:bldP spid="39" grpId="1"/>
      <p:bldP spid="42" grpId="0" animBg="1"/>
      <p:bldP spid="43" grpId="0"/>
      <p:bldP spid="44" grpId="0" animBg="1"/>
      <p:bldP spid="45" grpId="0"/>
      <p:bldP spid="28" grpId="0" animBg="1"/>
      <p:bldP spid="29" grpId="0"/>
      <p:bldP spid="40" grpId="0" animBg="1"/>
      <p:bldP spid="41"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Worst fit</a:t>
            </a:r>
            <a:endParaRPr lang="en-US" dirty="0"/>
          </a:p>
        </p:txBody>
      </p:sp>
      <p:sp>
        <p:nvSpPr>
          <p:cNvPr id="3" name="Content Placeholder 2"/>
          <p:cNvSpPr>
            <a:spLocks noGrp="1"/>
          </p:cNvSpPr>
          <p:nvPr>
            <p:ph idx="1"/>
          </p:nvPr>
        </p:nvSpPr>
        <p:spPr/>
        <p:txBody>
          <a:bodyPr/>
          <a:lstStyle/>
          <a:p>
            <a:r>
              <a:rPr lang="en-US" b="1" dirty="0">
                <a:solidFill>
                  <a:schemeClr val="accent6"/>
                </a:solidFill>
              </a:rPr>
              <a:t>Entire memory is searched </a:t>
            </a:r>
            <a:r>
              <a:rPr lang="en-US" dirty="0"/>
              <a:t>here also. The </a:t>
            </a:r>
            <a:r>
              <a:rPr lang="en-US" b="1" dirty="0">
                <a:solidFill>
                  <a:schemeClr val="accent6"/>
                </a:solidFill>
              </a:rPr>
              <a:t>largest hole, which is largest enough to hold the process, is selected</a:t>
            </a:r>
            <a:r>
              <a:rPr lang="en-US" dirty="0"/>
              <a:t> for allocation</a:t>
            </a:r>
            <a:r>
              <a:rPr lang="en-US" dirty="0" smtClean="0"/>
              <a:t>.</a:t>
            </a:r>
          </a:p>
          <a:p>
            <a:r>
              <a:rPr lang="en-US" dirty="0" smtClean="0"/>
              <a:t>Example: Processes of </a:t>
            </a:r>
            <a:r>
              <a:rPr lang="en-US" b="1" dirty="0" smtClean="0">
                <a:solidFill>
                  <a:schemeClr val="tx2"/>
                </a:solidFill>
              </a:rPr>
              <a:t>212K, 417K, 112K</a:t>
            </a:r>
            <a:r>
              <a:rPr lang="en-US" dirty="0" smtClean="0"/>
              <a:t> and </a:t>
            </a:r>
            <a:r>
              <a:rPr lang="en-US" b="1" dirty="0" smtClean="0">
                <a:solidFill>
                  <a:schemeClr val="tx2"/>
                </a:solidFill>
              </a:rPr>
              <a:t>426K</a:t>
            </a:r>
            <a:r>
              <a:rPr lang="en-US" dirty="0" smtClean="0"/>
              <a:t> arrives in order.</a:t>
            </a:r>
          </a:p>
          <a:p>
            <a:endParaRPr lang="en-US" b="1" dirty="0">
              <a:solidFill>
                <a:schemeClr val="accent6"/>
              </a:solidFill>
            </a:endParaRPr>
          </a:p>
          <a:p>
            <a:endParaRPr lang="en-US" b="1" dirty="0" smtClean="0">
              <a:solidFill>
                <a:schemeClr val="accent6"/>
              </a:solidFill>
            </a:endParaRPr>
          </a:p>
          <a:p>
            <a:endParaRPr lang="en-US" b="1" dirty="0">
              <a:solidFill>
                <a:schemeClr val="accent6"/>
              </a:solidFill>
            </a:endParaRPr>
          </a:p>
          <a:p>
            <a:endParaRPr lang="en-US" b="1" dirty="0" smtClean="0">
              <a:solidFill>
                <a:schemeClr val="accent6"/>
              </a:solidFill>
            </a:endParaRPr>
          </a:p>
          <a:p>
            <a:endParaRPr lang="en-US" b="1" dirty="0" smtClean="0">
              <a:solidFill>
                <a:schemeClr val="accent6"/>
              </a:solidFill>
            </a:endParaRPr>
          </a:p>
          <a:p>
            <a:r>
              <a:rPr lang="en-US" dirty="0"/>
              <a:t>Here process of size </a:t>
            </a:r>
            <a:r>
              <a:rPr lang="en-US" b="1" dirty="0">
                <a:solidFill>
                  <a:schemeClr val="accent6"/>
                </a:solidFill>
              </a:rPr>
              <a:t>426k will not get any partition</a:t>
            </a:r>
            <a:r>
              <a:rPr lang="en-US" dirty="0"/>
              <a:t> for allocation.</a:t>
            </a:r>
          </a:p>
          <a:p>
            <a:r>
              <a:rPr lang="en-US" b="1" dirty="0" smtClean="0">
                <a:solidFill>
                  <a:schemeClr val="accent6"/>
                </a:solidFill>
              </a:rPr>
              <a:t>Search time is high</a:t>
            </a:r>
            <a:r>
              <a:rPr lang="en-US" dirty="0" smtClean="0"/>
              <a:t>, as it searches entire memory every time.</a:t>
            </a:r>
          </a:p>
          <a:p>
            <a:r>
              <a:rPr lang="en-US" dirty="0"/>
              <a:t>This algorithm can be </a:t>
            </a:r>
            <a:r>
              <a:rPr lang="en-US" b="1" dirty="0">
                <a:solidFill>
                  <a:schemeClr val="accent6"/>
                </a:solidFill>
              </a:rPr>
              <a:t>used only with dynamic partitioning.</a:t>
            </a:r>
            <a:endParaRPr lang="en-US" dirty="0"/>
          </a:p>
        </p:txBody>
      </p:sp>
      <p:sp>
        <p:nvSpPr>
          <p:cNvPr id="5" name="Rectangle 4"/>
          <p:cNvSpPr>
            <a:spLocks noChangeArrowheads="1"/>
          </p:cNvSpPr>
          <p:nvPr/>
        </p:nvSpPr>
        <p:spPr bwMode="auto">
          <a:xfrm>
            <a:off x="1638299" y="2564671"/>
            <a:ext cx="457200" cy="457200"/>
          </a:xfrm>
          <a:prstGeom prst="rect">
            <a:avLst/>
          </a:prstGeom>
          <a:solidFill>
            <a:srgbClr val="FFFFFF"/>
          </a:solidFill>
          <a:ln w="28575">
            <a:solidFill>
              <a:schemeClr val="tx2"/>
            </a:solidFill>
            <a:miter lim="800000"/>
            <a:headEnd/>
            <a:tailEnd/>
          </a:ln>
        </p:spPr>
        <p:txBody>
          <a:bodyPr rot="0" vert="horz" wrap="square" lIns="91440" tIns="45720" rIns="91440" bIns="45720" anchor="t" anchorCtr="0" upright="1">
            <a:noAutofit/>
          </a:bodyPr>
          <a:lstStyle/>
          <a:p>
            <a:endParaRPr lang="en-IN"/>
          </a:p>
        </p:txBody>
      </p:sp>
      <p:sp>
        <p:nvSpPr>
          <p:cNvPr id="6" name="Rectangle 5"/>
          <p:cNvSpPr>
            <a:spLocks noChangeArrowheads="1"/>
          </p:cNvSpPr>
          <p:nvPr/>
        </p:nvSpPr>
        <p:spPr bwMode="auto">
          <a:xfrm>
            <a:off x="2081483" y="2564671"/>
            <a:ext cx="2286000" cy="457200"/>
          </a:xfrm>
          <a:prstGeom prst="rect">
            <a:avLst/>
          </a:prstGeom>
          <a:solidFill>
            <a:srgbClr val="FFFFFF"/>
          </a:solidFill>
          <a:ln w="28575">
            <a:solidFill>
              <a:schemeClr val="tx2"/>
            </a:solidFill>
            <a:miter lim="800000"/>
            <a:headEnd/>
            <a:tailEnd/>
          </a:ln>
        </p:spPr>
        <p:txBody>
          <a:bodyPr rot="0" vert="horz" wrap="square" lIns="91440" tIns="45720" rIns="91440" bIns="45720" anchor="t" anchorCtr="0" upright="1">
            <a:noAutofit/>
          </a:bodyPr>
          <a:lstStyle/>
          <a:p>
            <a:endParaRPr lang="en-IN"/>
          </a:p>
        </p:txBody>
      </p:sp>
      <p:sp>
        <p:nvSpPr>
          <p:cNvPr id="7" name="Rectangle 6"/>
          <p:cNvSpPr>
            <a:spLocks noChangeArrowheads="1"/>
          </p:cNvSpPr>
          <p:nvPr/>
        </p:nvSpPr>
        <p:spPr bwMode="auto">
          <a:xfrm>
            <a:off x="4353467" y="2564671"/>
            <a:ext cx="914400" cy="457200"/>
          </a:xfrm>
          <a:prstGeom prst="rect">
            <a:avLst/>
          </a:prstGeom>
          <a:solidFill>
            <a:srgbClr val="FFFFFF"/>
          </a:solidFill>
          <a:ln w="28575">
            <a:solidFill>
              <a:schemeClr val="tx2"/>
            </a:solidFill>
            <a:miter lim="800000"/>
            <a:headEnd/>
            <a:tailEnd/>
          </a:ln>
        </p:spPr>
        <p:txBody>
          <a:bodyPr rot="0" vert="horz" wrap="square" lIns="91440" tIns="45720" rIns="91440" bIns="45720" anchor="t" anchorCtr="0" upright="1">
            <a:noAutofit/>
          </a:bodyPr>
          <a:lstStyle/>
          <a:p>
            <a:endParaRPr lang="en-IN"/>
          </a:p>
        </p:txBody>
      </p:sp>
      <p:sp>
        <p:nvSpPr>
          <p:cNvPr id="8" name="Rectangle 7"/>
          <p:cNvSpPr>
            <a:spLocks noChangeArrowheads="1"/>
          </p:cNvSpPr>
          <p:nvPr/>
        </p:nvSpPr>
        <p:spPr bwMode="auto">
          <a:xfrm>
            <a:off x="5253851" y="2564671"/>
            <a:ext cx="1371600" cy="457200"/>
          </a:xfrm>
          <a:prstGeom prst="rect">
            <a:avLst/>
          </a:prstGeom>
          <a:solidFill>
            <a:srgbClr val="FFFFFF"/>
          </a:solidFill>
          <a:ln w="28575">
            <a:solidFill>
              <a:schemeClr val="tx2"/>
            </a:solidFill>
            <a:miter lim="800000"/>
            <a:headEnd/>
            <a:tailEnd/>
          </a:ln>
        </p:spPr>
        <p:txBody>
          <a:bodyPr rot="0" vert="horz" wrap="square" lIns="91440" tIns="45720" rIns="91440" bIns="45720" anchor="t" anchorCtr="0" upright="1">
            <a:noAutofit/>
          </a:bodyPr>
          <a:lstStyle/>
          <a:p>
            <a:endParaRPr lang="en-IN"/>
          </a:p>
        </p:txBody>
      </p:sp>
      <p:sp>
        <p:nvSpPr>
          <p:cNvPr id="9" name="Rectangle 8"/>
          <p:cNvSpPr>
            <a:spLocks noChangeArrowheads="1"/>
          </p:cNvSpPr>
          <p:nvPr/>
        </p:nvSpPr>
        <p:spPr bwMode="auto">
          <a:xfrm>
            <a:off x="6611435" y="2564671"/>
            <a:ext cx="2743200" cy="457200"/>
          </a:xfrm>
          <a:prstGeom prst="rect">
            <a:avLst/>
          </a:prstGeom>
          <a:solidFill>
            <a:srgbClr val="FFFFFF"/>
          </a:solidFill>
          <a:ln w="28575">
            <a:solidFill>
              <a:schemeClr val="tx2"/>
            </a:solidFill>
            <a:miter lim="800000"/>
            <a:headEnd/>
            <a:tailEnd/>
          </a:ln>
        </p:spPr>
        <p:txBody>
          <a:bodyPr rot="0" vert="horz" wrap="square" lIns="91440" tIns="45720" rIns="91440" bIns="45720" anchor="t" anchorCtr="0" upright="1">
            <a:noAutofit/>
          </a:bodyPr>
          <a:lstStyle/>
          <a:p>
            <a:endParaRPr lang="en-IN"/>
          </a:p>
        </p:txBody>
      </p:sp>
      <p:sp>
        <p:nvSpPr>
          <p:cNvPr id="10" name="Text Box 87"/>
          <p:cNvSpPr txBox="1">
            <a:spLocks noChangeArrowheads="1"/>
          </p:cNvSpPr>
          <p:nvPr/>
        </p:nvSpPr>
        <p:spPr bwMode="auto">
          <a:xfrm>
            <a:off x="1609724" y="2315180"/>
            <a:ext cx="514350" cy="2400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rot="0" vert="horz" wrap="square" lIns="91440" tIns="45720" rIns="91440" bIns="45720" anchor="ctr" anchorCtr="0" upright="1">
            <a:noAutofit/>
          </a:bodyPr>
          <a:lstStyle/>
          <a:p>
            <a:pPr algn="ctr">
              <a:lnSpc>
                <a:spcPct val="115000"/>
              </a:lnSpc>
              <a:spcAft>
                <a:spcPts val="1000"/>
              </a:spcAft>
            </a:pPr>
            <a:r>
              <a:rPr lang="en-US" sz="1100" dirty="0">
                <a:effectLst/>
                <a:latin typeface="+mj-lt"/>
                <a:ea typeface="Times New Roman" panose="02020603050405020304" pitchFamily="18" charset="0"/>
                <a:cs typeface="Times New Roman" panose="02020603050405020304" pitchFamily="18" charset="0"/>
              </a:rPr>
              <a:t>100k</a:t>
            </a:r>
            <a:endParaRPr lang="en-IN" sz="1100" dirty="0">
              <a:effectLst/>
              <a:latin typeface="+mj-lt"/>
              <a:ea typeface="Times New Roman" panose="02020603050405020304" pitchFamily="18" charset="0"/>
              <a:cs typeface="Times New Roman" panose="02020603050405020304" pitchFamily="18" charset="0"/>
            </a:endParaRPr>
          </a:p>
        </p:txBody>
      </p:sp>
      <p:sp>
        <p:nvSpPr>
          <p:cNvPr id="11" name="Text Box 88"/>
          <p:cNvSpPr txBox="1">
            <a:spLocks noChangeArrowheads="1"/>
          </p:cNvSpPr>
          <p:nvPr/>
        </p:nvSpPr>
        <p:spPr bwMode="auto">
          <a:xfrm>
            <a:off x="2967308" y="2315180"/>
            <a:ext cx="514350" cy="2400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rot="0" vert="horz" wrap="square" lIns="91440" tIns="45720" rIns="91440" bIns="45720" anchor="ctr" anchorCtr="0" upright="1">
            <a:noAutofit/>
          </a:bodyPr>
          <a:lstStyle/>
          <a:p>
            <a:pPr algn="ctr">
              <a:lnSpc>
                <a:spcPct val="115000"/>
              </a:lnSpc>
              <a:spcAft>
                <a:spcPts val="1000"/>
              </a:spcAft>
            </a:pPr>
            <a:r>
              <a:rPr lang="en-US" sz="1100" dirty="0">
                <a:effectLst/>
                <a:latin typeface="+mj-lt"/>
                <a:ea typeface="Times New Roman" panose="02020603050405020304" pitchFamily="18" charset="0"/>
                <a:cs typeface="Times New Roman" panose="02020603050405020304" pitchFamily="18" charset="0"/>
              </a:rPr>
              <a:t>500k</a:t>
            </a:r>
            <a:endParaRPr lang="en-IN" sz="1100" dirty="0">
              <a:effectLst/>
              <a:latin typeface="+mj-lt"/>
              <a:ea typeface="Times New Roman" panose="02020603050405020304" pitchFamily="18" charset="0"/>
              <a:cs typeface="Times New Roman" panose="02020603050405020304" pitchFamily="18" charset="0"/>
            </a:endParaRPr>
          </a:p>
        </p:txBody>
      </p:sp>
      <p:sp>
        <p:nvSpPr>
          <p:cNvPr id="12" name="Text Box 89"/>
          <p:cNvSpPr txBox="1">
            <a:spLocks noChangeArrowheads="1"/>
          </p:cNvSpPr>
          <p:nvPr/>
        </p:nvSpPr>
        <p:spPr bwMode="auto">
          <a:xfrm>
            <a:off x="4553492" y="2315180"/>
            <a:ext cx="514350" cy="2400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rot="0" vert="horz" wrap="square" lIns="91440" tIns="45720" rIns="91440" bIns="45720" anchor="ctr" anchorCtr="0" upright="1">
            <a:noAutofit/>
          </a:bodyPr>
          <a:lstStyle/>
          <a:p>
            <a:pPr algn="ctr">
              <a:lnSpc>
                <a:spcPct val="115000"/>
              </a:lnSpc>
              <a:spcAft>
                <a:spcPts val="1000"/>
              </a:spcAft>
            </a:pPr>
            <a:r>
              <a:rPr lang="en-US" sz="1100" dirty="0" smtClean="0">
                <a:effectLst/>
                <a:latin typeface="+mj-lt"/>
                <a:ea typeface="Times New Roman" panose="02020603050405020304" pitchFamily="18" charset="0"/>
                <a:cs typeface="Times New Roman" panose="02020603050405020304" pitchFamily="18" charset="0"/>
              </a:rPr>
              <a:t>200k</a:t>
            </a:r>
            <a:endParaRPr lang="en-IN" sz="1100" dirty="0">
              <a:effectLst/>
              <a:latin typeface="+mj-lt"/>
              <a:ea typeface="Times New Roman" panose="02020603050405020304" pitchFamily="18" charset="0"/>
              <a:cs typeface="Times New Roman" panose="02020603050405020304" pitchFamily="18" charset="0"/>
            </a:endParaRPr>
          </a:p>
        </p:txBody>
      </p:sp>
      <p:sp>
        <p:nvSpPr>
          <p:cNvPr id="13" name="Text Box 90"/>
          <p:cNvSpPr txBox="1">
            <a:spLocks noChangeArrowheads="1"/>
          </p:cNvSpPr>
          <p:nvPr/>
        </p:nvSpPr>
        <p:spPr bwMode="auto">
          <a:xfrm>
            <a:off x="5682476" y="2315180"/>
            <a:ext cx="514350" cy="2400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rot="0" vert="horz" wrap="square" lIns="91440" tIns="45720" rIns="91440" bIns="45720" anchor="ctr" anchorCtr="0" upright="1">
            <a:noAutofit/>
          </a:bodyPr>
          <a:lstStyle/>
          <a:p>
            <a:pPr algn="ctr">
              <a:lnSpc>
                <a:spcPct val="115000"/>
              </a:lnSpc>
              <a:spcAft>
                <a:spcPts val="1000"/>
              </a:spcAft>
            </a:pPr>
            <a:r>
              <a:rPr lang="en-US" sz="1100" dirty="0">
                <a:effectLst/>
                <a:latin typeface="+mj-lt"/>
                <a:ea typeface="Times New Roman" panose="02020603050405020304" pitchFamily="18" charset="0"/>
                <a:cs typeface="Times New Roman" panose="02020603050405020304" pitchFamily="18" charset="0"/>
              </a:rPr>
              <a:t>300k</a:t>
            </a:r>
            <a:endParaRPr lang="en-IN" sz="1100" dirty="0">
              <a:effectLst/>
              <a:latin typeface="+mj-lt"/>
              <a:ea typeface="Times New Roman" panose="02020603050405020304" pitchFamily="18" charset="0"/>
              <a:cs typeface="Times New Roman" panose="02020603050405020304" pitchFamily="18" charset="0"/>
            </a:endParaRPr>
          </a:p>
        </p:txBody>
      </p:sp>
      <p:sp>
        <p:nvSpPr>
          <p:cNvPr id="14" name="Text Box 91"/>
          <p:cNvSpPr txBox="1">
            <a:spLocks noChangeArrowheads="1"/>
          </p:cNvSpPr>
          <p:nvPr/>
        </p:nvSpPr>
        <p:spPr bwMode="auto">
          <a:xfrm>
            <a:off x="7725860" y="2315180"/>
            <a:ext cx="514350" cy="2400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rot="0" vert="horz" wrap="square" lIns="91440" tIns="45720" rIns="91440" bIns="45720" anchor="ctr" anchorCtr="0" upright="1">
            <a:noAutofit/>
          </a:bodyPr>
          <a:lstStyle/>
          <a:p>
            <a:pPr algn="ctr">
              <a:lnSpc>
                <a:spcPct val="115000"/>
              </a:lnSpc>
              <a:spcAft>
                <a:spcPts val="1000"/>
              </a:spcAft>
            </a:pPr>
            <a:r>
              <a:rPr lang="en-US" sz="1100" dirty="0">
                <a:effectLst/>
                <a:latin typeface="+mj-lt"/>
                <a:ea typeface="Times New Roman" panose="02020603050405020304" pitchFamily="18" charset="0"/>
                <a:cs typeface="Times New Roman" panose="02020603050405020304" pitchFamily="18" charset="0"/>
              </a:rPr>
              <a:t>600k</a:t>
            </a:r>
            <a:endParaRPr lang="en-IN" sz="1100" dirty="0">
              <a:effectLst/>
              <a:latin typeface="+mj-lt"/>
              <a:ea typeface="Times New Roman" panose="02020603050405020304" pitchFamily="18" charset="0"/>
              <a:cs typeface="Times New Roman" panose="02020603050405020304" pitchFamily="18" charset="0"/>
            </a:endParaRPr>
          </a:p>
        </p:txBody>
      </p:sp>
      <p:sp>
        <p:nvSpPr>
          <p:cNvPr id="30" name="Rectangle 29"/>
          <p:cNvSpPr>
            <a:spLocks noChangeArrowheads="1"/>
          </p:cNvSpPr>
          <p:nvPr/>
        </p:nvSpPr>
        <p:spPr bwMode="auto">
          <a:xfrm>
            <a:off x="1638299" y="3358303"/>
            <a:ext cx="457200" cy="457200"/>
          </a:xfrm>
          <a:prstGeom prst="rect">
            <a:avLst/>
          </a:prstGeom>
          <a:solidFill>
            <a:srgbClr val="FFFFFF"/>
          </a:solidFill>
          <a:ln w="28575">
            <a:solidFill>
              <a:schemeClr val="tx2"/>
            </a:solidFill>
            <a:miter lim="800000"/>
            <a:headEnd/>
            <a:tailEnd/>
          </a:ln>
        </p:spPr>
        <p:txBody>
          <a:bodyPr rot="0" vert="horz" wrap="square" lIns="91440" tIns="45720" rIns="91440" bIns="45720" anchor="t" anchorCtr="0" upright="1">
            <a:noAutofit/>
          </a:bodyPr>
          <a:lstStyle/>
          <a:p>
            <a:endParaRPr lang="en-IN"/>
          </a:p>
        </p:txBody>
      </p:sp>
      <p:sp>
        <p:nvSpPr>
          <p:cNvPr id="31" name="Rectangle 30"/>
          <p:cNvSpPr>
            <a:spLocks noChangeArrowheads="1"/>
          </p:cNvSpPr>
          <p:nvPr/>
        </p:nvSpPr>
        <p:spPr bwMode="auto">
          <a:xfrm>
            <a:off x="2081483" y="3358303"/>
            <a:ext cx="2286000" cy="457200"/>
          </a:xfrm>
          <a:prstGeom prst="rect">
            <a:avLst/>
          </a:prstGeom>
          <a:solidFill>
            <a:srgbClr val="FFFFFF"/>
          </a:solidFill>
          <a:ln w="28575">
            <a:solidFill>
              <a:schemeClr val="tx2"/>
            </a:solidFill>
            <a:miter lim="800000"/>
            <a:headEnd/>
            <a:tailEnd/>
          </a:ln>
        </p:spPr>
        <p:txBody>
          <a:bodyPr rot="0" vert="horz" wrap="square" lIns="91440" tIns="45720" rIns="91440" bIns="45720" anchor="t" anchorCtr="0" upright="1">
            <a:noAutofit/>
          </a:bodyPr>
          <a:lstStyle/>
          <a:p>
            <a:endParaRPr lang="en-IN"/>
          </a:p>
        </p:txBody>
      </p:sp>
      <p:sp>
        <p:nvSpPr>
          <p:cNvPr id="32" name="Rectangle 31"/>
          <p:cNvSpPr>
            <a:spLocks noChangeArrowheads="1"/>
          </p:cNvSpPr>
          <p:nvPr/>
        </p:nvSpPr>
        <p:spPr bwMode="auto">
          <a:xfrm>
            <a:off x="4353467" y="3358303"/>
            <a:ext cx="914400" cy="457200"/>
          </a:xfrm>
          <a:prstGeom prst="rect">
            <a:avLst/>
          </a:prstGeom>
          <a:solidFill>
            <a:srgbClr val="FFFFFF"/>
          </a:solidFill>
          <a:ln w="28575">
            <a:solidFill>
              <a:schemeClr val="tx2"/>
            </a:solidFill>
            <a:miter lim="800000"/>
            <a:headEnd/>
            <a:tailEnd/>
          </a:ln>
        </p:spPr>
        <p:txBody>
          <a:bodyPr rot="0" vert="horz" wrap="square" lIns="91440" tIns="45720" rIns="91440" bIns="45720" anchor="t" anchorCtr="0" upright="1">
            <a:noAutofit/>
          </a:bodyPr>
          <a:lstStyle/>
          <a:p>
            <a:endParaRPr lang="en-IN"/>
          </a:p>
        </p:txBody>
      </p:sp>
      <p:sp>
        <p:nvSpPr>
          <p:cNvPr id="33" name="Rectangle 32"/>
          <p:cNvSpPr>
            <a:spLocks noChangeArrowheads="1"/>
          </p:cNvSpPr>
          <p:nvPr/>
        </p:nvSpPr>
        <p:spPr bwMode="auto">
          <a:xfrm>
            <a:off x="5253851" y="3358303"/>
            <a:ext cx="1371600" cy="457200"/>
          </a:xfrm>
          <a:prstGeom prst="rect">
            <a:avLst/>
          </a:prstGeom>
          <a:solidFill>
            <a:srgbClr val="FFFFFF"/>
          </a:solidFill>
          <a:ln w="28575">
            <a:solidFill>
              <a:schemeClr val="tx2"/>
            </a:solidFill>
            <a:miter lim="800000"/>
            <a:headEnd/>
            <a:tailEnd/>
          </a:ln>
        </p:spPr>
        <p:txBody>
          <a:bodyPr rot="0" vert="horz" wrap="square" lIns="91440" tIns="45720" rIns="91440" bIns="45720" anchor="t" anchorCtr="0" upright="1">
            <a:noAutofit/>
          </a:bodyPr>
          <a:lstStyle/>
          <a:p>
            <a:endParaRPr lang="en-IN"/>
          </a:p>
        </p:txBody>
      </p:sp>
      <p:sp>
        <p:nvSpPr>
          <p:cNvPr id="34" name="Rectangle 33"/>
          <p:cNvSpPr>
            <a:spLocks noChangeArrowheads="1"/>
          </p:cNvSpPr>
          <p:nvPr/>
        </p:nvSpPr>
        <p:spPr bwMode="auto">
          <a:xfrm>
            <a:off x="6611435" y="3358303"/>
            <a:ext cx="2743200" cy="457200"/>
          </a:xfrm>
          <a:prstGeom prst="rect">
            <a:avLst/>
          </a:prstGeom>
          <a:solidFill>
            <a:srgbClr val="FFFFFF"/>
          </a:solidFill>
          <a:ln w="28575">
            <a:solidFill>
              <a:schemeClr val="tx2"/>
            </a:solidFill>
            <a:miter lim="800000"/>
            <a:headEnd/>
            <a:tailEnd/>
          </a:ln>
        </p:spPr>
        <p:txBody>
          <a:bodyPr rot="0" vert="horz" wrap="square" lIns="91440" tIns="45720" rIns="91440" bIns="45720" anchor="t" anchorCtr="0" upright="1">
            <a:noAutofit/>
          </a:bodyPr>
          <a:lstStyle/>
          <a:p>
            <a:endParaRPr lang="en-IN"/>
          </a:p>
        </p:txBody>
      </p:sp>
      <p:sp>
        <p:nvSpPr>
          <p:cNvPr id="35" name="Text Box 87"/>
          <p:cNvSpPr txBox="1">
            <a:spLocks noChangeArrowheads="1"/>
          </p:cNvSpPr>
          <p:nvPr/>
        </p:nvSpPr>
        <p:spPr bwMode="auto">
          <a:xfrm>
            <a:off x="1609724" y="3111570"/>
            <a:ext cx="514350" cy="2400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rot="0" vert="horz" wrap="square" lIns="91440" tIns="45720" rIns="91440" bIns="45720" anchor="ctr" anchorCtr="0" upright="1">
            <a:noAutofit/>
          </a:bodyPr>
          <a:lstStyle/>
          <a:p>
            <a:pPr algn="ctr">
              <a:lnSpc>
                <a:spcPct val="115000"/>
              </a:lnSpc>
              <a:spcAft>
                <a:spcPts val="1000"/>
              </a:spcAft>
            </a:pPr>
            <a:r>
              <a:rPr lang="en-US" sz="1100" dirty="0">
                <a:effectLst/>
                <a:latin typeface="+mj-lt"/>
                <a:ea typeface="Times New Roman" panose="02020603050405020304" pitchFamily="18" charset="0"/>
                <a:cs typeface="Times New Roman" panose="02020603050405020304" pitchFamily="18" charset="0"/>
              </a:rPr>
              <a:t>100k</a:t>
            </a:r>
            <a:endParaRPr lang="en-IN" sz="1100" dirty="0">
              <a:effectLst/>
              <a:latin typeface="+mj-lt"/>
              <a:ea typeface="Times New Roman" panose="02020603050405020304" pitchFamily="18" charset="0"/>
              <a:cs typeface="Times New Roman" panose="02020603050405020304" pitchFamily="18" charset="0"/>
            </a:endParaRPr>
          </a:p>
        </p:txBody>
      </p:sp>
      <p:sp>
        <p:nvSpPr>
          <p:cNvPr id="36" name="Text Box 88"/>
          <p:cNvSpPr txBox="1">
            <a:spLocks noChangeArrowheads="1"/>
          </p:cNvSpPr>
          <p:nvPr/>
        </p:nvSpPr>
        <p:spPr bwMode="auto">
          <a:xfrm>
            <a:off x="2967308" y="3111570"/>
            <a:ext cx="514350" cy="2400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rot="0" vert="horz" wrap="square" lIns="91440" tIns="45720" rIns="91440" bIns="45720" anchor="ctr" anchorCtr="0" upright="1">
            <a:noAutofit/>
          </a:bodyPr>
          <a:lstStyle/>
          <a:p>
            <a:pPr algn="ctr">
              <a:lnSpc>
                <a:spcPct val="115000"/>
              </a:lnSpc>
              <a:spcAft>
                <a:spcPts val="1000"/>
              </a:spcAft>
            </a:pPr>
            <a:r>
              <a:rPr lang="en-US" sz="1100" dirty="0">
                <a:effectLst/>
                <a:latin typeface="+mj-lt"/>
                <a:ea typeface="Times New Roman" panose="02020603050405020304" pitchFamily="18" charset="0"/>
                <a:cs typeface="Times New Roman" panose="02020603050405020304" pitchFamily="18" charset="0"/>
              </a:rPr>
              <a:t>500k</a:t>
            </a:r>
            <a:endParaRPr lang="en-IN" sz="1100" dirty="0">
              <a:effectLst/>
              <a:latin typeface="+mj-lt"/>
              <a:ea typeface="Times New Roman" panose="02020603050405020304" pitchFamily="18" charset="0"/>
              <a:cs typeface="Times New Roman" panose="02020603050405020304" pitchFamily="18" charset="0"/>
            </a:endParaRPr>
          </a:p>
        </p:txBody>
      </p:sp>
      <p:sp>
        <p:nvSpPr>
          <p:cNvPr id="37" name="Text Box 89"/>
          <p:cNvSpPr txBox="1">
            <a:spLocks noChangeArrowheads="1"/>
          </p:cNvSpPr>
          <p:nvPr/>
        </p:nvSpPr>
        <p:spPr bwMode="auto">
          <a:xfrm>
            <a:off x="4553492" y="3111570"/>
            <a:ext cx="514350" cy="2400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rot="0" vert="horz" wrap="square" lIns="91440" tIns="45720" rIns="91440" bIns="45720" anchor="ctr" anchorCtr="0" upright="1">
            <a:noAutofit/>
          </a:bodyPr>
          <a:lstStyle/>
          <a:p>
            <a:pPr algn="ctr">
              <a:lnSpc>
                <a:spcPct val="115000"/>
              </a:lnSpc>
              <a:spcAft>
                <a:spcPts val="1000"/>
              </a:spcAft>
            </a:pPr>
            <a:r>
              <a:rPr lang="en-US" sz="1100" dirty="0" smtClean="0">
                <a:effectLst/>
                <a:latin typeface="+mj-lt"/>
                <a:ea typeface="Times New Roman" panose="02020603050405020304" pitchFamily="18" charset="0"/>
                <a:cs typeface="Times New Roman" panose="02020603050405020304" pitchFamily="18" charset="0"/>
              </a:rPr>
              <a:t>200k</a:t>
            </a:r>
            <a:endParaRPr lang="en-IN" sz="1100" dirty="0">
              <a:effectLst/>
              <a:latin typeface="+mj-lt"/>
              <a:ea typeface="Times New Roman" panose="02020603050405020304" pitchFamily="18" charset="0"/>
              <a:cs typeface="Times New Roman" panose="02020603050405020304" pitchFamily="18" charset="0"/>
            </a:endParaRPr>
          </a:p>
        </p:txBody>
      </p:sp>
      <p:sp>
        <p:nvSpPr>
          <p:cNvPr id="38" name="Text Box 90"/>
          <p:cNvSpPr txBox="1">
            <a:spLocks noChangeArrowheads="1"/>
          </p:cNvSpPr>
          <p:nvPr/>
        </p:nvSpPr>
        <p:spPr bwMode="auto">
          <a:xfrm>
            <a:off x="5682476" y="3111570"/>
            <a:ext cx="514350" cy="2400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rot="0" vert="horz" wrap="square" lIns="91440" tIns="45720" rIns="91440" bIns="45720" anchor="ctr" anchorCtr="0" upright="1">
            <a:noAutofit/>
          </a:bodyPr>
          <a:lstStyle/>
          <a:p>
            <a:pPr algn="ctr">
              <a:lnSpc>
                <a:spcPct val="115000"/>
              </a:lnSpc>
              <a:spcAft>
                <a:spcPts val="1000"/>
              </a:spcAft>
            </a:pPr>
            <a:r>
              <a:rPr lang="en-US" sz="1100" dirty="0">
                <a:effectLst/>
                <a:latin typeface="+mj-lt"/>
                <a:ea typeface="Times New Roman" panose="02020603050405020304" pitchFamily="18" charset="0"/>
                <a:cs typeface="Times New Roman" panose="02020603050405020304" pitchFamily="18" charset="0"/>
              </a:rPr>
              <a:t>300k</a:t>
            </a:r>
            <a:endParaRPr lang="en-IN" sz="1100" dirty="0">
              <a:effectLst/>
              <a:latin typeface="+mj-lt"/>
              <a:ea typeface="Times New Roman" panose="02020603050405020304" pitchFamily="18" charset="0"/>
              <a:cs typeface="Times New Roman" panose="02020603050405020304" pitchFamily="18" charset="0"/>
            </a:endParaRPr>
          </a:p>
        </p:txBody>
      </p:sp>
      <p:sp>
        <p:nvSpPr>
          <p:cNvPr id="39" name="Text Box 91"/>
          <p:cNvSpPr txBox="1">
            <a:spLocks noChangeArrowheads="1"/>
          </p:cNvSpPr>
          <p:nvPr/>
        </p:nvSpPr>
        <p:spPr bwMode="auto">
          <a:xfrm>
            <a:off x="7725860" y="3111570"/>
            <a:ext cx="514350" cy="2400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rot="0" vert="horz" wrap="square" lIns="91440" tIns="45720" rIns="91440" bIns="45720" anchor="ctr" anchorCtr="0" upright="1">
            <a:noAutofit/>
          </a:bodyPr>
          <a:lstStyle/>
          <a:p>
            <a:pPr algn="ctr">
              <a:lnSpc>
                <a:spcPct val="115000"/>
              </a:lnSpc>
              <a:spcAft>
                <a:spcPts val="1000"/>
              </a:spcAft>
            </a:pPr>
            <a:r>
              <a:rPr lang="en-US" sz="1100" dirty="0">
                <a:effectLst/>
                <a:latin typeface="+mj-lt"/>
                <a:ea typeface="Times New Roman" panose="02020603050405020304" pitchFamily="18" charset="0"/>
                <a:cs typeface="Times New Roman" panose="02020603050405020304" pitchFamily="18" charset="0"/>
              </a:rPr>
              <a:t>600k</a:t>
            </a:r>
            <a:endParaRPr lang="en-IN" sz="1100" dirty="0">
              <a:effectLst/>
              <a:latin typeface="+mj-lt"/>
              <a:ea typeface="Times New Roman" panose="02020603050405020304" pitchFamily="18" charset="0"/>
              <a:cs typeface="Times New Roman" panose="02020603050405020304" pitchFamily="18" charset="0"/>
            </a:endParaRPr>
          </a:p>
        </p:txBody>
      </p:sp>
      <p:sp>
        <p:nvSpPr>
          <p:cNvPr id="42" name="Text Box 105" descr="Light upward diagonal"/>
          <p:cNvSpPr txBox="1">
            <a:spLocks noChangeArrowheads="1"/>
          </p:cNvSpPr>
          <p:nvPr/>
        </p:nvSpPr>
        <p:spPr bwMode="auto">
          <a:xfrm>
            <a:off x="6609523" y="3358303"/>
            <a:ext cx="914400" cy="457200"/>
          </a:xfrm>
          <a:prstGeom prst="rect">
            <a:avLst/>
          </a:prstGeom>
          <a:pattFill prst="ltUpDiag">
            <a:fgClr>
              <a:srgbClr val="000000"/>
            </a:fgClr>
            <a:bgClr>
              <a:srgbClr val="FFFFFF"/>
            </a:bgClr>
          </a:pattFill>
          <a:ln w="19050">
            <a:solidFill>
              <a:schemeClr val="tx2"/>
            </a:solidFill>
            <a:miter lim="800000"/>
            <a:headEnd/>
            <a:tailEnd/>
          </a:ln>
        </p:spPr>
        <p:txBody>
          <a:bodyPr rot="0" vert="horz" wrap="square" lIns="91440" tIns="45720" rIns="91440" bIns="45720" anchor="ctr" anchorCtr="0" upright="1">
            <a:noAutofit/>
          </a:bodyPr>
          <a:lstStyle/>
          <a:p>
            <a:pPr algn="ctr">
              <a:lnSpc>
                <a:spcPct val="115000"/>
              </a:lnSpc>
              <a:spcAft>
                <a:spcPts val="1000"/>
              </a:spcAft>
            </a:pPr>
            <a:r>
              <a:rPr lang="en-US" sz="1100" b="1" dirty="0">
                <a:ln w="3175">
                  <a:solidFill>
                    <a:schemeClr val="tx1"/>
                  </a:solidFill>
                </a:ln>
                <a:effectLst/>
                <a:latin typeface="+mj-lt"/>
                <a:ea typeface="Times New Roman" panose="02020603050405020304" pitchFamily="18" charset="0"/>
                <a:cs typeface="Times New Roman" panose="02020603050405020304" pitchFamily="18" charset="0"/>
              </a:rPr>
              <a:t>212k</a:t>
            </a:r>
            <a:endParaRPr lang="en-IN" sz="1100" dirty="0">
              <a:ln w="3175">
                <a:solidFill>
                  <a:schemeClr val="tx1"/>
                </a:solidFill>
              </a:ln>
              <a:effectLst/>
              <a:latin typeface="+mj-lt"/>
              <a:ea typeface="Times New Roman" panose="02020603050405020304" pitchFamily="18" charset="0"/>
              <a:cs typeface="Times New Roman" panose="02020603050405020304" pitchFamily="18" charset="0"/>
            </a:endParaRPr>
          </a:p>
        </p:txBody>
      </p:sp>
      <p:sp>
        <p:nvSpPr>
          <p:cNvPr id="43" name="Text Box 88"/>
          <p:cNvSpPr txBox="1">
            <a:spLocks noChangeArrowheads="1"/>
          </p:cNvSpPr>
          <p:nvPr/>
        </p:nvSpPr>
        <p:spPr bwMode="auto">
          <a:xfrm>
            <a:off x="8197958" y="3111570"/>
            <a:ext cx="457200" cy="2400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rot="0" vert="horz" wrap="square" lIns="91440" tIns="45720" rIns="91440" bIns="45720" anchor="ctr" anchorCtr="0" upright="1">
            <a:noAutofit/>
          </a:bodyPr>
          <a:lstStyle/>
          <a:p>
            <a:pPr algn="ctr">
              <a:lnSpc>
                <a:spcPct val="115000"/>
              </a:lnSpc>
              <a:spcAft>
                <a:spcPts val="1000"/>
              </a:spcAft>
            </a:pPr>
            <a:r>
              <a:rPr lang="en-US" sz="1100" dirty="0" smtClean="0">
                <a:effectLst/>
                <a:latin typeface="+mj-lt"/>
                <a:ea typeface="Times New Roman" panose="02020603050405020304" pitchFamily="18" charset="0"/>
                <a:cs typeface="Times New Roman" panose="02020603050405020304" pitchFamily="18" charset="0"/>
              </a:rPr>
              <a:t>388k</a:t>
            </a:r>
            <a:endParaRPr lang="en-IN" sz="1100" dirty="0">
              <a:effectLst/>
              <a:latin typeface="+mj-lt"/>
              <a:ea typeface="Times New Roman" panose="02020603050405020304" pitchFamily="18" charset="0"/>
              <a:cs typeface="Times New Roman" panose="02020603050405020304" pitchFamily="18" charset="0"/>
            </a:endParaRPr>
          </a:p>
        </p:txBody>
      </p:sp>
      <p:sp>
        <p:nvSpPr>
          <p:cNvPr id="44" name="Text Box 105" descr="Light upward diagonal"/>
          <p:cNvSpPr txBox="1">
            <a:spLocks noChangeArrowheads="1"/>
          </p:cNvSpPr>
          <p:nvPr/>
        </p:nvSpPr>
        <p:spPr bwMode="auto">
          <a:xfrm>
            <a:off x="2092094" y="3358303"/>
            <a:ext cx="1828800" cy="457200"/>
          </a:xfrm>
          <a:prstGeom prst="rect">
            <a:avLst/>
          </a:prstGeom>
          <a:pattFill prst="ltUpDiag">
            <a:fgClr>
              <a:srgbClr val="000000"/>
            </a:fgClr>
            <a:bgClr>
              <a:srgbClr val="FFFFFF"/>
            </a:bgClr>
          </a:pattFill>
          <a:ln w="19050">
            <a:solidFill>
              <a:schemeClr val="tx2"/>
            </a:solidFill>
            <a:miter lim="800000"/>
            <a:headEnd/>
            <a:tailEnd/>
          </a:ln>
        </p:spPr>
        <p:txBody>
          <a:bodyPr rot="0" vert="horz" wrap="square" lIns="91440" tIns="45720" rIns="91440" bIns="45720" anchor="ctr" anchorCtr="0" upright="1">
            <a:noAutofit/>
          </a:bodyPr>
          <a:lstStyle/>
          <a:p>
            <a:pPr algn="ctr">
              <a:lnSpc>
                <a:spcPct val="115000"/>
              </a:lnSpc>
              <a:spcAft>
                <a:spcPts val="1000"/>
              </a:spcAft>
            </a:pPr>
            <a:r>
              <a:rPr lang="en-US" sz="1100" b="1" dirty="0" smtClean="0">
                <a:ln w="3175">
                  <a:solidFill>
                    <a:schemeClr val="tx1"/>
                  </a:solidFill>
                </a:ln>
                <a:effectLst/>
                <a:latin typeface="+mj-lt"/>
                <a:ea typeface="Times New Roman" panose="02020603050405020304" pitchFamily="18" charset="0"/>
                <a:cs typeface="Times New Roman" panose="02020603050405020304" pitchFamily="18" charset="0"/>
              </a:rPr>
              <a:t>417k</a:t>
            </a:r>
            <a:endParaRPr lang="en-IN" sz="1100" dirty="0">
              <a:ln w="3175">
                <a:solidFill>
                  <a:schemeClr val="tx1"/>
                </a:solidFill>
              </a:ln>
              <a:effectLst/>
              <a:latin typeface="+mj-lt"/>
              <a:ea typeface="Times New Roman" panose="02020603050405020304" pitchFamily="18" charset="0"/>
              <a:cs typeface="Times New Roman" panose="02020603050405020304" pitchFamily="18" charset="0"/>
            </a:endParaRPr>
          </a:p>
        </p:txBody>
      </p:sp>
      <p:sp>
        <p:nvSpPr>
          <p:cNvPr id="45" name="Text Box 91"/>
          <p:cNvSpPr txBox="1">
            <a:spLocks noChangeArrowheads="1"/>
          </p:cNvSpPr>
          <p:nvPr/>
        </p:nvSpPr>
        <p:spPr bwMode="auto">
          <a:xfrm>
            <a:off x="3913614" y="3111570"/>
            <a:ext cx="457200" cy="2400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rot="0" vert="horz" wrap="square" lIns="91440" tIns="45720" rIns="91440" bIns="45720" anchor="ctr" anchorCtr="0" upright="1">
            <a:noAutofit/>
          </a:bodyPr>
          <a:lstStyle/>
          <a:p>
            <a:pPr algn="ctr">
              <a:lnSpc>
                <a:spcPct val="115000"/>
              </a:lnSpc>
              <a:spcAft>
                <a:spcPts val="1000"/>
              </a:spcAft>
            </a:pPr>
            <a:r>
              <a:rPr lang="en-US" sz="1100" dirty="0" smtClean="0">
                <a:effectLst/>
                <a:latin typeface="+mj-lt"/>
                <a:ea typeface="Times New Roman" panose="02020603050405020304" pitchFamily="18" charset="0"/>
                <a:cs typeface="Times New Roman" panose="02020603050405020304" pitchFamily="18" charset="0"/>
              </a:rPr>
              <a:t>83k</a:t>
            </a:r>
            <a:endParaRPr lang="en-IN" sz="1100" dirty="0">
              <a:effectLst/>
              <a:latin typeface="+mj-lt"/>
              <a:ea typeface="Times New Roman" panose="02020603050405020304" pitchFamily="18" charset="0"/>
              <a:cs typeface="Times New Roman" panose="02020603050405020304" pitchFamily="18" charset="0"/>
            </a:endParaRPr>
          </a:p>
        </p:txBody>
      </p:sp>
      <p:sp>
        <p:nvSpPr>
          <p:cNvPr id="40" name="Text Box 105" descr="Light upward diagonal"/>
          <p:cNvSpPr txBox="1">
            <a:spLocks noChangeArrowheads="1"/>
          </p:cNvSpPr>
          <p:nvPr/>
        </p:nvSpPr>
        <p:spPr bwMode="auto">
          <a:xfrm>
            <a:off x="7528068" y="3358303"/>
            <a:ext cx="548640" cy="457200"/>
          </a:xfrm>
          <a:prstGeom prst="rect">
            <a:avLst/>
          </a:prstGeom>
          <a:pattFill prst="ltUpDiag">
            <a:fgClr>
              <a:srgbClr val="000000"/>
            </a:fgClr>
            <a:bgClr>
              <a:srgbClr val="FFFFFF"/>
            </a:bgClr>
          </a:pattFill>
          <a:ln w="19050">
            <a:solidFill>
              <a:schemeClr val="tx2"/>
            </a:solidFill>
            <a:miter lim="800000"/>
            <a:headEnd/>
            <a:tailEnd/>
          </a:ln>
        </p:spPr>
        <p:txBody>
          <a:bodyPr rot="0" vert="horz" wrap="square" lIns="91440" tIns="45720" rIns="91440" bIns="45720" anchor="ctr" anchorCtr="0" upright="1">
            <a:noAutofit/>
          </a:bodyPr>
          <a:lstStyle/>
          <a:p>
            <a:pPr algn="ctr">
              <a:lnSpc>
                <a:spcPct val="115000"/>
              </a:lnSpc>
              <a:spcAft>
                <a:spcPts val="1000"/>
              </a:spcAft>
            </a:pPr>
            <a:r>
              <a:rPr lang="en-US" sz="1100" b="1" dirty="0" smtClean="0">
                <a:ln w="3175">
                  <a:solidFill>
                    <a:schemeClr val="tx1"/>
                  </a:solidFill>
                </a:ln>
                <a:effectLst/>
                <a:latin typeface="+mj-lt"/>
                <a:ea typeface="Times New Roman" panose="02020603050405020304" pitchFamily="18" charset="0"/>
                <a:cs typeface="Times New Roman" panose="02020603050405020304" pitchFamily="18" charset="0"/>
              </a:rPr>
              <a:t>112k</a:t>
            </a:r>
            <a:endParaRPr lang="en-IN" sz="1100" dirty="0">
              <a:ln w="3175">
                <a:solidFill>
                  <a:schemeClr val="tx1"/>
                </a:solidFill>
              </a:ln>
              <a:effectLst/>
              <a:latin typeface="+mj-lt"/>
              <a:ea typeface="Times New Roman" panose="02020603050405020304" pitchFamily="18" charset="0"/>
              <a:cs typeface="Times New Roman" panose="02020603050405020304" pitchFamily="18" charset="0"/>
            </a:endParaRPr>
          </a:p>
        </p:txBody>
      </p:sp>
      <p:sp>
        <p:nvSpPr>
          <p:cNvPr id="41" name="Text Box 88"/>
          <p:cNvSpPr txBox="1">
            <a:spLocks noChangeArrowheads="1"/>
          </p:cNvSpPr>
          <p:nvPr/>
        </p:nvSpPr>
        <p:spPr bwMode="auto">
          <a:xfrm>
            <a:off x="8467191" y="3111570"/>
            <a:ext cx="457200" cy="2400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rot="0" vert="horz" wrap="square" lIns="91440" tIns="45720" rIns="91440" bIns="45720" anchor="ctr" anchorCtr="0" upright="1">
            <a:noAutofit/>
          </a:bodyPr>
          <a:lstStyle/>
          <a:p>
            <a:pPr algn="ctr">
              <a:lnSpc>
                <a:spcPct val="115000"/>
              </a:lnSpc>
              <a:spcAft>
                <a:spcPts val="1000"/>
              </a:spcAft>
            </a:pPr>
            <a:r>
              <a:rPr lang="en-US" sz="1100" dirty="0" smtClean="0">
                <a:effectLst/>
                <a:latin typeface="+mj-lt"/>
                <a:ea typeface="Times New Roman" panose="02020603050405020304" pitchFamily="18" charset="0"/>
                <a:cs typeface="Times New Roman" panose="02020603050405020304" pitchFamily="18" charset="0"/>
              </a:rPr>
              <a:t>276k</a:t>
            </a:r>
            <a:endParaRPr lang="en-IN" sz="1100" dirty="0">
              <a:effectLst/>
              <a:latin typeface="+mj-lt"/>
              <a:ea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2933843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
                                            <p:txEl>
                                              <p:pRg st="0" end="0"/>
                                            </p:txEl>
                                          </p:spTgt>
                                        </p:tgtEl>
                                        <p:attrNameLst>
                                          <p:attrName>style.visibility</p:attrName>
                                        </p:attrNameLst>
                                      </p:cBhvr>
                                      <p:to>
                                        <p:strVal val="visible"/>
                                      </p:to>
                                    </p:set>
                                    <p:animEffect transition="in" filter="fade">
                                      <p:cBhvr>
                                        <p:cTn id="39" dur="500"/>
                                        <p:tgtEl>
                                          <p:spTgt spid="3">
                                            <p:txEl>
                                              <p:pRg st="0" end="0"/>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3">
                                            <p:txEl>
                                              <p:pRg st="1" end="1"/>
                                            </p:txEl>
                                          </p:spTgt>
                                        </p:tgtEl>
                                        <p:attrNameLst>
                                          <p:attrName>style.visibility</p:attrName>
                                        </p:attrNameLst>
                                      </p:cBhvr>
                                      <p:to>
                                        <p:strVal val="visible"/>
                                      </p:to>
                                    </p:set>
                                    <p:animEffect transition="in" filter="fade">
                                      <p:cBhvr>
                                        <p:cTn id="44" dur="500"/>
                                        <p:tgtEl>
                                          <p:spTgt spid="3">
                                            <p:txEl>
                                              <p:pRg st="1" end="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30"/>
                                        </p:tgtEl>
                                        <p:attrNameLst>
                                          <p:attrName>style.visibility</p:attrName>
                                        </p:attrNameLst>
                                      </p:cBhvr>
                                      <p:to>
                                        <p:strVal val="visible"/>
                                      </p:to>
                                    </p:set>
                                    <p:animEffect transition="in" filter="fade">
                                      <p:cBhvr>
                                        <p:cTn id="49" dur="500"/>
                                        <p:tgtEl>
                                          <p:spTgt spid="30"/>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2"/>
                                        </p:tgtEl>
                                        <p:attrNameLst>
                                          <p:attrName>style.visibility</p:attrName>
                                        </p:attrNameLst>
                                      </p:cBhvr>
                                      <p:to>
                                        <p:strVal val="visible"/>
                                      </p:to>
                                    </p:set>
                                    <p:animEffect transition="in" filter="fade">
                                      <p:cBhvr>
                                        <p:cTn id="52" dur="500"/>
                                        <p:tgtEl>
                                          <p:spTgt spid="32"/>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33"/>
                                        </p:tgtEl>
                                        <p:attrNameLst>
                                          <p:attrName>style.visibility</p:attrName>
                                        </p:attrNameLst>
                                      </p:cBhvr>
                                      <p:to>
                                        <p:strVal val="visible"/>
                                      </p:to>
                                    </p:set>
                                    <p:animEffect transition="in" filter="fade">
                                      <p:cBhvr>
                                        <p:cTn id="55" dur="500"/>
                                        <p:tgtEl>
                                          <p:spTgt spid="33"/>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34"/>
                                        </p:tgtEl>
                                        <p:attrNameLst>
                                          <p:attrName>style.visibility</p:attrName>
                                        </p:attrNameLst>
                                      </p:cBhvr>
                                      <p:to>
                                        <p:strVal val="visible"/>
                                      </p:to>
                                    </p:set>
                                    <p:animEffect transition="in" filter="fade">
                                      <p:cBhvr>
                                        <p:cTn id="58" dur="500"/>
                                        <p:tgtEl>
                                          <p:spTgt spid="34"/>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35"/>
                                        </p:tgtEl>
                                        <p:attrNameLst>
                                          <p:attrName>style.visibility</p:attrName>
                                        </p:attrNameLst>
                                      </p:cBhvr>
                                      <p:to>
                                        <p:strVal val="visible"/>
                                      </p:to>
                                    </p:set>
                                    <p:animEffect transition="in" filter="fade">
                                      <p:cBhvr>
                                        <p:cTn id="61" dur="500"/>
                                        <p:tgtEl>
                                          <p:spTgt spid="35"/>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36"/>
                                        </p:tgtEl>
                                        <p:attrNameLst>
                                          <p:attrName>style.visibility</p:attrName>
                                        </p:attrNameLst>
                                      </p:cBhvr>
                                      <p:to>
                                        <p:strVal val="visible"/>
                                      </p:to>
                                    </p:set>
                                    <p:animEffect transition="in" filter="fade">
                                      <p:cBhvr>
                                        <p:cTn id="64" dur="500"/>
                                        <p:tgtEl>
                                          <p:spTgt spid="36"/>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37"/>
                                        </p:tgtEl>
                                        <p:attrNameLst>
                                          <p:attrName>style.visibility</p:attrName>
                                        </p:attrNameLst>
                                      </p:cBhvr>
                                      <p:to>
                                        <p:strVal val="visible"/>
                                      </p:to>
                                    </p:set>
                                    <p:animEffect transition="in" filter="fade">
                                      <p:cBhvr>
                                        <p:cTn id="67" dur="500"/>
                                        <p:tgtEl>
                                          <p:spTgt spid="37"/>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8"/>
                                        </p:tgtEl>
                                        <p:attrNameLst>
                                          <p:attrName>style.visibility</p:attrName>
                                        </p:attrNameLst>
                                      </p:cBhvr>
                                      <p:to>
                                        <p:strVal val="visible"/>
                                      </p:to>
                                    </p:set>
                                    <p:animEffect transition="in" filter="fade">
                                      <p:cBhvr>
                                        <p:cTn id="70" dur="500"/>
                                        <p:tgtEl>
                                          <p:spTgt spid="38"/>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39"/>
                                        </p:tgtEl>
                                        <p:attrNameLst>
                                          <p:attrName>style.visibility</p:attrName>
                                        </p:attrNameLst>
                                      </p:cBhvr>
                                      <p:to>
                                        <p:strVal val="visible"/>
                                      </p:to>
                                    </p:set>
                                    <p:animEffect transition="in" filter="fade">
                                      <p:cBhvr>
                                        <p:cTn id="73" dur="500"/>
                                        <p:tgtEl>
                                          <p:spTgt spid="39"/>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31"/>
                                        </p:tgtEl>
                                        <p:attrNameLst>
                                          <p:attrName>style.visibility</p:attrName>
                                        </p:attrNameLst>
                                      </p:cBhvr>
                                      <p:to>
                                        <p:strVal val="visible"/>
                                      </p:to>
                                    </p:set>
                                    <p:animEffect transition="in" filter="fade">
                                      <p:cBhvr>
                                        <p:cTn id="76" dur="500"/>
                                        <p:tgtEl>
                                          <p:spTgt spid="31"/>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grpId="0" nodeType="clickEffect">
                                  <p:stCondLst>
                                    <p:cond delay="0"/>
                                  </p:stCondLst>
                                  <p:childTnLst>
                                    <p:set>
                                      <p:cBhvr>
                                        <p:cTn id="80" dur="1" fill="hold">
                                          <p:stCondLst>
                                            <p:cond delay="0"/>
                                          </p:stCondLst>
                                        </p:cTn>
                                        <p:tgtEl>
                                          <p:spTgt spid="42"/>
                                        </p:tgtEl>
                                        <p:attrNameLst>
                                          <p:attrName>style.visibility</p:attrName>
                                        </p:attrNameLst>
                                      </p:cBhvr>
                                      <p:to>
                                        <p:strVal val="visible"/>
                                      </p:to>
                                    </p:set>
                                    <p:animEffect transition="in" filter="fade">
                                      <p:cBhvr>
                                        <p:cTn id="81" dur="500"/>
                                        <p:tgtEl>
                                          <p:spTgt spid="42"/>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xit" presetSubtype="0" fill="hold" grpId="1" nodeType="clickEffect">
                                  <p:stCondLst>
                                    <p:cond delay="0"/>
                                  </p:stCondLst>
                                  <p:childTnLst>
                                    <p:animEffect transition="out" filter="fade">
                                      <p:cBhvr>
                                        <p:cTn id="85" dur="500"/>
                                        <p:tgtEl>
                                          <p:spTgt spid="39"/>
                                        </p:tgtEl>
                                      </p:cBhvr>
                                    </p:animEffect>
                                    <p:set>
                                      <p:cBhvr>
                                        <p:cTn id="86" dur="1" fill="hold">
                                          <p:stCondLst>
                                            <p:cond delay="499"/>
                                          </p:stCondLst>
                                        </p:cTn>
                                        <p:tgtEl>
                                          <p:spTgt spid="39"/>
                                        </p:tgtEl>
                                        <p:attrNameLst>
                                          <p:attrName>style.visibility</p:attrName>
                                        </p:attrNameLst>
                                      </p:cBhvr>
                                      <p:to>
                                        <p:strVal val="hidden"/>
                                      </p:to>
                                    </p:set>
                                  </p:childTnLst>
                                </p:cTn>
                              </p:par>
                              <p:par>
                                <p:cTn id="87" presetID="10" presetClass="entr" presetSubtype="0" fill="hold" grpId="0" nodeType="withEffect">
                                  <p:stCondLst>
                                    <p:cond delay="0"/>
                                  </p:stCondLst>
                                  <p:childTnLst>
                                    <p:set>
                                      <p:cBhvr>
                                        <p:cTn id="88" dur="1" fill="hold">
                                          <p:stCondLst>
                                            <p:cond delay="0"/>
                                          </p:stCondLst>
                                        </p:cTn>
                                        <p:tgtEl>
                                          <p:spTgt spid="43"/>
                                        </p:tgtEl>
                                        <p:attrNameLst>
                                          <p:attrName>style.visibility</p:attrName>
                                        </p:attrNameLst>
                                      </p:cBhvr>
                                      <p:to>
                                        <p:strVal val="visible"/>
                                      </p:to>
                                    </p:set>
                                    <p:animEffect transition="in" filter="fade">
                                      <p:cBhvr>
                                        <p:cTn id="89" dur="500"/>
                                        <p:tgtEl>
                                          <p:spTgt spid="43"/>
                                        </p:tgtEl>
                                      </p:cBhvr>
                                    </p:animEffect>
                                  </p:childTnLst>
                                </p:cTn>
                              </p:par>
                            </p:childTnLst>
                          </p:cTn>
                        </p:par>
                      </p:childTnLst>
                    </p:cTn>
                  </p:par>
                  <p:par>
                    <p:cTn id="90" fill="hold">
                      <p:stCondLst>
                        <p:cond delay="indefinite"/>
                      </p:stCondLst>
                      <p:childTnLst>
                        <p:par>
                          <p:cTn id="91" fill="hold">
                            <p:stCondLst>
                              <p:cond delay="0"/>
                            </p:stCondLst>
                            <p:childTnLst>
                              <p:par>
                                <p:cTn id="92" presetID="10" presetClass="entr" presetSubtype="0" fill="hold" grpId="0" nodeType="clickEffect">
                                  <p:stCondLst>
                                    <p:cond delay="0"/>
                                  </p:stCondLst>
                                  <p:childTnLst>
                                    <p:set>
                                      <p:cBhvr>
                                        <p:cTn id="93" dur="1" fill="hold">
                                          <p:stCondLst>
                                            <p:cond delay="0"/>
                                          </p:stCondLst>
                                        </p:cTn>
                                        <p:tgtEl>
                                          <p:spTgt spid="44"/>
                                        </p:tgtEl>
                                        <p:attrNameLst>
                                          <p:attrName>style.visibility</p:attrName>
                                        </p:attrNameLst>
                                      </p:cBhvr>
                                      <p:to>
                                        <p:strVal val="visible"/>
                                      </p:to>
                                    </p:set>
                                    <p:animEffect transition="in" filter="fade">
                                      <p:cBhvr>
                                        <p:cTn id="94" dur="500"/>
                                        <p:tgtEl>
                                          <p:spTgt spid="44"/>
                                        </p:tgtEl>
                                      </p:cBhvr>
                                    </p:animEffect>
                                  </p:childTnLst>
                                </p:cTn>
                              </p:par>
                            </p:childTnLst>
                          </p:cTn>
                        </p:par>
                      </p:childTnLst>
                    </p:cTn>
                  </p:par>
                  <p:par>
                    <p:cTn id="95" fill="hold">
                      <p:stCondLst>
                        <p:cond delay="indefinite"/>
                      </p:stCondLst>
                      <p:childTnLst>
                        <p:par>
                          <p:cTn id="96" fill="hold">
                            <p:stCondLst>
                              <p:cond delay="0"/>
                            </p:stCondLst>
                            <p:childTnLst>
                              <p:par>
                                <p:cTn id="97" presetID="10" presetClass="exit" presetSubtype="0" fill="hold" grpId="1" nodeType="clickEffect">
                                  <p:stCondLst>
                                    <p:cond delay="0"/>
                                  </p:stCondLst>
                                  <p:childTnLst>
                                    <p:animEffect transition="out" filter="fade">
                                      <p:cBhvr>
                                        <p:cTn id="98" dur="500"/>
                                        <p:tgtEl>
                                          <p:spTgt spid="36"/>
                                        </p:tgtEl>
                                      </p:cBhvr>
                                    </p:animEffect>
                                    <p:set>
                                      <p:cBhvr>
                                        <p:cTn id="99" dur="1" fill="hold">
                                          <p:stCondLst>
                                            <p:cond delay="499"/>
                                          </p:stCondLst>
                                        </p:cTn>
                                        <p:tgtEl>
                                          <p:spTgt spid="36"/>
                                        </p:tgtEl>
                                        <p:attrNameLst>
                                          <p:attrName>style.visibility</p:attrName>
                                        </p:attrNameLst>
                                      </p:cBhvr>
                                      <p:to>
                                        <p:strVal val="hidden"/>
                                      </p:to>
                                    </p:set>
                                  </p:childTnLst>
                                </p:cTn>
                              </p:par>
                              <p:par>
                                <p:cTn id="100" presetID="10" presetClass="entr" presetSubtype="0" fill="hold" grpId="0" nodeType="withEffect">
                                  <p:stCondLst>
                                    <p:cond delay="0"/>
                                  </p:stCondLst>
                                  <p:childTnLst>
                                    <p:set>
                                      <p:cBhvr>
                                        <p:cTn id="101" dur="1" fill="hold">
                                          <p:stCondLst>
                                            <p:cond delay="0"/>
                                          </p:stCondLst>
                                        </p:cTn>
                                        <p:tgtEl>
                                          <p:spTgt spid="45"/>
                                        </p:tgtEl>
                                        <p:attrNameLst>
                                          <p:attrName>style.visibility</p:attrName>
                                        </p:attrNameLst>
                                      </p:cBhvr>
                                      <p:to>
                                        <p:strVal val="visible"/>
                                      </p:to>
                                    </p:set>
                                    <p:animEffect transition="in" filter="fade">
                                      <p:cBhvr>
                                        <p:cTn id="102" dur="500"/>
                                        <p:tgtEl>
                                          <p:spTgt spid="45"/>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40"/>
                                        </p:tgtEl>
                                        <p:attrNameLst>
                                          <p:attrName>style.visibility</p:attrName>
                                        </p:attrNameLst>
                                      </p:cBhvr>
                                      <p:to>
                                        <p:strVal val="visible"/>
                                      </p:to>
                                    </p:set>
                                    <p:animEffect transition="in" filter="fade">
                                      <p:cBhvr>
                                        <p:cTn id="107" dur="500"/>
                                        <p:tgtEl>
                                          <p:spTgt spid="40"/>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xit" presetSubtype="0" fill="hold" grpId="1" nodeType="clickEffect">
                                  <p:stCondLst>
                                    <p:cond delay="0"/>
                                  </p:stCondLst>
                                  <p:childTnLst>
                                    <p:animEffect transition="out" filter="fade">
                                      <p:cBhvr>
                                        <p:cTn id="111" dur="500"/>
                                        <p:tgtEl>
                                          <p:spTgt spid="43"/>
                                        </p:tgtEl>
                                      </p:cBhvr>
                                    </p:animEffect>
                                    <p:set>
                                      <p:cBhvr>
                                        <p:cTn id="112" dur="1" fill="hold">
                                          <p:stCondLst>
                                            <p:cond delay="499"/>
                                          </p:stCondLst>
                                        </p:cTn>
                                        <p:tgtEl>
                                          <p:spTgt spid="43"/>
                                        </p:tgtEl>
                                        <p:attrNameLst>
                                          <p:attrName>style.visibility</p:attrName>
                                        </p:attrNameLst>
                                      </p:cBhvr>
                                      <p:to>
                                        <p:strVal val="hidden"/>
                                      </p:to>
                                    </p:set>
                                  </p:childTnLst>
                                </p:cTn>
                              </p:par>
                              <p:par>
                                <p:cTn id="113" presetID="10" presetClass="entr" presetSubtype="0" fill="hold" grpId="0" nodeType="withEffect">
                                  <p:stCondLst>
                                    <p:cond delay="0"/>
                                  </p:stCondLst>
                                  <p:childTnLst>
                                    <p:set>
                                      <p:cBhvr>
                                        <p:cTn id="114" dur="1" fill="hold">
                                          <p:stCondLst>
                                            <p:cond delay="0"/>
                                          </p:stCondLst>
                                        </p:cTn>
                                        <p:tgtEl>
                                          <p:spTgt spid="41"/>
                                        </p:tgtEl>
                                        <p:attrNameLst>
                                          <p:attrName>style.visibility</p:attrName>
                                        </p:attrNameLst>
                                      </p:cBhvr>
                                      <p:to>
                                        <p:strVal val="visible"/>
                                      </p:to>
                                    </p:set>
                                    <p:animEffect transition="in" filter="fade">
                                      <p:cBhvr>
                                        <p:cTn id="115" dur="500"/>
                                        <p:tgtEl>
                                          <p:spTgt spid="41"/>
                                        </p:tgtEl>
                                      </p:cBhvr>
                                    </p:animEffect>
                                  </p:childTnLst>
                                </p:cTn>
                              </p:par>
                            </p:childTnLst>
                          </p:cTn>
                        </p:par>
                      </p:childTnLst>
                    </p:cTn>
                  </p:par>
                  <p:par>
                    <p:cTn id="116" fill="hold">
                      <p:stCondLst>
                        <p:cond delay="indefinite"/>
                      </p:stCondLst>
                      <p:childTnLst>
                        <p:par>
                          <p:cTn id="117" fill="hold">
                            <p:stCondLst>
                              <p:cond delay="0"/>
                            </p:stCondLst>
                            <p:childTnLst>
                              <p:par>
                                <p:cTn id="118" presetID="10" presetClass="entr" presetSubtype="0" fill="hold" nodeType="clickEffect">
                                  <p:stCondLst>
                                    <p:cond delay="0"/>
                                  </p:stCondLst>
                                  <p:childTnLst>
                                    <p:set>
                                      <p:cBhvr>
                                        <p:cTn id="119" dur="1" fill="hold">
                                          <p:stCondLst>
                                            <p:cond delay="0"/>
                                          </p:stCondLst>
                                        </p:cTn>
                                        <p:tgtEl>
                                          <p:spTgt spid="3">
                                            <p:txEl>
                                              <p:pRg st="7" end="7"/>
                                            </p:txEl>
                                          </p:spTgt>
                                        </p:tgtEl>
                                        <p:attrNameLst>
                                          <p:attrName>style.visibility</p:attrName>
                                        </p:attrNameLst>
                                      </p:cBhvr>
                                      <p:to>
                                        <p:strVal val="visible"/>
                                      </p:to>
                                    </p:set>
                                    <p:animEffect transition="in" filter="fade">
                                      <p:cBhvr>
                                        <p:cTn id="120" dur="500"/>
                                        <p:tgtEl>
                                          <p:spTgt spid="3">
                                            <p:txEl>
                                              <p:pRg st="7" end="7"/>
                                            </p:txEl>
                                          </p:spTgt>
                                        </p:tgtEl>
                                      </p:cBhvr>
                                    </p:animEffect>
                                  </p:childTnLst>
                                </p:cTn>
                              </p:par>
                            </p:childTnLst>
                          </p:cTn>
                        </p:par>
                      </p:childTnLst>
                    </p:cTn>
                  </p:par>
                  <p:par>
                    <p:cTn id="121" fill="hold">
                      <p:stCondLst>
                        <p:cond delay="indefinite"/>
                      </p:stCondLst>
                      <p:childTnLst>
                        <p:par>
                          <p:cTn id="122" fill="hold">
                            <p:stCondLst>
                              <p:cond delay="0"/>
                            </p:stCondLst>
                            <p:childTnLst>
                              <p:par>
                                <p:cTn id="123" presetID="10" presetClass="entr" presetSubtype="0" fill="hold" nodeType="clickEffect">
                                  <p:stCondLst>
                                    <p:cond delay="0"/>
                                  </p:stCondLst>
                                  <p:childTnLst>
                                    <p:set>
                                      <p:cBhvr>
                                        <p:cTn id="124" dur="1" fill="hold">
                                          <p:stCondLst>
                                            <p:cond delay="0"/>
                                          </p:stCondLst>
                                        </p:cTn>
                                        <p:tgtEl>
                                          <p:spTgt spid="3">
                                            <p:txEl>
                                              <p:pRg st="8" end="8"/>
                                            </p:txEl>
                                          </p:spTgt>
                                        </p:tgtEl>
                                        <p:attrNameLst>
                                          <p:attrName>style.visibility</p:attrName>
                                        </p:attrNameLst>
                                      </p:cBhvr>
                                      <p:to>
                                        <p:strVal val="visible"/>
                                      </p:to>
                                    </p:set>
                                    <p:animEffect transition="in" filter="fade">
                                      <p:cBhvr>
                                        <p:cTn id="125" dur="500"/>
                                        <p:tgtEl>
                                          <p:spTgt spid="3">
                                            <p:txEl>
                                              <p:pRg st="8" end="8"/>
                                            </p:txEl>
                                          </p:spTgt>
                                        </p:tgtEl>
                                      </p:cBhvr>
                                    </p:animEffect>
                                  </p:childTnLst>
                                </p:cTn>
                              </p:par>
                            </p:childTnLst>
                          </p:cTn>
                        </p:par>
                      </p:childTnLst>
                    </p:cTn>
                  </p:par>
                  <p:par>
                    <p:cTn id="126" fill="hold">
                      <p:stCondLst>
                        <p:cond delay="indefinite"/>
                      </p:stCondLst>
                      <p:childTnLst>
                        <p:par>
                          <p:cTn id="127" fill="hold">
                            <p:stCondLst>
                              <p:cond delay="0"/>
                            </p:stCondLst>
                            <p:childTnLst>
                              <p:par>
                                <p:cTn id="128" presetID="10" presetClass="entr" presetSubtype="0" fill="hold" nodeType="clickEffect">
                                  <p:stCondLst>
                                    <p:cond delay="0"/>
                                  </p:stCondLst>
                                  <p:childTnLst>
                                    <p:set>
                                      <p:cBhvr>
                                        <p:cTn id="129" dur="1" fill="hold">
                                          <p:stCondLst>
                                            <p:cond delay="0"/>
                                          </p:stCondLst>
                                        </p:cTn>
                                        <p:tgtEl>
                                          <p:spTgt spid="3">
                                            <p:txEl>
                                              <p:pRg st="9" end="9"/>
                                            </p:txEl>
                                          </p:spTgt>
                                        </p:tgtEl>
                                        <p:attrNameLst>
                                          <p:attrName>style.visibility</p:attrName>
                                        </p:attrNameLst>
                                      </p:cBhvr>
                                      <p:to>
                                        <p:strVal val="visible"/>
                                      </p:to>
                                    </p:set>
                                    <p:animEffect transition="in" filter="fade">
                                      <p:cBhvr>
                                        <p:cTn id="130"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p:bldP spid="11" grpId="0"/>
      <p:bldP spid="12" grpId="0"/>
      <p:bldP spid="13" grpId="0"/>
      <p:bldP spid="14" grpId="0"/>
      <p:bldP spid="30" grpId="0" animBg="1"/>
      <p:bldP spid="31" grpId="0" animBg="1"/>
      <p:bldP spid="32" grpId="0" animBg="1"/>
      <p:bldP spid="33" grpId="0" animBg="1"/>
      <p:bldP spid="34" grpId="0" animBg="1"/>
      <p:bldP spid="35" grpId="0"/>
      <p:bldP spid="36" grpId="0"/>
      <p:bldP spid="36" grpId="1"/>
      <p:bldP spid="37" grpId="0"/>
      <p:bldP spid="38" grpId="0"/>
      <p:bldP spid="39" grpId="0"/>
      <p:bldP spid="39" grpId="1"/>
      <p:bldP spid="42" grpId="0" animBg="1"/>
      <p:bldP spid="43" grpId="0"/>
      <p:bldP spid="43" grpId="1"/>
      <p:bldP spid="44" grpId="0" animBg="1"/>
      <p:bldP spid="45" grpId="0"/>
      <p:bldP spid="40" grpId="0" animBg="1"/>
      <p:bldP spid="41"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gradFill flip="none" rotWithShape="1">
                  <a:gsLst>
                    <a:gs pos="10000">
                      <a:schemeClr val="accent6">
                        <a:lumMod val="50000"/>
                      </a:schemeClr>
                    </a:gs>
                    <a:gs pos="100000">
                      <a:schemeClr val="accent6"/>
                    </a:gs>
                  </a:gsLst>
                  <a:lin ang="0" scaled="1"/>
                  <a:tileRect/>
                </a:gradFill>
              </a:rPr>
              <a:t>Virtual Memory: Basics of Virtual Memory</a:t>
            </a:r>
          </a:p>
        </p:txBody>
      </p:sp>
      <p:sp>
        <p:nvSpPr>
          <p:cNvPr id="5" name="Text Placeholder 4"/>
          <p:cNvSpPr>
            <a:spLocks noGrp="1"/>
          </p:cNvSpPr>
          <p:nvPr>
            <p:ph type="body" idx="1"/>
          </p:nvPr>
        </p:nvSpPr>
        <p:spPr/>
        <p:txBody>
          <a:bodyPr/>
          <a:lstStyle/>
          <a:p>
            <a:r>
              <a:rPr lang="en-US" dirty="0" smtClean="0"/>
              <a:t>Section - 5</a:t>
            </a:r>
          </a:p>
          <a:p>
            <a:endParaRPr lang="en-US" dirty="0"/>
          </a:p>
        </p:txBody>
      </p:sp>
    </p:spTree>
    <p:extLst>
      <p:ext uri="{BB962C8B-B14F-4D97-AF65-F5344CB8AC3E}">
        <p14:creationId xmlns="" xmlns:p14="http://schemas.microsoft.com/office/powerpoint/2010/main" val="265826522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Virtual Memory</a:t>
            </a:r>
            <a:endParaRPr lang="en-US" dirty="0"/>
          </a:p>
        </p:txBody>
      </p:sp>
      <p:sp>
        <p:nvSpPr>
          <p:cNvPr id="3" name="Content Placeholder 2"/>
          <p:cNvSpPr>
            <a:spLocks noGrp="1"/>
          </p:cNvSpPr>
          <p:nvPr>
            <p:ph idx="1"/>
          </p:nvPr>
        </p:nvSpPr>
        <p:spPr/>
        <p:txBody>
          <a:bodyPr/>
          <a:lstStyle/>
          <a:p>
            <a:r>
              <a:rPr lang="en-US" dirty="0"/>
              <a:t>Memory is </a:t>
            </a:r>
            <a:r>
              <a:rPr lang="en-US" b="1" dirty="0">
                <a:solidFill>
                  <a:schemeClr val="accent6"/>
                </a:solidFill>
              </a:rPr>
              <a:t>hardware that your computer uses to load the operating system and run programs</a:t>
            </a:r>
            <a:r>
              <a:rPr lang="en-US" dirty="0"/>
              <a:t>. </a:t>
            </a:r>
          </a:p>
          <a:p>
            <a:r>
              <a:rPr lang="en-US" dirty="0"/>
              <a:t>Computer </a:t>
            </a:r>
            <a:r>
              <a:rPr lang="en-US" b="1" dirty="0">
                <a:solidFill>
                  <a:schemeClr val="accent6"/>
                </a:solidFill>
              </a:rPr>
              <a:t>consists of one or more RAM chips </a:t>
            </a:r>
            <a:r>
              <a:rPr lang="en-US" dirty="0"/>
              <a:t>that each have several memory modules. </a:t>
            </a:r>
          </a:p>
          <a:p>
            <a:r>
              <a:rPr lang="en-US" dirty="0"/>
              <a:t>The amount of real </a:t>
            </a:r>
            <a:r>
              <a:rPr lang="en-US" b="1" dirty="0">
                <a:solidFill>
                  <a:schemeClr val="accent6"/>
                </a:solidFill>
              </a:rPr>
              <a:t>memory in a computer is limited </a:t>
            </a:r>
            <a:r>
              <a:rPr lang="en-US" dirty="0"/>
              <a:t>to the amount of RAM installed. Common memory sizes are </a:t>
            </a:r>
            <a:r>
              <a:rPr lang="en-US" b="1" dirty="0">
                <a:solidFill>
                  <a:schemeClr val="accent6"/>
                </a:solidFill>
              </a:rPr>
              <a:t>1GB, 2GB, and 4GB</a:t>
            </a:r>
            <a:r>
              <a:rPr lang="en-US" dirty="0" smtClean="0"/>
              <a:t>.</a:t>
            </a:r>
          </a:p>
          <a:p>
            <a:r>
              <a:rPr lang="en-US" dirty="0"/>
              <a:t>Because your computer has a finite amount of RAM, </a:t>
            </a:r>
            <a:r>
              <a:rPr lang="en-US" b="1" dirty="0">
                <a:solidFill>
                  <a:schemeClr val="accent6"/>
                </a:solidFill>
              </a:rPr>
              <a:t>it is possible to run out of memory when too many programs are running at one time</a:t>
            </a:r>
            <a:r>
              <a:rPr lang="en-US" dirty="0"/>
              <a:t>. </a:t>
            </a:r>
          </a:p>
          <a:p>
            <a:r>
              <a:rPr lang="en-US" dirty="0"/>
              <a:t>This is where </a:t>
            </a:r>
            <a:r>
              <a:rPr lang="en-US" b="1" dirty="0">
                <a:solidFill>
                  <a:schemeClr val="accent6"/>
                </a:solidFill>
              </a:rPr>
              <a:t>virtual memory comes </a:t>
            </a:r>
            <a:r>
              <a:rPr lang="en-US" b="1" dirty="0" smtClean="0">
                <a:solidFill>
                  <a:schemeClr val="accent6"/>
                </a:solidFill>
              </a:rPr>
              <a:t>into the picture</a:t>
            </a:r>
            <a:r>
              <a:rPr lang="en-US" dirty="0" smtClean="0"/>
              <a:t>. </a:t>
            </a:r>
            <a:endParaRPr lang="en-US" dirty="0"/>
          </a:p>
          <a:p>
            <a:r>
              <a:rPr lang="en-US" dirty="0"/>
              <a:t>Virtual memory </a:t>
            </a:r>
            <a:r>
              <a:rPr lang="en-US" b="1" dirty="0">
                <a:solidFill>
                  <a:schemeClr val="accent6"/>
                </a:solidFill>
              </a:rPr>
              <a:t>increases the available memory of your computer by enlarging the "address space," or places in memory where data can be stored</a:t>
            </a:r>
            <a:r>
              <a:rPr lang="en-US" dirty="0"/>
              <a:t>. </a:t>
            </a:r>
          </a:p>
          <a:p>
            <a:r>
              <a:rPr lang="en-US" dirty="0"/>
              <a:t>It does this by </a:t>
            </a:r>
            <a:r>
              <a:rPr lang="en-US" b="1" dirty="0">
                <a:solidFill>
                  <a:schemeClr val="accent6"/>
                </a:solidFill>
              </a:rPr>
              <a:t>using hard disk space </a:t>
            </a:r>
            <a:r>
              <a:rPr lang="en-US" dirty="0"/>
              <a:t>for additional memory allocation. </a:t>
            </a:r>
          </a:p>
          <a:p>
            <a:r>
              <a:rPr lang="en-US" dirty="0"/>
              <a:t>However, since the </a:t>
            </a:r>
            <a:r>
              <a:rPr lang="en-US" b="1" dirty="0">
                <a:solidFill>
                  <a:schemeClr val="accent6"/>
                </a:solidFill>
              </a:rPr>
              <a:t>hard drive is much slower than the RAM, data stored in virtual memory must be mapped back to real memory in order to be used</a:t>
            </a:r>
            <a:r>
              <a:rPr lang="en-US" dirty="0"/>
              <a:t>.</a:t>
            </a:r>
            <a:endParaRPr lang="en-US" dirty="0" smtClean="0"/>
          </a:p>
        </p:txBody>
      </p:sp>
    </p:spTree>
    <p:extLst>
      <p:ext uri="{BB962C8B-B14F-4D97-AF65-F5344CB8AC3E}">
        <p14:creationId xmlns="" xmlns:p14="http://schemas.microsoft.com/office/powerpoint/2010/main" val="1623881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Virtual Memory</a:t>
            </a:r>
            <a:endParaRPr lang="en-US" dirty="0"/>
          </a:p>
        </p:txBody>
      </p:sp>
      <p:sp>
        <p:nvSpPr>
          <p:cNvPr id="3" name="Content Placeholder 2"/>
          <p:cNvSpPr>
            <a:spLocks noGrp="1"/>
          </p:cNvSpPr>
          <p:nvPr>
            <p:ph idx="1"/>
          </p:nvPr>
        </p:nvSpPr>
        <p:spPr>
          <a:xfrm>
            <a:off x="131181" y="863444"/>
            <a:ext cx="8833760" cy="5590565"/>
          </a:xfrm>
        </p:spPr>
        <p:txBody>
          <a:bodyPr/>
          <a:lstStyle/>
          <a:p>
            <a:r>
              <a:rPr lang="en-US" b="1" dirty="0">
                <a:solidFill>
                  <a:schemeClr val="accent6"/>
                </a:solidFill>
              </a:rPr>
              <a:t>Each program has its own address space</a:t>
            </a:r>
            <a:r>
              <a:rPr lang="en-US" dirty="0"/>
              <a:t>, which is </a:t>
            </a:r>
            <a:r>
              <a:rPr lang="en-US" b="1" dirty="0">
                <a:solidFill>
                  <a:schemeClr val="accent6"/>
                </a:solidFill>
              </a:rPr>
              <a:t>broken up into pages</a:t>
            </a:r>
            <a:r>
              <a:rPr lang="en-US" dirty="0"/>
              <a:t>.</a:t>
            </a:r>
          </a:p>
          <a:p>
            <a:r>
              <a:rPr lang="en-US" dirty="0"/>
              <a:t>Each </a:t>
            </a:r>
            <a:r>
              <a:rPr lang="en-US" b="1" dirty="0">
                <a:solidFill>
                  <a:schemeClr val="accent6"/>
                </a:solidFill>
              </a:rPr>
              <a:t>page is a contiguous range of addresses</a:t>
            </a:r>
            <a:r>
              <a:rPr lang="en-US" dirty="0"/>
              <a:t>.</a:t>
            </a:r>
          </a:p>
          <a:p>
            <a:r>
              <a:rPr lang="en-US" dirty="0"/>
              <a:t>These </a:t>
            </a:r>
            <a:r>
              <a:rPr lang="en-US" b="1" dirty="0">
                <a:solidFill>
                  <a:schemeClr val="accent6"/>
                </a:solidFill>
              </a:rPr>
              <a:t>pages are mapped onto the physical memory </a:t>
            </a:r>
            <a:r>
              <a:rPr lang="en-US" dirty="0"/>
              <a:t>but, </a:t>
            </a:r>
            <a:r>
              <a:rPr lang="en-US" b="1" dirty="0">
                <a:solidFill>
                  <a:schemeClr val="accent6"/>
                </a:solidFill>
              </a:rPr>
              <a:t>to run the program, all pages are not required </a:t>
            </a:r>
            <a:r>
              <a:rPr lang="en-US" dirty="0"/>
              <a:t>to be present in the physical memory.  </a:t>
            </a:r>
          </a:p>
          <a:p>
            <a:r>
              <a:rPr lang="en-US" dirty="0"/>
              <a:t>The operating system </a:t>
            </a:r>
            <a:r>
              <a:rPr lang="en-US" b="1" dirty="0">
                <a:solidFill>
                  <a:schemeClr val="accent6"/>
                </a:solidFill>
              </a:rPr>
              <a:t>keeps those parts of the program currently in use in main memory</a:t>
            </a:r>
            <a:r>
              <a:rPr lang="en-US" dirty="0"/>
              <a:t>, and the rest on the disk.</a:t>
            </a:r>
          </a:p>
          <a:p>
            <a:r>
              <a:rPr lang="en-US" dirty="0"/>
              <a:t>In a system using virtual memory, the </a:t>
            </a:r>
            <a:r>
              <a:rPr lang="en-US" b="1" dirty="0">
                <a:solidFill>
                  <a:schemeClr val="accent6"/>
                </a:solidFill>
              </a:rPr>
              <a:t>physical memory is divided into page frames</a:t>
            </a:r>
            <a:r>
              <a:rPr lang="en-US" dirty="0"/>
              <a:t> and the </a:t>
            </a:r>
            <a:r>
              <a:rPr lang="en-US" b="1" dirty="0">
                <a:solidFill>
                  <a:schemeClr val="accent6"/>
                </a:solidFill>
              </a:rPr>
              <a:t>virtual address space is divided in into equally-sized partitions called pages</a:t>
            </a:r>
            <a:r>
              <a:rPr lang="en-US" dirty="0"/>
              <a:t>.</a:t>
            </a:r>
          </a:p>
          <a:p>
            <a:r>
              <a:rPr lang="en-US" dirty="0"/>
              <a:t>Virtual memory </a:t>
            </a:r>
            <a:r>
              <a:rPr lang="en-US" b="1" dirty="0">
                <a:solidFill>
                  <a:schemeClr val="accent6"/>
                </a:solidFill>
              </a:rPr>
              <a:t>works fine in a multiprogramming system</a:t>
            </a:r>
            <a:r>
              <a:rPr lang="en-US" dirty="0"/>
              <a:t>, with bits and pieces of many programs in memory at once.</a:t>
            </a:r>
            <a:endParaRPr lang="en-US" dirty="0" smtClean="0"/>
          </a:p>
        </p:txBody>
      </p:sp>
      <p:graphicFrame>
        <p:nvGraphicFramePr>
          <p:cNvPr id="4" name="Content Placeholder 6"/>
          <p:cNvGraphicFramePr>
            <a:graphicFrameLocks/>
          </p:cNvGraphicFramePr>
          <p:nvPr>
            <p:extLst>
              <p:ext uri="{D42A27DB-BD31-4B8C-83A1-F6EECF244321}">
                <p14:modId xmlns="" xmlns:p14="http://schemas.microsoft.com/office/powerpoint/2010/main" val="3183172192"/>
              </p:ext>
            </p:extLst>
          </p:nvPr>
        </p:nvGraphicFramePr>
        <p:xfrm>
          <a:off x="9186863" y="981075"/>
          <a:ext cx="1066800" cy="4564336"/>
        </p:xfrm>
        <a:graphic>
          <a:graphicData uri="http://schemas.openxmlformats.org/drawingml/2006/table">
            <a:tbl>
              <a:tblPr firstRow="1" bandRow="1">
                <a:tableStyleId>{5940675A-B579-460E-94D1-54222C63F5DA}</a:tableStyleId>
              </a:tblPr>
              <a:tblGrid>
                <a:gridCol w="1066800"/>
              </a:tblGrid>
              <a:tr h="671772">
                <a:tc>
                  <a:txBody>
                    <a:bodyPr/>
                    <a:lstStyle/>
                    <a:p>
                      <a:pPr algn="ctr"/>
                      <a:r>
                        <a:rPr lang="en-US" dirty="0" smtClean="0"/>
                        <a:t>RAM</a:t>
                      </a:r>
                      <a:endParaRPr lang="en-US" dirty="0"/>
                    </a:p>
                  </a:txBody>
                  <a:tcPr anchor="ctr">
                    <a:solidFill>
                      <a:srgbClr val="D6B580"/>
                    </a:solidFill>
                  </a:tcPr>
                </a:tc>
              </a:tr>
              <a:tr h="34055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RAM</a:t>
                      </a:r>
                    </a:p>
                  </a:txBody>
                  <a:tcPr anchor="ctr">
                    <a:solidFill>
                      <a:srgbClr val="D6B580"/>
                    </a:solidFill>
                  </a:tcPr>
                </a:tc>
              </a:tr>
              <a:tr h="1175601">
                <a:tc>
                  <a:txBody>
                    <a:bodyPr/>
                    <a:lstStyle/>
                    <a:p>
                      <a:pPr algn="ctr"/>
                      <a:r>
                        <a:rPr lang="en-US" dirty="0" smtClean="0"/>
                        <a:t>HDD</a:t>
                      </a:r>
                      <a:endParaRPr lang="en-US" dirty="0"/>
                    </a:p>
                  </a:txBody>
                  <a:tcPr anchor="ctr">
                    <a:solidFill>
                      <a:srgbClr val="92D050"/>
                    </a:solidFill>
                  </a:tcPr>
                </a:tc>
              </a:tr>
              <a:tr h="83971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RAM</a:t>
                      </a:r>
                    </a:p>
                  </a:txBody>
                  <a:tcPr anchor="ctr">
                    <a:solidFill>
                      <a:srgbClr val="D6B580"/>
                    </a:solidFill>
                  </a:tcPr>
                </a:tc>
              </a:tr>
              <a:tr h="1511488">
                <a:tc>
                  <a:txBody>
                    <a:bodyPr/>
                    <a:lstStyle/>
                    <a:p>
                      <a:pPr algn="ctr"/>
                      <a:r>
                        <a:rPr lang="en-US" dirty="0" smtClean="0"/>
                        <a:t>HDD</a:t>
                      </a:r>
                      <a:endParaRPr lang="en-US" dirty="0"/>
                    </a:p>
                  </a:txBody>
                  <a:tcPr anchor="ctr">
                    <a:solidFill>
                      <a:srgbClr val="92D050"/>
                    </a:solidFill>
                  </a:tcPr>
                </a:tc>
              </a:tr>
            </a:tbl>
          </a:graphicData>
        </a:graphic>
      </p:graphicFrame>
      <p:graphicFrame>
        <p:nvGraphicFramePr>
          <p:cNvPr id="5" name="Content Placeholder 6"/>
          <p:cNvGraphicFramePr>
            <a:graphicFrameLocks/>
          </p:cNvGraphicFramePr>
          <p:nvPr>
            <p:extLst>
              <p:ext uri="{D42A27DB-BD31-4B8C-83A1-F6EECF244321}">
                <p14:modId xmlns="" xmlns:p14="http://schemas.microsoft.com/office/powerpoint/2010/main" val="3455015765"/>
              </p:ext>
            </p:extLst>
          </p:nvPr>
        </p:nvGraphicFramePr>
        <p:xfrm>
          <a:off x="11015663" y="981075"/>
          <a:ext cx="1066800" cy="3749040"/>
        </p:xfrm>
        <a:graphic>
          <a:graphicData uri="http://schemas.openxmlformats.org/drawingml/2006/table">
            <a:tbl>
              <a:tblPr firstRow="1" bandRow="1">
                <a:tableStyleId>{5940675A-B579-460E-94D1-54222C63F5DA}</a:tableStyleId>
              </a:tblPr>
              <a:tblGrid>
                <a:gridCol w="1066800"/>
              </a:tblGrid>
              <a:tr h="457200">
                <a:tc>
                  <a:txBody>
                    <a:bodyPr/>
                    <a:lstStyle/>
                    <a:p>
                      <a:endParaRPr lang="en-US" dirty="0"/>
                    </a:p>
                  </a:txBody>
                  <a:tcPr/>
                </a:tc>
              </a:tr>
              <a:tr h="731520">
                <a:tc>
                  <a:txBody>
                    <a:bodyPr/>
                    <a:lstStyle/>
                    <a:p>
                      <a:endParaRPr lang="en-US" dirty="0"/>
                    </a:p>
                  </a:txBody>
                  <a:tcPr/>
                </a:tc>
              </a:tr>
              <a:tr h="1280160">
                <a:tc>
                  <a:txBody>
                    <a:bodyPr/>
                    <a:lstStyle/>
                    <a:p>
                      <a:pPr algn="ctr"/>
                      <a:r>
                        <a:rPr lang="en-US" dirty="0" smtClean="0"/>
                        <a:t>Another</a:t>
                      </a:r>
                    </a:p>
                    <a:p>
                      <a:pPr algn="ctr"/>
                      <a:r>
                        <a:rPr lang="en-US" dirty="0" smtClean="0"/>
                        <a:t>Process’s</a:t>
                      </a:r>
                    </a:p>
                    <a:p>
                      <a:pPr algn="ctr"/>
                      <a:r>
                        <a:rPr lang="en-US" dirty="0" smtClean="0"/>
                        <a:t>Memory</a:t>
                      </a:r>
                      <a:endParaRPr lang="en-US" dirty="0"/>
                    </a:p>
                  </a:txBody>
                  <a:tcPr anchor="ctr">
                    <a:solidFill>
                      <a:schemeClr val="accent2"/>
                    </a:solidFill>
                  </a:tcPr>
                </a:tc>
              </a:tr>
              <a:tr h="914400">
                <a:tc>
                  <a:txBody>
                    <a:bodyPr/>
                    <a:lstStyle/>
                    <a:p>
                      <a:endParaRPr lang="en-US" dirty="0"/>
                    </a:p>
                  </a:txBody>
                  <a:tcPr/>
                </a:tc>
              </a:tr>
              <a:tr h="182880">
                <a:tc>
                  <a:txBody>
                    <a:bodyPr/>
                    <a:lstStyle/>
                    <a:p>
                      <a:pPr marL="0" algn="ctr" defTabSz="914400" rtl="0" eaLnBrk="1" latinLnBrk="0" hangingPunct="1"/>
                      <a:endParaRPr lang="en-US" sz="1800" kern="1200" dirty="0">
                        <a:solidFill>
                          <a:schemeClr val="tx1"/>
                        </a:solidFill>
                        <a:latin typeface="+mn-lt"/>
                        <a:ea typeface="+mn-ea"/>
                        <a:cs typeface="+mn-cs"/>
                      </a:endParaRPr>
                    </a:p>
                  </a:txBody>
                  <a:tcPr>
                    <a:solidFill>
                      <a:srgbClr val="C00000"/>
                    </a:solidFill>
                  </a:tcPr>
                </a:tc>
              </a:tr>
            </a:tbl>
          </a:graphicData>
        </a:graphic>
      </p:graphicFrame>
      <p:pic>
        <p:nvPicPr>
          <p:cNvPr id="6" name="Picture 2" descr="Image result for hard disk"/>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flipV="1">
            <a:off x="11014729" y="5095875"/>
            <a:ext cx="1143934" cy="848656"/>
          </a:xfrm>
          <a:prstGeom prst="rect">
            <a:avLst/>
          </a:prstGeom>
          <a:noFill/>
          <a:extLst>
            <a:ext uri="{909E8E84-426E-40DD-AFC4-6F175D3DCCD1}">
              <a14:hiddenFill xmlns="" xmlns:a14="http://schemas.microsoft.com/office/drawing/2010/main">
                <a:solidFill>
                  <a:srgbClr val="FFFFFF"/>
                </a:solidFill>
              </a14:hiddenFill>
            </a:ext>
          </a:extLst>
        </p:spPr>
      </p:pic>
      <p:cxnSp>
        <p:nvCxnSpPr>
          <p:cNvPr id="7" name="Straight Arrow Connector 6"/>
          <p:cNvCxnSpPr/>
          <p:nvPr/>
        </p:nvCxnSpPr>
        <p:spPr>
          <a:xfrm>
            <a:off x="10253663" y="1318260"/>
            <a:ext cx="761066" cy="577215"/>
          </a:xfrm>
          <a:prstGeom prst="straightConnector1">
            <a:avLst/>
          </a:prstGeom>
          <a:ln w="28575">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10260806" y="1209675"/>
            <a:ext cx="753923" cy="619125"/>
          </a:xfrm>
          <a:prstGeom prst="straightConnector1">
            <a:avLst/>
          </a:prstGeom>
          <a:ln w="28575">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10260806" y="2695575"/>
            <a:ext cx="907257" cy="2612464"/>
          </a:xfrm>
          <a:prstGeom prst="straightConnector1">
            <a:avLst/>
          </a:prstGeom>
          <a:ln w="28575">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10253663" y="3604260"/>
            <a:ext cx="761066" cy="387169"/>
          </a:xfrm>
          <a:prstGeom prst="straightConnector1">
            <a:avLst/>
          </a:prstGeom>
          <a:ln w="28575">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endCxn id="6" idx="1"/>
          </p:cNvCxnSpPr>
          <p:nvPr/>
        </p:nvCxnSpPr>
        <p:spPr>
          <a:xfrm>
            <a:off x="10260806" y="4726543"/>
            <a:ext cx="753923" cy="793660"/>
          </a:xfrm>
          <a:prstGeom prst="straightConnector1">
            <a:avLst/>
          </a:prstGeom>
          <a:ln w="28575">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1224746" y="4726543"/>
            <a:ext cx="723900" cy="369332"/>
          </a:xfrm>
          <a:prstGeom prst="rect">
            <a:avLst/>
          </a:prstGeom>
          <a:noFill/>
        </p:spPr>
        <p:txBody>
          <a:bodyPr wrap="square" rtlCol="0">
            <a:spAutoFit/>
          </a:bodyPr>
          <a:lstStyle/>
          <a:p>
            <a:pPr algn="ctr"/>
            <a:r>
              <a:rPr lang="en-US" dirty="0" smtClean="0"/>
              <a:t>RAM</a:t>
            </a:r>
            <a:endParaRPr lang="en-US" dirty="0"/>
          </a:p>
        </p:txBody>
      </p:sp>
      <p:sp>
        <p:nvSpPr>
          <p:cNvPr id="13" name="TextBox 12"/>
          <p:cNvSpPr txBox="1"/>
          <p:nvPr/>
        </p:nvSpPr>
        <p:spPr>
          <a:xfrm>
            <a:off x="11238566" y="5944531"/>
            <a:ext cx="723900" cy="369332"/>
          </a:xfrm>
          <a:prstGeom prst="rect">
            <a:avLst/>
          </a:prstGeom>
          <a:noFill/>
        </p:spPr>
        <p:txBody>
          <a:bodyPr wrap="square" rtlCol="0">
            <a:spAutoFit/>
          </a:bodyPr>
          <a:lstStyle/>
          <a:p>
            <a:pPr algn="ctr"/>
            <a:r>
              <a:rPr lang="en-US" dirty="0" smtClean="0"/>
              <a:t>HDD</a:t>
            </a:r>
            <a:endParaRPr lang="en-US" dirty="0"/>
          </a:p>
        </p:txBody>
      </p:sp>
      <p:sp>
        <p:nvSpPr>
          <p:cNvPr id="14" name="TextBox 13"/>
          <p:cNvSpPr txBox="1"/>
          <p:nvPr/>
        </p:nvSpPr>
        <p:spPr>
          <a:xfrm>
            <a:off x="9118274" y="5594473"/>
            <a:ext cx="1523066" cy="646331"/>
          </a:xfrm>
          <a:prstGeom prst="rect">
            <a:avLst/>
          </a:prstGeom>
          <a:noFill/>
        </p:spPr>
        <p:txBody>
          <a:bodyPr wrap="square" rtlCol="0">
            <a:spAutoFit/>
          </a:bodyPr>
          <a:lstStyle/>
          <a:p>
            <a:r>
              <a:rPr lang="en-US" dirty="0" smtClean="0"/>
              <a:t>Virtual Address space</a:t>
            </a:r>
            <a:endParaRPr lang="en-US" dirty="0"/>
          </a:p>
        </p:txBody>
      </p:sp>
    </p:spTree>
    <p:extLst>
      <p:ext uri="{BB962C8B-B14F-4D97-AF65-F5344CB8AC3E}">
        <p14:creationId xmlns="" xmlns:p14="http://schemas.microsoft.com/office/powerpoint/2010/main" val="755354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0" end="0"/>
                                            </p:txEl>
                                          </p:spTgt>
                                        </p:tgtEl>
                                        <p:attrNameLst>
                                          <p:attrName>style.visibility</p:attrName>
                                        </p:attrNameLst>
                                      </p:cBhvr>
                                      <p:to>
                                        <p:strVal val="visible"/>
                                      </p:to>
                                    </p:set>
                                    <p:animEffect transition="in" filter="fade">
                                      <p:cBhvr>
                                        <p:cTn id="31" dur="500"/>
                                        <p:tgtEl>
                                          <p:spTgt spid="3">
                                            <p:txEl>
                                              <p:pRg st="0" end="0"/>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3">
                                            <p:txEl>
                                              <p:pRg st="1" end="1"/>
                                            </p:txEl>
                                          </p:spTgt>
                                        </p:tgtEl>
                                        <p:attrNameLst>
                                          <p:attrName>style.visibility</p:attrName>
                                        </p:attrNameLst>
                                      </p:cBhvr>
                                      <p:to>
                                        <p:strVal val="visible"/>
                                      </p:to>
                                    </p:set>
                                    <p:animEffect transition="in" filter="fade">
                                      <p:cBhvr>
                                        <p:cTn id="36" dur="500"/>
                                        <p:tgtEl>
                                          <p:spTgt spid="3">
                                            <p:txEl>
                                              <p:pRg st="1" end="1"/>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3">
                                            <p:txEl>
                                              <p:pRg st="2" end="2"/>
                                            </p:txEl>
                                          </p:spTgt>
                                        </p:tgtEl>
                                        <p:attrNameLst>
                                          <p:attrName>style.visibility</p:attrName>
                                        </p:attrNameLst>
                                      </p:cBhvr>
                                      <p:to>
                                        <p:strVal val="visible"/>
                                      </p:to>
                                    </p:set>
                                    <p:animEffect transition="in" filter="fade">
                                      <p:cBhvr>
                                        <p:cTn id="41" dur="500"/>
                                        <p:tgtEl>
                                          <p:spTgt spid="3">
                                            <p:txEl>
                                              <p:pRg st="2" end="2"/>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3">
                                            <p:txEl>
                                              <p:pRg st="3" end="3"/>
                                            </p:txEl>
                                          </p:spTgt>
                                        </p:tgtEl>
                                        <p:attrNameLst>
                                          <p:attrName>style.visibility</p:attrName>
                                        </p:attrNameLst>
                                      </p:cBhvr>
                                      <p:to>
                                        <p:strVal val="visible"/>
                                      </p:to>
                                    </p:set>
                                    <p:animEffect transition="in" filter="fade">
                                      <p:cBhvr>
                                        <p:cTn id="46" dur="500"/>
                                        <p:tgtEl>
                                          <p:spTgt spid="3">
                                            <p:txEl>
                                              <p:pRg st="3" end="3"/>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3">
                                            <p:txEl>
                                              <p:pRg st="4" end="4"/>
                                            </p:txEl>
                                          </p:spTgt>
                                        </p:tgtEl>
                                        <p:attrNameLst>
                                          <p:attrName>style.visibility</p:attrName>
                                        </p:attrNameLst>
                                      </p:cBhvr>
                                      <p:to>
                                        <p:strVal val="visible"/>
                                      </p:to>
                                    </p:set>
                                    <p:animEffect transition="in" filter="fade">
                                      <p:cBhvr>
                                        <p:cTn id="51" dur="500"/>
                                        <p:tgtEl>
                                          <p:spTgt spid="3">
                                            <p:txEl>
                                              <p:pRg st="4" end="4"/>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3">
                                            <p:txEl>
                                              <p:pRg st="5" end="5"/>
                                            </p:txEl>
                                          </p:spTgt>
                                        </p:tgtEl>
                                        <p:attrNameLst>
                                          <p:attrName>style.visibility</p:attrName>
                                        </p:attrNameLst>
                                      </p:cBhvr>
                                      <p:to>
                                        <p:strVal val="visible"/>
                                      </p:to>
                                    </p:set>
                                    <p:animEffect transition="in" filter="fade">
                                      <p:cBhvr>
                                        <p:cTn id="5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gradFill flip="none" rotWithShape="1">
                  <a:gsLst>
                    <a:gs pos="10000">
                      <a:schemeClr val="accent6">
                        <a:lumMod val="50000"/>
                      </a:schemeClr>
                    </a:gs>
                    <a:gs pos="100000">
                      <a:schemeClr val="accent6"/>
                    </a:gs>
                  </a:gsLst>
                  <a:lin ang="0" scaled="1"/>
                  <a:tileRect/>
                </a:gradFill>
              </a:rPr>
              <a:t>Paging</a:t>
            </a:r>
          </a:p>
        </p:txBody>
      </p:sp>
      <p:sp>
        <p:nvSpPr>
          <p:cNvPr id="5" name="Text Placeholder 4"/>
          <p:cNvSpPr>
            <a:spLocks noGrp="1"/>
          </p:cNvSpPr>
          <p:nvPr>
            <p:ph type="body" idx="1"/>
          </p:nvPr>
        </p:nvSpPr>
        <p:spPr/>
        <p:txBody>
          <a:bodyPr/>
          <a:lstStyle/>
          <a:p>
            <a:r>
              <a:rPr lang="en-US" dirty="0" smtClean="0"/>
              <a:t>Section - 6</a:t>
            </a:r>
          </a:p>
          <a:p>
            <a:endParaRPr lang="en-US" dirty="0"/>
          </a:p>
        </p:txBody>
      </p:sp>
    </p:spTree>
    <p:extLst>
      <p:ext uri="{BB962C8B-B14F-4D97-AF65-F5344CB8AC3E}">
        <p14:creationId xmlns="" xmlns:p14="http://schemas.microsoft.com/office/powerpoint/2010/main" val="97961908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Paging</a:t>
            </a:r>
            <a:endParaRPr lang="en-US" dirty="0"/>
          </a:p>
        </p:txBody>
      </p:sp>
      <p:sp>
        <p:nvSpPr>
          <p:cNvPr id="3" name="Content Placeholder 2"/>
          <p:cNvSpPr>
            <a:spLocks noGrp="1"/>
          </p:cNvSpPr>
          <p:nvPr>
            <p:ph idx="1"/>
          </p:nvPr>
        </p:nvSpPr>
        <p:spPr/>
        <p:txBody>
          <a:bodyPr/>
          <a:lstStyle/>
          <a:p>
            <a:r>
              <a:rPr lang="en-US" dirty="0"/>
              <a:t>Paging is a </a:t>
            </a:r>
            <a:r>
              <a:rPr lang="en-US" b="1" dirty="0">
                <a:solidFill>
                  <a:schemeClr val="accent6"/>
                </a:solidFill>
              </a:rPr>
              <a:t>storage mechanism used to retrieve processes from the secondary storage (Hard disk) into the main memory (RAM) in the form of pages</a:t>
            </a:r>
            <a:r>
              <a:rPr lang="en-US" dirty="0" smtClean="0"/>
              <a:t>.</a:t>
            </a:r>
            <a:endParaRPr lang="en-US" dirty="0"/>
          </a:p>
        </p:txBody>
      </p:sp>
      <p:graphicFrame>
        <p:nvGraphicFramePr>
          <p:cNvPr id="4" name="Table 3"/>
          <p:cNvGraphicFramePr>
            <a:graphicFrameLocks noGrp="1"/>
          </p:cNvGraphicFramePr>
          <p:nvPr>
            <p:extLst>
              <p:ext uri="{D42A27DB-BD31-4B8C-83A1-F6EECF244321}">
                <p14:modId xmlns="" xmlns:p14="http://schemas.microsoft.com/office/powerpoint/2010/main" val="2874990525"/>
              </p:ext>
            </p:extLst>
          </p:nvPr>
        </p:nvGraphicFramePr>
        <p:xfrm>
          <a:off x="3057446" y="1663551"/>
          <a:ext cx="968692" cy="4079240"/>
        </p:xfrm>
        <a:graphic>
          <a:graphicData uri="http://schemas.openxmlformats.org/drawingml/2006/table">
            <a:tbl>
              <a:tblPr firstRow="1" bandRow="1">
                <a:tableStyleId>{5940675A-B579-460E-94D1-54222C63F5DA}</a:tableStyleId>
              </a:tblPr>
              <a:tblGrid>
                <a:gridCol w="968692"/>
              </a:tblGrid>
              <a:tr h="370840">
                <a:tc>
                  <a:txBody>
                    <a:bodyPr/>
                    <a:lstStyle/>
                    <a:p>
                      <a:pPr algn="ctr"/>
                      <a:r>
                        <a:rPr lang="en-US" dirty="0" smtClean="0"/>
                        <a:t>Page 11</a:t>
                      </a:r>
                      <a:endParaRPr lang="en-US" dirty="0"/>
                    </a:p>
                  </a:txBody>
                  <a:tcPr/>
                </a:tc>
              </a:tr>
              <a:tr h="370840">
                <a:tc>
                  <a:txBody>
                    <a:bodyPr/>
                    <a:lstStyle/>
                    <a:p>
                      <a:pPr algn="ctr"/>
                      <a:r>
                        <a:rPr lang="en-US" dirty="0" smtClean="0"/>
                        <a:t>Page 10</a:t>
                      </a:r>
                      <a:endParaRPr lang="en-US" dirty="0"/>
                    </a:p>
                  </a:txBody>
                  <a:tcPr/>
                </a:tc>
              </a:tr>
              <a:tr h="370840">
                <a:tc>
                  <a:txBody>
                    <a:bodyPr/>
                    <a:lstStyle/>
                    <a:p>
                      <a:pPr algn="ctr"/>
                      <a:r>
                        <a:rPr lang="en-US" dirty="0" smtClean="0"/>
                        <a:t>Page 9</a:t>
                      </a:r>
                      <a:endParaRPr lang="en-US" dirty="0"/>
                    </a:p>
                  </a:txBody>
                  <a:tcPr/>
                </a:tc>
              </a:tr>
              <a:tr h="370840">
                <a:tc>
                  <a:txBody>
                    <a:bodyPr/>
                    <a:lstStyle/>
                    <a:p>
                      <a:pPr algn="ctr"/>
                      <a:r>
                        <a:rPr lang="en-US" dirty="0" smtClean="0"/>
                        <a:t>Page 8</a:t>
                      </a:r>
                      <a:endParaRPr lang="en-US" dirty="0"/>
                    </a:p>
                  </a:txBody>
                  <a:tcPr/>
                </a:tc>
              </a:tr>
              <a:tr h="370840">
                <a:tc>
                  <a:txBody>
                    <a:bodyPr/>
                    <a:lstStyle/>
                    <a:p>
                      <a:pPr algn="ctr"/>
                      <a:r>
                        <a:rPr lang="en-US" dirty="0" smtClean="0"/>
                        <a:t>Page 7</a:t>
                      </a:r>
                      <a:endParaRPr lang="en-US" dirty="0"/>
                    </a:p>
                  </a:txBody>
                  <a:tcPr/>
                </a:tc>
              </a:tr>
              <a:tr h="370840">
                <a:tc>
                  <a:txBody>
                    <a:bodyPr/>
                    <a:lstStyle/>
                    <a:p>
                      <a:pPr algn="ctr"/>
                      <a:r>
                        <a:rPr lang="en-US" dirty="0" smtClean="0"/>
                        <a:t>Page 6</a:t>
                      </a:r>
                      <a:endParaRPr lang="en-US" dirty="0"/>
                    </a:p>
                  </a:txBody>
                  <a:tcPr/>
                </a:tc>
              </a:tr>
              <a:tr h="370840">
                <a:tc>
                  <a:txBody>
                    <a:bodyPr/>
                    <a:lstStyle/>
                    <a:p>
                      <a:pPr algn="ctr"/>
                      <a:r>
                        <a:rPr lang="en-US" dirty="0" smtClean="0"/>
                        <a:t>Page 5</a:t>
                      </a:r>
                      <a:endParaRPr lang="en-US" dirty="0"/>
                    </a:p>
                  </a:txBody>
                  <a:tcPr/>
                </a:tc>
              </a:tr>
              <a:tr h="370840">
                <a:tc>
                  <a:txBody>
                    <a:bodyPr/>
                    <a:lstStyle/>
                    <a:p>
                      <a:pPr algn="ctr"/>
                      <a:r>
                        <a:rPr lang="en-US" dirty="0" smtClean="0"/>
                        <a:t>Page 4</a:t>
                      </a:r>
                      <a:endParaRPr lang="en-US" dirty="0"/>
                    </a:p>
                  </a:txBody>
                  <a:tcPr/>
                </a:tc>
              </a:tr>
              <a:tr h="370840">
                <a:tc>
                  <a:txBody>
                    <a:bodyPr/>
                    <a:lstStyle/>
                    <a:p>
                      <a:pPr algn="ctr"/>
                      <a:r>
                        <a:rPr lang="en-US" dirty="0" smtClean="0"/>
                        <a:t>Page 3</a:t>
                      </a:r>
                      <a:endParaRPr lang="en-US" dirty="0"/>
                    </a:p>
                  </a:txBody>
                  <a:tcPr/>
                </a:tc>
              </a:tr>
              <a:tr h="370840">
                <a:tc>
                  <a:txBody>
                    <a:bodyPr/>
                    <a:lstStyle/>
                    <a:p>
                      <a:pPr algn="ctr"/>
                      <a:r>
                        <a:rPr lang="en-US" dirty="0" smtClean="0"/>
                        <a:t>Page 2</a:t>
                      </a:r>
                      <a:endParaRPr lang="en-US" dirty="0"/>
                    </a:p>
                  </a:txBody>
                  <a:tcPr/>
                </a:tc>
              </a:tr>
              <a:tr h="370840">
                <a:tc>
                  <a:txBody>
                    <a:bodyPr/>
                    <a:lstStyle/>
                    <a:p>
                      <a:pPr algn="ctr"/>
                      <a:r>
                        <a:rPr lang="en-US" dirty="0" smtClean="0"/>
                        <a:t>Page 1</a:t>
                      </a:r>
                      <a:endParaRPr lang="en-US" dirty="0"/>
                    </a:p>
                  </a:txBody>
                  <a:tcPr/>
                </a:tc>
              </a:tr>
            </a:tbl>
          </a:graphicData>
        </a:graphic>
      </p:graphicFrame>
      <p:graphicFrame>
        <p:nvGraphicFramePr>
          <p:cNvPr id="5" name="Table 4"/>
          <p:cNvGraphicFramePr>
            <a:graphicFrameLocks noGrp="1"/>
          </p:cNvGraphicFramePr>
          <p:nvPr>
            <p:extLst>
              <p:ext uri="{D42A27DB-BD31-4B8C-83A1-F6EECF244321}">
                <p14:modId xmlns="" xmlns:p14="http://schemas.microsoft.com/office/powerpoint/2010/main" val="1599665440"/>
              </p:ext>
            </p:extLst>
          </p:nvPr>
        </p:nvGraphicFramePr>
        <p:xfrm>
          <a:off x="5554330" y="3517593"/>
          <a:ext cx="972000" cy="2225040"/>
        </p:xfrm>
        <a:graphic>
          <a:graphicData uri="http://schemas.openxmlformats.org/drawingml/2006/table">
            <a:tbl>
              <a:tblPr firstRow="1" bandRow="1">
                <a:tableStyleId>{5940675A-B579-460E-94D1-54222C63F5DA}</a:tableStyleId>
              </a:tblPr>
              <a:tblGrid>
                <a:gridCol w="972000"/>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Frame 6</a:t>
                      </a:r>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Frame 5</a:t>
                      </a:r>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Frame 4</a:t>
                      </a:r>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Frame 3</a:t>
                      </a:r>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Frame 2</a:t>
                      </a:r>
                    </a:p>
                  </a:txBody>
                  <a:tcPr/>
                </a:tc>
              </a:tr>
              <a:tr h="370840">
                <a:tc>
                  <a:txBody>
                    <a:bodyPr/>
                    <a:lstStyle/>
                    <a:p>
                      <a:pPr algn="ctr"/>
                      <a:r>
                        <a:rPr lang="en-US" dirty="0" smtClean="0"/>
                        <a:t>Frame 1</a:t>
                      </a:r>
                      <a:endParaRPr lang="en-US" dirty="0"/>
                    </a:p>
                  </a:txBody>
                  <a:tcPr/>
                </a:tc>
              </a:tr>
            </a:tbl>
          </a:graphicData>
        </a:graphic>
      </p:graphicFrame>
      <p:graphicFrame>
        <p:nvGraphicFramePr>
          <p:cNvPr id="6" name="Table 5"/>
          <p:cNvGraphicFramePr>
            <a:graphicFrameLocks noGrp="1"/>
          </p:cNvGraphicFramePr>
          <p:nvPr>
            <p:extLst>
              <p:ext uri="{D42A27DB-BD31-4B8C-83A1-F6EECF244321}">
                <p14:modId xmlns="" xmlns:p14="http://schemas.microsoft.com/office/powerpoint/2010/main" val="1984183729"/>
              </p:ext>
            </p:extLst>
          </p:nvPr>
        </p:nvGraphicFramePr>
        <p:xfrm>
          <a:off x="1762046" y="1663551"/>
          <a:ext cx="1295400" cy="4079240"/>
        </p:xfrm>
        <a:graphic>
          <a:graphicData uri="http://schemas.openxmlformats.org/drawingml/2006/table">
            <a:tbl>
              <a:tblPr firstRow="1" bandRow="1">
                <a:tableStyleId>{5940675A-B579-460E-94D1-54222C63F5DA}</a:tableStyleId>
              </a:tblPr>
              <a:tblGrid>
                <a:gridCol w="1295400"/>
              </a:tblGrid>
              <a:tr h="370840">
                <a:tc>
                  <a:txBody>
                    <a:bodyPr/>
                    <a:lstStyle/>
                    <a:p>
                      <a:pPr algn="r"/>
                      <a:r>
                        <a:rPr lang="en-US" dirty="0" smtClean="0"/>
                        <a:t>40K – 44K</a:t>
                      </a:r>
                      <a:endParaRPr lang="en-US" dirty="0"/>
                    </a:p>
                  </a:txBody>
                  <a:tcPr/>
                </a:tc>
              </a:tr>
              <a:tr h="370840">
                <a:tc>
                  <a:txBody>
                    <a:bodyPr/>
                    <a:lstStyle/>
                    <a:p>
                      <a:pPr algn="r"/>
                      <a:r>
                        <a:rPr lang="en-US" dirty="0" smtClean="0"/>
                        <a:t>36K – 40K</a:t>
                      </a:r>
                      <a:endParaRPr lang="en-US" dirty="0"/>
                    </a:p>
                  </a:txBody>
                  <a:tcPr/>
                </a:tc>
              </a:tr>
              <a:tr h="370840">
                <a:tc>
                  <a:txBody>
                    <a:bodyPr/>
                    <a:lstStyle/>
                    <a:p>
                      <a:pPr algn="r"/>
                      <a:r>
                        <a:rPr lang="en-US" dirty="0" smtClean="0"/>
                        <a:t>32K – 36K</a:t>
                      </a:r>
                      <a:endParaRPr lang="en-US" dirty="0"/>
                    </a:p>
                  </a:txBody>
                  <a:tcPr/>
                </a:tc>
              </a:tr>
              <a:tr h="370840">
                <a:tc>
                  <a:txBody>
                    <a:bodyPr/>
                    <a:lstStyle/>
                    <a:p>
                      <a:pPr algn="r"/>
                      <a:r>
                        <a:rPr lang="en-US" dirty="0" smtClean="0"/>
                        <a:t>28K – 32K</a:t>
                      </a:r>
                      <a:endParaRPr lang="en-US" dirty="0"/>
                    </a:p>
                  </a:txBody>
                  <a:tcPr/>
                </a:tc>
              </a:tr>
              <a:tr h="370840">
                <a:tc>
                  <a:txBody>
                    <a:bodyPr/>
                    <a:lstStyle/>
                    <a:p>
                      <a:pPr algn="r"/>
                      <a:r>
                        <a:rPr lang="en-US" dirty="0" smtClean="0"/>
                        <a:t>24K – 28K</a:t>
                      </a:r>
                      <a:endParaRPr lang="en-US" dirty="0"/>
                    </a:p>
                  </a:txBody>
                  <a:tcPr/>
                </a:tc>
              </a:tr>
              <a:tr h="370840">
                <a:tc>
                  <a:txBody>
                    <a:bodyPr/>
                    <a:lstStyle/>
                    <a:p>
                      <a:pPr algn="r"/>
                      <a:r>
                        <a:rPr lang="en-US" dirty="0" smtClean="0"/>
                        <a:t>20K – 24K</a:t>
                      </a:r>
                      <a:endParaRPr lang="en-US" dirty="0"/>
                    </a:p>
                  </a:txBody>
                  <a:tcPr/>
                </a:tc>
              </a:tr>
              <a:tr h="370840">
                <a:tc>
                  <a:txBody>
                    <a:bodyPr/>
                    <a:lstStyle/>
                    <a:p>
                      <a:pPr algn="r"/>
                      <a:r>
                        <a:rPr lang="en-US" dirty="0" smtClean="0"/>
                        <a:t>16K – 20K</a:t>
                      </a:r>
                      <a:endParaRPr lang="en-US" dirty="0"/>
                    </a:p>
                  </a:txBody>
                  <a:tcPr/>
                </a:tc>
              </a:tr>
              <a:tr h="3708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dirty="0" smtClean="0"/>
                        <a:t>12K – 16K</a:t>
                      </a:r>
                    </a:p>
                  </a:txBody>
                  <a:tcPr/>
                </a:tc>
              </a:tr>
              <a:tr h="3708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dirty="0" smtClean="0"/>
                        <a:t>8K – 12K</a:t>
                      </a:r>
                    </a:p>
                  </a:txBody>
                  <a:tcPr/>
                </a:tc>
              </a:tr>
              <a:tr h="370840">
                <a:tc>
                  <a:txBody>
                    <a:bodyPr/>
                    <a:lstStyle/>
                    <a:p>
                      <a:pPr algn="r"/>
                      <a:r>
                        <a:rPr lang="en-US" dirty="0" smtClean="0"/>
                        <a:t>4K – 8K</a:t>
                      </a:r>
                      <a:endParaRPr lang="en-US" dirty="0"/>
                    </a:p>
                  </a:txBody>
                  <a:tcPr/>
                </a:tc>
              </a:tr>
              <a:tr h="370840">
                <a:tc>
                  <a:txBody>
                    <a:bodyPr/>
                    <a:lstStyle/>
                    <a:p>
                      <a:pPr algn="r"/>
                      <a:r>
                        <a:rPr lang="en-US" dirty="0" smtClean="0"/>
                        <a:t>0K – 4K</a:t>
                      </a:r>
                      <a:endParaRPr lang="en-US" dirty="0"/>
                    </a:p>
                  </a:txBody>
                  <a:tcPr/>
                </a:tc>
              </a:tr>
            </a:tbl>
          </a:graphicData>
        </a:graphic>
      </p:graphicFrame>
      <p:graphicFrame>
        <p:nvGraphicFramePr>
          <p:cNvPr id="7" name="Table 6"/>
          <p:cNvGraphicFramePr>
            <a:graphicFrameLocks noGrp="1"/>
          </p:cNvGraphicFramePr>
          <p:nvPr>
            <p:extLst>
              <p:ext uri="{D42A27DB-BD31-4B8C-83A1-F6EECF244321}">
                <p14:modId xmlns="" xmlns:p14="http://schemas.microsoft.com/office/powerpoint/2010/main" val="4165642924"/>
              </p:ext>
            </p:extLst>
          </p:nvPr>
        </p:nvGraphicFramePr>
        <p:xfrm>
          <a:off x="6526928" y="3518547"/>
          <a:ext cx="1216818" cy="2225040"/>
        </p:xfrm>
        <a:graphic>
          <a:graphicData uri="http://schemas.openxmlformats.org/drawingml/2006/table">
            <a:tbl>
              <a:tblPr firstRow="1" bandRow="1">
                <a:tableStyleId>{5940675A-B579-460E-94D1-54222C63F5DA}</a:tableStyleId>
              </a:tblPr>
              <a:tblGrid>
                <a:gridCol w="1216818"/>
              </a:tblGrid>
              <a:tr h="370840">
                <a:tc>
                  <a:txBody>
                    <a:bodyPr/>
                    <a:lstStyle/>
                    <a:p>
                      <a:r>
                        <a:rPr lang="en-US" dirty="0" smtClean="0"/>
                        <a:t>20K – 24K</a:t>
                      </a:r>
                      <a:endParaRPr lang="en-US" dirty="0"/>
                    </a:p>
                  </a:txBody>
                  <a:tcPr/>
                </a:tc>
              </a:tr>
              <a:tr h="370840">
                <a:tc>
                  <a:txBody>
                    <a:bodyPr/>
                    <a:lstStyle/>
                    <a:p>
                      <a:r>
                        <a:rPr lang="en-US" dirty="0" smtClean="0"/>
                        <a:t>16K – 20K</a:t>
                      </a:r>
                      <a:endParaRPr lang="en-US" dirty="0"/>
                    </a:p>
                  </a:txBody>
                  <a:tcPr/>
                </a:tc>
              </a:tr>
              <a:tr h="370840">
                <a:tc>
                  <a:txBody>
                    <a:bodyPr/>
                    <a:lstStyle/>
                    <a:p>
                      <a:r>
                        <a:rPr lang="en-US" dirty="0" smtClean="0"/>
                        <a:t>12K – 16K</a:t>
                      </a:r>
                      <a:endParaRPr lang="en-US" dirty="0"/>
                    </a:p>
                  </a:txBody>
                  <a:tcPr/>
                </a:tc>
              </a:tr>
              <a:tr h="370840">
                <a:tc>
                  <a:txBody>
                    <a:bodyPr/>
                    <a:lstStyle/>
                    <a:p>
                      <a:r>
                        <a:rPr lang="en-US" dirty="0" smtClean="0"/>
                        <a:t>8K – 12K</a:t>
                      </a:r>
                      <a:endParaRPr lang="en-US" dirty="0"/>
                    </a:p>
                  </a:txBody>
                  <a:tcPr/>
                </a:tc>
              </a:tr>
              <a:tr h="370840">
                <a:tc>
                  <a:txBody>
                    <a:bodyPr/>
                    <a:lstStyle/>
                    <a:p>
                      <a:r>
                        <a:rPr lang="en-US" dirty="0" smtClean="0"/>
                        <a:t>4K – 8K</a:t>
                      </a:r>
                      <a:endParaRPr lang="en-US" dirty="0"/>
                    </a:p>
                  </a:txBody>
                  <a:tcPr/>
                </a:tc>
              </a:tr>
              <a:tr h="370840">
                <a:tc>
                  <a:txBody>
                    <a:bodyPr/>
                    <a:lstStyle/>
                    <a:p>
                      <a:r>
                        <a:rPr lang="en-US" dirty="0" smtClean="0"/>
                        <a:t>0K – 4K</a:t>
                      </a:r>
                      <a:endParaRPr lang="en-US" dirty="0"/>
                    </a:p>
                  </a:txBody>
                  <a:tcPr/>
                </a:tc>
              </a:tr>
            </a:tbl>
          </a:graphicData>
        </a:graphic>
      </p:graphicFrame>
      <p:sp>
        <p:nvSpPr>
          <p:cNvPr id="8" name="Left Brace 7"/>
          <p:cNvSpPr/>
          <p:nvPr/>
        </p:nvSpPr>
        <p:spPr>
          <a:xfrm>
            <a:off x="1304846" y="1667123"/>
            <a:ext cx="457200" cy="4075668"/>
          </a:xfrm>
          <a:prstGeom prst="leftBrace">
            <a:avLst/>
          </a:prstGeom>
          <a:ln w="38100">
            <a:solidFill>
              <a:schemeClr val="accent6"/>
            </a:solidFill>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9" name="Right Brace 8"/>
          <p:cNvSpPr/>
          <p:nvPr/>
        </p:nvSpPr>
        <p:spPr>
          <a:xfrm>
            <a:off x="7743746" y="3519498"/>
            <a:ext cx="457200" cy="2221992"/>
          </a:xfrm>
          <a:prstGeom prst="rightBrace">
            <a:avLst/>
          </a:prstGeom>
          <a:ln w="38100">
            <a:solidFill>
              <a:schemeClr val="accent6"/>
            </a:solidFill>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10" name="Rounded Rectangular Callout 9"/>
          <p:cNvSpPr/>
          <p:nvPr/>
        </p:nvSpPr>
        <p:spPr>
          <a:xfrm>
            <a:off x="8064344" y="3212039"/>
            <a:ext cx="1219200" cy="1066800"/>
          </a:xfrm>
          <a:prstGeom prst="wedgeRoundRectCallout">
            <a:avLst>
              <a:gd name="adj1" fmla="val -42784"/>
              <a:gd name="adj2" fmla="val 81315"/>
              <a:gd name="adj3" fmla="val 16667"/>
            </a:avLst>
          </a:prstGeom>
          <a:ln w="28575">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Physical Memory </a:t>
            </a:r>
            <a:r>
              <a:rPr lang="en-US" dirty="0" smtClean="0"/>
              <a:t>Address</a:t>
            </a:r>
            <a:endParaRPr lang="en-US" dirty="0"/>
          </a:p>
        </p:txBody>
      </p:sp>
      <p:sp>
        <p:nvSpPr>
          <p:cNvPr id="11" name="Rounded Rectangular Callout 10"/>
          <p:cNvSpPr/>
          <p:nvPr/>
        </p:nvSpPr>
        <p:spPr>
          <a:xfrm>
            <a:off x="131180" y="2285216"/>
            <a:ext cx="1219200" cy="1065600"/>
          </a:xfrm>
          <a:prstGeom prst="wedgeRoundRectCallout">
            <a:avLst>
              <a:gd name="adj1" fmla="val 57826"/>
              <a:gd name="adj2" fmla="val 81315"/>
              <a:gd name="adj3" fmla="val 16667"/>
            </a:avLst>
          </a:prstGeom>
          <a:ln w="28575">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Virtual Address Space</a:t>
            </a:r>
          </a:p>
        </p:txBody>
      </p:sp>
      <p:sp>
        <p:nvSpPr>
          <p:cNvPr id="12" name="Right Brace 11"/>
          <p:cNvSpPr/>
          <p:nvPr/>
        </p:nvSpPr>
        <p:spPr>
          <a:xfrm>
            <a:off x="4024000" y="2031293"/>
            <a:ext cx="152400" cy="381000"/>
          </a:xfrm>
          <a:prstGeom prst="rightBrace">
            <a:avLst/>
          </a:prstGeom>
          <a:ln w="1905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Right Brace 12"/>
          <p:cNvSpPr/>
          <p:nvPr/>
        </p:nvSpPr>
        <p:spPr>
          <a:xfrm flipH="1">
            <a:off x="5416294" y="3519497"/>
            <a:ext cx="152400" cy="369849"/>
          </a:xfrm>
          <a:prstGeom prst="rightBrace">
            <a:avLst/>
          </a:prstGeom>
          <a:ln w="1905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TextBox 13"/>
          <p:cNvSpPr txBox="1"/>
          <p:nvPr/>
        </p:nvSpPr>
        <p:spPr>
          <a:xfrm>
            <a:off x="4185927" y="2033437"/>
            <a:ext cx="1362306" cy="369332"/>
          </a:xfrm>
          <a:prstGeom prst="rect">
            <a:avLst/>
          </a:prstGeom>
          <a:noFill/>
        </p:spPr>
        <p:txBody>
          <a:bodyPr wrap="square" rtlCol="0">
            <a:spAutoFit/>
          </a:bodyPr>
          <a:lstStyle/>
          <a:p>
            <a:r>
              <a:rPr lang="en-US" dirty="0" smtClean="0"/>
              <a:t>Virtual page</a:t>
            </a:r>
            <a:endParaRPr lang="en-US" dirty="0"/>
          </a:p>
        </p:txBody>
      </p:sp>
      <p:sp>
        <p:nvSpPr>
          <p:cNvPr id="15" name="TextBox 14"/>
          <p:cNvSpPr txBox="1"/>
          <p:nvPr/>
        </p:nvSpPr>
        <p:spPr>
          <a:xfrm>
            <a:off x="4139659" y="3510490"/>
            <a:ext cx="1258224" cy="369332"/>
          </a:xfrm>
          <a:prstGeom prst="rect">
            <a:avLst/>
          </a:prstGeom>
          <a:noFill/>
        </p:spPr>
        <p:txBody>
          <a:bodyPr wrap="square" rtlCol="0">
            <a:spAutoFit/>
          </a:bodyPr>
          <a:lstStyle/>
          <a:p>
            <a:pPr algn="r"/>
            <a:r>
              <a:rPr lang="en-US" dirty="0" smtClean="0"/>
              <a:t>Page frame</a:t>
            </a:r>
            <a:endParaRPr lang="en-US" dirty="0"/>
          </a:p>
        </p:txBody>
      </p:sp>
      <p:sp>
        <p:nvSpPr>
          <p:cNvPr id="16" name="TextBox 15"/>
          <p:cNvSpPr txBox="1"/>
          <p:nvPr/>
        </p:nvSpPr>
        <p:spPr>
          <a:xfrm>
            <a:off x="5568694" y="1667123"/>
            <a:ext cx="6304219" cy="1477328"/>
          </a:xfrm>
          <a:prstGeom prst="rect">
            <a:avLst/>
          </a:prstGeom>
          <a:solidFill>
            <a:schemeClr val="accent6">
              <a:lumMod val="20000"/>
              <a:lumOff val="80000"/>
            </a:schemeClr>
          </a:solidFill>
          <a:ln>
            <a:solidFill>
              <a:schemeClr val="accent6">
                <a:lumMod val="60000"/>
                <a:lumOff val="40000"/>
              </a:schemeClr>
            </a:solidFill>
          </a:ln>
        </p:spPr>
        <p:txBody>
          <a:bodyPr wrap="square" rtlCol="0">
            <a:spAutoFit/>
          </a:bodyPr>
          <a:lstStyle/>
          <a:p>
            <a:pPr marL="285750" indent="-285750">
              <a:buFont typeface="Arial" panose="020B0604020202020204" pitchFamily="34" charset="0"/>
              <a:buChar char="•"/>
            </a:pPr>
            <a:r>
              <a:rPr lang="en-US" dirty="0"/>
              <a:t>The main idea behind the paging is </a:t>
            </a:r>
            <a:r>
              <a:rPr lang="en-US" b="1" dirty="0">
                <a:solidFill>
                  <a:schemeClr val="accent6"/>
                </a:solidFill>
              </a:rPr>
              <a:t>to divide each process in the form of pages</a:t>
            </a:r>
            <a:r>
              <a:rPr lang="en-US" dirty="0"/>
              <a:t>. The </a:t>
            </a:r>
            <a:r>
              <a:rPr lang="en-US" b="1" dirty="0">
                <a:solidFill>
                  <a:schemeClr val="accent6"/>
                </a:solidFill>
              </a:rPr>
              <a:t>main memory will also be divided in the form of frames</a:t>
            </a:r>
            <a:r>
              <a:rPr lang="en-US" dirty="0"/>
              <a:t>.</a:t>
            </a:r>
          </a:p>
          <a:p>
            <a:pPr marL="285750" indent="-285750">
              <a:buFont typeface="Arial" panose="020B0604020202020204" pitchFamily="34" charset="0"/>
              <a:buChar char="•"/>
            </a:pPr>
            <a:r>
              <a:rPr lang="en-US" b="1" dirty="0">
                <a:solidFill>
                  <a:schemeClr val="accent6"/>
                </a:solidFill>
              </a:rPr>
              <a:t>One page of the process is to be stored in one of the frames </a:t>
            </a:r>
            <a:r>
              <a:rPr lang="en-US" dirty="0"/>
              <a:t>of the memory.</a:t>
            </a:r>
          </a:p>
        </p:txBody>
      </p:sp>
    </p:spTree>
    <p:extLst>
      <p:ext uri="{BB962C8B-B14F-4D97-AF65-F5344CB8AC3E}">
        <p14:creationId xmlns="" xmlns:p14="http://schemas.microsoft.com/office/powerpoint/2010/main" val="2196158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
                                            <p:txEl>
                                              <p:pRg st="0" end="0"/>
                                            </p:txEl>
                                          </p:spTgt>
                                        </p:tgtEl>
                                        <p:attrNameLst>
                                          <p:attrName>style.visibility</p:attrName>
                                        </p:attrNameLst>
                                      </p:cBhvr>
                                      <p:to>
                                        <p:strVal val="visible"/>
                                      </p:to>
                                    </p:set>
                                    <p:animEffect transition="in" filter="fade">
                                      <p:cBhvr>
                                        <p:cTn id="12" dur="500"/>
                                        <p:tgtEl>
                                          <p:spTgt spid="16">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par>
                                <p:cTn id="16" presetID="1" presetClass="entr" presetSubtype="0" fill="hold" nodeType="withEffect">
                                  <p:stCondLst>
                                    <p:cond delay="0"/>
                                  </p:stCondLst>
                                  <p:childTnLst>
                                    <p:set>
                                      <p:cBhvr>
                                        <p:cTn id="17" dur="1" fill="hold">
                                          <p:stCondLst>
                                            <p:cond delay="0"/>
                                          </p:stCondLst>
                                        </p:cTn>
                                        <p:tgtEl>
                                          <p:spTgt spid="6"/>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4"/>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7"/>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5"/>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9"/>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10"/>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13"/>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16">
                                            <p:txEl>
                                              <p:pRg st="1" end="1"/>
                                            </p:txEl>
                                          </p:spTgt>
                                        </p:tgtEl>
                                        <p:attrNameLst>
                                          <p:attrName>style.visibility</p:attrName>
                                        </p:attrNameLst>
                                      </p:cBhvr>
                                      <p:to>
                                        <p:strVal val="visible"/>
                                      </p:to>
                                    </p:set>
                                    <p:animEffect transition="in" filter="fade">
                                      <p:cBhvr>
                                        <p:cTn id="44" dur="500"/>
                                        <p:tgtEl>
                                          <p:spTgt spid="1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P spid="14" grpId="0"/>
      <p:bldP spid="15" grpId="0"/>
      <p:bldP spid="16"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Paging</a:t>
            </a:r>
            <a:endParaRPr lang="en-US" dirty="0"/>
          </a:p>
        </p:txBody>
      </p:sp>
      <p:sp>
        <p:nvSpPr>
          <p:cNvPr id="3" name="Content Placeholder 2"/>
          <p:cNvSpPr>
            <a:spLocks noGrp="1"/>
          </p:cNvSpPr>
          <p:nvPr>
            <p:ph idx="1"/>
          </p:nvPr>
        </p:nvSpPr>
        <p:spPr/>
        <p:txBody>
          <a:bodyPr/>
          <a:lstStyle/>
          <a:p>
            <a:r>
              <a:rPr lang="en-US" dirty="0" smtClean="0"/>
              <a:t>The </a:t>
            </a:r>
            <a:r>
              <a:rPr lang="en-US" dirty="0"/>
              <a:t>pages can be stored at the different locations of the memory but the priority is always to find the contiguous frames or holes.</a:t>
            </a:r>
          </a:p>
          <a:p>
            <a:r>
              <a:rPr lang="en-US" dirty="0"/>
              <a:t>Pages of the process are </a:t>
            </a:r>
            <a:r>
              <a:rPr lang="en-US" b="1" dirty="0">
                <a:solidFill>
                  <a:schemeClr val="accent6"/>
                </a:solidFill>
              </a:rPr>
              <a:t>brought into the main memory only when they are required </a:t>
            </a:r>
            <a:r>
              <a:rPr lang="en-US" dirty="0"/>
              <a:t>otherwise they reside in the secondary storage.</a:t>
            </a:r>
          </a:p>
          <a:p>
            <a:r>
              <a:rPr lang="en-US" dirty="0"/>
              <a:t>The </a:t>
            </a:r>
            <a:r>
              <a:rPr lang="en-US" b="1" dirty="0">
                <a:solidFill>
                  <a:schemeClr val="accent6"/>
                </a:solidFill>
              </a:rPr>
              <a:t>sizes of each frame must be equal</a:t>
            </a:r>
            <a:r>
              <a:rPr lang="en-US" dirty="0"/>
              <a:t>. Considering the fact that the pages are mapped to the frames in Paging, page size needs to be as same as frame size.</a:t>
            </a:r>
          </a:p>
          <a:p>
            <a:r>
              <a:rPr lang="en-US" dirty="0"/>
              <a:t>Different operating system defines different frame sizes.</a:t>
            </a:r>
            <a:endParaRPr lang="en-US" dirty="0" smtClean="0"/>
          </a:p>
        </p:txBody>
      </p:sp>
    </p:spTree>
    <p:extLst>
      <p:ext uri="{BB962C8B-B14F-4D97-AF65-F5344CB8AC3E}">
        <p14:creationId xmlns="" xmlns:p14="http://schemas.microsoft.com/office/powerpoint/2010/main" val="2997982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Paging</a:t>
            </a:r>
            <a:endParaRPr lang="en-US" dirty="0"/>
          </a:p>
        </p:txBody>
      </p:sp>
      <p:graphicFrame>
        <p:nvGraphicFramePr>
          <p:cNvPr id="4" name="Table 3"/>
          <p:cNvGraphicFramePr>
            <a:graphicFrameLocks noGrp="1"/>
          </p:cNvGraphicFramePr>
          <p:nvPr>
            <p:extLst>
              <p:ext uri="{D42A27DB-BD31-4B8C-83A1-F6EECF244321}">
                <p14:modId xmlns="" xmlns:p14="http://schemas.microsoft.com/office/powerpoint/2010/main" val="3475509907"/>
              </p:ext>
            </p:extLst>
          </p:nvPr>
        </p:nvGraphicFramePr>
        <p:xfrm>
          <a:off x="4686300" y="1432560"/>
          <a:ext cx="1440000" cy="4450080"/>
        </p:xfrm>
        <a:graphic>
          <a:graphicData uri="http://schemas.openxmlformats.org/drawingml/2006/table">
            <a:tbl>
              <a:tblPr firstRow="1" bandRow="1">
                <a:tableStyleId>{5940675A-B579-460E-94D1-54222C63F5DA}</a:tableStyleId>
              </a:tblPr>
              <a:tblGrid>
                <a:gridCol w="1440000"/>
              </a:tblGrid>
              <a:tr h="370840">
                <a:tc>
                  <a:txBody>
                    <a:bodyPr/>
                    <a:lstStyle/>
                    <a:p>
                      <a:pPr algn="ctr"/>
                      <a:r>
                        <a:rPr lang="en-US" dirty="0" smtClean="0"/>
                        <a:t>Frame 12</a:t>
                      </a:r>
                      <a:endParaRPr lang="en-US" dirty="0"/>
                    </a:p>
                  </a:txBody>
                  <a:tcPr/>
                </a:tc>
              </a:tr>
              <a:tr h="370840">
                <a:tc>
                  <a:txBody>
                    <a:bodyPr/>
                    <a:lstStyle/>
                    <a:p>
                      <a:pPr algn="ctr"/>
                      <a:r>
                        <a:rPr lang="en-US" dirty="0" smtClean="0"/>
                        <a:t>Frame 11</a:t>
                      </a:r>
                      <a:endParaRPr lang="en-US" dirty="0"/>
                    </a:p>
                  </a:txBody>
                  <a:tcPr/>
                </a:tc>
              </a:tr>
              <a:tr h="370840">
                <a:tc>
                  <a:txBody>
                    <a:bodyPr/>
                    <a:lstStyle/>
                    <a:p>
                      <a:pPr algn="ctr"/>
                      <a:r>
                        <a:rPr lang="en-US" dirty="0" smtClean="0"/>
                        <a:t>Frame 10</a:t>
                      </a:r>
                      <a:endParaRPr lang="en-US" dirty="0"/>
                    </a:p>
                  </a:txBody>
                  <a:tcPr/>
                </a:tc>
              </a:tr>
              <a:tr h="370840">
                <a:tc>
                  <a:txBody>
                    <a:bodyPr/>
                    <a:lstStyle/>
                    <a:p>
                      <a:pPr algn="ctr"/>
                      <a:r>
                        <a:rPr lang="en-US" dirty="0" smtClean="0"/>
                        <a:t>Frame 9</a:t>
                      </a:r>
                      <a:endParaRPr lang="en-US" dirty="0"/>
                    </a:p>
                  </a:txBody>
                  <a:tcPr/>
                </a:tc>
              </a:tr>
              <a:tr h="370840">
                <a:tc>
                  <a:txBody>
                    <a:bodyPr/>
                    <a:lstStyle/>
                    <a:p>
                      <a:pPr algn="ctr"/>
                      <a:r>
                        <a:rPr lang="en-US" dirty="0" smtClean="0"/>
                        <a:t>Frame 8</a:t>
                      </a:r>
                      <a:endParaRPr lang="en-US" dirty="0"/>
                    </a:p>
                  </a:txBody>
                  <a:tcPr/>
                </a:tc>
              </a:tr>
              <a:tr h="370840">
                <a:tc>
                  <a:txBody>
                    <a:bodyPr/>
                    <a:lstStyle/>
                    <a:p>
                      <a:pPr algn="ctr"/>
                      <a:r>
                        <a:rPr lang="en-US" dirty="0" smtClean="0"/>
                        <a:t>Frame 7</a:t>
                      </a:r>
                      <a:endParaRPr lang="en-US" dirty="0"/>
                    </a:p>
                  </a:txBody>
                  <a:tcPr/>
                </a:tc>
              </a:tr>
              <a:tr h="370840">
                <a:tc>
                  <a:txBody>
                    <a:bodyPr/>
                    <a:lstStyle/>
                    <a:p>
                      <a:pPr algn="ctr"/>
                      <a:r>
                        <a:rPr lang="en-US" dirty="0" smtClean="0"/>
                        <a:t>Frame 6</a:t>
                      </a:r>
                      <a:endParaRPr lang="en-US" dirty="0"/>
                    </a:p>
                  </a:txBody>
                  <a:tcPr/>
                </a:tc>
              </a:tr>
              <a:tr h="370840">
                <a:tc>
                  <a:txBody>
                    <a:bodyPr/>
                    <a:lstStyle/>
                    <a:p>
                      <a:pPr algn="ctr"/>
                      <a:r>
                        <a:rPr lang="en-US" dirty="0" smtClean="0"/>
                        <a:t>Frame 5</a:t>
                      </a:r>
                      <a:endParaRPr lang="en-US" dirty="0"/>
                    </a:p>
                  </a:txBody>
                  <a:tcPr/>
                </a:tc>
              </a:tr>
              <a:tr h="370840">
                <a:tc>
                  <a:txBody>
                    <a:bodyPr/>
                    <a:lstStyle/>
                    <a:p>
                      <a:pPr algn="ctr"/>
                      <a:r>
                        <a:rPr lang="en-US" dirty="0" smtClean="0"/>
                        <a:t>Frame 4</a:t>
                      </a:r>
                      <a:endParaRPr lang="en-US" dirty="0"/>
                    </a:p>
                  </a:txBody>
                  <a:tcPr/>
                </a:tc>
              </a:tr>
              <a:tr h="370840">
                <a:tc>
                  <a:txBody>
                    <a:bodyPr/>
                    <a:lstStyle/>
                    <a:p>
                      <a:pPr algn="ctr"/>
                      <a:r>
                        <a:rPr lang="en-US" dirty="0" smtClean="0"/>
                        <a:t>Frame 3</a:t>
                      </a:r>
                      <a:endParaRPr lang="en-US" dirty="0"/>
                    </a:p>
                  </a:txBody>
                  <a:tcPr/>
                </a:tc>
              </a:tr>
              <a:tr h="370840">
                <a:tc>
                  <a:txBody>
                    <a:bodyPr/>
                    <a:lstStyle/>
                    <a:p>
                      <a:pPr algn="ctr"/>
                      <a:r>
                        <a:rPr lang="en-US" dirty="0" smtClean="0"/>
                        <a:t>Frame 2</a:t>
                      </a:r>
                      <a:endParaRPr lang="en-US" dirty="0"/>
                    </a:p>
                  </a:txBody>
                  <a:tcPr/>
                </a:tc>
              </a:tr>
              <a:tr h="370840">
                <a:tc>
                  <a:txBody>
                    <a:bodyPr/>
                    <a:lstStyle/>
                    <a:p>
                      <a:pPr algn="ctr"/>
                      <a:r>
                        <a:rPr lang="en-US" dirty="0" smtClean="0"/>
                        <a:t>Frame 1</a:t>
                      </a:r>
                      <a:endParaRPr lang="en-US" dirty="0"/>
                    </a:p>
                  </a:txBody>
                  <a:tcPr/>
                </a:tc>
              </a:tr>
            </a:tbl>
          </a:graphicData>
        </a:graphic>
      </p:graphicFrame>
      <p:graphicFrame>
        <p:nvGraphicFramePr>
          <p:cNvPr id="5" name="Table 4"/>
          <p:cNvGraphicFramePr>
            <a:graphicFrameLocks noGrp="1"/>
          </p:cNvGraphicFramePr>
          <p:nvPr>
            <p:extLst>
              <p:ext uri="{D42A27DB-BD31-4B8C-83A1-F6EECF244321}">
                <p14:modId xmlns="" xmlns:p14="http://schemas.microsoft.com/office/powerpoint/2010/main" val="2856614369"/>
              </p:ext>
            </p:extLst>
          </p:nvPr>
        </p:nvGraphicFramePr>
        <p:xfrm>
          <a:off x="7646326" y="1834717"/>
          <a:ext cx="1080000" cy="1112520"/>
        </p:xfrm>
        <a:graphic>
          <a:graphicData uri="http://schemas.openxmlformats.org/drawingml/2006/table">
            <a:tbl>
              <a:tblPr firstRow="1" bandRow="1">
                <a:tableStyleId>{5940675A-B579-460E-94D1-54222C63F5DA}</a:tableStyleId>
              </a:tblPr>
              <a:tblGrid>
                <a:gridCol w="1080000"/>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Page 3</a:t>
                      </a:r>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Page 2</a:t>
                      </a:r>
                    </a:p>
                  </a:txBody>
                  <a:tcPr/>
                </a:tc>
              </a:tr>
              <a:tr h="370840">
                <a:tc>
                  <a:txBody>
                    <a:bodyPr/>
                    <a:lstStyle/>
                    <a:p>
                      <a:pPr algn="ctr"/>
                      <a:r>
                        <a:rPr lang="en-US" dirty="0" smtClean="0"/>
                        <a:t>Page 1</a:t>
                      </a:r>
                      <a:endParaRPr lang="en-US" dirty="0"/>
                    </a:p>
                  </a:txBody>
                  <a:tcPr/>
                </a:tc>
              </a:tr>
            </a:tbl>
          </a:graphicData>
        </a:graphic>
      </p:graphicFrame>
      <p:sp>
        <p:nvSpPr>
          <p:cNvPr id="6" name="TextBox 5"/>
          <p:cNvSpPr txBox="1"/>
          <p:nvPr/>
        </p:nvSpPr>
        <p:spPr>
          <a:xfrm>
            <a:off x="7637686" y="1458862"/>
            <a:ext cx="1097280" cy="369332"/>
          </a:xfrm>
          <a:prstGeom prst="rect">
            <a:avLst/>
          </a:prstGeom>
          <a:solidFill>
            <a:schemeClr val="bg1">
              <a:lumMod val="65000"/>
            </a:schemeClr>
          </a:solidFill>
        </p:spPr>
        <p:txBody>
          <a:bodyPr wrap="square" rtlCol="0">
            <a:spAutoFit/>
          </a:bodyPr>
          <a:lstStyle/>
          <a:p>
            <a:pPr algn="ctr"/>
            <a:r>
              <a:rPr lang="en-US" dirty="0" smtClean="0"/>
              <a:t>Process 3</a:t>
            </a:r>
          </a:p>
        </p:txBody>
      </p:sp>
      <p:graphicFrame>
        <p:nvGraphicFramePr>
          <p:cNvPr id="7" name="Table 6"/>
          <p:cNvGraphicFramePr>
            <a:graphicFrameLocks noGrp="1"/>
          </p:cNvGraphicFramePr>
          <p:nvPr>
            <p:extLst>
              <p:ext uri="{D42A27DB-BD31-4B8C-83A1-F6EECF244321}">
                <p14:modId xmlns="" xmlns:p14="http://schemas.microsoft.com/office/powerpoint/2010/main" val="243542448"/>
              </p:ext>
            </p:extLst>
          </p:nvPr>
        </p:nvGraphicFramePr>
        <p:xfrm>
          <a:off x="7646326" y="4737334"/>
          <a:ext cx="1080000" cy="1112520"/>
        </p:xfrm>
        <a:graphic>
          <a:graphicData uri="http://schemas.openxmlformats.org/drawingml/2006/table">
            <a:tbl>
              <a:tblPr firstRow="1" bandRow="1">
                <a:tableStyleId>{5940675A-B579-460E-94D1-54222C63F5DA}</a:tableStyleId>
              </a:tblPr>
              <a:tblGrid>
                <a:gridCol w="1080000"/>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Page 3</a:t>
                      </a:r>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Page 2</a:t>
                      </a:r>
                    </a:p>
                  </a:txBody>
                  <a:tcPr/>
                </a:tc>
              </a:tr>
              <a:tr h="370840">
                <a:tc>
                  <a:txBody>
                    <a:bodyPr/>
                    <a:lstStyle/>
                    <a:p>
                      <a:pPr algn="ctr"/>
                      <a:r>
                        <a:rPr lang="en-US" dirty="0" smtClean="0"/>
                        <a:t>Page 1</a:t>
                      </a:r>
                      <a:endParaRPr lang="en-US" dirty="0"/>
                    </a:p>
                  </a:txBody>
                  <a:tcPr/>
                </a:tc>
              </a:tr>
            </a:tbl>
          </a:graphicData>
        </a:graphic>
      </p:graphicFrame>
      <p:sp>
        <p:nvSpPr>
          <p:cNvPr id="8" name="TextBox 7"/>
          <p:cNvSpPr txBox="1"/>
          <p:nvPr/>
        </p:nvSpPr>
        <p:spPr>
          <a:xfrm>
            <a:off x="7637686" y="4363293"/>
            <a:ext cx="1097280" cy="369332"/>
          </a:xfrm>
          <a:prstGeom prst="rect">
            <a:avLst/>
          </a:prstGeom>
          <a:solidFill>
            <a:schemeClr val="bg1">
              <a:lumMod val="65000"/>
            </a:schemeClr>
          </a:solidFill>
          <a:ln w="28575">
            <a:noFill/>
          </a:ln>
        </p:spPr>
        <p:txBody>
          <a:bodyPr wrap="square" rtlCol="0">
            <a:spAutoFit/>
          </a:bodyPr>
          <a:lstStyle/>
          <a:p>
            <a:pPr algn="ctr"/>
            <a:r>
              <a:rPr lang="en-US" dirty="0" smtClean="0"/>
              <a:t>Process 2</a:t>
            </a:r>
          </a:p>
        </p:txBody>
      </p:sp>
      <p:graphicFrame>
        <p:nvGraphicFramePr>
          <p:cNvPr id="9" name="Table 8"/>
          <p:cNvGraphicFramePr>
            <a:graphicFrameLocks noGrp="1"/>
          </p:cNvGraphicFramePr>
          <p:nvPr>
            <p:extLst>
              <p:ext uri="{D42A27DB-BD31-4B8C-83A1-F6EECF244321}">
                <p14:modId xmlns="" xmlns:p14="http://schemas.microsoft.com/office/powerpoint/2010/main" val="2867498065"/>
              </p:ext>
            </p:extLst>
          </p:nvPr>
        </p:nvGraphicFramePr>
        <p:xfrm>
          <a:off x="2031418" y="1834717"/>
          <a:ext cx="1080000" cy="1112520"/>
        </p:xfrm>
        <a:graphic>
          <a:graphicData uri="http://schemas.openxmlformats.org/drawingml/2006/table">
            <a:tbl>
              <a:tblPr firstRow="1" bandRow="1">
                <a:tableStyleId>{5940675A-B579-460E-94D1-54222C63F5DA}</a:tableStyleId>
              </a:tblPr>
              <a:tblGrid>
                <a:gridCol w="1080000"/>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Page 3</a:t>
                      </a:r>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Page 2</a:t>
                      </a:r>
                    </a:p>
                  </a:txBody>
                  <a:tcPr/>
                </a:tc>
              </a:tr>
              <a:tr h="370840">
                <a:tc>
                  <a:txBody>
                    <a:bodyPr/>
                    <a:lstStyle/>
                    <a:p>
                      <a:pPr algn="ctr"/>
                      <a:r>
                        <a:rPr lang="en-US" dirty="0" smtClean="0"/>
                        <a:t>Page 1</a:t>
                      </a:r>
                      <a:endParaRPr lang="en-US" dirty="0"/>
                    </a:p>
                  </a:txBody>
                  <a:tcPr/>
                </a:tc>
              </a:tr>
            </a:tbl>
          </a:graphicData>
        </a:graphic>
      </p:graphicFrame>
      <p:sp>
        <p:nvSpPr>
          <p:cNvPr id="10" name="TextBox 9"/>
          <p:cNvSpPr txBox="1"/>
          <p:nvPr/>
        </p:nvSpPr>
        <p:spPr>
          <a:xfrm>
            <a:off x="2022778" y="1458862"/>
            <a:ext cx="1097280" cy="369332"/>
          </a:xfrm>
          <a:prstGeom prst="rect">
            <a:avLst/>
          </a:prstGeom>
          <a:solidFill>
            <a:schemeClr val="bg1">
              <a:lumMod val="65000"/>
            </a:schemeClr>
          </a:solidFill>
        </p:spPr>
        <p:txBody>
          <a:bodyPr wrap="square" rtlCol="0">
            <a:spAutoFit/>
          </a:bodyPr>
          <a:lstStyle/>
          <a:p>
            <a:pPr algn="ctr"/>
            <a:r>
              <a:rPr lang="en-US" dirty="0" smtClean="0"/>
              <a:t>Process 4</a:t>
            </a:r>
          </a:p>
        </p:txBody>
      </p:sp>
      <p:graphicFrame>
        <p:nvGraphicFramePr>
          <p:cNvPr id="11" name="Table 10"/>
          <p:cNvGraphicFramePr>
            <a:graphicFrameLocks noGrp="1"/>
          </p:cNvGraphicFramePr>
          <p:nvPr>
            <p:extLst>
              <p:ext uri="{D42A27DB-BD31-4B8C-83A1-F6EECF244321}">
                <p14:modId xmlns="" xmlns:p14="http://schemas.microsoft.com/office/powerpoint/2010/main" val="1596404057"/>
              </p:ext>
            </p:extLst>
          </p:nvPr>
        </p:nvGraphicFramePr>
        <p:xfrm>
          <a:off x="2031418" y="4737334"/>
          <a:ext cx="1080000" cy="1112520"/>
        </p:xfrm>
        <a:graphic>
          <a:graphicData uri="http://schemas.openxmlformats.org/drawingml/2006/table">
            <a:tbl>
              <a:tblPr firstRow="1" bandRow="1">
                <a:tableStyleId>{5940675A-B579-460E-94D1-54222C63F5DA}</a:tableStyleId>
              </a:tblPr>
              <a:tblGrid>
                <a:gridCol w="1080000"/>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Page 3</a:t>
                      </a:r>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Page 2</a:t>
                      </a:r>
                    </a:p>
                  </a:txBody>
                  <a:tcPr/>
                </a:tc>
              </a:tr>
              <a:tr h="370840">
                <a:tc>
                  <a:txBody>
                    <a:bodyPr/>
                    <a:lstStyle/>
                    <a:p>
                      <a:pPr algn="ctr"/>
                      <a:r>
                        <a:rPr lang="en-US" dirty="0" smtClean="0"/>
                        <a:t>Page 1</a:t>
                      </a:r>
                      <a:endParaRPr lang="en-US" dirty="0"/>
                    </a:p>
                  </a:txBody>
                  <a:tcPr/>
                </a:tc>
              </a:tr>
            </a:tbl>
          </a:graphicData>
        </a:graphic>
      </p:graphicFrame>
      <p:sp>
        <p:nvSpPr>
          <p:cNvPr id="12" name="TextBox 11"/>
          <p:cNvSpPr txBox="1"/>
          <p:nvPr/>
        </p:nvSpPr>
        <p:spPr>
          <a:xfrm>
            <a:off x="2022778" y="4363293"/>
            <a:ext cx="1097280" cy="369332"/>
          </a:xfrm>
          <a:prstGeom prst="rect">
            <a:avLst/>
          </a:prstGeom>
          <a:solidFill>
            <a:schemeClr val="bg1">
              <a:lumMod val="65000"/>
            </a:schemeClr>
          </a:solidFill>
        </p:spPr>
        <p:txBody>
          <a:bodyPr wrap="square" rtlCol="0">
            <a:spAutoFit/>
          </a:bodyPr>
          <a:lstStyle/>
          <a:p>
            <a:pPr algn="ctr"/>
            <a:r>
              <a:rPr lang="en-US" dirty="0" smtClean="0"/>
              <a:t>Process 1</a:t>
            </a:r>
          </a:p>
        </p:txBody>
      </p:sp>
      <p:cxnSp>
        <p:nvCxnSpPr>
          <p:cNvPr id="13" name="Straight Arrow Connector 12"/>
          <p:cNvCxnSpPr/>
          <p:nvPr/>
        </p:nvCxnSpPr>
        <p:spPr>
          <a:xfrm flipV="1">
            <a:off x="3102778" y="1600200"/>
            <a:ext cx="1583522" cy="381000"/>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3102778" y="1981200"/>
            <a:ext cx="1583522" cy="381000"/>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3102778" y="2362200"/>
            <a:ext cx="1583522" cy="381000"/>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3111418" y="4932894"/>
            <a:ext cx="1574882" cy="83"/>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1" idx="3"/>
          </p:cNvCxnSpPr>
          <p:nvPr/>
        </p:nvCxnSpPr>
        <p:spPr>
          <a:xfrm>
            <a:off x="3111418" y="5293594"/>
            <a:ext cx="1574882" cy="20383"/>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3111418" y="5645947"/>
            <a:ext cx="1574882" cy="18552"/>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flipV="1">
            <a:off x="6126300" y="4572000"/>
            <a:ext cx="1511386" cy="1092499"/>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flipV="1">
            <a:off x="6126300" y="4221478"/>
            <a:ext cx="1511386" cy="1092499"/>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flipV="1">
            <a:off x="6126300" y="3840395"/>
            <a:ext cx="1511386" cy="1092499"/>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a:off x="6126300" y="2755601"/>
            <a:ext cx="1511386" cy="712833"/>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a:off x="6126300" y="2399184"/>
            <a:ext cx="1511386" cy="712833"/>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6126300" y="2042767"/>
            <a:ext cx="1511386" cy="712833"/>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1076878" y="3124200"/>
            <a:ext cx="3162108" cy="1078183"/>
          </a:xfrm>
          <a:prstGeom prst="rect">
            <a:avLst/>
          </a:prstGeom>
          <a:solidFill>
            <a:schemeClr val="accent6">
              <a:lumMod val="40000"/>
              <a:lumOff val="60000"/>
            </a:schemeClr>
          </a:solidFill>
          <a:ln w="1905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Process 1 </a:t>
            </a:r>
            <a:r>
              <a:rPr lang="en-IN" dirty="0">
                <a:solidFill>
                  <a:schemeClr val="tx1"/>
                </a:solidFill>
              </a:rPr>
              <a:t>and p</a:t>
            </a:r>
            <a:r>
              <a:rPr lang="en-IN" dirty="0" smtClean="0">
                <a:solidFill>
                  <a:schemeClr val="tx1"/>
                </a:solidFill>
              </a:rPr>
              <a:t>rocess 4 </a:t>
            </a:r>
            <a:r>
              <a:rPr lang="en-IN" dirty="0">
                <a:solidFill>
                  <a:schemeClr val="tx1"/>
                </a:solidFill>
              </a:rPr>
              <a:t>are </a:t>
            </a:r>
            <a:r>
              <a:rPr lang="en-IN" dirty="0" smtClean="0">
                <a:solidFill>
                  <a:schemeClr val="tx1"/>
                </a:solidFill>
              </a:rPr>
              <a:t>moved out from memory and process 5 enters into memory. </a:t>
            </a:r>
            <a:endParaRPr lang="en-IN" dirty="0">
              <a:solidFill>
                <a:schemeClr val="tx1"/>
              </a:solidFill>
            </a:endParaRPr>
          </a:p>
        </p:txBody>
      </p:sp>
    </p:spTree>
    <p:extLst>
      <p:ext uri="{BB962C8B-B14F-4D97-AF65-F5344CB8AC3E}">
        <p14:creationId xmlns="" xmlns:p14="http://schemas.microsoft.com/office/powerpoint/2010/main" val="1146548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1"/>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3"/>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10" grpId="0" animBg="1"/>
      <p:bldP spid="12" grpId="0" animBg="1"/>
      <p:bldP spid="25"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Paging</a:t>
            </a:r>
            <a:endParaRPr lang="en-US" dirty="0"/>
          </a:p>
        </p:txBody>
      </p:sp>
      <p:graphicFrame>
        <p:nvGraphicFramePr>
          <p:cNvPr id="4" name="Table 3"/>
          <p:cNvGraphicFramePr>
            <a:graphicFrameLocks noGrp="1"/>
          </p:cNvGraphicFramePr>
          <p:nvPr>
            <p:extLst>
              <p:ext uri="{D42A27DB-BD31-4B8C-83A1-F6EECF244321}">
                <p14:modId xmlns="" xmlns:p14="http://schemas.microsoft.com/office/powerpoint/2010/main" val="196452367"/>
              </p:ext>
            </p:extLst>
          </p:nvPr>
        </p:nvGraphicFramePr>
        <p:xfrm>
          <a:off x="4686300" y="1432560"/>
          <a:ext cx="1440000" cy="4450080"/>
        </p:xfrm>
        <a:graphic>
          <a:graphicData uri="http://schemas.openxmlformats.org/drawingml/2006/table">
            <a:tbl>
              <a:tblPr firstRow="1" bandRow="1">
                <a:tableStyleId>{5940675A-B579-460E-94D1-54222C63F5DA}</a:tableStyleId>
              </a:tblPr>
              <a:tblGrid>
                <a:gridCol w="1440000"/>
              </a:tblGrid>
              <a:tr h="370840">
                <a:tc>
                  <a:txBody>
                    <a:bodyPr/>
                    <a:lstStyle/>
                    <a:p>
                      <a:pPr algn="ctr"/>
                      <a:r>
                        <a:rPr lang="en-US" dirty="0" smtClean="0"/>
                        <a:t>Frame 12</a:t>
                      </a:r>
                      <a:endParaRPr lang="en-US" dirty="0"/>
                    </a:p>
                  </a:txBody>
                  <a:tcPr/>
                </a:tc>
              </a:tr>
              <a:tr h="370840">
                <a:tc>
                  <a:txBody>
                    <a:bodyPr/>
                    <a:lstStyle/>
                    <a:p>
                      <a:pPr algn="ctr"/>
                      <a:r>
                        <a:rPr lang="en-US" dirty="0" smtClean="0"/>
                        <a:t>Frame 11</a:t>
                      </a:r>
                      <a:endParaRPr lang="en-US" dirty="0"/>
                    </a:p>
                  </a:txBody>
                  <a:tcPr/>
                </a:tc>
              </a:tr>
              <a:tr h="370840">
                <a:tc>
                  <a:txBody>
                    <a:bodyPr/>
                    <a:lstStyle/>
                    <a:p>
                      <a:pPr algn="ctr"/>
                      <a:r>
                        <a:rPr lang="en-US" dirty="0" smtClean="0"/>
                        <a:t>Frame 10</a:t>
                      </a:r>
                      <a:endParaRPr lang="en-US" dirty="0"/>
                    </a:p>
                  </a:txBody>
                  <a:tcPr/>
                </a:tc>
              </a:tr>
              <a:tr h="370840">
                <a:tc>
                  <a:txBody>
                    <a:bodyPr/>
                    <a:lstStyle/>
                    <a:p>
                      <a:pPr algn="ctr"/>
                      <a:r>
                        <a:rPr lang="en-US" dirty="0" smtClean="0"/>
                        <a:t>Frame 9</a:t>
                      </a:r>
                      <a:endParaRPr lang="en-US" dirty="0"/>
                    </a:p>
                  </a:txBody>
                  <a:tcPr/>
                </a:tc>
              </a:tr>
              <a:tr h="370840">
                <a:tc>
                  <a:txBody>
                    <a:bodyPr/>
                    <a:lstStyle/>
                    <a:p>
                      <a:pPr algn="ctr"/>
                      <a:r>
                        <a:rPr lang="en-US" dirty="0" smtClean="0"/>
                        <a:t>Frame 8</a:t>
                      </a:r>
                      <a:endParaRPr lang="en-US" dirty="0"/>
                    </a:p>
                  </a:txBody>
                  <a:tcPr/>
                </a:tc>
              </a:tr>
              <a:tr h="370840">
                <a:tc>
                  <a:txBody>
                    <a:bodyPr/>
                    <a:lstStyle/>
                    <a:p>
                      <a:pPr algn="ctr"/>
                      <a:r>
                        <a:rPr lang="en-US" dirty="0" smtClean="0"/>
                        <a:t>Frame 7</a:t>
                      </a:r>
                      <a:endParaRPr lang="en-US" dirty="0"/>
                    </a:p>
                  </a:txBody>
                  <a:tcPr/>
                </a:tc>
              </a:tr>
              <a:tr h="370840">
                <a:tc>
                  <a:txBody>
                    <a:bodyPr/>
                    <a:lstStyle/>
                    <a:p>
                      <a:pPr algn="ctr"/>
                      <a:r>
                        <a:rPr lang="en-US" dirty="0" smtClean="0"/>
                        <a:t>Frame 6</a:t>
                      </a:r>
                      <a:endParaRPr lang="en-US" dirty="0"/>
                    </a:p>
                  </a:txBody>
                  <a:tcPr/>
                </a:tc>
              </a:tr>
              <a:tr h="370840">
                <a:tc>
                  <a:txBody>
                    <a:bodyPr/>
                    <a:lstStyle/>
                    <a:p>
                      <a:pPr algn="ctr"/>
                      <a:r>
                        <a:rPr lang="en-US" dirty="0" smtClean="0"/>
                        <a:t>Frame 5</a:t>
                      </a:r>
                      <a:endParaRPr lang="en-US" dirty="0"/>
                    </a:p>
                  </a:txBody>
                  <a:tcPr/>
                </a:tc>
              </a:tr>
              <a:tr h="370840">
                <a:tc>
                  <a:txBody>
                    <a:bodyPr/>
                    <a:lstStyle/>
                    <a:p>
                      <a:pPr algn="ctr"/>
                      <a:r>
                        <a:rPr lang="en-US" dirty="0" smtClean="0"/>
                        <a:t>Frame 4</a:t>
                      </a:r>
                      <a:endParaRPr lang="en-US" dirty="0"/>
                    </a:p>
                  </a:txBody>
                  <a:tcPr/>
                </a:tc>
              </a:tr>
              <a:tr h="370840">
                <a:tc>
                  <a:txBody>
                    <a:bodyPr/>
                    <a:lstStyle/>
                    <a:p>
                      <a:pPr algn="ctr"/>
                      <a:r>
                        <a:rPr lang="en-US" dirty="0" smtClean="0"/>
                        <a:t>Frame 3</a:t>
                      </a:r>
                      <a:endParaRPr lang="en-US" dirty="0"/>
                    </a:p>
                  </a:txBody>
                  <a:tcPr/>
                </a:tc>
              </a:tr>
              <a:tr h="370840">
                <a:tc>
                  <a:txBody>
                    <a:bodyPr/>
                    <a:lstStyle/>
                    <a:p>
                      <a:pPr algn="ctr"/>
                      <a:r>
                        <a:rPr lang="en-US" dirty="0" smtClean="0"/>
                        <a:t>Frame 2</a:t>
                      </a:r>
                      <a:endParaRPr lang="en-US" dirty="0"/>
                    </a:p>
                  </a:txBody>
                  <a:tcPr/>
                </a:tc>
              </a:tr>
              <a:tr h="370840">
                <a:tc>
                  <a:txBody>
                    <a:bodyPr/>
                    <a:lstStyle/>
                    <a:p>
                      <a:pPr algn="ctr"/>
                      <a:r>
                        <a:rPr lang="en-US" dirty="0" smtClean="0"/>
                        <a:t>Frame 1</a:t>
                      </a:r>
                      <a:endParaRPr lang="en-US" dirty="0"/>
                    </a:p>
                  </a:txBody>
                  <a:tcPr/>
                </a:tc>
              </a:tr>
            </a:tbl>
          </a:graphicData>
        </a:graphic>
      </p:graphicFrame>
      <p:graphicFrame>
        <p:nvGraphicFramePr>
          <p:cNvPr id="5" name="Table 4"/>
          <p:cNvGraphicFramePr>
            <a:graphicFrameLocks noGrp="1"/>
          </p:cNvGraphicFramePr>
          <p:nvPr>
            <p:extLst>
              <p:ext uri="{D42A27DB-BD31-4B8C-83A1-F6EECF244321}">
                <p14:modId xmlns="" xmlns:p14="http://schemas.microsoft.com/office/powerpoint/2010/main" val="3169394369"/>
              </p:ext>
            </p:extLst>
          </p:nvPr>
        </p:nvGraphicFramePr>
        <p:xfrm>
          <a:off x="7646326" y="1834717"/>
          <a:ext cx="1080000" cy="1112520"/>
        </p:xfrm>
        <a:graphic>
          <a:graphicData uri="http://schemas.openxmlformats.org/drawingml/2006/table">
            <a:tbl>
              <a:tblPr firstRow="1" bandRow="1">
                <a:tableStyleId>{5940675A-B579-460E-94D1-54222C63F5DA}</a:tableStyleId>
              </a:tblPr>
              <a:tblGrid>
                <a:gridCol w="1080000"/>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Page 3</a:t>
                      </a:r>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Page 2</a:t>
                      </a:r>
                    </a:p>
                  </a:txBody>
                  <a:tcPr/>
                </a:tc>
              </a:tr>
              <a:tr h="370840">
                <a:tc>
                  <a:txBody>
                    <a:bodyPr/>
                    <a:lstStyle/>
                    <a:p>
                      <a:pPr algn="ctr"/>
                      <a:r>
                        <a:rPr lang="en-US" dirty="0" smtClean="0"/>
                        <a:t>Page 1</a:t>
                      </a:r>
                      <a:endParaRPr lang="en-US" dirty="0"/>
                    </a:p>
                  </a:txBody>
                  <a:tcPr/>
                </a:tc>
              </a:tr>
            </a:tbl>
          </a:graphicData>
        </a:graphic>
      </p:graphicFrame>
      <p:sp>
        <p:nvSpPr>
          <p:cNvPr id="6" name="TextBox 5"/>
          <p:cNvSpPr txBox="1"/>
          <p:nvPr/>
        </p:nvSpPr>
        <p:spPr>
          <a:xfrm>
            <a:off x="7637686" y="1458862"/>
            <a:ext cx="1097280" cy="369332"/>
          </a:xfrm>
          <a:prstGeom prst="rect">
            <a:avLst/>
          </a:prstGeom>
          <a:solidFill>
            <a:schemeClr val="bg1">
              <a:lumMod val="65000"/>
            </a:schemeClr>
          </a:solidFill>
        </p:spPr>
        <p:txBody>
          <a:bodyPr wrap="square" rtlCol="0">
            <a:spAutoFit/>
          </a:bodyPr>
          <a:lstStyle/>
          <a:p>
            <a:pPr algn="ctr"/>
            <a:r>
              <a:rPr lang="en-US" dirty="0" smtClean="0"/>
              <a:t>Process 3</a:t>
            </a:r>
          </a:p>
        </p:txBody>
      </p:sp>
      <p:graphicFrame>
        <p:nvGraphicFramePr>
          <p:cNvPr id="7" name="Table 6"/>
          <p:cNvGraphicFramePr>
            <a:graphicFrameLocks noGrp="1"/>
          </p:cNvGraphicFramePr>
          <p:nvPr>
            <p:extLst>
              <p:ext uri="{D42A27DB-BD31-4B8C-83A1-F6EECF244321}">
                <p14:modId xmlns="" xmlns:p14="http://schemas.microsoft.com/office/powerpoint/2010/main" val="3737880280"/>
              </p:ext>
            </p:extLst>
          </p:nvPr>
        </p:nvGraphicFramePr>
        <p:xfrm>
          <a:off x="7646326" y="4737334"/>
          <a:ext cx="1080000" cy="1112520"/>
        </p:xfrm>
        <a:graphic>
          <a:graphicData uri="http://schemas.openxmlformats.org/drawingml/2006/table">
            <a:tbl>
              <a:tblPr firstRow="1" bandRow="1">
                <a:tableStyleId>{5940675A-B579-460E-94D1-54222C63F5DA}</a:tableStyleId>
              </a:tblPr>
              <a:tblGrid>
                <a:gridCol w="1080000"/>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Page 3</a:t>
                      </a:r>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Page 2</a:t>
                      </a:r>
                    </a:p>
                  </a:txBody>
                  <a:tcPr/>
                </a:tc>
              </a:tr>
              <a:tr h="370840">
                <a:tc>
                  <a:txBody>
                    <a:bodyPr/>
                    <a:lstStyle/>
                    <a:p>
                      <a:pPr algn="ctr"/>
                      <a:r>
                        <a:rPr lang="en-US" dirty="0" smtClean="0"/>
                        <a:t>Page 1</a:t>
                      </a:r>
                      <a:endParaRPr lang="en-US" dirty="0"/>
                    </a:p>
                  </a:txBody>
                  <a:tcPr/>
                </a:tc>
              </a:tr>
            </a:tbl>
          </a:graphicData>
        </a:graphic>
      </p:graphicFrame>
      <p:sp>
        <p:nvSpPr>
          <p:cNvPr id="8" name="TextBox 7"/>
          <p:cNvSpPr txBox="1"/>
          <p:nvPr/>
        </p:nvSpPr>
        <p:spPr>
          <a:xfrm>
            <a:off x="7637686" y="4363293"/>
            <a:ext cx="1097280" cy="369332"/>
          </a:xfrm>
          <a:prstGeom prst="rect">
            <a:avLst/>
          </a:prstGeom>
          <a:solidFill>
            <a:schemeClr val="bg1">
              <a:lumMod val="65000"/>
            </a:schemeClr>
          </a:solidFill>
          <a:ln w="28575">
            <a:noFill/>
          </a:ln>
        </p:spPr>
        <p:txBody>
          <a:bodyPr wrap="square" rtlCol="0">
            <a:spAutoFit/>
          </a:bodyPr>
          <a:lstStyle/>
          <a:p>
            <a:pPr algn="ctr"/>
            <a:r>
              <a:rPr lang="en-US" dirty="0" smtClean="0"/>
              <a:t>Process 2</a:t>
            </a:r>
          </a:p>
        </p:txBody>
      </p:sp>
      <p:graphicFrame>
        <p:nvGraphicFramePr>
          <p:cNvPr id="9" name="Table 8"/>
          <p:cNvGraphicFramePr>
            <a:graphicFrameLocks noGrp="1"/>
          </p:cNvGraphicFramePr>
          <p:nvPr>
            <p:extLst>
              <p:ext uri="{D42A27DB-BD31-4B8C-83A1-F6EECF244321}">
                <p14:modId xmlns="" xmlns:p14="http://schemas.microsoft.com/office/powerpoint/2010/main" val="3758947604"/>
              </p:ext>
            </p:extLst>
          </p:nvPr>
        </p:nvGraphicFramePr>
        <p:xfrm>
          <a:off x="2031418" y="1834717"/>
          <a:ext cx="1080000" cy="2225040"/>
        </p:xfrm>
        <a:graphic>
          <a:graphicData uri="http://schemas.openxmlformats.org/drawingml/2006/table">
            <a:tbl>
              <a:tblPr firstRow="1" bandRow="1">
                <a:tableStyleId>{5940675A-B579-460E-94D1-54222C63F5DA}</a:tableStyleId>
              </a:tblPr>
              <a:tblGrid>
                <a:gridCol w="1080000"/>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Page 6</a:t>
                      </a:r>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Page 5</a:t>
                      </a:r>
                    </a:p>
                  </a:txBody>
                  <a:tcPr/>
                </a:tc>
              </a:tr>
              <a:tr h="370840">
                <a:tc>
                  <a:txBody>
                    <a:bodyPr/>
                    <a:lstStyle/>
                    <a:p>
                      <a:pPr algn="ctr"/>
                      <a:r>
                        <a:rPr lang="en-US" dirty="0" smtClean="0"/>
                        <a:t>Page 4</a:t>
                      </a:r>
                      <a:endParaRPr lang="en-US" dirty="0"/>
                    </a:p>
                  </a:txBody>
                  <a:tcPr/>
                </a:tc>
              </a:tr>
              <a:tr h="370840">
                <a:tc>
                  <a:txBody>
                    <a:bodyPr/>
                    <a:lstStyle/>
                    <a:p>
                      <a:pPr algn="ctr"/>
                      <a:r>
                        <a:rPr lang="en-US" dirty="0" smtClean="0"/>
                        <a:t>Page 3</a:t>
                      </a:r>
                      <a:endParaRPr lang="en-US" dirty="0"/>
                    </a:p>
                  </a:txBody>
                  <a:tcPr/>
                </a:tc>
              </a:tr>
              <a:tr h="370840">
                <a:tc>
                  <a:txBody>
                    <a:bodyPr/>
                    <a:lstStyle/>
                    <a:p>
                      <a:pPr algn="ctr"/>
                      <a:r>
                        <a:rPr lang="en-US" dirty="0" smtClean="0"/>
                        <a:t>Page 2</a:t>
                      </a:r>
                      <a:endParaRPr lang="en-US" dirty="0"/>
                    </a:p>
                  </a:txBody>
                  <a:tcPr/>
                </a:tc>
              </a:tr>
              <a:tr h="370840">
                <a:tc>
                  <a:txBody>
                    <a:bodyPr/>
                    <a:lstStyle/>
                    <a:p>
                      <a:pPr algn="ctr"/>
                      <a:r>
                        <a:rPr lang="en-US" dirty="0" smtClean="0"/>
                        <a:t>Page 1</a:t>
                      </a:r>
                      <a:endParaRPr lang="en-US" dirty="0"/>
                    </a:p>
                  </a:txBody>
                  <a:tcPr/>
                </a:tc>
              </a:tr>
            </a:tbl>
          </a:graphicData>
        </a:graphic>
      </p:graphicFrame>
      <p:sp>
        <p:nvSpPr>
          <p:cNvPr id="10" name="TextBox 9"/>
          <p:cNvSpPr txBox="1"/>
          <p:nvPr/>
        </p:nvSpPr>
        <p:spPr>
          <a:xfrm>
            <a:off x="2022778" y="1458862"/>
            <a:ext cx="1097280" cy="369332"/>
          </a:xfrm>
          <a:prstGeom prst="rect">
            <a:avLst/>
          </a:prstGeom>
          <a:solidFill>
            <a:schemeClr val="bg1">
              <a:lumMod val="65000"/>
            </a:schemeClr>
          </a:solidFill>
        </p:spPr>
        <p:txBody>
          <a:bodyPr wrap="square" rtlCol="0">
            <a:spAutoFit/>
          </a:bodyPr>
          <a:lstStyle/>
          <a:p>
            <a:pPr algn="ctr"/>
            <a:r>
              <a:rPr lang="en-US" dirty="0" smtClean="0"/>
              <a:t>Process 5</a:t>
            </a:r>
          </a:p>
        </p:txBody>
      </p:sp>
      <p:cxnSp>
        <p:nvCxnSpPr>
          <p:cNvPr id="13" name="Straight Arrow Connector 12"/>
          <p:cNvCxnSpPr/>
          <p:nvPr/>
        </p:nvCxnSpPr>
        <p:spPr>
          <a:xfrm flipV="1">
            <a:off x="3102778" y="1600200"/>
            <a:ext cx="1583522" cy="381000"/>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3102778" y="1981200"/>
            <a:ext cx="1583522" cy="381000"/>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3102778" y="2362200"/>
            <a:ext cx="1583522" cy="381000"/>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flipV="1">
            <a:off x="6126300" y="4572000"/>
            <a:ext cx="1511386" cy="1092499"/>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flipV="1">
            <a:off x="6126300" y="4221478"/>
            <a:ext cx="1511386" cy="1092499"/>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flipV="1">
            <a:off x="6126300" y="3840395"/>
            <a:ext cx="1511386" cy="1092499"/>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a:off x="6126300" y="2755601"/>
            <a:ext cx="1511386" cy="712833"/>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a:off x="6126300" y="2399184"/>
            <a:ext cx="1511386" cy="712833"/>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6126300" y="2042767"/>
            <a:ext cx="1511386" cy="712833"/>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3120058" y="3098193"/>
            <a:ext cx="1566242" cy="1883382"/>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3120058" y="3479193"/>
            <a:ext cx="1566242" cy="1892907"/>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3120058" y="3860193"/>
            <a:ext cx="1566242" cy="1869095"/>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294244" y="4749343"/>
            <a:ext cx="3388756" cy="1645920"/>
          </a:xfrm>
          <a:prstGeom prst="rect">
            <a:avLst/>
          </a:prstGeom>
          <a:solidFill>
            <a:schemeClr val="accent6">
              <a:lumMod val="40000"/>
              <a:lumOff val="60000"/>
            </a:schemeClr>
          </a:solidFill>
          <a:ln w="1905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We have 6 non contiguous frames available in the memory and paging provides the flexibility of storing the process at the different places.</a:t>
            </a:r>
            <a:endParaRPr lang="en-IN" sz="2000" dirty="0">
              <a:solidFill>
                <a:schemeClr val="tx1"/>
              </a:solidFill>
            </a:endParaRPr>
          </a:p>
        </p:txBody>
      </p:sp>
    </p:spTree>
    <p:extLst>
      <p:ext uri="{BB962C8B-B14F-4D97-AF65-F5344CB8AC3E}">
        <p14:creationId xmlns="" xmlns:p14="http://schemas.microsoft.com/office/powerpoint/2010/main" val="3368659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3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rot="982952">
            <a:off x="8351347" y="1671210"/>
            <a:ext cx="3689676" cy="1601684"/>
          </a:xfrm>
          <a:prstGeom prst="rect">
            <a:avLst/>
          </a:prstGeom>
        </p:spPr>
      </p:pic>
      <p:sp>
        <p:nvSpPr>
          <p:cNvPr id="2" name="Title 1"/>
          <p:cNvSpPr>
            <a:spLocks noGrp="1"/>
          </p:cNvSpPr>
          <p:nvPr>
            <p:ph type="title"/>
          </p:nvPr>
        </p:nvSpPr>
        <p:spPr/>
        <p:txBody>
          <a:bodyPr/>
          <a:lstStyle/>
          <a:p>
            <a:r>
              <a:rPr lang="en-US" dirty="0"/>
              <a:t>What is Memory?</a:t>
            </a:r>
          </a:p>
        </p:txBody>
      </p:sp>
      <p:sp>
        <p:nvSpPr>
          <p:cNvPr id="3" name="Content Placeholder 2"/>
          <p:cNvSpPr>
            <a:spLocks noGrp="1"/>
          </p:cNvSpPr>
          <p:nvPr>
            <p:ph idx="1"/>
          </p:nvPr>
        </p:nvSpPr>
        <p:spPr>
          <a:xfrm>
            <a:off x="131181" y="863444"/>
            <a:ext cx="8138160" cy="5590565"/>
          </a:xfrm>
        </p:spPr>
        <p:txBody>
          <a:bodyPr/>
          <a:lstStyle/>
          <a:p>
            <a:r>
              <a:rPr lang="en-US" dirty="0"/>
              <a:t>Computer memory is any </a:t>
            </a:r>
            <a:r>
              <a:rPr lang="en-US" b="1" dirty="0">
                <a:solidFill>
                  <a:schemeClr val="accent6"/>
                </a:solidFill>
              </a:rPr>
              <a:t>physical device capable of storing information temporarily or permanently</a:t>
            </a:r>
            <a:r>
              <a:rPr lang="en-US" dirty="0"/>
              <a:t>. </a:t>
            </a:r>
          </a:p>
          <a:p>
            <a:r>
              <a:rPr lang="en-US" dirty="0"/>
              <a:t>Types of memory</a:t>
            </a:r>
          </a:p>
          <a:p>
            <a:pPr marL="914400" lvl="1" indent="-457200">
              <a:buFont typeface="+mj-lt"/>
              <a:buAutoNum type="arabicPeriod"/>
            </a:pPr>
            <a:r>
              <a:rPr lang="en-US" b="1" dirty="0">
                <a:solidFill>
                  <a:schemeClr val="tx2"/>
                </a:solidFill>
              </a:rPr>
              <a:t>Random Access Memory (RAM)</a:t>
            </a:r>
            <a:r>
              <a:rPr lang="en-US" dirty="0"/>
              <a:t>, is a </a:t>
            </a:r>
            <a:r>
              <a:rPr lang="en-US" b="1" dirty="0">
                <a:solidFill>
                  <a:schemeClr val="accent6"/>
                </a:solidFill>
              </a:rPr>
              <a:t>volatile memory </a:t>
            </a:r>
            <a:r>
              <a:rPr lang="en-US" dirty="0"/>
              <a:t>that </a:t>
            </a:r>
            <a:r>
              <a:rPr lang="en-US" b="1" dirty="0">
                <a:solidFill>
                  <a:schemeClr val="accent6"/>
                </a:solidFill>
              </a:rPr>
              <a:t>loses its contents when the computer </a:t>
            </a:r>
            <a:r>
              <a:rPr lang="en-US" dirty="0"/>
              <a:t>or hardware device </a:t>
            </a:r>
            <a:r>
              <a:rPr lang="en-US" b="1" dirty="0">
                <a:solidFill>
                  <a:schemeClr val="accent6"/>
                </a:solidFill>
              </a:rPr>
              <a:t>loses power</a:t>
            </a:r>
            <a:r>
              <a:rPr lang="en-US" dirty="0" smtClean="0"/>
              <a:t>.</a:t>
            </a:r>
          </a:p>
          <a:p>
            <a:pPr marL="914400" lvl="1" indent="-457200">
              <a:buFont typeface="+mj-lt"/>
              <a:buAutoNum type="arabicPeriod"/>
            </a:pPr>
            <a:endParaRPr lang="en-US" dirty="0" smtClean="0"/>
          </a:p>
          <a:p>
            <a:pPr marL="914400" lvl="1" indent="-457200">
              <a:buFont typeface="+mj-lt"/>
              <a:buAutoNum type="arabicPeriod"/>
            </a:pPr>
            <a:r>
              <a:rPr lang="en-US" b="1" dirty="0">
                <a:solidFill>
                  <a:schemeClr val="tx2"/>
                </a:solidFill>
              </a:rPr>
              <a:t>Read Only Memory (ROM)</a:t>
            </a:r>
            <a:r>
              <a:rPr lang="en-US" dirty="0"/>
              <a:t>, is a </a:t>
            </a:r>
            <a:r>
              <a:rPr lang="en-US" b="1" dirty="0">
                <a:solidFill>
                  <a:schemeClr val="accent6"/>
                </a:solidFill>
              </a:rPr>
              <a:t>non-volatile memory</a:t>
            </a:r>
            <a:r>
              <a:rPr lang="en-US" dirty="0"/>
              <a:t>, sometimes abbreviated as NVRAM, is a memory that </a:t>
            </a:r>
            <a:r>
              <a:rPr lang="en-US" b="1" dirty="0">
                <a:solidFill>
                  <a:schemeClr val="accent6"/>
                </a:solidFill>
              </a:rPr>
              <a:t>keeps its contents even if the power is lost</a:t>
            </a:r>
            <a:r>
              <a:rPr lang="en-US" dirty="0" smtClean="0"/>
              <a:t>.</a:t>
            </a:r>
          </a:p>
          <a:p>
            <a:pPr marL="914400" lvl="1" indent="-457200">
              <a:buFont typeface="+mj-lt"/>
              <a:buAutoNum type="arabicPeriod"/>
            </a:pPr>
            <a:endParaRPr lang="en-US" dirty="0"/>
          </a:p>
          <a:p>
            <a:pPr lvl="1">
              <a:buFont typeface="Wingdings" panose="05000000000000000000" pitchFamily="2" charset="2"/>
              <a:buChar char="§"/>
            </a:pPr>
            <a:r>
              <a:rPr lang="en-US" dirty="0" smtClean="0"/>
              <a:t>Computer </a:t>
            </a:r>
            <a:r>
              <a:rPr lang="en-US" b="1" dirty="0">
                <a:solidFill>
                  <a:schemeClr val="accent6"/>
                </a:solidFill>
              </a:rPr>
              <a:t>uses special ROM </a:t>
            </a:r>
            <a:r>
              <a:rPr lang="en-US" dirty="0"/>
              <a:t>called </a:t>
            </a:r>
            <a:r>
              <a:rPr lang="en-US" b="1" dirty="0">
                <a:solidFill>
                  <a:schemeClr val="accent6"/>
                </a:solidFill>
              </a:rPr>
              <a:t>BIOS</a:t>
            </a:r>
            <a:r>
              <a:rPr lang="en-US" dirty="0"/>
              <a:t> (</a:t>
            </a:r>
            <a:r>
              <a:rPr lang="en-US" b="1" dirty="0">
                <a:solidFill>
                  <a:schemeClr val="accent6"/>
                </a:solidFill>
              </a:rPr>
              <a:t>Basic Input Output System</a:t>
            </a:r>
            <a:r>
              <a:rPr lang="en-US" dirty="0"/>
              <a:t>) which </a:t>
            </a:r>
            <a:r>
              <a:rPr lang="en-US" b="1" dirty="0">
                <a:solidFill>
                  <a:schemeClr val="accent6"/>
                </a:solidFill>
              </a:rPr>
              <a:t>permanently stores the software</a:t>
            </a:r>
            <a:r>
              <a:rPr lang="en-US" dirty="0"/>
              <a:t> needed to access computer hardware such as hard disk and then load an operating system into RAM and start to execute it.</a:t>
            </a:r>
          </a:p>
          <a:p>
            <a:pPr marL="457200" lvl="1" indent="0">
              <a:buNone/>
            </a:pPr>
            <a:endParaRPr lang="en-US" dirty="0"/>
          </a:p>
          <a:p>
            <a:pPr marL="914400" lvl="1" indent="-457200">
              <a:buFont typeface="+mj-lt"/>
              <a:buAutoNum type="arabicPeriod"/>
            </a:pPr>
            <a:endParaRPr lang="en-US" dirty="0"/>
          </a:p>
        </p:txBody>
      </p:sp>
      <p:pic>
        <p:nvPicPr>
          <p:cNvPr id="1026" name="Picture 2" descr="What Is ROM (Read Only Memory)? – POFTUT"/>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9334336" y="2845326"/>
            <a:ext cx="1723698" cy="1387577"/>
          </a:xfrm>
          <a:prstGeom prst="rect">
            <a:avLst/>
          </a:prstGeom>
          <a:noFill/>
          <a:extLst>
            <a:ext uri="{909E8E84-426E-40DD-AFC4-6F175D3DCCD1}">
              <a14:hiddenFill xmlns="" xmlns:a14="http://schemas.microsoft.com/office/drawing/2010/main">
                <a:solidFill>
                  <a:srgbClr val="FFFFFF"/>
                </a:solidFill>
              </a14:hiddenFill>
            </a:ext>
          </a:extLst>
        </p:spPr>
      </p:pic>
      <p:pic>
        <p:nvPicPr>
          <p:cNvPr id="1028" name="Picture 4" descr="BIOS"/>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9329575" y="4232903"/>
            <a:ext cx="1733221" cy="1516568"/>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549350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1026"/>
                                        </p:tgtEl>
                                        <p:attrNameLst>
                                          <p:attrName>style.visibility</p:attrName>
                                        </p:attrNameLst>
                                      </p:cBhvr>
                                      <p:to>
                                        <p:strVal val="visible"/>
                                      </p:to>
                                    </p:set>
                                    <p:animEffect transition="in" filter="fade">
                                      <p:cBhvr>
                                        <p:cTn id="28" dur="500"/>
                                        <p:tgtEl>
                                          <p:spTgt spid="1026"/>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500"/>
                                        <p:tgtEl>
                                          <p:spTgt spid="3">
                                            <p:txEl>
                                              <p:pRg st="6" end="6"/>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1028"/>
                                        </p:tgtEl>
                                        <p:attrNameLst>
                                          <p:attrName>style.visibility</p:attrName>
                                        </p:attrNameLst>
                                      </p:cBhvr>
                                      <p:to>
                                        <p:strVal val="visible"/>
                                      </p:to>
                                    </p:set>
                                    <p:animEffect transition="in" filter="fade">
                                      <p:cBhvr>
                                        <p:cTn id="36" dur="5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Paging</a:t>
            </a:r>
            <a:endParaRPr lang="en-US" dirty="0"/>
          </a:p>
        </p:txBody>
      </p:sp>
      <p:graphicFrame>
        <p:nvGraphicFramePr>
          <p:cNvPr id="4" name="Table 3"/>
          <p:cNvGraphicFramePr>
            <a:graphicFrameLocks noGrp="1"/>
          </p:cNvGraphicFramePr>
          <p:nvPr>
            <p:extLst>
              <p:ext uri="{D42A27DB-BD31-4B8C-83A1-F6EECF244321}">
                <p14:modId xmlns="" xmlns:p14="http://schemas.microsoft.com/office/powerpoint/2010/main" val="1181877598"/>
              </p:ext>
            </p:extLst>
          </p:nvPr>
        </p:nvGraphicFramePr>
        <p:xfrm>
          <a:off x="3057446" y="1663551"/>
          <a:ext cx="968692" cy="4079240"/>
        </p:xfrm>
        <a:graphic>
          <a:graphicData uri="http://schemas.openxmlformats.org/drawingml/2006/table">
            <a:tbl>
              <a:tblPr firstRow="1" bandRow="1">
                <a:tableStyleId>{5940675A-B579-460E-94D1-54222C63F5DA}</a:tableStyleId>
              </a:tblPr>
              <a:tblGrid>
                <a:gridCol w="968692"/>
              </a:tblGrid>
              <a:tr h="370840">
                <a:tc>
                  <a:txBody>
                    <a:bodyPr/>
                    <a:lstStyle/>
                    <a:p>
                      <a:pPr algn="ctr"/>
                      <a:endParaRPr lang="en-US" dirty="0"/>
                    </a:p>
                  </a:txBody>
                  <a:tcPr/>
                </a:tc>
              </a:tr>
              <a:tr h="370840">
                <a:tc>
                  <a:txBody>
                    <a:bodyPr/>
                    <a:lstStyle/>
                    <a:p>
                      <a:pPr algn="ctr"/>
                      <a:endParaRPr lang="en-US" dirty="0"/>
                    </a:p>
                  </a:txBody>
                  <a:tcPr/>
                </a:tc>
              </a:tr>
              <a:tr h="370840">
                <a:tc>
                  <a:txBody>
                    <a:bodyPr/>
                    <a:lstStyle/>
                    <a:p>
                      <a:pPr algn="ctr"/>
                      <a:r>
                        <a:rPr lang="en-US" dirty="0" smtClean="0"/>
                        <a:t>5</a:t>
                      </a:r>
                      <a:endParaRPr lang="en-US" dirty="0"/>
                    </a:p>
                  </a:txBody>
                  <a:tcPr/>
                </a:tc>
              </a:tr>
              <a:tr h="370840">
                <a:tc>
                  <a:txBody>
                    <a:bodyPr/>
                    <a:lstStyle/>
                    <a:p>
                      <a:pPr algn="ctr"/>
                      <a:endParaRPr lang="en-US" dirty="0"/>
                    </a:p>
                  </a:txBody>
                  <a:tcPr/>
                </a:tc>
              </a:tr>
              <a:tr h="370840">
                <a:tc>
                  <a:txBody>
                    <a:bodyPr/>
                    <a:lstStyle/>
                    <a:p>
                      <a:pPr algn="ctr"/>
                      <a:endParaRPr lang="en-US" dirty="0"/>
                    </a:p>
                  </a:txBody>
                  <a:tcPr/>
                </a:tc>
              </a:tr>
              <a:tr h="370840">
                <a:tc>
                  <a:txBody>
                    <a:bodyPr/>
                    <a:lstStyle/>
                    <a:p>
                      <a:pPr algn="ctr"/>
                      <a:r>
                        <a:rPr lang="en-US" dirty="0" smtClean="0"/>
                        <a:t>3</a:t>
                      </a:r>
                      <a:endParaRPr lang="en-US" dirty="0"/>
                    </a:p>
                  </a:txBody>
                  <a:tcPr/>
                </a:tc>
              </a:tr>
              <a:tr h="370840">
                <a:tc>
                  <a:txBody>
                    <a:bodyPr/>
                    <a:lstStyle/>
                    <a:p>
                      <a:pPr algn="ctr"/>
                      <a:r>
                        <a:rPr lang="en-US" dirty="0" smtClean="0"/>
                        <a:t>4</a:t>
                      </a:r>
                      <a:endParaRPr lang="en-US" dirty="0"/>
                    </a:p>
                  </a:txBody>
                  <a:tcPr/>
                </a:tc>
              </a:tr>
              <a:tr h="370840">
                <a:tc>
                  <a:txBody>
                    <a:bodyPr/>
                    <a:lstStyle/>
                    <a:p>
                      <a:pPr algn="ctr"/>
                      <a:r>
                        <a:rPr lang="en-US" dirty="0" smtClean="0"/>
                        <a:t>0</a:t>
                      </a:r>
                      <a:endParaRPr lang="en-US" dirty="0"/>
                    </a:p>
                  </a:txBody>
                  <a:tcPr/>
                </a:tc>
              </a:tr>
              <a:tr h="370840">
                <a:tc>
                  <a:txBody>
                    <a:bodyPr/>
                    <a:lstStyle/>
                    <a:p>
                      <a:pPr algn="ctr"/>
                      <a:endParaRPr lang="en-US" dirty="0"/>
                    </a:p>
                  </a:txBody>
                  <a:tcPr/>
                </a:tc>
              </a:tr>
              <a:tr h="370840">
                <a:tc>
                  <a:txBody>
                    <a:bodyPr/>
                    <a:lstStyle/>
                    <a:p>
                      <a:pPr algn="ctr"/>
                      <a:r>
                        <a:rPr lang="en-US" dirty="0" smtClean="0"/>
                        <a:t>1</a:t>
                      </a:r>
                      <a:endParaRPr lang="en-US" dirty="0"/>
                    </a:p>
                  </a:txBody>
                  <a:tcPr/>
                </a:tc>
              </a:tr>
              <a:tr h="370840">
                <a:tc>
                  <a:txBody>
                    <a:bodyPr/>
                    <a:lstStyle/>
                    <a:p>
                      <a:pPr algn="ctr"/>
                      <a:r>
                        <a:rPr lang="en-US" dirty="0" smtClean="0"/>
                        <a:t>2</a:t>
                      </a:r>
                      <a:endParaRPr lang="en-US" dirty="0"/>
                    </a:p>
                  </a:txBody>
                  <a:tcPr/>
                </a:tc>
              </a:tr>
            </a:tbl>
          </a:graphicData>
        </a:graphic>
      </p:graphicFrame>
      <p:graphicFrame>
        <p:nvGraphicFramePr>
          <p:cNvPr id="5" name="Table 4"/>
          <p:cNvGraphicFramePr>
            <a:graphicFrameLocks noGrp="1"/>
          </p:cNvGraphicFramePr>
          <p:nvPr>
            <p:extLst>
              <p:ext uri="{D42A27DB-BD31-4B8C-83A1-F6EECF244321}">
                <p14:modId xmlns="" xmlns:p14="http://schemas.microsoft.com/office/powerpoint/2010/main" val="2081122353"/>
              </p:ext>
            </p:extLst>
          </p:nvPr>
        </p:nvGraphicFramePr>
        <p:xfrm>
          <a:off x="5554330" y="3517593"/>
          <a:ext cx="972000" cy="2225040"/>
        </p:xfrm>
        <a:graphic>
          <a:graphicData uri="http://schemas.openxmlformats.org/drawingml/2006/table">
            <a:tbl>
              <a:tblPr firstRow="1" bandRow="1">
                <a:tableStyleId>{5940675A-B579-460E-94D1-54222C63F5DA}</a:tableStyleId>
              </a:tblPr>
              <a:tblGrid>
                <a:gridCol w="972000"/>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5</a:t>
                      </a:r>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4</a:t>
                      </a:r>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3</a:t>
                      </a:r>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2</a:t>
                      </a:r>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1</a:t>
                      </a:r>
                    </a:p>
                  </a:txBody>
                  <a:tcPr/>
                </a:tc>
              </a:tr>
              <a:tr h="370840">
                <a:tc>
                  <a:txBody>
                    <a:bodyPr/>
                    <a:lstStyle/>
                    <a:p>
                      <a:pPr algn="ctr"/>
                      <a:r>
                        <a:rPr lang="en-US" dirty="0" smtClean="0"/>
                        <a:t>0</a:t>
                      </a:r>
                      <a:endParaRPr lang="en-US" dirty="0"/>
                    </a:p>
                  </a:txBody>
                  <a:tcPr/>
                </a:tc>
              </a:tr>
            </a:tbl>
          </a:graphicData>
        </a:graphic>
      </p:graphicFrame>
      <p:graphicFrame>
        <p:nvGraphicFramePr>
          <p:cNvPr id="6" name="Table 5"/>
          <p:cNvGraphicFramePr>
            <a:graphicFrameLocks noGrp="1"/>
          </p:cNvGraphicFramePr>
          <p:nvPr>
            <p:extLst>
              <p:ext uri="{D42A27DB-BD31-4B8C-83A1-F6EECF244321}">
                <p14:modId xmlns="" xmlns:p14="http://schemas.microsoft.com/office/powerpoint/2010/main" val="1984183729"/>
              </p:ext>
            </p:extLst>
          </p:nvPr>
        </p:nvGraphicFramePr>
        <p:xfrm>
          <a:off x="1762046" y="1663551"/>
          <a:ext cx="1295400" cy="4079240"/>
        </p:xfrm>
        <a:graphic>
          <a:graphicData uri="http://schemas.openxmlformats.org/drawingml/2006/table">
            <a:tbl>
              <a:tblPr firstRow="1" bandRow="1">
                <a:tableStyleId>{5940675A-B579-460E-94D1-54222C63F5DA}</a:tableStyleId>
              </a:tblPr>
              <a:tblGrid>
                <a:gridCol w="1295400"/>
              </a:tblGrid>
              <a:tr h="370840">
                <a:tc>
                  <a:txBody>
                    <a:bodyPr/>
                    <a:lstStyle/>
                    <a:p>
                      <a:pPr algn="r"/>
                      <a:r>
                        <a:rPr lang="en-US" dirty="0" smtClean="0"/>
                        <a:t>40K – 44K</a:t>
                      </a:r>
                      <a:endParaRPr lang="en-US" dirty="0"/>
                    </a:p>
                  </a:txBody>
                  <a:tcPr/>
                </a:tc>
              </a:tr>
              <a:tr h="370840">
                <a:tc>
                  <a:txBody>
                    <a:bodyPr/>
                    <a:lstStyle/>
                    <a:p>
                      <a:pPr algn="r"/>
                      <a:r>
                        <a:rPr lang="en-US" dirty="0" smtClean="0"/>
                        <a:t>36K – 40K</a:t>
                      </a:r>
                      <a:endParaRPr lang="en-US" dirty="0"/>
                    </a:p>
                  </a:txBody>
                  <a:tcPr/>
                </a:tc>
              </a:tr>
              <a:tr h="370840">
                <a:tc>
                  <a:txBody>
                    <a:bodyPr/>
                    <a:lstStyle/>
                    <a:p>
                      <a:pPr algn="r"/>
                      <a:r>
                        <a:rPr lang="en-US" dirty="0" smtClean="0"/>
                        <a:t>32K – 36K</a:t>
                      </a:r>
                      <a:endParaRPr lang="en-US" dirty="0"/>
                    </a:p>
                  </a:txBody>
                  <a:tcPr/>
                </a:tc>
              </a:tr>
              <a:tr h="370840">
                <a:tc>
                  <a:txBody>
                    <a:bodyPr/>
                    <a:lstStyle/>
                    <a:p>
                      <a:pPr algn="r"/>
                      <a:r>
                        <a:rPr lang="en-US" dirty="0" smtClean="0"/>
                        <a:t>28K – 32K</a:t>
                      </a:r>
                      <a:endParaRPr lang="en-US" dirty="0"/>
                    </a:p>
                  </a:txBody>
                  <a:tcPr/>
                </a:tc>
              </a:tr>
              <a:tr h="370840">
                <a:tc>
                  <a:txBody>
                    <a:bodyPr/>
                    <a:lstStyle/>
                    <a:p>
                      <a:pPr algn="r"/>
                      <a:r>
                        <a:rPr lang="en-US" dirty="0" smtClean="0"/>
                        <a:t>24K – 28K</a:t>
                      </a:r>
                      <a:endParaRPr lang="en-US" dirty="0"/>
                    </a:p>
                  </a:txBody>
                  <a:tcPr/>
                </a:tc>
              </a:tr>
              <a:tr h="370840">
                <a:tc>
                  <a:txBody>
                    <a:bodyPr/>
                    <a:lstStyle/>
                    <a:p>
                      <a:pPr algn="r"/>
                      <a:r>
                        <a:rPr lang="en-US" dirty="0" smtClean="0"/>
                        <a:t>20K – 24K</a:t>
                      </a:r>
                      <a:endParaRPr lang="en-US" dirty="0"/>
                    </a:p>
                  </a:txBody>
                  <a:tcPr/>
                </a:tc>
              </a:tr>
              <a:tr h="370840">
                <a:tc>
                  <a:txBody>
                    <a:bodyPr/>
                    <a:lstStyle/>
                    <a:p>
                      <a:pPr algn="r"/>
                      <a:r>
                        <a:rPr lang="en-US" dirty="0" smtClean="0"/>
                        <a:t>16K – 20K</a:t>
                      </a:r>
                      <a:endParaRPr lang="en-US" dirty="0"/>
                    </a:p>
                  </a:txBody>
                  <a:tcPr/>
                </a:tc>
              </a:tr>
              <a:tr h="3708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dirty="0" smtClean="0"/>
                        <a:t>12K – 16K</a:t>
                      </a:r>
                    </a:p>
                  </a:txBody>
                  <a:tcPr/>
                </a:tc>
              </a:tr>
              <a:tr h="3708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dirty="0" smtClean="0"/>
                        <a:t>8K – 12K</a:t>
                      </a:r>
                    </a:p>
                  </a:txBody>
                  <a:tcPr/>
                </a:tc>
              </a:tr>
              <a:tr h="370840">
                <a:tc>
                  <a:txBody>
                    <a:bodyPr/>
                    <a:lstStyle/>
                    <a:p>
                      <a:pPr algn="r"/>
                      <a:r>
                        <a:rPr lang="en-US" dirty="0" smtClean="0"/>
                        <a:t>4K – 8K</a:t>
                      </a:r>
                      <a:endParaRPr lang="en-US" dirty="0"/>
                    </a:p>
                  </a:txBody>
                  <a:tcPr/>
                </a:tc>
              </a:tr>
              <a:tr h="370840">
                <a:tc>
                  <a:txBody>
                    <a:bodyPr/>
                    <a:lstStyle/>
                    <a:p>
                      <a:pPr algn="r"/>
                      <a:r>
                        <a:rPr lang="en-US" dirty="0" smtClean="0"/>
                        <a:t>0K – 4K</a:t>
                      </a:r>
                      <a:endParaRPr lang="en-US" dirty="0"/>
                    </a:p>
                  </a:txBody>
                  <a:tcPr/>
                </a:tc>
              </a:tr>
            </a:tbl>
          </a:graphicData>
        </a:graphic>
      </p:graphicFrame>
      <p:graphicFrame>
        <p:nvGraphicFramePr>
          <p:cNvPr id="7" name="Table 6"/>
          <p:cNvGraphicFramePr>
            <a:graphicFrameLocks noGrp="1"/>
          </p:cNvGraphicFramePr>
          <p:nvPr>
            <p:extLst>
              <p:ext uri="{D42A27DB-BD31-4B8C-83A1-F6EECF244321}">
                <p14:modId xmlns="" xmlns:p14="http://schemas.microsoft.com/office/powerpoint/2010/main" val="4165642924"/>
              </p:ext>
            </p:extLst>
          </p:nvPr>
        </p:nvGraphicFramePr>
        <p:xfrm>
          <a:off x="6526928" y="3518547"/>
          <a:ext cx="1216818" cy="2225040"/>
        </p:xfrm>
        <a:graphic>
          <a:graphicData uri="http://schemas.openxmlformats.org/drawingml/2006/table">
            <a:tbl>
              <a:tblPr firstRow="1" bandRow="1">
                <a:tableStyleId>{5940675A-B579-460E-94D1-54222C63F5DA}</a:tableStyleId>
              </a:tblPr>
              <a:tblGrid>
                <a:gridCol w="1216818"/>
              </a:tblGrid>
              <a:tr h="370840">
                <a:tc>
                  <a:txBody>
                    <a:bodyPr/>
                    <a:lstStyle/>
                    <a:p>
                      <a:r>
                        <a:rPr lang="en-US" dirty="0" smtClean="0"/>
                        <a:t>20K – 24K</a:t>
                      </a:r>
                      <a:endParaRPr lang="en-US" dirty="0"/>
                    </a:p>
                  </a:txBody>
                  <a:tcPr/>
                </a:tc>
              </a:tr>
              <a:tr h="370840">
                <a:tc>
                  <a:txBody>
                    <a:bodyPr/>
                    <a:lstStyle/>
                    <a:p>
                      <a:r>
                        <a:rPr lang="en-US" dirty="0" smtClean="0"/>
                        <a:t>16K – 20K</a:t>
                      </a:r>
                      <a:endParaRPr lang="en-US" dirty="0"/>
                    </a:p>
                  </a:txBody>
                  <a:tcPr/>
                </a:tc>
              </a:tr>
              <a:tr h="370840">
                <a:tc>
                  <a:txBody>
                    <a:bodyPr/>
                    <a:lstStyle/>
                    <a:p>
                      <a:r>
                        <a:rPr lang="en-US" dirty="0" smtClean="0"/>
                        <a:t>12K – 16K</a:t>
                      </a:r>
                      <a:endParaRPr lang="en-US" dirty="0"/>
                    </a:p>
                  </a:txBody>
                  <a:tcPr/>
                </a:tc>
              </a:tr>
              <a:tr h="370840">
                <a:tc>
                  <a:txBody>
                    <a:bodyPr/>
                    <a:lstStyle/>
                    <a:p>
                      <a:r>
                        <a:rPr lang="en-US" dirty="0" smtClean="0"/>
                        <a:t>8K – 12K</a:t>
                      </a:r>
                      <a:endParaRPr lang="en-US" dirty="0"/>
                    </a:p>
                  </a:txBody>
                  <a:tcPr/>
                </a:tc>
              </a:tr>
              <a:tr h="370840">
                <a:tc>
                  <a:txBody>
                    <a:bodyPr/>
                    <a:lstStyle/>
                    <a:p>
                      <a:r>
                        <a:rPr lang="en-US" dirty="0" smtClean="0"/>
                        <a:t>4K – 8K</a:t>
                      </a:r>
                      <a:endParaRPr lang="en-US" dirty="0"/>
                    </a:p>
                  </a:txBody>
                  <a:tcPr/>
                </a:tc>
              </a:tr>
              <a:tr h="370840">
                <a:tc>
                  <a:txBody>
                    <a:bodyPr/>
                    <a:lstStyle/>
                    <a:p>
                      <a:r>
                        <a:rPr lang="en-US" dirty="0" smtClean="0"/>
                        <a:t>0K – 4K</a:t>
                      </a:r>
                      <a:endParaRPr lang="en-US" dirty="0"/>
                    </a:p>
                  </a:txBody>
                  <a:tcPr/>
                </a:tc>
              </a:tr>
            </a:tbl>
          </a:graphicData>
        </a:graphic>
      </p:graphicFrame>
      <p:sp>
        <p:nvSpPr>
          <p:cNvPr id="8" name="Left Brace 7"/>
          <p:cNvSpPr/>
          <p:nvPr/>
        </p:nvSpPr>
        <p:spPr>
          <a:xfrm>
            <a:off x="1304846" y="1667123"/>
            <a:ext cx="457200" cy="4075668"/>
          </a:xfrm>
          <a:prstGeom prst="leftBrace">
            <a:avLst/>
          </a:prstGeom>
          <a:ln w="38100">
            <a:solidFill>
              <a:schemeClr val="accent6"/>
            </a:solidFill>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9" name="Right Brace 8"/>
          <p:cNvSpPr/>
          <p:nvPr/>
        </p:nvSpPr>
        <p:spPr>
          <a:xfrm>
            <a:off x="7743746" y="3519498"/>
            <a:ext cx="457200" cy="2221992"/>
          </a:xfrm>
          <a:prstGeom prst="rightBrace">
            <a:avLst/>
          </a:prstGeom>
          <a:ln w="38100">
            <a:solidFill>
              <a:schemeClr val="accent6"/>
            </a:solidFill>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10" name="Rounded Rectangular Callout 9"/>
          <p:cNvSpPr/>
          <p:nvPr/>
        </p:nvSpPr>
        <p:spPr>
          <a:xfrm>
            <a:off x="8064344" y="3212039"/>
            <a:ext cx="1219200" cy="1066800"/>
          </a:xfrm>
          <a:prstGeom prst="wedgeRoundRectCallout">
            <a:avLst>
              <a:gd name="adj1" fmla="val -42784"/>
              <a:gd name="adj2" fmla="val 81315"/>
              <a:gd name="adj3" fmla="val 16667"/>
            </a:avLst>
          </a:prstGeom>
          <a:ln w="28575">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Physical Memory </a:t>
            </a:r>
            <a:r>
              <a:rPr lang="en-US" dirty="0" smtClean="0"/>
              <a:t>Address</a:t>
            </a:r>
            <a:endParaRPr lang="en-US" dirty="0"/>
          </a:p>
        </p:txBody>
      </p:sp>
      <p:sp>
        <p:nvSpPr>
          <p:cNvPr id="11" name="Rounded Rectangular Callout 10"/>
          <p:cNvSpPr/>
          <p:nvPr/>
        </p:nvSpPr>
        <p:spPr>
          <a:xfrm>
            <a:off x="131180" y="2285216"/>
            <a:ext cx="1219200" cy="1065600"/>
          </a:xfrm>
          <a:prstGeom prst="wedgeRoundRectCallout">
            <a:avLst>
              <a:gd name="adj1" fmla="val 57826"/>
              <a:gd name="adj2" fmla="val 81315"/>
              <a:gd name="adj3" fmla="val 16667"/>
            </a:avLst>
          </a:prstGeom>
          <a:ln w="28575">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Virtual Address Space</a:t>
            </a:r>
          </a:p>
        </p:txBody>
      </p:sp>
      <p:sp>
        <p:nvSpPr>
          <p:cNvPr id="12" name="Right Brace 11"/>
          <p:cNvSpPr/>
          <p:nvPr/>
        </p:nvSpPr>
        <p:spPr>
          <a:xfrm>
            <a:off x="4024000" y="2031293"/>
            <a:ext cx="152400" cy="381000"/>
          </a:xfrm>
          <a:prstGeom prst="rightBrace">
            <a:avLst/>
          </a:prstGeom>
          <a:ln w="1905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Right Brace 12"/>
          <p:cNvSpPr/>
          <p:nvPr/>
        </p:nvSpPr>
        <p:spPr>
          <a:xfrm flipH="1">
            <a:off x="5416294" y="3519497"/>
            <a:ext cx="152400" cy="369849"/>
          </a:xfrm>
          <a:prstGeom prst="rightBrace">
            <a:avLst/>
          </a:prstGeom>
          <a:ln w="1905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TextBox 13"/>
          <p:cNvSpPr txBox="1"/>
          <p:nvPr/>
        </p:nvSpPr>
        <p:spPr>
          <a:xfrm>
            <a:off x="4185927" y="2033437"/>
            <a:ext cx="1362306" cy="369332"/>
          </a:xfrm>
          <a:prstGeom prst="rect">
            <a:avLst/>
          </a:prstGeom>
          <a:noFill/>
        </p:spPr>
        <p:txBody>
          <a:bodyPr wrap="square" rtlCol="0">
            <a:spAutoFit/>
          </a:bodyPr>
          <a:lstStyle/>
          <a:p>
            <a:r>
              <a:rPr lang="en-US" dirty="0" smtClean="0"/>
              <a:t>Virtual page</a:t>
            </a:r>
            <a:endParaRPr lang="en-US" dirty="0"/>
          </a:p>
        </p:txBody>
      </p:sp>
      <p:sp>
        <p:nvSpPr>
          <p:cNvPr id="15" name="TextBox 14"/>
          <p:cNvSpPr txBox="1"/>
          <p:nvPr/>
        </p:nvSpPr>
        <p:spPr>
          <a:xfrm>
            <a:off x="4139659" y="3510490"/>
            <a:ext cx="1258224" cy="369332"/>
          </a:xfrm>
          <a:prstGeom prst="rect">
            <a:avLst/>
          </a:prstGeom>
          <a:noFill/>
        </p:spPr>
        <p:txBody>
          <a:bodyPr wrap="square" rtlCol="0">
            <a:spAutoFit/>
          </a:bodyPr>
          <a:lstStyle/>
          <a:p>
            <a:pPr algn="r"/>
            <a:r>
              <a:rPr lang="en-US" dirty="0" smtClean="0"/>
              <a:t>Page frame</a:t>
            </a:r>
            <a:endParaRPr lang="en-US" dirty="0"/>
          </a:p>
        </p:txBody>
      </p:sp>
      <p:cxnSp>
        <p:nvCxnSpPr>
          <p:cNvPr id="18" name="Straight Arrow Connector 17"/>
          <p:cNvCxnSpPr/>
          <p:nvPr/>
        </p:nvCxnSpPr>
        <p:spPr>
          <a:xfrm>
            <a:off x="4024000" y="2612571"/>
            <a:ext cx="1524233" cy="1127579"/>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4034230" y="3695156"/>
            <a:ext cx="1514003" cy="763536"/>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4028497" y="4074012"/>
            <a:ext cx="1529966" cy="2912"/>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4034230" y="4440967"/>
            <a:ext cx="1524233" cy="1126396"/>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4024000" y="5186920"/>
            <a:ext cx="1534463" cy="30399"/>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V="1">
            <a:off x="4034230" y="4822735"/>
            <a:ext cx="1524233" cy="735054"/>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5492494" y="921003"/>
            <a:ext cx="6568327" cy="1938992"/>
          </a:xfrm>
          <a:prstGeom prst="rect">
            <a:avLst/>
          </a:prstGeom>
          <a:solidFill>
            <a:schemeClr val="accent6">
              <a:lumMod val="20000"/>
              <a:lumOff val="80000"/>
            </a:schemeClr>
          </a:solidFill>
          <a:ln>
            <a:solidFill>
              <a:schemeClr val="accent6">
                <a:lumMod val="60000"/>
                <a:lumOff val="40000"/>
              </a:schemeClr>
            </a:solidFill>
          </a:ln>
        </p:spPr>
        <p:txBody>
          <a:bodyPr wrap="square" rtlCol="0">
            <a:spAutoFit/>
          </a:bodyPr>
          <a:lstStyle/>
          <a:p>
            <a:pPr marL="285750" indent="-285750">
              <a:buFont typeface="Arial" panose="020B0604020202020204" pitchFamily="34" charset="0"/>
              <a:buChar char="•"/>
            </a:pPr>
            <a:r>
              <a:rPr lang="en-US" sz="2000" b="1" dirty="0">
                <a:solidFill>
                  <a:schemeClr val="accent6"/>
                </a:solidFill>
              </a:rPr>
              <a:t>Size of Virtual Address Space is greater than that of main memory</a:t>
            </a:r>
            <a:r>
              <a:rPr lang="en-US" sz="2000" dirty="0"/>
              <a:t>, so instead of loading entire address space in to memory to run the process, </a:t>
            </a:r>
            <a:r>
              <a:rPr lang="en-US" sz="2000" b="1" dirty="0">
                <a:solidFill>
                  <a:schemeClr val="accent6"/>
                </a:solidFill>
              </a:rPr>
              <a:t>MMU copies only required pages into main memory</a:t>
            </a:r>
            <a:r>
              <a:rPr lang="en-US" sz="2000" dirty="0"/>
              <a:t>.</a:t>
            </a:r>
          </a:p>
          <a:p>
            <a:pPr marL="285750" indent="-285750">
              <a:buFont typeface="Arial" panose="020B0604020202020204" pitchFamily="34" charset="0"/>
              <a:buChar char="•"/>
            </a:pPr>
            <a:r>
              <a:rPr lang="en-US" sz="2000" dirty="0"/>
              <a:t>In order to </a:t>
            </a:r>
            <a:r>
              <a:rPr lang="en-US" sz="2000" b="1" dirty="0">
                <a:solidFill>
                  <a:schemeClr val="accent6"/>
                </a:solidFill>
              </a:rPr>
              <a:t>keep the track of pages and page frames, OS maintains a data structure called page table</a:t>
            </a:r>
            <a:r>
              <a:rPr lang="en-US" sz="2000" dirty="0"/>
              <a:t>.</a:t>
            </a:r>
          </a:p>
        </p:txBody>
      </p:sp>
    </p:spTree>
    <p:extLst>
      <p:ext uri="{BB962C8B-B14F-4D97-AF65-F5344CB8AC3E}">
        <p14:creationId xmlns="" xmlns:p14="http://schemas.microsoft.com/office/powerpoint/2010/main" val="2751880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par>
                                <p:cTn id="8" presetID="22" presetClass="entr" presetSubtype="8" fill="hold"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wipe(left)">
                                      <p:cBhvr>
                                        <p:cTn id="10" dur="500"/>
                                        <p:tgtEl>
                                          <p:spTgt spid="20"/>
                                        </p:tgtEl>
                                      </p:cBhvr>
                                    </p:animEffect>
                                  </p:childTnLst>
                                </p:cTn>
                              </p:par>
                              <p:par>
                                <p:cTn id="11" presetID="22" presetClass="entr" presetSubtype="8" fill="hold"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wipe(left)">
                                      <p:cBhvr>
                                        <p:cTn id="13" dur="500"/>
                                        <p:tgtEl>
                                          <p:spTgt spid="22"/>
                                        </p:tgtEl>
                                      </p:cBhvr>
                                    </p:animEffect>
                                  </p:childTnLst>
                                </p:cTn>
                              </p:par>
                              <p:par>
                                <p:cTn id="14" presetID="22" presetClass="entr" presetSubtype="8" fill="hold" nodeType="with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wipe(left)">
                                      <p:cBhvr>
                                        <p:cTn id="16" dur="500"/>
                                        <p:tgtEl>
                                          <p:spTgt spid="24"/>
                                        </p:tgtEl>
                                      </p:cBhvr>
                                    </p:animEffect>
                                  </p:childTnLst>
                                </p:cTn>
                              </p:par>
                              <p:par>
                                <p:cTn id="17" presetID="22" presetClass="entr" presetSubtype="8" fill="hold" nodeType="with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wipe(left)">
                                      <p:cBhvr>
                                        <p:cTn id="19" dur="500"/>
                                        <p:tgtEl>
                                          <p:spTgt spid="27"/>
                                        </p:tgtEl>
                                      </p:cBhvr>
                                    </p:animEffect>
                                  </p:childTnLst>
                                </p:cTn>
                              </p:par>
                              <p:par>
                                <p:cTn id="20" presetID="22" presetClass="entr" presetSubtype="8" fill="hold" nodeType="with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wipe(left)">
                                      <p:cBhvr>
                                        <p:cTn id="22" dur="500"/>
                                        <p:tgtEl>
                                          <p:spTgt spid="3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3">
                                            <p:txEl>
                                              <p:pRg st="0" end="0"/>
                                            </p:txEl>
                                          </p:spTgt>
                                        </p:tgtEl>
                                        <p:attrNameLst>
                                          <p:attrName>style.visibility</p:attrName>
                                        </p:attrNameLst>
                                      </p:cBhvr>
                                      <p:to>
                                        <p:strVal val="visible"/>
                                      </p:to>
                                    </p:set>
                                    <p:animEffect transition="in" filter="fade">
                                      <p:cBhvr>
                                        <p:cTn id="27" dur="500"/>
                                        <p:tgtEl>
                                          <p:spTgt spid="33">
                                            <p:txEl>
                                              <p:pRg st="0" end="0"/>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3"/>
                                        </p:tgtEl>
                                        <p:attrNameLst>
                                          <p:attrName>style.visibility</p:attrName>
                                        </p:attrNameLst>
                                      </p:cBhvr>
                                      <p:to>
                                        <p:strVal val="visible"/>
                                      </p:to>
                                    </p:set>
                                    <p:animEffect transition="in" filter="fade">
                                      <p:cBhvr>
                                        <p:cTn id="30" dur="500"/>
                                        <p:tgtEl>
                                          <p:spTgt spid="33"/>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3">
                                            <p:txEl>
                                              <p:pRg st="1" end="1"/>
                                            </p:txEl>
                                          </p:spTgt>
                                        </p:tgtEl>
                                        <p:attrNameLst>
                                          <p:attrName>style.visibility</p:attrName>
                                        </p:attrNameLst>
                                      </p:cBhvr>
                                      <p:to>
                                        <p:strVal val="visible"/>
                                      </p:to>
                                    </p:set>
                                    <p:animEffect transition="in" filter="fade">
                                      <p:cBhvr>
                                        <p:cTn id="35" dur="500"/>
                                        <p:tgtEl>
                                          <p:spTgt spid="3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Logical Address vs Physical Address</a:t>
            </a:r>
            <a:endParaRPr lang="en-US" dirty="0"/>
          </a:p>
        </p:txBody>
      </p:sp>
      <p:sp>
        <p:nvSpPr>
          <p:cNvPr id="3" name="Content Placeholder 2"/>
          <p:cNvSpPr>
            <a:spLocks noGrp="1"/>
          </p:cNvSpPr>
          <p:nvPr>
            <p:ph idx="1"/>
          </p:nvPr>
        </p:nvSpPr>
        <p:spPr/>
        <p:txBody>
          <a:bodyPr/>
          <a:lstStyle/>
          <a:p>
            <a:r>
              <a:rPr lang="en-US" b="1" dirty="0">
                <a:solidFill>
                  <a:schemeClr val="accent6"/>
                </a:solidFill>
              </a:rPr>
              <a:t>Logical Address is generated by CPU </a:t>
            </a:r>
            <a:r>
              <a:rPr lang="en-US" dirty="0"/>
              <a:t>while a program is running. The </a:t>
            </a:r>
            <a:r>
              <a:rPr lang="en-US" b="1" dirty="0">
                <a:solidFill>
                  <a:schemeClr val="accent6"/>
                </a:solidFill>
              </a:rPr>
              <a:t>logical address is virtual address as it does not exist physically</a:t>
            </a:r>
            <a:r>
              <a:rPr lang="en-US" dirty="0"/>
              <a:t> therefore it is also known as </a:t>
            </a:r>
            <a:r>
              <a:rPr lang="en-US" b="1" dirty="0">
                <a:solidFill>
                  <a:schemeClr val="accent6"/>
                </a:solidFill>
              </a:rPr>
              <a:t>Virtual Address</a:t>
            </a:r>
            <a:r>
              <a:rPr lang="en-US" dirty="0"/>
              <a:t>. </a:t>
            </a:r>
          </a:p>
          <a:p>
            <a:r>
              <a:rPr lang="en-US" b="1" dirty="0">
                <a:solidFill>
                  <a:schemeClr val="accent6"/>
                </a:solidFill>
              </a:rPr>
              <a:t>Physical Address identifies a physical location of required data in a memory</a:t>
            </a:r>
            <a:r>
              <a:rPr lang="en-US" dirty="0"/>
              <a:t>. The user never directly deals with the physical address but can access by its corresponding logical address. </a:t>
            </a:r>
          </a:p>
          <a:p>
            <a:r>
              <a:rPr lang="en-US" dirty="0"/>
              <a:t>The </a:t>
            </a:r>
            <a:r>
              <a:rPr lang="en-US" b="1" dirty="0">
                <a:solidFill>
                  <a:schemeClr val="accent6"/>
                </a:solidFill>
              </a:rPr>
              <a:t>hardware device called Memory-Management Unit is used for mapping (converting) logical address to its corresponding physical address</a:t>
            </a:r>
            <a:r>
              <a:rPr lang="en-US" dirty="0"/>
              <a:t>.</a:t>
            </a:r>
            <a:endParaRPr lang="en-US" dirty="0" smtClean="0"/>
          </a:p>
        </p:txBody>
      </p:sp>
    </p:spTree>
    <p:extLst>
      <p:ext uri="{BB962C8B-B14F-4D97-AF65-F5344CB8AC3E}">
        <p14:creationId xmlns="" xmlns:p14="http://schemas.microsoft.com/office/powerpoint/2010/main" val="3658582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Conversion of virtual address to physical address</a:t>
            </a:r>
            <a:endParaRPr lang="en-US" dirty="0"/>
          </a:p>
        </p:txBody>
      </p:sp>
      <p:sp>
        <p:nvSpPr>
          <p:cNvPr id="3" name="Content Placeholder 2"/>
          <p:cNvSpPr>
            <a:spLocks noGrp="1"/>
          </p:cNvSpPr>
          <p:nvPr>
            <p:ph idx="1"/>
          </p:nvPr>
        </p:nvSpPr>
        <p:spPr/>
        <p:txBody>
          <a:bodyPr/>
          <a:lstStyle/>
          <a:p>
            <a:r>
              <a:rPr lang="en-US" dirty="0"/>
              <a:t>When virtual memory is used, the </a:t>
            </a:r>
            <a:r>
              <a:rPr lang="en-US" b="1" dirty="0">
                <a:solidFill>
                  <a:schemeClr val="accent6"/>
                </a:solidFill>
              </a:rPr>
              <a:t>virtual address is presented to an MMU </a:t>
            </a:r>
            <a:r>
              <a:rPr lang="en-US" dirty="0"/>
              <a:t>(Memory Management Unit) that </a:t>
            </a:r>
            <a:r>
              <a:rPr lang="en-US" b="1" dirty="0">
                <a:solidFill>
                  <a:schemeClr val="accent6"/>
                </a:solidFill>
              </a:rPr>
              <a:t>maps the virtual addresses </a:t>
            </a:r>
            <a:r>
              <a:rPr lang="en-US" b="1" dirty="0" smtClean="0">
                <a:solidFill>
                  <a:schemeClr val="accent6"/>
                </a:solidFill>
              </a:rPr>
              <a:t>onto </a:t>
            </a:r>
            <a:r>
              <a:rPr lang="en-US" b="1" dirty="0">
                <a:solidFill>
                  <a:schemeClr val="accent6"/>
                </a:solidFill>
              </a:rPr>
              <a:t>the physical memory addresses</a:t>
            </a:r>
            <a:r>
              <a:rPr lang="en-US" dirty="0"/>
              <a:t>. </a:t>
            </a:r>
            <a:endParaRPr lang="en-US" dirty="0" smtClean="0"/>
          </a:p>
          <a:p>
            <a:r>
              <a:rPr lang="en-US" dirty="0"/>
              <a:t>We have a computer generated 16-bit addresses, from 0 up to 44K. These are the virtual addresses. </a:t>
            </a:r>
          </a:p>
        </p:txBody>
      </p:sp>
      <p:graphicFrame>
        <p:nvGraphicFramePr>
          <p:cNvPr id="4" name="Table 3"/>
          <p:cNvGraphicFramePr>
            <a:graphicFrameLocks noGrp="1"/>
          </p:cNvGraphicFramePr>
          <p:nvPr>
            <p:extLst>
              <p:ext uri="{D42A27DB-BD31-4B8C-83A1-F6EECF244321}">
                <p14:modId xmlns="" xmlns:p14="http://schemas.microsoft.com/office/powerpoint/2010/main" val="2856902197"/>
              </p:ext>
            </p:extLst>
          </p:nvPr>
        </p:nvGraphicFramePr>
        <p:xfrm>
          <a:off x="3057446" y="2435079"/>
          <a:ext cx="968692" cy="4079240"/>
        </p:xfrm>
        <a:graphic>
          <a:graphicData uri="http://schemas.openxmlformats.org/drawingml/2006/table">
            <a:tbl>
              <a:tblPr firstRow="1" bandRow="1">
                <a:tableStyleId>{5940675A-B579-460E-94D1-54222C63F5DA}</a:tableStyleId>
              </a:tblPr>
              <a:tblGrid>
                <a:gridCol w="968692"/>
              </a:tblGrid>
              <a:tr h="370840">
                <a:tc>
                  <a:txBody>
                    <a:bodyPr/>
                    <a:lstStyle/>
                    <a:p>
                      <a:pPr algn="ctr"/>
                      <a:endParaRPr lang="en-US" dirty="0"/>
                    </a:p>
                  </a:txBody>
                  <a:tcPr/>
                </a:tc>
              </a:tr>
              <a:tr h="370840">
                <a:tc>
                  <a:txBody>
                    <a:bodyPr/>
                    <a:lstStyle/>
                    <a:p>
                      <a:pPr algn="ctr"/>
                      <a:endParaRPr lang="en-US" dirty="0"/>
                    </a:p>
                  </a:txBody>
                  <a:tcPr/>
                </a:tc>
              </a:tr>
              <a:tr h="370840">
                <a:tc>
                  <a:txBody>
                    <a:bodyPr/>
                    <a:lstStyle/>
                    <a:p>
                      <a:pPr algn="ctr"/>
                      <a:r>
                        <a:rPr lang="en-US" dirty="0" smtClean="0"/>
                        <a:t>5</a:t>
                      </a:r>
                      <a:endParaRPr lang="en-US" dirty="0"/>
                    </a:p>
                  </a:txBody>
                  <a:tcPr/>
                </a:tc>
              </a:tr>
              <a:tr h="370840">
                <a:tc>
                  <a:txBody>
                    <a:bodyPr/>
                    <a:lstStyle/>
                    <a:p>
                      <a:pPr algn="ctr"/>
                      <a:endParaRPr lang="en-US" dirty="0"/>
                    </a:p>
                  </a:txBody>
                  <a:tcPr/>
                </a:tc>
              </a:tr>
              <a:tr h="370840">
                <a:tc>
                  <a:txBody>
                    <a:bodyPr/>
                    <a:lstStyle/>
                    <a:p>
                      <a:pPr algn="ctr"/>
                      <a:endParaRPr lang="en-US" dirty="0"/>
                    </a:p>
                  </a:txBody>
                  <a:tcPr/>
                </a:tc>
              </a:tr>
              <a:tr h="370840">
                <a:tc>
                  <a:txBody>
                    <a:bodyPr/>
                    <a:lstStyle/>
                    <a:p>
                      <a:pPr algn="ctr"/>
                      <a:r>
                        <a:rPr lang="en-US" dirty="0" smtClean="0"/>
                        <a:t>3</a:t>
                      </a:r>
                      <a:endParaRPr lang="en-US" dirty="0"/>
                    </a:p>
                  </a:txBody>
                  <a:tcPr/>
                </a:tc>
              </a:tr>
              <a:tr h="370840">
                <a:tc>
                  <a:txBody>
                    <a:bodyPr/>
                    <a:lstStyle/>
                    <a:p>
                      <a:pPr algn="ctr"/>
                      <a:r>
                        <a:rPr lang="en-US" dirty="0" smtClean="0"/>
                        <a:t>4</a:t>
                      </a:r>
                      <a:endParaRPr lang="en-US" dirty="0"/>
                    </a:p>
                  </a:txBody>
                  <a:tcPr/>
                </a:tc>
              </a:tr>
              <a:tr h="370840">
                <a:tc>
                  <a:txBody>
                    <a:bodyPr/>
                    <a:lstStyle/>
                    <a:p>
                      <a:pPr algn="ctr"/>
                      <a:r>
                        <a:rPr lang="en-US" dirty="0" smtClean="0"/>
                        <a:t>0</a:t>
                      </a:r>
                      <a:endParaRPr lang="en-US" dirty="0"/>
                    </a:p>
                  </a:txBody>
                  <a:tcPr/>
                </a:tc>
              </a:tr>
              <a:tr h="370840">
                <a:tc>
                  <a:txBody>
                    <a:bodyPr/>
                    <a:lstStyle/>
                    <a:p>
                      <a:pPr algn="ctr"/>
                      <a:endParaRPr lang="en-US" dirty="0"/>
                    </a:p>
                  </a:txBody>
                  <a:tcPr/>
                </a:tc>
              </a:tr>
              <a:tr h="370840">
                <a:tc>
                  <a:txBody>
                    <a:bodyPr/>
                    <a:lstStyle/>
                    <a:p>
                      <a:pPr algn="ctr"/>
                      <a:r>
                        <a:rPr lang="en-US" dirty="0" smtClean="0"/>
                        <a:t>1</a:t>
                      </a:r>
                      <a:endParaRPr lang="en-US" dirty="0"/>
                    </a:p>
                  </a:txBody>
                  <a:tcPr/>
                </a:tc>
              </a:tr>
              <a:tr h="370840">
                <a:tc>
                  <a:txBody>
                    <a:bodyPr/>
                    <a:lstStyle/>
                    <a:p>
                      <a:pPr algn="ctr"/>
                      <a:r>
                        <a:rPr lang="en-US" dirty="0" smtClean="0"/>
                        <a:t>2</a:t>
                      </a:r>
                      <a:endParaRPr lang="en-US" dirty="0"/>
                    </a:p>
                  </a:txBody>
                  <a:tcPr/>
                </a:tc>
              </a:tr>
            </a:tbl>
          </a:graphicData>
        </a:graphic>
      </p:graphicFrame>
      <p:graphicFrame>
        <p:nvGraphicFramePr>
          <p:cNvPr id="5" name="Table 4"/>
          <p:cNvGraphicFramePr>
            <a:graphicFrameLocks noGrp="1"/>
          </p:cNvGraphicFramePr>
          <p:nvPr>
            <p:extLst>
              <p:ext uri="{D42A27DB-BD31-4B8C-83A1-F6EECF244321}">
                <p14:modId xmlns="" xmlns:p14="http://schemas.microsoft.com/office/powerpoint/2010/main" val="868885783"/>
              </p:ext>
            </p:extLst>
          </p:nvPr>
        </p:nvGraphicFramePr>
        <p:xfrm>
          <a:off x="5554330" y="4289121"/>
          <a:ext cx="972000" cy="2225040"/>
        </p:xfrm>
        <a:graphic>
          <a:graphicData uri="http://schemas.openxmlformats.org/drawingml/2006/table">
            <a:tbl>
              <a:tblPr firstRow="1" bandRow="1">
                <a:tableStyleId>{5940675A-B579-460E-94D1-54222C63F5DA}</a:tableStyleId>
              </a:tblPr>
              <a:tblGrid>
                <a:gridCol w="972000"/>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5</a:t>
                      </a:r>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4</a:t>
                      </a:r>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3</a:t>
                      </a:r>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2</a:t>
                      </a:r>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1</a:t>
                      </a:r>
                    </a:p>
                  </a:txBody>
                  <a:tcPr/>
                </a:tc>
              </a:tr>
              <a:tr h="370840">
                <a:tc>
                  <a:txBody>
                    <a:bodyPr/>
                    <a:lstStyle/>
                    <a:p>
                      <a:pPr algn="ctr"/>
                      <a:r>
                        <a:rPr lang="en-US" dirty="0" smtClean="0"/>
                        <a:t>0</a:t>
                      </a:r>
                      <a:endParaRPr lang="en-US" dirty="0"/>
                    </a:p>
                  </a:txBody>
                  <a:tcPr/>
                </a:tc>
              </a:tr>
            </a:tbl>
          </a:graphicData>
        </a:graphic>
      </p:graphicFrame>
      <p:graphicFrame>
        <p:nvGraphicFramePr>
          <p:cNvPr id="6" name="Table 5"/>
          <p:cNvGraphicFramePr>
            <a:graphicFrameLocks noGrp="1"/>
          </p:cNvGraphicFramePr>
          <p:nvPr>
            <p:extLst>
              <p:ext uri="{D42A27DB-BD31-4B8C-83A1-F6EECF244321}">
                <p14:modId xmlns="" xmlns:p14="http://schemas.microsoft.com/office/powerpoint/2010/main" val="27330783"/>
              </p:ext>
            </p:extLst>
          </p:nvPr>
        </p:nvGraphicFramePr>
        <p:xfrm>
          <a:off x="1762046" y="2435079"/>
          <a:ext cx="1295400" cy="4079240"/>
        </p:xfrm>
        <a:graphic>
          <a:graphicData uri="http://schemas.openxmlformats.org/drawingml/2006/table">
            <a:tbl>
              <a:tblPr firstRow="1" bandRow="1">
                <a:tableStyleId>{5940675A-B579-460E-94D1-54222C63F5DA}</a:tableStyleId>
              </a:tblPr>
              <a:tblGrid>
                <a:gridCol w="1295400"/>
              </a:tblGrid>
              <a:tr h="370840">
                <a:tc>
                  <a:txBody>
                    <a:bodyPr/>
                    <a:lstStyle/>
                    <a:p>
                      <a:pPr algn="r"/>
                      <a:r>
                        <a:rPr lang="en-US" dirty="0" smtClean="0"/>
                        <a:t>40K – 44K</a:t>
                      </a:r>
                      <a:endParaRPr lang="en-US" dirty="0"/>
                    </a:p>
                  </a:txBody>
                  <a:tcPr/>
                </a:tc>
              </a:tr>
              <a:tr h="370840">
                <a:tc>
                  <a:txBody>
                    <a:bodyPr/>
                    <a:lstStyle/>
                    <a:p>
                      <a:pPr algn="r"/>
                      <a:r>
                        <a:rPr lang="en-US" dirty="0" smtClean="0"/>
                        <a:t>36K – 40K</a:t>
                      </a:r>
                      <a:endParaRPr lang="en-US" dirty="0"/>
                    </a:p>
                  </a:txBody>
                  <a:tcPr/>
                </a:tc>
              </a:tr>
              <a:tr h="370840">
                <a:tc>
                  <a:txBody>
                    <a:bodyPr/>
                    <a:lstStyle/>
                    <a:p>
                      <a:pPr algn="r"/>
                      <a:r>
                        <a:rPr lang="en-US" dirty="0" smtClean="0"/>
                        <a:t>32K – 36K</a:t>
                      </a:r>
                      <a:endParaRPr lang="en-US" dirty="0"/>
                    </a:p>
                  </a:txBody>
                  <a:tcPr/>
                </a:tc>
              </a:tr>
              <a:tr h="370840">
                <a:tc>
                  <a:txBody>
                    <a:bodyPr/>
                    <a:lstStyle/>
                    <a:p>
                      <a:pPr algn="r"/>
                      <a:r>
                        <a:rPr lang="en-US" dirty="0" smtClean="0"/>
                        <a:t>28K – 32K</a:t>
                      </a:r>
                      <a:endParaRPr lang="en-US" dirty="0"/>
                    </a:p>
                  </a:txBody>
                  <a:tcPr/>
                </a:tc>
              </a:tr>
              <a:tr h="370840">
                <a:tc>
                  <a:txBody>
                    <a:bodyPr/>
                    <a:lstStyle/>
                    <a:p>
                      <a:pPr algn="r"/>
                      <a:r>
                        <a:rPr lang="en-US" dirty="0" smtClean="0"/>
                        <a:t>24K – 28K</a:t>
                      </a:r>
                      <a:endParaRPr lang="en-US" dirty="0"/>
                    </a:p>
                  </a:txBody>
                  <a:tcPr/>
                </a:tc>
              </a:tr>
              <a:tr h="370840">
                <a:tc>
                  <a:txBody>
                    <a:bodyPr/>
                    <a:lstStyle/>
                    <a:p>
                      <a:pPr algn="r"/>
                      <a:r>
                        <a:rPr lang="en-US" dirty="0" smtClean="0"/>
                        <a:t>20K – 24K</a:t>
                      </a:r>
                      <a:endParaRPr lang="en-US" dirty="0"/>
                    </a:p>
                  </a:txBody>
                  <a:tcPr/>
                </a:tc>
              </a:tr>
              <a:tr h="370840">
                <a:tc>
                  <a:txBody>
                    <a:bodyPr/>
                    <a:lstStyle/>
                    <a:p>
                      <a:pPr algn="r"/>
                      <a:r>
                        <a:rPr lang="en-US" dirty="0" smtClean="0"/>
                        <a:t>16K – 20K</a:t>
                      </a:r>
                      <a:endParaRPr lang="en-US" dirty="0"/>
                    </a:p>
                  </a:txBody>
                  <a:tcPr/>
                </a:tc>
              </a:tr>
              <a:tr h="3708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dirty="0" smtClean="0"/>
                        <a:t>12K – 16K</a:t>
                      </a:r>
                    </a:p>
                  </a:txBody>
                  <a:tcPr/>
                </a:tc>
              </a:tr>
              <a:tr h="3708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dirty="0" smtClean="0"/>
                        <a:t>8K – 12K</a:t>
                      </a:r>
                    </a:p>
                  </a:txBody>
                  <a:tcPr/>
                </a:tc>
              </a:tr>
              <a:tr h="370840">
                <a:tc>
                  <a:txBody>
                    <a:bodyPr/>
                    <a:lstStyle/>
                    <a:p>
                      <a:pPr algn="r"/>
                      <a:r>
                        <a:rPr lang="en-US" dirty="0" smtClean="0"/>
                        <a:t>4K – 8K</a:t>
                      </a:r>
                      <a:endParaRPr lang="en-US" dirty="0"/>
                    </a:p>
                  </a:txBody>
                  <a:tcPr/>
                </a:tc>
              </a:tr>
              <a:tr h="370840">
                <a:tc>
                  <a:txBody>
                    <a:bodyPr/>
                    <a:lstStyle/>
                    <a:p>
                      <a:pPr algn="r"/>
                      <a:r>
                        <a:rPr lang="en-US" dirty="0" smtClean="0"/>
                        <a:t>0K – 4K</a:t>
                      </a:r>
                      <a:endParaRPr lang="en-US" dirty="0"/>
                    </a:p>
                  </a:txBody>
                  <a:tcPr/>
                </a:tc>
              </a:tr>
            </a:tbl>
          </a:graphicData>
        </a:graphic>
      </p:graphicFrame>
      <p:graphicFrame>
        <p:nvGraphicFramePr>
          <p:cNvPr id="7" name="Table 6"/>
          <p:cNvGraphicFramePr>
            <a:graphicFrameLocks noGrp="1"/>
          </p:cNvGraphicFramePr>
          <p:nvPr>
            <p:extLst>
              <p:ext uri="{D42A27DB-BD31-4B8C-83A1-F6EECF244321}">
                <p14:modId xmlns="" xmlns:p14="http://schemas.microsoft.com/office/powerpoint/2010/main" val="1292069004"/>
              </p:ext>
            </p:extLst>
          </p:nvPr>
        </p:nvGraphicFramePr>
        <p:xfrm>
          <a:off x="6526928" y="4290075"/>
          <a:ext cx="1216818" cy="2225040"/>
        </p:xfrm>
        <a:graphic>
          <a:graphicData uri="http://schemas.openxmlformats.org/drawingml/2006/table">
            <a:tbl>
              <a:tblPr firstRow="1" bandRow="1">
                <a:tableStyleId>{5940675A-B579-460E-94D1-54222C63F5DA}</a:tableStyleId>
              </a:tblPr>
              <a:tblGrid>
                <a:gridCol w="1216818"/>
              </a:tblGrid>
              <a:tr h="370840">
                <a:tc>
                  <a:txBody>
                    <a:bodyPr/>
                    <a:lstStyle/>
                    <a:p>
                      <a:r>
                        <a:rPr lang="en-US" dirty="0" smtClean="0"/>
                        <a:t>20K – 24K</a:t>
                      </a:r>
                      <a:endParaRPr lang="en-US" dirty="0"/>
                    </a:p>
                  </a:txBody>
                  <a:tcPr/>
                </a:tc>
              </a:tr>
              <a:tr h="370840">
                <a:tc>
                  <a:txBody>
                    <a:bodyPr/>
                    <a:lstStyle/>
                    <a:p>
                      <a:r>
                        <a:rPr lang="en-US" dirty="0" smtClean="0"/>
                        <a:t>16K – 20K</a:t>
                      </a:r>
                      <a:endParaRPr lang="en-US" dirty="0"/>
                    </a:p>
                  </a:txBody>
                  <a:tcPr/>
                </a:tc>
              </a:tr>
              <a:tr h="370840">
                <a:tc>
                  <a:txBody>
                    <a:bodyPr/>
                    <a:lstStyle/>
                    <a:p>
                      <a:r>
                        <a:rPr lang="en-US" dirty="0" smtClean="0"/>
                        <a:t>12K – 16K</a:t>
                      </a:r>
                      <a:endParaRPr lang="en-US" dirty="0"/>
                    </a:p>
                  </a:txBody>
                  <a:tcPr/>
                </a:tc>
              </a:tr>
              <a:tr h="370840">
                <a:tc>
                  <a:txBody>
                    <a:bodyPr/>
                    <a:lstStyle/>
                    <a:p>
                      <a:r>
                        <a:rPr lang="en-US" dirty="0" smtClean="0"/>
                        <a:t>8K – 12K</a:t>
                      </a:r>
                      <a:endParaRPr lang="en-US" dirty="0"/>
                    </a:p>
                  </a:txBody>
                  <a:tcPr/>
                </a:tc>
              </a:tr>
              <a:tr h="370840">
                <a:tc>
                  <a:txBody>
                    <a:bodyPr/>
                    <a:lstStyle/>
                    <a:p>
                      <a:r>
                        <a:rPr lang="en-US" dirty="0" smtClean="0"/>
                        <a:t>4K – 8K</a:t>
                      </a:r>
                      <a:endParaRPr lang="en-US" dirty="0"/>
                    </a:p>
                  </a:txBody>
                  <a:tcPr/>
                </a:tc>
              </a:tr>
              <a:tr h="370840">
                <a:tc>
                  <a:txBody>
                    <a:bodyPr/>
                    <a:lstStyle/>
                    <a:p>
                      <a:r>
                        <a:rPr lang="en-US" dirty="0" smtClean="0"/>
                        <a:t>0K – 4K</a:t>
                      </a:r>
                      <a:endParaRPr lang="en-US" dirty="0"/>
                    </a:p>
                  </a:txBody>
                  <a:tcPr/>
                </a:tc>
              </a:tr>
            </a:tbl>
          </a:graphicData>
        </a:graphic>
      </p:graphicFrame>
      <p:sp>
        <p:nvSpPr>
          <p:cNvPr id="8" name="Left Brace 7"/>
          <p:cNvSpPr/>
          <p:nvPr/>
        </p:nvSpPr>
        <p:spPr>
          <a:xfrm>
            <a:off x="1304846" y="2438651"/>
            <a:ext cx="457200" cy="4075668"/>
          </a:xfrm>
          <a:prstGeom prst="leftBrace">
            <a:avLst/>
          </a:prstGeom>
          <a:ln w="38100">
            <a:solidFill>
              <a:schemeClr val="accent6"/>
            </a:solidFill>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9" name="Right Brace 8"/>
          <p:cNvSpPr/>
          <p:nvPr/>
        </p:nvSpPr>
        <p:spPr>
          <a:xfrm>
            <a:off x="7743746" y="4291026"/>
            <a:ext cx="457200" cy="2221992"/>
          </a:xfrm>
          <a:prstGeom prst="rightBrace">
            <a:avLst/>
          </a:prstGeom>
          <a:ln w="38100">
            <a:solidFill>
              <a:schemeClr val="accent6"/>
            </a:solidFill>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10" name="Rounded Rectangular Callout 9"/>
          <p:cNvSpPr/>
          <p:nvPr/>
        </p:nvSpPr>
        <p:spPr>
          <a:xfrm>
            <a:off x="8064344" y="3983567"/>
            <a:ext cx="1219200" cy="1066800"/>
          </a:xfrm>
          <a:prstGeom prst="wedgeRoundRectCallout">
            <a:avLst>
              <a:gd name="adj1" fmla="val -42784"/>
              <a:gd name="adj2" fmla="val 81315"/>
              <a:gd name="adj3" fmla="val 16667"/>
            </a:avLst>
          </a:prstGeom>
          <a:ln w="28575">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Physical Memory </a:t>
            </a:r>
            <a:r>
              <a:rPr lang="en-US" dirty="0" smtClean="0"/>
              <a:t>Address</a:t>
            </a:r>
            <a:endParaRPr lang="en-US" dirty="0"/>
          </a:p>
        </p:txBody>
      </p:sp>
      <p:sp>
        <p:nvSpPr>
          <p:cNvPr id="11" name="Rounded Rectangular Callout 10"/>
          <p:cNvSpPr/>
          <p:nvPr/>
        </p:nvSpPr>
        <p:spPr>
          <a:xfrm>
            <a:off x="131180" y="3056744"/>
            <a:ext cx="1219200" cy="1065600"/>
          </a:xfrm>
          <a:prstGeom prst="wedgeRoundRectCallout">
            <a:avLst>
              <a:gd name="adj1" fmla="val 57826"/>
              <a:gd name="adj2" fmla="val 81315"/>
              <a:gd name="adj3" fmla="val 16667"/>
            </a:avLst>
          </a:prstGeom>
          <a:ln w="28575">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Virtual Address Space</a:t>
            </a:r>
          </a:p>
        </p:txBody>
      </p:sp>
      <p:sp>
        <p:nvSpPr>
          <p:cNvPr id="12" name="Right Brace 11"/>
          <p:cNvSpPr/>
          <p:nvPr/>
        </p:nvSpPr>
        <p:spPr>
          <a:xfrm>
            <a:off x="4024000" y="2802821"/>
            <a:ext cx="152400" cy="381000"/>
          </a:xfrm>
          <a:prstGeom prst="rightBrace">
            <a:avLst/>
          </a:prstGeom>
          <a:ln w="1905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Right Brace 12"/>
          <p:cNvSpPr/>
          <p:nvPr/>
        </p:nvSpPr>
        <p:spPr>
          <a:xfrm flipH="1">
            <a:off x="5416294" y="4291025"/>
            <a:ext cx="152400" cy="369849"/>
          </a:xfrm>
          <a:prstGeom prst="rightBrace">
            <a:avLst/>
          </a:prstGeom>
          <a:ln w="1905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TextBox 13"/>
          <p:cNvSpPr txBox="1"/>
          <p:nvPr/>
        </p:nvSpPr>
        <p:spPr>
          <a:xfrm>
            <a:off x="4185927" y="2804965"/>
            <a:ext cx="1362306" cy="369332"/>
          </a:xfrm>
          <a:prstGeom prst="rect">
            <a:avLst/>
          </a:prstGeom>
          <a:noFill/>
        </p:spPr>
        <p:txBody>
          <a:bodyPr wrap="square" rtlCol="0">
            <a:spAutoFit/>
          </a:bodyPr>
          <a:lstStyle/>
          <a:p>
            <a:r>
              <a:rPr lang="en-US" dirty="0" smtClean="0"/>
              <a:t>Virtual page</a:t>
            </a:r>
            <a:endParaRPr lang="en-US" dirty="0"/>
          </a:p>
        </p:txBody>
      </p:sp>
      <p:sp>
        <p:nvSpPr>
          <p:cNvPr id="15" name="TextBox 14"/>
          <p:cNvSpPr txBox="1"/>
          <p:nvPr/>
        </p:nvSpPr>
        <p:spPr>
          <a:xfrm>
            <a:off x="4139659" y="4282018"/>
            <a:ext cx="1258224" cy="369332"/>
          </a:xfrm>
          <a:prstGeom prst="rect">
            <a:avLst/>
          </a:prstGeom>
          <a:noFill/>
        </p:spPr>
        <p:txBody>
          <a:bodyPr wrap="square" rtlCol="0">
            <a:spAutoFit/>
          </a:bodyPr>
          <a:lstStyle/>
          <a:p>
            <a:pPr algn="r"/>
            <a:r>
              <a:rPr lang="en-US" dirty="0" smtClean="0"/>
              <a:t>Page frame</a:t>
            </a:r>
            <a:endParaRPr lang="en-US" dirty="0"/>
          </a:p>
        </p:txBody>
      </p:sp>
      <p:cxnSp>
        <p:nvCxnSpPr>
          <p:cNvPr id="16" name="Straight Arrow Connector 15"/>
          <p:cNvCxnSpPr/>
          <p:nvPr/>
        </p:nvCxnSpPr>
        <p:spPr>
          <a:xfrm>
            <a:off x="4024000" y="3384099"/>
            <a:ext cx="1524233" cy="1127579"/>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4034230" y="4466684"/>
            <a:ext cx="1514003" cy="763536"/>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4028497" y="4845540"/>
            <a:ext cx="1529966" cy="2912"/>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4034230" y="5212495"/>
            <a:ext cx="1524233" cy="1126396"/>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4024000" y="5958448"/>
            <a:ext cx="1534463" cy="30399"/>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4034230" y="5594263"/>
            <a:ext cx="1524233" cy="735054"/>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22" name="Down Arrow 21"/>
          <p:cNvSpPr/>
          <p:nvPr/>
        </p:nvSpPr>
        <p:spPr>
          <a:xfrm>
            <a:off x="2118360" y="1996439"/>
            <a:ext cx="685800" cy="442211"/>
          </a:xfrm>
          <a:prstGeom prst="downArrow">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5606638" y="2438650"/>
            <a:ext cx="6115306" cy="1200329"/>
          </a:xfrm>
          <a:prstGeom prst="rect">
            <a:avLst/>
          </a:prstGeom>
          <a:solidFill>
            <a:schemeClr val="accent6">
              <a:lumMod val="20000"/>
              <a:lumOff val="80000"/>
            </a:schemeClr>
          </a:solidFill>
          <a:ln>
            <a:solidFill>
              <a:schemeClr val="accent6">
                <a:lumMod val="60000"/>
                <a:lumOff val="40000"/>
              </a:schemeClr>
            </a:solidFill>
          </a:ln>
        </p:spPr>
        <p:txBody>
          <a:bodyPr wrap="square" rtlCol="0">
            <a:spAutoFit/>
          </a:bodyPr>
          <a:lstStyle/>
          <a:p>
            <a:pPr marL="285750" indent="-285750">
              <a:buFont typeface="Arial" panose="020B0604020202020204" pitchFamily="34" charset="0"/>
              <a:buChar char="•"/>
            </a:pPr>
            <a:r>
              <a:rPr lang="en-US" sz="2400" dirty="0"/>
              <a:t>With </a:t>
            </a:r>
            <a:r>
              <a:rPr lang="en-US" sz="2400" b="1" dirty="0">
                <a:solidFill>
                  <a:schemeClr val="accent6"/>
                </a:solidFill>
              </a:rPr>
              <a:t>44 KB of virtual address space , we get 11 virtual pages </a:t>
            </a:r>
            <a:r>
              <a:rPr lang="en-US" sz="2400" dirty="0" smtClean="0"/>
              <a:t>and with </a:t>
            </a:r>
            <a:r>
              <a:rPr lang="en-US" sz="2400" b="1" dirty="0" smtClean="0">
                <a:solidFill>
                  <a:schemeClr val="accent6"/>
                </a:solidFill>
              </a:rPr>
              <a:t>24 </a:t>
            </a:r>
            <a:r>
              <a:rPr lang="en-US" sz="2400" b="1" dirty="0">
                <a:solidFill>
                  <a:schemeClr val="accent6"/>
                </a:solidFill>
              </a:rPr>
              <a:t>KB of physical memory, we get 6 page frames</a:t>
            </a:r>
            <a:r>
              <a:rPr lang="en-US" sz="2400" dirty="0"/>
              <a:t>.</a:t>
            </a:r>
          </a:p>
        </p:txBody>
      </p:sp>
    </p:spTree>
    <p:extLst>
      <p:ext uri="{BB962C8B-B14F-4D97-AF65-F5344CB8AC3E}">
        <p14:creationId xmlns="" xmlns:p14="http://schemas.microsoft.com/office/powerpoint/2010/main" val="2584237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3">
                                            <p:txEl>
                                              <p:pRg st="0" end="0"/>
                                            </p:txEl>
                                          </p:spTgt>
                                        </p:tgtEl>
                                        <p:attrNameLst>
                                          <p:attrName>style.visibility</p:attrName>
                                        </p:attrNameLst>
                                      </p:cBhvr>
                                      <p:to>
                                        <p:strVal val="visible"/>
                                      </p:to>
                                    </p:set>
                                    <p:animEffect transition="in" filter="fade">
                                      <p:cBhvr>
                                        <p:cTn id="17" dur="500"/>
                                        <p:tgtEl>
                                          <p:spTgt spid="23">
                                            <p:txEl>
                                              <p:pRg st="0" end="0"/>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3"/>
                                        </p:tgtEl>
                                        <p:attrNameLst>
                                          <p:attrName>style.visibility</p:attrName>
                                        </p:attrNameLst>
                                      </p:cBhvr>
                                      <p:to>
                                        <p:strVal val="visible"/>
                                      </p:to>
                                    </p:set>
                                    <p:animEffect transition="in" filter="fade">
                                      <p:cBhvr>
                                        <p:cTn id="20"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Conversion of virtual address to physical address</a:t>
            </a:r>
            <a:endParaRPr lang="en-US" dirty="0"/>
          </a:p>
        </p:txBody>
      </p:sp>
      <p:sp>
        <p:nvSpPr>
          <p:cNvPr id="3" name="Content Placeholder 2"/>
          <p:cNvSpPr>
            <a:spLocks noGrp="1"/>
          </p:cNvSpPr>
          <p:nvPr>
            <p:ph idx="1"/>
          </p:nvPr>
        </p:nvSpPr>
        <p:spPr/>
        <p:txBody>
          <a:bodyPr/>
          <a:lstStyle/>
          <a:p>
            <a:r>
              <a:rPr lang="en-US" dirty="0"/>
              <a:t>However, only </a:t>
            </a:r>
            <a:r>
              <a:rPr lang="en-US" b="1" dirty="0">
                <a:solidFill>
                  <a:schemeClr val="accent6"/>
                </a:solidFill>
              </a:rPr>
              <a:t>24KB of physical memory is available</a:t>
            </a:r>
            <a:r>
              <a:rPr lang="en-US" dirty="0"/>
              <a:t>, so although </a:t>
            </a:r>
            <a:r>
              <a:rPr lang="en-US" b="1" dirty="0">
                <a:solidFill>
                  <a:schemeClr val="accent6"/>
                </a:solidFill>
              </a:rPr>
              <a:t>44KB programs can be written, they cannot be loaded in to memory in their entirety and run</a:t>
            </a:r>
            <a:r>
              <a:rPr lang="en-US" dirty="0" smtClean="0"/>
              <a:t>.</a:t>
            </a:r>
          </a:p>
          <a:p>
            <a:r>
              <a:rPr lang="en-US" dirty="0"/>
              <a:t>A complete copy of a program’s core image, up to 44 KB, must be present on the disk</a:t>
            </a:r>
            <a:r>
              <a:rPr lang="en-US" dirty="0" smtClean="0"/>
              <a:t>.</a:t>
            </a:r>
          </a:p>
        </p:txBody>
      </p:sp>
      <p:graphicFrame>
        <p:nvGraphicFramePr>
          <p:cNvPr id="4" name="Table 3"/>
          <p:cNvGraphicFramePr>
            <a:graphicFrameLocks noGrp="1"/>
          </p:cNvGraphicFramePr>
          <p:nvPr>
            <p:extLst>
              <p:ext uri="{D42A27DB-BD31-4B8C-83A1-F6EECF244321}">
                <p14:modId xmlns="" xmlns:p14="http://schemas.microsoft.com/office/powerpoint/2010/main" val="2856902197"/>
              </p:ext>
            </p:extLst>
          </p:nvPr>
        </p:nvGraphicFramePr>
        <p:xfrm>
          <a:off x="3057446" y="2435079"/>
          <a:ext cx="968692" cy="4079240"/>
        </p:xfrm>
        <a:graphic>
          <a:graphicData uri="http://schemas.openxmlformats.org/drawingml/2006/table">
            <a:tbl>
              <a:tblPr firstRow="1" bandRow="1">
                <a:tableStyleId>{5940675A-B579-460E-94D1-54222C63F5DA}</a:tableStyleId>
              </a:tblPr>
              <a:tblGrid>
                <a:gridCol w="968692"/>
              </a:tblGrid>
              <a:tr h="370840">
                <a:tc>
                  <a:txBody>
                    <a:bodyPr/>
                    <a:lstStyle/>
                    <a:p>
                      <a:pPr algn="ctr"/>
                      <a:endParaRPr lang="en-US" dirty="0"/>
                    </a:p>
                  </a:txBody>
                  <a:tcPr/>
                </a:tc>
              </a:tr>
              <a:tr h="370840">
                <a:tc>
                  <a:txBody>
                    <a:bodyPr/>
                    <a:lstStyle/>
                    <a:p>
                      <a:pPr algn="ctr"/>
                      <a:endParaRPr lang="en-US" dirty="0"/>
                    </a:p>
                  </a:txBody>
                  <a:tcPr/>
                </a:tc>
              </a:tr>
              <a:tr h="370840">
                <a:tc>
                  <a:txBody>
                    <a:bodyPr/>
                    <a:lstStyle/>
                    <a:p>
                      <a:pPr algn="ctr"/>
                      <a:r>
                        <a:rPr lang="en-US" dirty="0" smtClean="0"/>
                        <a:t>5</a:t>
                      </a:r>
                      <a:endParaRPr lang="en-US" dirty="0"/>
                    </a:p>
                  </a:txBody>
                  <a:tcPr/>
                </a:tc>
              </a:tr>
              <a:tr h="370840">
                <a:tc>
                  <a:txBody>
                    <a:bodyPr/>
                    <a:lstStyle/>
                    <a:p>
                      <a:pPr algn="ctr"/>
                      <a:endParaRPr lang="en-US" dirty="0"/>
                    </a:p>
                  </a:txBody>
                  <a:tcPr/>
                </a:tc>
              </a:tr>
              <a:tr h="370840">
                <a:tc>
                  <a:txBody>
                    <a:bodyPr/>
                    <a:lstStyle/>
                    <a:p>
                      <a:pPr algn="ctr"/>
                      <a:endParaRPr lang="en-US" dirty="0"/>
                    </a:p>
                  </a:txBody>
                  <a:tcPr/>
                </a:tc>
              </a:tr>
              <a:tr h="370840">
                <a:tc>
                  <a:txBody>
                    <a:bodyPr/>
                    <a:lstStyle/>
                    <a:p>
                      <a:pPr algn="ctr"/>
                      <a:r>
                        <a:rPr lang="en-US" dirty="0" smtClean="0"/>
                        <a:t>3</a:t>
                      </a:r>
                      <a:endParaRPr lang="en-US" dirty="0"/>
                    </a:p>
                  </a:txBody>
                  <a:tcPr/>
                </a:tc>
              </a:tr>
              <a:tr h="370840">
                <a:tc>
                  <a:txBody>
                    <a:bodyPr/>
                    <a:lstStyle/>
                    <a:p>
                      <a:pPr algn="ctr"/>
                      <a:r>
                        <a:rPr lang="en-US" dirty="0" smtClean="0"/>
                        <a:t>4</a:t>
                      </a:r>
                      <a:endParaRPr lang="en-US" dirty="0"/>
                    </a:p>
                  </a:txBody>
                  <a:tcPr/>
                </a:tc>
              </a:tr>
              <a:tr h="370840">
                <a:tc>
                  <a:txBody>
                    <a:bodyPr/>
                    <a:lstStyle/>
                    <a:p>
                      <a:pPr algn="ctr"/>
                      <a:r>
                        <a:rPr lang="en-US" dirty="0" smtClean="0"/>
                        <a:t>0</a:t>
                      </a:r>
                      <a:endParaRPr lang="en-US" dirty="0"/>
                    </a:p>
                  </a:txBody>
                  <a:tcPr/>
                </a:tc>
              </a:tr>
              <a:tr h="370840">
                <a:tc>
                  <a:txBody>
                    <a:bodyPr/>
                    <a:lstStyle/>
                    <a:p>
                      <a:pPr algn="ctr"/>
                      <a:endParaRPr lang="en-US" dirty="0"/>
                    </a:p>
                  </a:txBody>
                  <a:tcPr/>
                </a:tc>
              </a:tr>
              <a:tr h="370840">
                <a:tc>
                  <a:txBody>
                    <a:bodyPr/>
                    <a:lstStyle/>
                    <a:p>
                      <a:pPr algn="ctr"/>
                      <a:r>
                        <a:rPr lang="en-US" dirty="0" smtClean="0"/>
                        <a:t>1</a:t>
                      </a:r>
                      <a:endParaRPr lang="en-US" dirty="0"/>
                    </a:p>
                  </a:txBody>
                  <a:tcPr/>
                </a:tc>
              </a:tr>
              <a:tr h="370840">
                <a:tc>
                  <a:txBody>
                    <a:bodyPr/>
                    <a:lstStyle/>
                    <a:p>
                      <a:pPr algn="ctr"/>
                      <a:r>
                        <a:rPr lang="en-US" dirty="0" smtClean="0"/>
                        <a:t>2</a:t>
                      </a:r>
                      <a:endParaRPr lang="en-US" dirty="0"/>
                    </a:p>
                  </a:txBody>
                  <a:tcPr/>
                </a:tc>
              </a:tr>
            </a:tbl>
          </a:graphicData>
        </a:graphic>
      </p:graphicFrame>
      <p:graphicFrame>
        <p:nvGraphicFramePr>
          <p:cNvPr id="5" name="Table 4"/>
          <p:cNvGraphicFramePr>
            <a:graphicFrameLocks noGrp="1"/>
          </p:cNvGraphicFramePr>
          <p:nvPr>
            <p:extLst>
              <p:ext uri="{D42A27DB-BD31-4B8C-83A1-F6EECF244321}">
                <p14:modId xmlns="" xmlns:p14="http://schemas.microsoft.com/office/powerpoint/2010/main" val="868885783"/>
              </p:ext>
            </p:extLst>
          </p:nvPr>
        </p:nvGraphicFramePr>
        <p:xfrm>
          <a:off x="5554330" y="4289121"/>
          <a:ext cx="972000" cy="2225040"/>
        </p:xfrm>
        <a:graphic>
          <a:graphicData uri="http://schemas.openxmlformats.org/drawingml/2006/table">
            <a:tbl>
              <a:tblPr firstRow="1" bandRow="1">
                <a:tableStyleId>{5940675A-B579-460E-94D1-54222C63F5DA}</a:tableStyleId>
              </a:tblPr>
              <a:tblGrid>
                <a:gridCol w="972000"/>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5</a:t>
                      </a:r>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4</a:t>
                      </a:r>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3</a:t>
                      </a:r>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2</a:t>
                      </a:r>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1</a:t>
                      </a:r>
                    </a:p>
                  </a:txBody>
                  <a:tcPr/>
                </a:tc>
              </a:tr>
              <a:tr h="370840">
                <a:tc>
                  <a:txBody>
                    <a:bodyPr/>
                    <a:lstStyle/>
                    <a:p>
                      <a:pPr algn="ctr"/>
                      <a:r>
                        <a:rPr lang="en-US" dirty="0" smtClean="0"/>
                        <a:t>0</a:t>
                      </a:r>
                      <a:endParaRPr lang="en-US" dirty="0"/>
                    </a:p>
                  </a:txBody>
                  <a:tcPr/>
                </a:tc>
              </a:tr>
            </a:tbl>
          </a:graphicData>
        </a:graphic>
      </p:graphicFrame>
      <p:graphicFrame>
        <p:nvGraphicFramePr>
          <p:cNvPr id="6" name="Table 5"/>
          <p:cNvGraphicFramePr>
            <a:graphicFrameLocks noGrp="1"/>
          </p:cNvGraphicFramePr>
          <p:nvPr>
            <p:extLst>
              <p:ext uri="{D42A27DB-BD31-4B8C-83A1-F6EECF244321}">
                <p14:modId xmlns="" xmlns:p14="http://schemas.microsoft.com/office/powerpoint/2010/main" val="27330783"/>
              </p:ext>
            </p:extLst>
          </p:nvPr>
        </p:nvGraphicFramePr>
        <p:xfrm>
          <a:off x="1762046" y="2435079"/>
          <a:ext cx="1295400" cy="4079240"/>
        </p:xfrm>
        <a:graphic>
          <a:graphicData uri="http://schemas.openxmlformats.org/drawingml/2006/table">
            <a:tbl>
              <a:tblPr firstRow="1" bandRow="1">
                <a:tableStyleId>{5940675A-B579-460E-94D1-54222C63F5DA}</a:tableStyleId>
              </a:tblPr>
              <a:tblGrid>
                <a:gridCol w="1295400"/>
              </a:tblGrid>
              <a:tr h="370840">
                <a:tc>
                  <a:txBody>
                    <a:bodyPr/>
                    <a:lstStyle/>
                    <a:p>
                      <a:pPr algn="r"/>
                      <a:r>
                        <a:rPr lang="en-US" dirty="0" smtClean="0"/>
                        <a:t>40K – 44K</a:t>
                      </a:r>
                      <a:endParaRPr lang="en-US" dirty="0"/>
                    </a:p>
                  </a:txBody>
                  <a:tcPr/>
                </a:tc>
              </a:tr>
              <a:tr h="370840">
                <a:tc>
                  <a:txBody>
                    <a:bodyPr/>
                    <a:lstStyle/>
                    <a:p>
                      <a:pPr algn="r"/>
                      <a:r>
                        <a:rPr lang="en-US" dirty="0" smtClean="0"/>
                        <a:t>36K – 40K</a:t>
                      </a:r>
                      <a:endParaRPr lang="en-US" dirty="0"/>
                    </a:p>
                  </a:txBody>
                  <a:tcPr/>
                </a:tc>
              </a:tr>
              <a:tr h="370840">
                <a:tc>
                  <a:txBody>
                    <a:bodyPr/>
                    <a:lstStyle/>
                    <a:p>
                      <a:pPr algn="r"/>
                      <a:r>
                        <a:rPr lang="en-US" dirty="0" smtClean="0"/>
                        <a:t>32K – 36K</a:t>
                      </a:r>
                      <a:endParaRPr lang="en-US" dirty="0"/>
                    </a:p>
                  </a:txBody>
                  <a:tcPr/>
                </a:tc>
              </a:tr>
              <a:tr h="370840">
                <a:tc>
                  <a:txBody>
                    <a:bodyPr/>
                    <a:lstStyle/>
                    <a:p>
                      <a:pPr algn="r"/>
                      <a:r>
                        <a:rPr lang="en-US" dirty="0" smtClean="0"/>
                        <a:t>28K – 32K</a:t>
                      </a:r>
                      <a:endParaRPr lang="en-US" dirty="0"/>
                    </a:p>
                  </a:txBody>
                  <a:tcPr/>
                </a:tc>
              </a:tr>
              <a:tr h="370840">
                <a:tc>
                  <a:txBody>
                    <a:bodyPr/>
                    <a:lstStyle/>
                    <a:p>
                      <a:pPr algn="r"/>
                      <a:r>
                        <a:rPr lang="en-US" dirty="0" smtClean="0"/>
                        <a:t>24K – 28K</a:t>
                      </a:r>
                      <a:endParaRPr lang="en-US" dirty="0"/>
                    </a:p>
                  </a:txBody>
                  <a:tcPr/>
                </a:tc>
              </a:tr>
              <a:tr h="370840">
                <a:tc>
                  <a:txBody>
                    <a:bodyPr/>
                    <a:lstStyle/>
                    <a:p>
                      <a:pPr algn="r"/>
                      <a:r>
                        <a:rPr lang="en-US" dirty="0" smtClean="0"/>
                        <a:t>20K – 24K</a:t>
                      </a:r>
                      <a:endParaRPr lang="en-US" dirty="0"/>
                    </a:p>
                  </a:txBody>
                  <a:tcPr/>
                </a:tc>
              </a:tr>
              <a:tr h="370840">
                <a:tc>
                  <a:txBody>
                    <a:bodyPr/>
                    <a:lstStyle/>
                    <a:p>
                      <a:pPr algn="r"/>
                      <a:r>
                        <a:rPr lang="en-US" dirty="0" smtClean="0"/>
                        <a:t>16K – 20K</a:t>
                      </a:r>
                      <a:endParaRPr lang="en-US" dirty="0"/>
                    </a:p>
                  </a:txBody>
                  <a:tcPr/>
                </a:tc>
              </a:tr>
              <a:tr h="3708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dirty="0" smtClean="0"/>
                        <a:t>12K – 16K</a:t>
                      </a:r>
                    </a:p>
                  </a:txBody>
                  <a:tcPr/>
                </a:tc>
              </a:tr>
              <a:tr h="3708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dirty="0" smtClean="0"/>
                        <a:t>8K – 12K</a:t>
                      </a:r>
                    </a:p>
                  </a:txBody>
                  <a:tcPr/>
                </a:tc>
              </a:tr>
              <a:tr h="370840">
                <a:tc>
                  <a:txBody>
                    <a:bodyPr/>
                    <a:lstStyle/>
                    <a:p>
                      <a:pPr algn="r"/>
                      <a:r>
                        <a:rPr lang="en-US" dirty="0" smtClean="0"/>
                        <a:t>4K – 8K</a:t>
                      </a:r>
                      <a:endParaRPr lang="en-US" dirty="0"/>
                    </a:p>
                  </a:txBody>
                  <a:tcPr/>
                </a:tc>
              </a:tr>
              <a:tr h="370840">
                <a:tc>
                  <a:txBody>
                    <a:bodyPr/>
                    <a:lstStyle/>
                    <a:p>
                      <a:pPr algn="r"/>
                      <a:r>
                        <a:rPr lang="en-US" dirty="0" smtClean="0"/>
                        <a:t>0K – 4K</a:t>
                      </a:r>
                      <a:endParaRPr lang="en-US" dirty="0"/>
                    </a:p>
                  </a:txBody>
                  <a:tcPr/>
                </a:tc>
              </a:tr>
            </a:tbl>
          </a:graphicData>
        </a:graphic>
      </p:graphicFrame>
      <p:graphicFrame>
        <p:nvGraphicFramePr>
          <p:cNvPr id="7" name="Table 6"/>
          <p:cNvGraphicFramePr>
            <a:graphicFrameLocks noGrp="1"/>
          </p:cNvGraphicFramePr>
          <p:nvPr>
            <p:extLst>
              <p:ext uri="{D42A27DB-BD31-4B8C-83A1-F6EECF244321}">
                <p14:modId xmlns="" xmlns:p14="http://schemas.microsoft.com/office/powerpoint/2010/main" val="1292069004"/>
              </p:ext>
            </p:extLst>
          </p:nvPr>
        </p:nvGraphicFramePr>
        <p:xfrm>
          <a:off x="6526928" y="4290075"/>
          <a:ext cx="1216818" cy="2225040"/>
        </p:xfrm>
        <a:graphic>
          <a:graphicData uri="http://schemas.openxmlformats.org/drawingml/2006/table">
            <a:tbl>
              <a:tblPr firstRow="1" bandRow="1">
                <a:tableStyleId>{5940675A-B579-460E-94D1-54222C63F5DA}</a:tableStyleId>
              </a:tblPr>
              <a:tblGrid>
                <a:gridCol w="1216818"/>
              </a:tblGrid>
              <a:tr h="370840">
                <a:tc>
                  <a:txBody>
                    <a:bodyPr/>
                    <a:lstStyle/>
                    <a:p>
                      <a:r>
                        <a:rPr lang="en-US" dirty="0" smtClean="0"/>
                        <a:t>20K – 24K</a:t>
                      </a:r>
                      <a:endParaRPr lang="en-US" dirty="0"/>
                    </a:p>
                  </a:txBody>
                  <a:tcPr/>
                </a:tc>
              </a:tr>
              <a:tr h="370840">
                <a:tc>
                  <a:txBody>
                    <a:bodyPr/>
                    <a:lstStyle/>
                    <a:p>
                      <a:r>
                        <a:rPr lang="en-US" dirty="0" smtClean="0"/>
                        <a:t>16K – 20K</a:t>
                      </a:r>
                      <a:endParaRPr lang="en-US" dirty="0"/>
                    </a:p>
                  </a:txBody>
                  <a:tcPr/>
                </a:tc>
              </a:tr>
              <a:tr h="370840">
                <a:tc>
                  <a:txBody>
                    <a:bodyPr/>
                    <a:lstStyle/>
                    <a:p>
                      <a:r>
                        <a:rPr lang="en-US" dirty="0" smtClean="0"/>
                        <a:t>12K – 16K</a:t>
                      </a:r>
                      <a:endParaRPr lang="en-US" dirty="0"/>
                    </a:p>
                  </a:txBody>
                  <a:tcPr/>
                </a:tc>
              </a:tr>
              <a:tr h="370840">
                <a:tc>
                  <a:txBody>
                    <a:bodyPr/>
                    <a:lstStyle/>
                    <a:p>
                      <a:r>
                        <a:rPr lang="en-US" dirty="0" smtClean="0"/>
                        <a:t>8K – 12K</a:t>
                      </a:r>
                      <a:endParaRPr lang="en-US" dirty="0"/>
                    </a:p>
                  </a:txBody>
                  <a:tcPr/>
                </a:tc>
              </a:tr>
              <a:tr h="370840">
                <a:tc>
                  <a:txBody>
                    <a:bodyPr/>
                    <a:lstStyle/>
                    <a:p>
                      <a:r>
                        <a:rPr lang="en-US" dirty="0" smtClean="0"/>
                        <a:t>4K – 8K</a:t>
                      </a:r>
                      <a:endParaRPr lang="en-US" dirty="0"/>
                    </a:p>
                  </a:txBody>
                  <a:tcPr/>
                </a:tc>
              </a:tr>
              <a:tr h="370840">
                <a:tc>
                  <a:txBody>
                    <a:bodyPr/>
                    <a:lstStyle/>
                    <a:p>
                      <a:r>
                        <a:rPr lang="en-US" dirty="0" smtClean="0"/>
                        <a:t>0K – 4K</a:t>
                      </a:r>
                      <a:endParaRPr lang="en-US" dirty="0"/>
                    </a:p>
                  </a:txBody>
                  <a:tcPr/>
                </a:tc>
              </a:tr>
            </a:tbl>
          </a:graphicData>
        </a:graphic>
      </p:graphicFrame>
      <p:sp>
        <p:nvSpPr>
          <p:cNvPr id="8" name="Left Brace 7"/>
          <p:cNvSpPr/>
          <p:nvPr/>
        </p:nvSpPr>
        <p:spPr>
          <a:xfrm>
            <a:off x="1304846" y="2438651"/>
            <a:ext cx="457200" cy="4075668"/>
          </a:xfrm>
          <a:prstGeom prst="leftBrace">
            <a:avLst/>
          </a:prstGeom>
          <a:ln w="38100">
            <a:solidFill>
              <a:schemeClr val="accent6"/>
            </a:solidFill>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9" name="Right Brace 8"/>
          <p:cNvSpPr/>
          <p:nvPr/>
        </p:nvSpPr>
        <p:spPr>
          <a:xfrm>
            <a:off x="7743746" y="4291026"/>
            <a:ext cx="457200" cy="2221992"/>
          </a:xfrm>
          <a:prstGeom prst="rightBrace">
            <a:avLst/>
          </a:prstGeom>
          <a:ln w="38100">
            <a:solidFill>
              <a:schemeClr val="accent6"/>
            </a:solidFill>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10" name="Rounded Rectangular Callout 9"/>
          <p:cNvSpPr/>
          <p:nvPr/>
        </p:nvSpPr>
        <p:spPr>
          <a:xfrm>
            <a:off x="8064344" y="3983567"/>
            <a:ext cx="1219200" cy="1066800"/>
          </a:xfrm>
          <a:prstGeom prst="wedgeRoundRectCallout">
            <a:avLst>
              <a:gd name="adj1" fmla="val -42784"/>
              <a:gd name="adj2" fmla="val 81315"/>
              <a:gd name="adj3" fmla="val 16667"/>
            </a:avLst>
          </a:prstGeom>
          <a:ln w="28575">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Physical Memory </a:t>
            </a:r>
            <a:r>
              <a:rPr lang="en-US" dirty="0" smtClean="0"/>
              <a:t>Address</a:t>
            </a:r>
            <a:endParaRPr lang="en-US" dirty="0"/>
          </a:p>
        </p:txBody>
      </p:sp>
      <p:sp>
        <p:nvSpPr>
          <p:cNvPr id="11" name="Rounded Rectangular Callout 10"/>
          <p:cNvSpPr/>
          <p:nvPr/>
        </p:nvSpPr>
        <p:spPr>
          <a:xfrm>
            <a:off x="131180" y="3056744"/>
            <a:ext cx="1219200" cy="1065600"/>
          </a:xfrm>
          <a:prstGeom prst="wedgeRoundRectCallout">
            <a:avLst>
              <a:gd name="adj1" fmla="val 57826"/>
              <a:gd name="adj2" fmla="val 81315"/>
              <a:gd name="adj3" fmla="val 16667"/>
            </a:avLst>
          </a:prstGeom>
          <a:ln w="28575">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Virtual Address Space</a:t>
            </a:r>
          </a:p>
        </p:txBody>
      </p:sp>
      <p:sp>
        <p:nvSpPr>
          <p:cNvPr id="12" name="Right Brace 11"/>
          <p:cNvSpPr/>
          <p:nvPr/>
        </p:nvSpPr>
        <p:spPr>
          <a:xfrm>
            <a:off x="4024000" y="2802821"/>
            <a:ext cx="152400" cy="381000"/>
          </a:xfrm>
          <a:prstGeom prst="rightBrace">
            <a:avLst/>
          </a:prstGeom>
          <a:ln w="1905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Right Brace 12"/>
          <p:cNvSpPr/>
          <p:nvPr/>
        </p:nvSpPr>
        <p:spPr>
          <a:xfrm flipH="1">
            <a:off x="5416294" y="4291025"/>
            <a:ext cx="152400" cy="369849"/>
          </a:xfrm>
          <a:prstGeom prst="rightBrace">
            <a:avLst/>
          </a:prstGeom>
          <a:ln w="1905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TextBox 13"/>
          <p:cNvSpPr txBox="1"/>
          <p:nvPr/>
        </p:nvSpPr>
        <p:spPr>
          <a:xfrm>
            <a:off x="4185927" y="2804965"/>
            <a:ext cx="1362306" cy="369332"/>
          </a:xfrm>
          <a:prstGeom prst="rect">
            <a:avLst/>
          </a:prstGeom>
          <a:noFill/>
        </p:spPr>
        <p:txBody>
          <a:bodyPr wrap="square" rtlCol="0">
            <a:spAutoFit/>
          </a:bodyPr>
          <a:lstStyle/>
          <a:p>
            <a:r>
              <a:rPr lang="en-US" dirty="0" smtClean="0"/>
              <a:t>Virtual page</a:t>
            </a:r>
            <a:endParaRPr lang="en-US" dirty="0"/>
          </a:p>
        </p:txBody>
      </p:sp>
      <p:sp>
        <p:nvSpPr>
          <p:cNvPr id="15" name="TextBox 14"/>
          <p:cNvSpPr txBox="1"/>
          <p:nvPr/>
        </p:nvSpPr>
        <p:spPr>
          <a:xfrm>
            <a:off x="4139659" y="4282018"/>
            <a:ext cx="1258224" cy="369332"/>
          </a:xfrm>
          <a:prstGeom prst="rect">
            <a:avLst/>
          </a:prstGeom>
          <a:noFill/>
        </p:spPr>
        <p:txBody>
          <a:bodyPr wrap="square" rtlCol="0">
            <a:spAutoFit/>
          </a:bodyPr>
          <a:lstStyle/>
          <a:p>
            <a:pPr algn="r"/>
            <a:r>
              <a:rPr lang="en-US" dirty="0" smtClean="0"/>
              <a:t>Page frame</a:t>
            </a:r>
            <a:endParaRPr lang="en-US" dirty="0"/>
          </a:p>
        </p:txBody>
      </p:sp>
      <p:cxnSp>
        <p:nvCxnSpPr>
          <p:cNvPr id="16" name="Straight Arrow Connector 15"/>
          <p:cNvCxnSpPr/>
          <p:nvPr/>
        </p:nvCxnSpPr>
        <p:spPr>
          <a:xfrm>
            <a:off x="4024000" y="3384099"/>
            <a:ext cx="1524233" cy="1127579"/>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4034230" y="4466684"/>
            <a:ext cx="1514003" cy="763536"/>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4028497" y="4845540"/>
            <a:ext cx="1529966" cy="2912"/>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4034230" y="5212495"/>
            <a:ext cx="1524233" cy="1126396"/>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4024000" y="5958448"/>
            <a:ext cx="1534463" cy="30399"/>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4034230" y="5594263"/>
            <a:ext cx="1524233" cy="735054"/>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5616291" y="2225747"/>
            <a:ext cx="6115306" cy="1569660"/>
          </a:xfrm>
          <a:prstGeom prst="rect">
            <a:avLst/>
          </a:prstGeom>
          <a:solidFill>
            <a:schemeClr val="accent6">
              <a:lumMod val="20000"/>
              <a:lumOff val="80000"/>
            </a:schemeClr>
          </a:solidFill>
          <a:ln>
            <a:solidFill>
              <a:schemeClr val="accent6">
                <a:lumMod val="60000"/>
                <a:lumOff val="40000"/>
              </a:schemeClr>
            </a:solidFill>
          </a:ln>
        </p:spPr>
        <p:txBody>
          <a:bodyPr wrap="square" rtlCol="0">
            <a:spAutoFit/>
          </a:bodyPr>
          <a:lstStyle/>
          <a:p>
            <a:pPr marL="285750" indent="-285750">
              <a:buFont typeface="Arial" panose="020B0604020202020204" pitchFamily="34" charset="0"/>
              <a:buChar char="•"/>
            </a:pPr>
            <a:r>
              <a:rPr lang="en-US" sz="2400" dirty="0"/>
              <a:t>Only </a:t>
            </a:r>
            <a:r>
              <a:rPr lang="en-US" sz="2400" b="1" dirty="0">
                <a:solidFill>
                  <a:schemeClr val="accent6"/>
                </a:solidFill>
              </a:rPr>
              <a:t>required pages are loaded </a:t>
            </a:r>
            <a:r>
              <a:rPr lang="en-US" sz="2400" dirty="0"/>
              <a:t>in the physical memory</a:t>
            </a:r>
            <a:r>
              <a:rPr lang="en-US" sz="2400" dirty="0" smtClean="0"/>
              <a:t>.</a:t>
            </a:r>
          </a:p>
          <a:p>
            <a:pPr marL="285750" indent="-285750">
              <a:buFont typeface="Arial" panose="020B0604020202020204" pitchFamily="34" charset="0"/>
              <a:buChar char="•"/>
            </a:pPr>
            <a:r>
              <a:rPr lang="en-US" sz="2400" b="1" dirty="0">
                <a:solidFill>
                  <a:schemeClr val="accent6"/>
                </a:solidFill>
              </a:rPr>
              <a:t>Transfers</a:t>
            </a:r>
            <a:r>
              <a:rPr lang="en-US" sz="2400" dirty="0"/>
              <a:t> between RAM and disk are </a:t>
            </a:r>
            <a:r>
              <a:rPr lang="en-US" sz="2400" b="1" dirty="0">
                <a:solidFill>
                  <a:schemeClr val="accent6"/>
                </a:solidFill>
              </a:rPr>
              <a:t>always in units of a page</a:t>
            </a:r>
            <a:r>
              <a:rPr lang="en-US" sz="2400" dirty="0"/>
              <a:t>.</a:t>
            </a:r>
          </a:p>
        </p:txBody>
      </p:sp>
    </p:spTree>
    <p:extLst>
      <p:ext uri="{BB962C8B-B14F-4D97-AF65-F5344CB8AC3E}">
        <p14:creationId xmlns="" xmlns:p14="http://schemas.microsoft.com/office/powerpoint/2010/main" val="2646004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3">
                                            <p:txEl>
                                              <p:pRg st="0" end="0"/>
                                            </p:txEl>
                                          </p:spTgt>
                                        </p:tgtEl>
                                        <p:attrNameLst>
                                          <p:attrName>style.visibility</p:attrName>
                                        </p:attrNameLst>
                                      </p:cBhvr>
                                      <p:to>
                                        <p:strVal val="visible"/>
                                      </p:to>
                                    </p:set>
                                    <p:animEffect transition="in" filter="fade">
                                      <p:cBhvr>
                                        <p:cTn id="17" dur="500"/>
                                        <p:tgtEl>
                                          <p:spTgt spid="23">
                                            <p:txEl>
                                              <p:pRg st="0" end="0"/>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3"/>
                                        </p:tgtEl>
                                        <p:attrNameLst>
                                          <p:attrName>style.visibility</p:attrName>
                                        </p:attrNameLst>
                                      </p:cBhvr>
                                      <p:to>
                                        <p:strVal val="visible"/>
                                      </p:to>
                                    </p:set>
                                    <p:animEffect transition="in" filter="fade">
                                      <p:cBhvr>
                                        <p:cTn id="20" dur="500"/>
                                        <p:tgtEl>
                                          <p:spTgt spid="23"/>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3">
                                            <p:txEl>
                                              <p:pRg st="1" end="1"/>
                                            </p:txEl>
                                          </p:spTgt>
                                        </p:tgtEl>
                                        <p:attrNameLst>
                                          <p:attrName>style.visibility</p:attrName>
                                        </p:attrNameLst>
                                      </p:cBhvr>
                                      <p:to>
                                        <p:strVal val="visible"/>
                                      </p:to>
                                    </p:set>
                                    <p:animEffect transition="in" filter="fade">
                                      <p:cBhvr>
                                        <p:cTn id="25" dur="500"/>
                                        <p:tgtEl>
                                          <p:spTgt spid="2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Internal operation of the MMU</a:t>
            </a:r>
            <a:endParaRPr lang="en-US" dirty="0"/>
          </a:p>
        </p:txBody>
      </p:sp>
      <p:graphicFrame>
        <p:nvGraphicFramePr>
          <p:cNvPr id="24" name="Content Placeholder 3"/>
          <p:cNvGraphicFramePr>
            <a:graphicFrameLocks/>
          </p:cNvGraphicFramePr>
          <p:nvPr>
            <p:extLst>
              <p:ext uri="{D42A27DB-BD31-4B8C-83A1-F6EECF244321}">
                <p14:modId xmlns="" xmlns:p14="http://schemas.microsoft.com/office/powerpoint/2010/main" val="1831219080"/>
              </p:ext>
            </p:extLst>
          </p:nvPr>
        </p:nvGraphicFramePr>
        <p:xfrm>
          <a:off x="1828800" y="5819972"/>
          <a:ext cx="4480560" cy="275358"/>
        </p:xfrm>
        <a:graphic>
          <a:graphicData uri="http://schemas.openxmlformats.org/drawingml/2006/table">
            <a:tbl>
              <a:tblPr firstRow="1" bandRow="1">
                <a:tableStyleId>{5940675A-B579-460E-94D1-54222C63F5DA}</a:tableStyleId>
              </a:tblPr>
              <a:tblGrid>
                <a:gridCol w="280035"/>
                <a:gridCol w="280035"/>
                <a:gridCol w="280035"/>
                <a:gridCol w="280035"/>
                <a:gridCol w="280035"/>
                <a:gridCol w="280035"/>
                <a:gridCol w="280035"/>
                <a:gridCol w="280035"/>
                <a:gridCol w="280035"/>
                <a:gridCol w="280035"/>
                <a:gridCol w="280035"/>
                <a:gridCol w="280035"/>
                <a:gridCol w="280035"/>
                <a:gridCol w="280035"/>
                <a:gridCol w="280035"/>
                <a:gridCol w="280035"/>
              </a:tblGrid>
              <a:tr h="270786">
                <a:tc>
                  <a:txBody>
                    <a:bodyPr/>
                    <a:lstStyle/>
                    <a:p>
                      <a:pPr algn="ctr"/>
                      <a:r>
                        <a:rPr lang="en-US" sz="1500" dirty="0" smtClean="0"/>
                        <a:t>0</a:t>
                      </a:r>
                      <a:endParaRPr lang="en-US" sz="1500" dirty="0"/>
                    </a:p>
                  </a:txBody>
                  <a:tcPr marL="46758" marR="46758" marT="23379" marB="23379"/>
                </a:tc>
                <a:tc>
                  <a:txBody>
                    <a:bodyPr/>
                    <a:lstStyle/>
                    <a:p>
                      <a:pPr algn="ctr"/>
                      <a:r>
                        <a:rPr lang="en-US" sz="1500" dirty="0" smtClean="0"/>
                        <a:t>0</a:t>
                      </a:r>
                      <a:endParaRPr lang="en-US" sz="1500" dirty="0"/>
                    </a:p>
                  </a:txBody>
                  <a:tcPr marL="46758" marR="46758" marT="23379" marB="23379"/>
                </a:tc>
                <a:tc>
                  <a:txBody>
                    <a:bodyPr/>
                    <a:lstStyle/>
                    <a:p>
                      <a:pPr algn="ctr"/>
                      <a:r>
                        <a:rPr lang="en-US" sz="1500" dirty="0" smtClean="0"/>
                        <a:t>1</a:t>
                      </a:r>
                      <a:endParaRPr lang="en-US" sz="1500" dirty="0"/>
                    </a:p>
                  </a:txBody>
                  <a:tcPr marL="46758" marR="46758" marT="23379" marB="23379"/>
                </a:tc>
                <a:tc>
                  <a:txBody>
                    <a:bodyPr/>
                    <a:lstStyle/>
                    <a:p>
                      <a:pPr algn="ctr"/>
                      <a:r>
                        <a:rPr lang="en-US" sz="1500" dirty="0" smtClean="0"/>
                        <a:t>0</a:t>
                      </a:r>
                      <a:endParaRPr lang="en-US" sz="1500" dirty="0"/>
                    </a:p>
                  </a:txBody>
                  <a:tcPr marL="46758" marR="46758" marT="23379" marB="23379"/>
                </a:tc>
                <a:tc>
                  <a:txBody>
                    <a:bodyPr/>
                    <a:lstStyle/>
                    <a:p>
                      <a:pPr algn="ctr"/>
                      <a:r>
                        <a:rPr lang="en-US" sz="1500" dirty="0" smtClean="0"/>
                        <a:t>0</a:t>
                      </a:r>
                      <a:endParaRPr lang="en-US" sz="1500" dirty="0"/>
                    </a:p>
                  </a:txBody>
                  <a:tcPr marL="46758" marR="46758" marT="23379" marB="23379"/>
                </a:tc>
                <a:tc>
                  <a:txBody>
                    <a:bodyPr/>
                    <a:lstStyle/>
                    <a:p>
                      <a:pPr algn="ctr"/>
                      <a:r>
                        <a:rPr lang="en-US" sz="1500" dirty="0" smtClean="0"/>
                        <a:t>0</a:t>
                      </a:r>
                      <a:endParaRPr lang="en-US" sz="1500" dirty="0"/>
                    </a:p>
                  </a:txBody>
                  <a:tcPr marL="46758" marR="46758" marT="23379" marB="23379"/>
                </a:tc>
                <a:tc>
                  <a:txBody>
                    <a:bodyPr/>
                    <a:lstStyle/>
                    <a:p>
                      <a:pPr algn="ctr"/>
                      <a:r>
                        <a:rPr lang="en-US" sz="1500" dirty="0" smtClean="0"/>
                        <a:t>0</a:t>
                      </a:r>
                      <a:endParaRPr lang="en-US" sz="1500" dirty="0"/>
                    </a:p>
                  </a:txBody>
                  <a:tcPr marL="46758" marR="46758" marT="23379" marB="23379"/>
                </a:tc>
                <a:tc>
                  <a:txBody>
                    <a:bodyPr/>
                    <a:lstStyle/>
                    <a:p>
                      <a:pPr algn="ctr"/>
                      <a:r>
                        <a:rPr lang="en-US" sz="1500" dirty="0" smtClean="0"/>
                        <a:t>0</a:t>
                      </a:r>
                      <a:endParaRPr lang="en-US" sz="1500" dirty="0"/>
                    </a:p>
                  </a:txBody>
                  <a:tcPr marL="46758" marR="46758" marT="23379" marB="23379"/>
                </a:tc>
                <a:tc>
                  <a:txBody>
                    <a:bodyPr/>
                    <a:lstStyle/>
                    <a:p>
                      <a:pPr algn="ctr"/>
                      <a:r>
                        <a:rPr lang="en-US" sz="1500" dirty="0" smtClean="0"/>
                        <a:t>0</a:t>
                      </a:r>
                      <a:endParaRPr lang="en-US" sz="1500" dirty="0"/>
                    </a:p>
                  </a:txBody>
                  <a:tcPr marL="46758" marR="46758" marT="23379" marB="23379"/>
                </a:tc>
                <a:tc>
                  <a:txBody>
                    <a:bodyPr/>
                    <a:lstStyle/>
                    <a:p>
                      <a:pPr algn="ctr"/>
                      <a:r>
                        <a:rPr lang="en-US" sz="1500" dirty="0" smtClean="0"/>
                        <a:t>0</a:t>
                      </a:r>
                      <a:endParaRPr lang="en-US" sz="1500" dirty="0"/>
                    </a:p>
                  </a:txBody>
                  <a:tcPr marL="46758" marR="46758" marT="23379" marB="23379"/>
                </a:tc>
                <a:tc>
                  <a:txBody>
                    <a:bodyPr/>
                    <a:lstStyle/>
                    <a:p>
                      <a:pPr algn="ctr"/>
                      <a:r>
                        <a:rPr lang="en-US" sz="1500" dirty="0" smtClean="0"/>
                        <a:t>0</a:t>
                      </a:r>
                      <a:endParaRPr lang="en-US" sz="1500" dirty="0"/>
                    </a:p>
                  </a:txBody>
                  <a:tcPr marL="46758" marR="46758" marT="23379" marB="23379"/>
                </a:tc>
                <a:tc>
                  <a:txBody>
                    <a:bodyPr/>
                    <a:lstStyle/>
                    <a:p>
                      <a:pPr algn="ctr"/>
                      <a:r>
                        <a:rPr lang="en-US" sz="1500" dirty="0" smtClean="0"/>
                        <a:t>0</a:t>
                      </a:r>
                      <a:endParaRPr lang="en-US" sz="1500" dirty="0"/>
                    </a:p>
                  </a:txBody>
                  <a:tcPr marL="46758" marR="46758" marT="23379" marB="23379"/>
                </a:tc>
                <a:tc>
                  <a:txBody>
                    <a:bodyPr/>
                    <a:lstStyle/>
                    <a:p>
                      <a:pPr algn="ctr"/>
                      <a:r>
                        <a:rPr lang="en-US" sz="1500" dirty="0" smtClean="0"/>
                        <a:t>0</a:t>
                      </a:r>
                      <a:endParaRPr lang="en-US" sz="1500" dirty="0"/>
                    </a:p>
                  </a:txBody>
                  <a:tcPr marL="46758" marR="46758" marT="23379" marB="23379"/>
                </a:tc>
                <a:tc>
                  <a:txBody>
                    <a:bodyPr/>
                    <a:lstStyle/>
                    <a:p>
                      <a:pPr algn="ctr"/>
                      <a:r>
                        <a:rPr lang="en-US" sz="1500" dirty="0" smtClean="0"/>
                        <a:t>1</a:t>
                      </a:r>
                      <a:endParaRPr lang="en-US" sz="1500" dirty="0"/>
                    </a:p>
                  </a:txBody>
                  <a:tcPr marL="46758" marR="46758" marT="23379" marB="23379"/>
                </a:tc>
                <a:tc>
                  <a:txBody>
                    <a:bodyPr/>
                    <a:lstStyle/>
                    <a:p>
                      <a:pPr algn="ctr"/>
                      <a:r>
                        <a:rPr lang="en-US" sz="1500" dirty="0" smtClean="0"/>
                        <a:t>0</a:t>
                      </a:r>
                      <a:endParaRPr lang="en-US" sz="1500" dirty="0"/>
                    </a:p>
                  </a:txBody>
                  <a:tcPr marL="46758" marR="46758" marT="23379" marB="23379"/>
                </a:tc>
                <a:tc>
                  <a:txBody>
                    <a:bodyPr/>
                    <a:lstStyle/>
                    <a:p>
                      <a:pPr algn="ctr"/>
                      <a:r>
                        <a:rPr lang="en-US" sz="1500" dirty="0" smtClean="0"/>
                        <a:t>0</a:t>
                      </a:r>
                      <a:endParaRPr lang="en-US" sz="1500" dirty="0"/>
                    </a:p>
                  </a:txBody>
                  <a:tcPr marL="46758" marR="46758" marT="23379" marB="23379"/>
                </a:tc>
              </a:tr>
            </a:tbl>
          </a:graphicData>
        </a:graphic>
      </p:graphicFrame>
      <p:graphicFrame>
        <p:nvGraphicFramePr>
          <p:cNvPr id="25" name="Content Placeholder 3"/>
          <p:cNvGraphicFramePr>
            <a:graphicFrameLocks/>
          </p:cNvGraphicFramePr>
          <p:nvPr>
            <p:extLst>
              <p:ext uri="{D42A27DB-BD31-4B8C-83A1-F6EECF244321}">
                <p14:modId xmlns="" xmlns:p14="http://schemas.microsoft.com/office/powerpoint/2010/main" val="2015268199"/>
              </p:ext>
            </p:extLst>
          </p:nvPr>
        </p:nvGraphicFramePr>
        <p:xfrm>
          <a:off x="2957511" y="1247972"/>
          <a:ext cx="3360420" cy="275358"/>
        </p:xfrm>
        <a:graphic>
          <a:graphicData uri="http://schemas.openxmlformats.org/drawingml/2006/table">
            <a:tbl>
              <a:tblPr firstRow="1" bandRow="1">
                <a:tableStyleId>{5940675A-B579-460E-94D1-54222C63F5DA}</a:tableStyleId>
              </a:tblPr>
              <a:tblGrid>
                <a:gridCol w="280035"/>
                <a:gridCol w="280035"/>
                <a:gridCol w="280035"/>
                <a:gridCol w="280035"/>
                <a:gridCol w="280035"/>
                <a:gridCol w="280035"/>
                <a:gridCol w="280035"/>
                <a:gridCol w="280035"/>
                <a:gridCol w="280035"/>
                <a:gridCol w="280035"/>
                <a:gridCol w="280035"/>
                <a:gridCol w="280035"/>
              </a:tblGrid>
              <a:tr h="270786">
                <a:tc>
                  <a:txBody>
                    <a:bodyPr/>
                    <a:lstStyle/>
                    <a:p>
                      <a:pPr algn="ctr"/>
                      <a:r>
                        <a:rPr lang="en-US" sz="1500" dirty="0" smtClean="0"/>
                        <a:t>0</a:t>
                      </a:r>
                      <a:endParaRPr lang="en-US" sz="1500" dirty="0"/>
                    </a:p>
                  </a:txBody>
                  <a:tcPr marL="46758" marR="46758" marT="23379" marB="23379"/>
                </a:tc>
                <a:tc>
                  <a:txBody>
                    <a:bodyPr/>
                    <a:lstStyle/>
                    <a:p>
                      <a:pPr algn="ctr"/>
                      <a:r>
                        <a:rPr lang="en-US" sz="1500" dirty="0" smtClean="0"/>
                        <a:t>0</a:t>
                      </a:r>
                      <a:endParaRPr lang="en-US" sz="1500" dirty="0"/>
                    </a:p>
                  </a:txBody>
                  <a:tcPr marL="46758" marR="46758" marT="23379" marB="23379"/>
                </a:tc>
                <a:tc>
                  <a:txBody>
                    <a:bodyPr/>
                    <a:lstStyle/>
                    <a:p>
                      <a:pPr algn="ctr"/>
                      <a:r>
                        <a:rPr lang="en-US" sz="1500" dirty="0" smtClean="0"/>
                        <a:t>0</a:t>
                      </a:r>
                      <a:endParaRPr lang="en-US" sz="1500" dirty="0"/>
                    </a:p>
                  </a:txBody>
                  <a:tcPr marL="46758" marR="46758" marT="23379" marB="23379"/>
                </a:tc>
                <a:tc>
                  <a:txBody>
                    <a:bodyPr/>
                    <a:lstStyle/>
                    <a:p>
                      <a:pPr algn="ctr"/>
                      <a:r>
                        <a:rPr lang="en-US" sz="1500" dirty="0" smtClean="0"/>
                        <a:t>0</a:t>
                      </a:r>
                      <a:endParaRPr lang="en-US" sz="1500" dirty="0"/>
                    </a:p>
                  </a:txBody>
                  <a:tcPr marL="46758" marR="46758" marT="23379" marB="23379"/>
                </a:tc>
                <a:tc>
                  <a:txBody>
                    <a:bodyPr/>
                    <a:lstStyle/>
                    <a:p>
                      <a:pPr algn="ctr"/>
                      <a:r>
                        <a:rPr lang="en-US" sz="1500" dirty="0" smtClean="0"/>
                        <a:t>0</a:t>
                      </a:r>
                      <a:endParaRPr lang="en-US" sz="1500" dirty="0"/>
                    </a:p>
                  </a:txBody>
                  <a:tcPr marL="46758" marR="46758" marT="23379" marB="23379"/>
                </a:tc>
                <a:tc>
                  <a:txBody>
                    <a:bodyPr/>
                    <a:lstStyle/>
                    <a:p>
                      <a:pPr algn="ctr"/>
                      <a:r>
                        <a:rPr lang="en-US" sz="1500" dirty="0" smtClean="0"/>
                        <a:t>0</a:t>
                      </a:r>
                      <a:endParaRPr lang="en-US" sz="1500" dirty="0"/>
                    </a:p>
                  </a:txBody>
                  <a:tcPr marL="46758" marR="46758" marT="23379" marB="23379"/>
                </a:tc>
                <a:tc>
                  <a:txBody>
                    <a:bodyPr/>
                    <a:lstStyle/>
                    <a:p>
                      <a:pPr algn="ctr"/>
                      <a:r>
                        <a:rPr lang="en-US" sz="1500" dirty="0" smtClean="0"/>
                        <a:t>0</a:t>
                      </a:r>
                      <a:endParaRPr lang="en-US" sz="1500" dirty="0"/>
                    </a:p>
                  </a:txBody>
                  <a:tcPr marL="46758" marR="46758" marT="23379" marB="23379"/>
                </a:tc>
                <a:tc>
                  <a:txBody>
                    <a:bodyPr/>
                    <a:lstStyle/>
                    <a:p>
                      <a:pPr algn="ctr"/>
                      <a:r>
                        <a:rPr lang="en-US" sz="1500" dirty="0" smtClean="0"/>
                        <a:t>0</a:t>
                      </a:r>
                      <a:endParaRPr lang="en-US" sz="1500" dirty="0"/>
                    </a:p>
                  </a:txBody>
                  <a:tcPr marL="46758" marR="46758" marT="23379" marB="23379"/>
                </a:tc>
                <a:tc>
                  <a:txBody>
                    <a:bodyPr/>
                    <a:lstStyle/>
                    <a:p>
                      <a:pPr algn="ctr"/>
                      <a:r>
                        <a:rPr lang="en-US" sz="1500" dirty="0" smtClean="0"/>
                        <a:t>0</a:t>
                      </a:r>
                      <a:endParaRPr lang="en-US" sz="1500" dirty="0"/>
                    </a:p>
                  </a:txBody>
                  <a:tcPr marL="46758" marR="46758" marT="23379" marB="23379"/>
                </a:tc>
                <a:tc>
                  <a:txBody>
                    <a:bodyPr/>
                    <a:lstStyle/>
                    <a:p>
                      <a:pPr algn="ctr"/>
                      <a:r>
                        <a:rPr lang="en-US" sz="1500" dirty="0" smtClean="0"/>
                        <a:t>1</a:t>
                      </a:r>
                      <a:endParaRPr lang="en-US" sz="1500" dirty="0"/>
                    </a:p>
                  </a:txBody>
                  <a:tcPr marL="46758" marR="46758" marT="23379" marB="23379"/>
                </a:tc>
                <a:tc>
                  <a:txBody>
                    <a:bodyPr/>
                    <a:lstStyle/>
                    <a:p>
                      <a:pPr algn="ctr"/>
                      <a:r>
                        <a:rPr lang="en-US" sz="1500" dirty="0" smtClean="0"/>
                        <a:t>0</a:t>
                      </a:r>
                      <a:endParaRPr lang="en-US" sz="1500" dirty="0"/>
                    </a:p>
                  </a:txBody>
                  <a:tcPr marL="46758" marR="46758" marT="23379" marB="23379"/>
                </a:tc>
                <a:tc>
                  <a:txBody>
                    <a:bodyPr/>
                    <a:lstStyle/>
                    <a:p>
                      <a:pPr algn="ctr"/>
                      <a:r>
                        <a:rPr lang="en-US" sz="1500" dirty="0" smtClean="0"/>
                        <a:t>0</a:t>
                      </a:r>
                      <a:endParaRPr lang="en-US" sz="1500" dirty="0"/>
                    </a:p>
                  </a:txBody>
                  <a:tcPr marL="46758" marR="46758" marT="23379" marB="23379"/>
                </a:tc>
              </a:tr>
            </a:tbl>
          </a:graphicData>
        </a:graphic>
      </p:graphicFrame>
      <p:graphicFrame>
        <p:nvGraphicFramePr>
          <p:cNvPr id="26" name="Content Placeholder 3"/>
          <p:cNvGraphicFramePr>
            <a:graphicFrameLocks/>
          </p:cNvGraphicFramePr>
          <p:nvPr>
            <p:extLst>
              <p:ext uri="{D42A27DB-BD31-4B8C-83A1-F6EECF244321}">
                <p14:modId xmlns="" xmlns:p14="http://schemas.microsoft.com/office/powerpoint/2010/main" val="1639114452"/>
              </p:ext>
            </p:extLst>
          </p:nvPr>
        </p:nvGraphicFramePr>
        <p:xfrm>
          <a:off x="3566160" y="1792271"/>
          <a:ext cx="1005840" cy="3811168"/>
        </p:xfrm>
        <a:graphic>
          <a:graphicData uri="http://schemas.openxmlformats.org/drawingml/2006/table">
            <a:tbl>
              <a:tblPr firstRow="1" bandRow="1">
                <a:tableStyleId>{5940675A-B579-460E-94D1-54222C63F5DA}</a:tableStyleId>
              </a:tblPr>
              <a:tblGrid>
                <a:gridCol w="731520"/>
                <a:gridCol w="274320"/>
              </a:tblGrid>
              <a:tr h="236021">
                <a:tc>
                  <a:txBody>
                    <a:bodyPr/>
                    <a:lstStyle/>
                    <a:p>
                      <a:pPr algn="ctr"/>
                      <a:r>
                        <a:rPr lang="en-US" sz="1300" dirty="0" smtClean="0"/>
                        <a:t>000</a:t>
                      </a:r>
                      <a:endParaRPr lang="en-US" sz="1300" dirty="0"/>
                    </a:p>
                  </a:txBody>
                  <a:tcPr marL="40078" marR="40078" marT="20039" marB="20039"/>
                </a:tc>
                <a:tc>
                  <a:txBody>
                    <a:bodyPr/>
                    <a:lstStyle/>
                    <a:p>
                      <a:pPr algn="ctr"/>
                      <a:r>
                        <a:rPr lang="en-US" sz="1300" dirty="0" smtClean="0"/>
                        <a:t>0</a:t>
                      </a:r>
                      <a:endParaRPr lang="en-US" sz="1300" dirty="0"/>
                    </a:p>
                  </a:txBody>
                  <a:tcPr marL="40078" marR="40078" marT="20039" marB="20039"/>
                </a:tc>
              </a:tr>
              <a:tr h="236021">
                <a:tc>
                  <a:txBody>
                    <a:bodyPr/>
                    <a:lstStyle/>
                    <a:p>
                      <a:pPr algn="ctr"/>
                      <a:r>
                        <a:rPr lang="en-US" sz="1300" dirty="0" smtClean="0"/>
                        <a:t>000</a:t>
                      </a:r>
                      <a:endParaRPr lang="en-US" sz="1300" dirty="0"/>
                    </a:p>
                  </a:txBody>
                  <a:tcPr marL="40078" marR="40078" marT="20039" marB="20039"/>
                </a:tc>
                <a:tc>
                  <a:txBody>
                    <a:bodyPr/>
                    <a:lstStyle/>
                    <a:p>
                      <a:pPr algn="ctr"/>
                      <a:r>
                        <a:rPr lang="en-US" sz="1300" dirty="0" smtClean="0"/>
                        <a:t>0</a:t>
                      </a:r>
                      <a:endParaRPr lang="en-US" sz="1300" dirty="0"/>
                    </a:p>
                  </a:txBody>
                  <a:tcPr marL="40078" marR="40078" marT="20039" marB="20039"/>
                </a:tc>
              </a:tr>
              <a:tr h="236021">
                <a:tc>
                  <a:txBody>
                    <a:bodyPr/>
                    <a:lstStyle/>
                    <a:p>
                      <a:pPr algn="ctr"/>
                      <a:r>
                        <a:rPr lang="en-US" sz="1300" dirty="0" smtClean="0"/>
                        <a:t>000</a:t>
                      </a:r>
                      <a:endParaRPr lang="en-US" sz="1300" dirty="0"/>
                    </a:p>
                  </a:txBody>
                  <a:tcPr marL="40078" marR="40078" marT="20039" marB="20039"/>
                </a:tc>
                <a:tc>
                  <a:txBody>
                    <a:bodyPr/>
                    <a:lstStyle/>
                    <a:p>
                      <a:pPr algn="ctr"/>
                      <a:r>
                        <a:rPr lang="en-US" sz="1300" dirty="0" smtClean="0"/>
                        <a:t>0</a:t>
                      </a:r>
                      <a:endParaRPr lang="en-US" sz="1300" dirty="0"/>
                    </a:p>
                  </a:txBody>
                  <a:tcPr marL="40078" marR="40078" marT="20039" marB="20039"/>
                </a:tc>
              </a:tr>
              <a:tr h="236021">
                <a:tc>
                  <a:txBody>
                    <a:bodyPr/>
                    <a:lstStyle/>
                    <a:p>
                      <a:pPr algn="ctr"/>
                      <a:r>
                        <a:rPr lang="en-US" sz="1300" dirty="0" smtClean="0"/>
                        <a:t>000</a:t>
                      </a:r>
                      <a:endParaRPr lang="en-US" sz="1300" dirty="0"/>
                    </a:p>
                  </a:txBody>
                  <a:tcPr marL="40078" marR="40078" marT="20039" marB="20039"/>
                </a:tc>
                <a:tc>
                  <a:txBody>
                    <a:bodyPr/>
                    <a:lstStyle/>
                    <a:p>
                      <a:pPr algn="ctr"/>
                      <a:r>
                        <a:rPr lang="en-US" sz="1300" dirty="0" smtClean="0"/>
                        <a:t>0</a:t>
                      </a:r>
                      <a:endParaRPr lang="en-US" sz="1300" dirty="0"/>
                    </a:p>
                  </a:txBody>
                  <a:tcPr marL="40078" marR="40078" marT="20039" marB="20039"/>
                </a:tc>
              </a:tr>
              <a:tr h="236021">
                <a:tc>
                  <a:txBody>
                    <a:bodyPr/>
                    <a:lstStyle/>
                    <a:p>
                      <a:pPr algn="ctr"/>
                      <a:r>
                        <a:rPr lang="en-US" sz="1300" dirty="0" smtClean="0"/>
                        <a:t>111</a:t>
                      </a:r>
                      <a:endParaRPr lang="en-US" sz="1300" dirty="0"/>
                    </a:p>
                  </a:txBody>
                  <a:tcPr marL="40078" marR="40078" marT="20039" marB="20039"/>
                </a:tc>
                <a:tc>
                  <a:txBody>
                    <a:bodyPr/>
                    <a:lstStyle/>
                    <a:p>
                      <a:pPr algn="ctr"/>
                      <a:r>
                        <a:rPr lang="en-US" sz="1300" dirty="0" smtClean="0"/>
                        <a:t>1</a:t>
                      </a:r>
                      <a:endParaRPr lang="en-US" sz="1300" dirty="0"/>
                    </a:p>
                  </a:txBody>
                  <a:tcPr marL="40078" marR="40078" marT="20039" marB="20039"/>
                </a:tc>
              </a:tr>
              <a:tr h="236021">
                <a:tc>
                  <a:txBody>
                    <a:bodyPr/>
                    <a:lstStyle/>
                    <a:p>
                      <a:pPr algn="ctr"/>
                      <a:r>
                        <a:rPr lang="en-US" sz="1300" dirty="0" smtClean="0"/>
                        <a:t>000</a:t>
                      </a:r>
                      <a:endParaRPr lang="en-US" sz="1300" dirty="0"/>
                    </a:p>
                  </a:txBody>
                  <a:tcPr marL="40078" marR="40078" marT="20039" marB="20039"/>
                </a:tc>
                <a:tc>
                  <a:txBody>
                    <a:bodyPr/>
                    <a:lstStyle/>
                    <a:p>
                      <a:pPr algn="ctr"/>
                      <a:r>
                        <a:rPr lang="en-US" sz="1300" dirty="0" smtClean="0"/>
                        <a:t>0</a:t>
                      </a:r>
                      <a:endParaRPr lang="en-US" sz="1300" dirty="0"/>
                    </a:p>
                  </a:txBody>
                  <a:tcPr marL="40078" marR="40078" marT="20039" marB="20039"/>
                </a:tc>
              </a:tr>
              <a:tr h="236021">
                <a:tc>
                  <a:txBody>
                    <a:bodyPr/>
                    <a:lstStyle/>
                    <a:p>
                      <a:pPr algn="ctr"/>
                      <a:r>
                        <a:rPr lang="en-US" sz="1300" dirty="0" smtClean="0"/>
                        <a:t>101</a:t>
                      </a:r>
                      <a:endParaRPr lang="en-US" sz="1300" dirty="0"/>
                    </a:p>
                  </a:txBody>
                  <a:tcPr marL="40078" marR="40078" marT="20039" marB="20039"/>
                </a:tc>
                <a:tc>
                  <a:txBody>
                    <a:bodyPr/>
                    <a:lstStyle/>
                    <a:p>
                      <a:pPr algn="ctr"/>
                      <a:r>
                        <a:rPr lang="en-US" sz="1300" dirty="0" smtClean="0"/>
                        <a:t>1</a:t>
                      </a:r>
                      <a:endParaRPr lang="en-US" sz="1300" dirty="0"/>
                    </a:p>
                  </a:txBody>
                  <a:tcPr marL="40078" marR="40078" marT="20039" marB="20039"/>
                </a:tc>
              </a:tr>
              <a:tr h="236021">
                <a:tc>
                  <a:txBody>
                    <a:bodyPr/>
                    <a:lstStyle/>
                    <a:p>
                      <a:pPr algn="ctr"/>
                      <a:r>
                        <a:rPr lang="en-US" sz="1300" dirty="0" smtClean="0"/>
                        <a:t>000</a:t>
                      </a:r>
                      <a:endParaRPr lang="en-US" sz="1300" dirty="0"/>
                    </a:p>
                  </a:txBody>
                  <a:tcPr marL="40078" marR="40078" marT="20039" marB="20039"/>
                </a:tc>
                <a:tc>
                  <a:txBody>
                    <a:bodyPr/>
                    <a:lstStyle/>
                    <a:p>
                      <a:pPr algn="ctr"/>
                      <a:r>
                        <a:rPr lang="en-US" sz="1300" dirty="0" smtClean="0"/>
                        <a:t>0</a:t>
                      </a:r>
                      <a:endParaRPr lang="en-US" sz="1300" dirty="0"/>
                    </a:p>
                  </a:txBody>
                  <a:tcPr marL="40078" marR="40078" marT="20039" marB="20039"/>
                </a:tc>
              </a:tr>
              <a:tr h="236021">
                <a:tc>
                  <a:txBody>
                    <a:bodyPr/>
                    <a:lstStyle/>
                    <a:p>
                      <a:pPr algn="ctr"/>
                      <a:r>
                        <a:rPr lang="en-US" sz="1300" dirty="0" smtClean="0"/>
                        <a:t>000</a:t>
                      </a:r>
                      <a:endParaRPr lang="en-US" sz="1300" dirty="0"/>
                    </a:p>
                  </a:txBody>
                  <a:tcPr marL="40078" marR="40078" marT="20039" marB="20039"/>
                </a:tc>
                <a:tc>
                  <a:txBody>
                    <a:bodyPr/>
                    <a:lstStyle/>
                    <a:p>
                      <a:pPr algn="ctr"/>
                      <a:r>
                        <a:rPr lang="en-US" sz="1300" dirty="0" smtClean="0"/>
                        <a:t>0</a:t>
                      </a:r>
                      <a:endParaRPr lang="en-US" sz="1300" dirty="0"/>
                    </a:p>
                  </a:txBody>
                  <a:tcPr marL="40078" marR="40078" marT="20039" marB="20039"/>
                </a:tc>
              </a:tr>
              <a:tr h="236021">
                <a:tc>
                  <a:txBody>
                    <a:bodyPr/>
                    <a:lstStyle/>
                    <a:p>
                      <a:pPr algn="ctr"/>
                      <a:r>
                        <a:rPr lang="en-US" sz="1300" dirty="0" smtClean="0"/>
                        <a:t>000</a:t>
                      </a:r>
                      <a:endParaRPr lang="en-US" sz="1300" dirty="0"/>
                    </a:p>
                  </a:txBody>
                  <a:tcPr marL="40078" marR="40078" marT="20039" marB="20039"/>
                </a:tc>
                <a:tc>
                  <a:txBody>
                    <a:bodyPr/>
                    <a:lstStyle/>
                    <a:p>
                      <a:pPr algn="ctr"/>
                      <a:r>
                        <a:rPr lang="en-US" sz="1300" dirty="0" smtClean="0"/>
                        <a:t>0</a:t>
                      </a:r>
                      <a:endParaRPr lang="en-US" sz="1300" dirty="0"/>
                    </a:p>
                  </a:txBody>
                  <a:tcPr marL="40078" marR="40078" marT="20039" marB="20039"/>
                </a:tc>
              </a:tr>
              <a:tr h="236021">
                <a:tc>
                  <a:txBody>
                    <a:bodyPr/>
                    <a:lstStyle/>
                    <a:p>
                      <a:pPr algn="ctr"/>
                      <a:r>
                        <a:rPr lang="en-US" sz="1300" dirty="0" smtClean="0"/>
                        <a:t>011</a:t>
                      </a:r>
                      <a:endParaRPr lang="en-US" sz="1300" dirty="0"/>
                    </a:p>
                  </a:txBody>
                  <a:tcPr marL="40078" marR="40078" marT="20039" marB="20039"/>
                </a:tc>
                <a:tc>
                  <a:txBody>
                    <a:bodyPr/>
                    <a:lstStyle/>
                    <a:p>
                      <a:pPr algn="ctr"/>
                      <a:r>
                        <a:rPr lang="en-US" sz="1300" dirty="0" smtClean="0"/>
                        <a:t>1</a:t>
                      </a:r>
                      <a:endParaRPr lang="en-US" sz="1300" dirty="0"/>
                    </a:p>
                  </a:txBody>
                  <a:tcPr marL="40078" marR="40078" marT="20039" marB="20039"/>
                </a:tc>
              </a:tr>
              <a:tr h="236021">
                <a:tc>
                  <a:txBody>
                    <a:bodyPr/>
                    <a:lstStyle/>
                    <a:p>
                      <a:pPr algn="ctr"/>
                      <a:r>
                        <a:rPr lang="en-US" sz="1300" dirty="0" smtClean="0"/>
                        <a:t>100</a:t>
                      </a:r>
                      <a:endParaRPr lang="en-US" sz="1300" dirty="0"/>
                    </a:p>
                  </a:txBody>
                  <a:tcPr marL="40078" marR="40078" marT="20039" marB="20039"/>
                </a:tc>
                <a:tc>
                  <a:txBody>
                    <a:bodyPr/>
                    <a:lstStyle/>
                    <a:p>
                      <a:pPr algn="ctr"/>
                      <a:r>
                        <a:rPr lang="en-US" sz="1300" dirty="0" smtClean="0"/>
                        <a:t>1</a:t>
                      </a:r>
                      <a:endParaRPr lang="en-US" sz="1300" dirty="0"/>
                    </a:p>
                  </a:txBody>
                  <a:tcPr marL="40078" marR="40078" marT="20039" marB="20039"/>
                </a:tc>
              </a:tr>
              <a:tr h="236021">
                <a:tc>
                  <a:txBody>
                    <a:bodyPr/>
                    <a:lstStyle/>
                    <a:p>
                      <a:pPr algn="ctr"/>
                      <a:r>
                        <a:rPr lang="en-US" sz="1300" dirty="0" smtClean="0"/>
                        <a:t>000</a:t>
                      </a:r>
                      <a:endParaRPr lang="en-US" sz="1300" dirty="0"/>
                    </a:p>
                  </a:txBody>
                  <a:tcPr marL="40078" marR="40078" marT="20039" marB="20039"/>
                </a:tc>
                <a:tc>
                  <a:txBody>
                    <a:bodyPr/>
                    <a:lstStyle/>
                    <a:p>
                      <a:pPr algn="ctr"/>
                      <a:r>
                        <a:rPr lang="en-US" sz="1300" dirty="0" smtClean="0"/>
                        <a:t>1</a:t>
                      </a:r>
                      <a:endParaRPr lang="en-US" sz="1300" dirty="0"/>
                    </a:p>
                  </a:txBody>
                  <a:tcPr marL="40078" marR="40078" marT="20039" marB="20039"/>
                </a:tc>
              </a:tr>
              <a:tr h="236021">
                <a:tc>
                  <a:txBody>
                    <a:bodyPr/>
                    <a:lstStyle/>
                    <a:p>
                      <a:pPr algn="ctr"/>
                      <a:r>
                        <a:rPr lang="en-US" sz="1300" dirty="0" smtClean="0"/>
                        <a:t>110</a:t>
                      </a:r>
                      <a:endParaRPr lang="en-US" sz="1300" dirty="0"/>
                    </a:p>
                  </a:txBody>
                  <a:tcPr marL="40078" marR="40078" marT="20039" marB="20039"/>
                </a:tc>
                <a:tc>
                  <a:txBody>
                    <a:bodyPr/>
                    <a:lstStyle/>
                    <a:p>
                      <a:pPr algn="ctr"/>
                      <a:r>
                        <a:rPr lang="en-US" sz="1300" dirty="0" smtClean="0"/>
                        <a:t>1</a:t>
                      </a:r>
                      <a:endParaRPr lang="en-US" sz="1300" dirty="0"/>
                    </a:p>
                  </a:txBody>
                  <a:tcPr marL="40078" marR="40078" marT="20039" marB="20039"/>
                </a:tc>
              </a:tr>
              <a:tr h="236021">
                <a:tc>
                  <a:txBody>
                    <a:bodyPr/>
                    <a:lstStyle/>
                    <a:p>
                      <a:pPr algn="ctr"/>
                      <a:r>
                        <a:rPr lang="en-US" sz="1300" dirty="0" smtClean="0"/>
                        <a:t>001</a:t>
                      </a:r>
                      <a:endParaRPr lang="en-US" sz="1300" dirty="0"/>
                    </a:p>
                  </a:txBody>
                  <a:tcPr marL="40078" marR="40078" marT="20039" marB="20039"/>
                </a:tc>
                <a:tc>
                  <a:txBody>
                    <a:bodyPr/>
                    <a:lstStyle/>
                    <a:p>
                      <a:pPr algn="ctr"/>
                      <a:r>
                        <a:rPr lang="en-US" sz="1300" dirty="0" smtClean="0"/>
                        <a:t>1</a:t>
                      </a:r>
                      <a:endParaRPr lang="en-US" sz="1300" dirty="0"/>
                    </a:p>
                  </a:txBody>
                  <a:tcPr marL="40078" marR="40078" marT="20039" marB="20039"/>
                </a:tc>
              </a:tr>
              <a:tr h="236021">
                <a:tc>
                  <a:txBody>
                    <a:bodyPr/>
                    <a:lstStyle/>
                    <a:p>
                      <a:pPr algn="ctr"/>
                      <a:r>
                        <a:rPr lang="en-US" sz="1300" dirty="0" smtClean="0"/>
                        <a:t>010</a:t>
                      </a:r>
                      <a:endParaRPr lang="en-US" sz="1300" dirty="0"/>
                    </a:p>
                  </a:txBody>
                  <a:tcPr marL="40078" marR="40078" marT="20039" marB="20039"/>
                </a:tc>
                <a:tc>
                  <a:txBody>
                    <a:bodyPr/>
                    <a:lstStyle/>
                    <a:p>
                      <a:pPr algn="ctr"/>
                      <a:r>
                        <a:rPr lang="en-US" sz="1300" dirty="0" smtClean="0"/>
                        <a:t>1</a:t>
                      </a:r>
                      <a:endParaRPr lang="en-US" sz="1300" dirty="0"/>
                    </a:p>
                  </a:txBody>
                  <a:tcPr marL="40078" marR="40078" marT="20039" marB="20039"/>
                </a:tc>
              </a:tr>
            </a:tbl>
          </a:graphicData>
        </a:graphic>
      </p:graphicFrame>
      <p:graphicFrame>
        <p:nvGraphicFramePr>
          <p:cNvPr id="27" name="Content Placeholder 3"/>
          <p:cNvGraphicFramePr>
            <a:graphicFrameLocks/>
          </p:cNvGraphicFramePr>
          <p:nvPr>
            <p:extLst>
              <p:ext uri="{D42A27DB-BD31-4B8C-83A1-F6EECF244321}">
                <p14:modId xmlns="" xmlns:p14="http://schemas.microsoft.com/office/powerpoint/2010/main" val="3977769723"/>
              </p:ext>
            </p:extLst>
          </p:nvPr>
        </p:nvGraphicFramePr>
        <p:xfrm>
          <a:off x="3290413" y="1792271"/>
          <a:ext cx="274320" cy="3811168"/>
        </p:xfrm>
        <a:graphic>
          <a:graphicData uri="http://schemas.openxmlformats.org/drawingml/2006/table">
            <a:tbl>
              <a:tblPr firstRow="1" bandRow="1">
                <a:tableStyleId>{5940675A-B579-460E-94D1-54222C63F5DA}</a:tableStyleId>
              </a:tblPr>
              <a:tblGrid>
                <a:gridCol w="274320"/>
              </a:tblGrid>
              <a:tr h="236021">
                <a:tc>
                  <a:txBody>
                    <a:bodyPr/>
                    <a:lstStyle/>
                    <a:p>
                      <a:pPr algn="r"/>
                      <a:r>
                        <a:rPr lang="en-US" sz="1300" dirty="0" smtClean="0"/>
                        <a:t>15</a:t>
                      </a:r>
                      <a:endParaRPr lang="en-US" sz="1300" dirty="0"/>
                    </a:p>
                  </a:txBody>
                  <a:tcPr marL="40078" marR="40078" marT="20039" marB="20039">
                    <a:lnL w="12700" cmpd="sng">
                      <a:noFill/>
                    </a:lnL>
                    <a:lnR w="12700" cmpd="sng">
                      <a:noFill/>
                    </a:lnR>
                    <a:lnT w="12700" cmpd="sng">
                      <a:noFill/>
                    </a:lnT>
                    <a:lnB w="12700" cmpd="sng">
                      <a:noFill/>
                    </a:lnB>
                    <a:lnTlToBr w="12700" cmpd="sng">
                      <a:noFill/>
                      <a:prstDash val="solid"/>
                    </a:lnTlToBr>
                    <a:lnBlToTr w="12700" cmpd="sng">
                      <a:noFill/>
                      <a:prstDash val="solid"/>
                    </a:lnBlToTr>
                  </a:tcPr>
                </a:tc>
              </a:tr>
              <a:tr h="236021">
                <a:tc>
                  <a:txBody>
                    <a:bodyPr/>
                    <a:lstStyle/>
                    <a:p>
                      <a:pPr algn="r"/>
                      <a:r>
                        <a:rPr lang="en-US" sz="1300" dirty="0" smtClean="0"/>
                        <a:t>14</a:t>
                      </a:r>
                      <a:endParaRPr lang="en-US" sz="1300" dirty="0"/>
                    </a:p>
                  </a:txBody>
                  <a:tcPr marL="40078" marR="40078" marT="20039" marB="20039">
                    <a:lnL w="12700" cmpd="sng">
                      <a:noFill/>
                    </a:lnL>
                    <a:lnR w="12700" cmpd="sng">
                      <a:noFill/>
                    </a:lnR>
                    <a:lnT w="12700" cmpd="sng">
                      <a:noFill/>
                    </a:lnT>
                    <a:lnB w="12700" cmpd="sng">
                      <a:noFill/>
                    </a:lnB>
                    <a:lnTlToBr w="12700" cmpd="sng">
                      <a:noFill/>
                      <a:prstDash val="solid"/>
                    </a:lnTlToBr>
                    <a:lnBlToTr w="12700" cmpd="sng">
                      <a:noFill/>
                      <a:prstDash val="solid"/>
                    </a:lnBlToTr>
                  </a:tcPr>
                </a:tc>
              </a:tr>
              <a:tr h="236021">
                <a:tc>
                  <a:txBody>
                    <a:bodyPr/>
                    <a:lstStyle/>
                    <a:p>
                      <a:pPr algn="r"/>
                      <a:r>
                        <a:rPr lang="en-US" sz="1300" dirty="0" smtClean="0"/>
                        <a:t>13</a:t>
                      </a:r>
                      <a:endParaRPr lang="en-US" sz="1300" dirty="0"/>
                    </a:p>
                  </a:txBody>
                  <a:tcPr marL="40078" marR="40078" marT="20039" marB="20039">
                    <a:lnL w="12700" cmpd="sng">
                      <a:noFill/>
                    </a:lnL>
                    <a:lnR w="12700" cmpd="sng">
                      <a:noFill/>
                    </a:lnR>
                    <a:lnT w="12700" cmpd="sng">
                      <a:noFill/>
                    </a:lnT>
                    <a:lnB w="12700" cmpd="sng">
                      <a:noFill/>
                    </a:lnB>
                    <a:lnTlToBr w="12700" cmpd="sng">
                      <a:noFill/>
                      <a:prstDash val="solid"/>
                    </a:lnTlToBr>
                    <a:lnBlToTr w="12700" cmpd="sng">
                      <a:noFill/>
                      <a:prstDash val="solid"/>
                    </a:lnBlToTr>
                  </a:tcPr>
                </a:tc>
              </a:tr>
              <a:tr h="236021">
                <a:tc>
                  <a:txBody>
                    <a:bodyPr/>
                    <a:lstStyle/>
                    <a:p>
                      <a:pPr algn="r"/>
                      <a:r>
                        <a:rPr lang="en-US" sz="1300" dirty="0" smtClean="0"/>
                        <a:t>12</a:t>
                      </a:r>
                      <a:endParaRPr lang="en-US" sz="1300" dirty="0"/>
                    </a:p>
                  </a:txBody>
                  <a:tcPr marL="40078" marR="40078" marT="20039" marB="20039">
                    <a:lnL w="12700" cmpd="sng">
                      <a:noFill/>
                    </a:lnL>
                    <a:lnR w="12700" cmpd="sng">
                      <a:noFill/>
                    </a:lnR>
                    <a:lnT w="12700" cmpd="sng">
                      <a:noFill/>
                    </a:lnT>
                    <a:lnB w="12700" cmpd="sng">
                      <a:noFill/>
                    </a:lnB>
                    <a:lnTlToBr w="12700" cmpd="sng">
                      <a:noFill/>
                      <a:prstDash val="solid"/>
                    </a:lnTlToBr>
                    <a:lnBlToTr w="12700" cmpd="sng">
                      <a:noFill/>
                      <a:prstDash val="solid"/>
                    </a:lnBlToTr>
                  </a:tcPr>
                </a:tc>
              </a:tr>
              <a:tr h="236021">
                <a:tc>
                  <a:txBody>
                    <a:bodyPr/>
                    <a:lstStyle/>
                    <a:p>
                      <a:pPr algn="r"/>
                      <a:r>
                        <a:rPr lang="en-US" sz="1300" dirty="0" smtClean="0"/>
                        <a:t>11</a:t>
                      </a:r>
                      <a:endParaRPr lang="en-US" sz="1300" dirty="0"/>
                    </a:p>
                  </a:txBody>
                  <a:tcPr marL="40078" marR="40078" marT="20039" marB="20039">
                    <a:lnL w="12700" cmpd="sng">
                      <a:noFill/>
                    </a:lnL>
                    <a:lnR w="12700" cmpd="sng">
                      <a:noFill/>
                    </a:lnR>
                    <a:lnT w="12700" cmpd="sng">
                      <a:noFill/>
                    </a:lnT>
                    <a:lnB w="12700" cmpd="sng">
                      <a:noFill/>
                    </a:lnB>
                    <a:lnTlToBr w="12700" cmpd="sng">
                      <a:noFill/>
                      <a:prstDash val="solid"/>
                    </a:lnTlToBr>
                    <a:lnBlToTr w="12700" cmpd="sng">
                      <a:noFill/>
                      <a:prstDash val="solid"/>
                    </a:lnBlToTr>
                  </a:tcPr>
                </a:tc>
              </a:tr>
              <a:tr h="236021">
                <a:tc>
                  <a:txBody>
                    <a:bodyPr/>
                    <a:lstStyle/>
                    <a:p>
                      <a:pPr algn="r"/>
                      <a:r>
                        <a:rPr lang="en-US" sz="1300" dirty="0" smtClean="0"/>
                        <a:t>10</a:t>
                      </a:r>
                      <a:endParaRPr lang="en-US" sz="1300" dirty="0"/>
                    </a:p>
                  </a:txBody>
                  <a:tcPr marL="40078" marR="40078" marT="20039" marB="20039">
                    <a:lnL w="12700" cmpd="sng">
                      <a:noFill/>
                    </a:lnL>
                    <a:lnR w="12700" cmpd="sng">
                      <a:noFill/>
                    </a:lnR>
                    <a:lnT w="12700" cmpd="sng">
                      <a:noFill/>
                    </a:lnT>
                    <a:lnB w="12700" cmpd="sng">
                      <a:noFill/>
                    </a:lnB>
                    <a:lnTlToBr w="12700" cmpd="sng">
                      <a:noFill/>
                      <a:prstDash val="solid"/>
                    </a:lnTlToBr>
                    <a:lnBlToTr w="12700" cmpd="sng">
                      <a:noFill/>
                      <a:prstDash val="solid"/>
                    </a:lnBlToTr>
                  </a:tcPr>
                </a:tc>
              </a:tr>
              <a:tr h="236021">
                <a:tc>
                  <a:txBody>
                    <a:bodyPr/>
                    <a:lstStyle/>
                    <a:p>
                      <a:pPr algn="r"/>
                      <a:r>
                        <a:rPr lang="en-US" sz="1300" dirty="0" smtClean="0"/>
                        <a:t>9</a:t>
                      </a:r>
                      <a:endParaRPr lang="en-US" sz="1300" dirty="0"/>
                    </a:p>
                  </a:txBody>
                  <a:tcPr marL="40078" marR="40078" marT="20039" marB="20039">
                    <a:lnL w="12700" cmpd="sng">
                      <a:noFill/>
                    </a:lnL>
                    <a:lnR w="12700" cmpd="sng">
                      <a:noFill/>
                    </a:lnR>
                    <a:lnT w="12700" cmpd="sng">
                      <a:noFill/>
                    </a:lnT>
                    <a:lnB w="12700" cmpd="sng">
                      <a:noFill/>
                    </a:lnB>
                    <a:lnTlToBr w="12700" cmpd="sng">
                      <a:noFill/>
                      <a:prstDash val="solid"/>
                    </a:lnTlToBr>
                    <a:lnBlToTr w="12700" cmpd="sng">
                      <a:noFill/>
                      <a:prstDash val="solid"/>
                    </a:lnBlToTr>
                  </a:tcPr>
                </a:tc>
              </a:tr>
              <a:tr h="236021">
                <a:tc>
                  <a:txBody>
                    <a:bodyPr/>
                    <a:lstStyle/>
                    <a:p>
                      <a:pPr algn="r"/>
                      <a:r>
                        <a:rPr lang="en-US" sz="1300" dirty="0" smtClean="0"/>
                        <a:t>8</a:t>
                      </a:r>
                      <a:endParaRPr lang="en-US" sz="1300" dirty="0"/>
                    </a:p>
                  </a:txBody>
                  <a:tcPr marL="40078" marR="40078" marT="20039" marB="20039">
                    <a:lnL w="12700" cmpd="sng">
                      <a:noFill/>
                    </a:lnL>
                    <a:lnR w="12700" cmpd="sng">
                      <a:noFill/>
                    </a:lnR>
                    <a:lnT w="12700" cmpd="sng">
                      <a:noFill/>
                    </a:lnT>
                    <a:lnB w="12700" cmpd="sng">
                      <a:noFill/>
                    </a:lnB>
                    <a:lnTlToBr w="12700" cmpd="sng">
                      <a:noFill/>
                      <a:prstDash val="solid"/>
                    </a:lnTlToBr>
                    <a:lnBlToTr w="12700" cmpd="sng">
                      <a:noFill/>
                      <a:prstDash val="solid"/>
                    </a:lnBlToTr>
                  </a:tcPr>
                </a:tc>
              </a:tr>
              <a:tr h="236021">
                <a:tc>
                  <a:txBody>
                    <a:bodyPr/>
                    <a:lstStyle/>
                    <a:p>
                      <a:pPr algn="r"/>
                      <a:r>
                        <a:rPr lang="en-US" sz="1300" dirty="0" smtClean="0"/>
                        <a:t>7</a:t>
                      </a:r>
                      <a:endParaRPr lang="en-US" sz="1300" dirty="0"/>
                    </a:p>
                  </a:txBody>
                  <a:tcPr marL="40078" marR="40078" marT="20039" marB="20039">
                    <a:lnL w="12700" cmpd="sng">
                      <a:noFill/>
                    </a:lnL>
                    <a:lnR w="12700" cmpd="sng">
                      <a:noFill/>
                    </a:lnR>
                    <a:lnT w="12700" cmpd="sng">
                      <a:noFill/>
                    </a:lnT>
                    <a:lnB w="12700" cmpd="sng">
                      <a:noFill/>
                    </a:lnB>
                    <a:lnTlToBr w="12700" cmpd="sng">
                      <a:noFill/>
                      <a:prstDash val="solid"/>
                    </a:lnTlToBr>
                    <a:lnBlToTr w="12700" cmpd="sng">
                      <a:noFill/>
                      <a:prstDash val="solid"/>
                    </a:lnBlToTr>
                  </a:tcPr>
                </a:tc>
              </a:tr>
              <a:tr h="236021">
                <a:tc>
                  <a:txBody>
                    <a:bodyPr/>
                    <a:lstStyle/>
                    <a:p>
                      <a:pPr algn="r"/>
                      <a:r>
                        <a:rPr lang="en-US" sz="1300" dirty="0" smtClean="0"/>
                        <a:t>6</a:t>
                      </a:r>
                      <a:endParaRPr lang="en-US" sz="1300" dirty="0"/>
                    </a:p>
                  </a:txBody>
                  <a:tcPr marL="40078" marR="40078" marT="20039" marB="20039">
                    <a:lnL w="12700" cmpd="sng">
                      <a:noFill/>
                    </a:lnL>
                    <a:lnR w="12700" cmpd="sng">
                      <a:noFill/>
                    </a:lnR>
                    <a:lnT w="12700" cmpd="sng">
                      <a:noFill/>
                    </a:lnT>
                    <a:lnB w="12700" cmpd="sng">
                      <a:noFill/>
                    </a:lnB>
                    <a:lnTlToBr w="12700" cmpd="sng">
                      <a:noFill/>
                      <a:prstDash val="solid"/>
                    </a:lnTlToBr>
                    <a:lnBlToTr w="12700" cmpd="sng">
                      <a:noFill/>
                      <a:prstDash val="solid"/>
                    </a:lnBlToTr>
                  </a:tcPr>
                </a:tc>
              </a:tr>
              <a:tr h="236021">
                <a:tc>
                  <a:txBody>
                    <a:bodyPr/>
                    <a:lstStyle/>
                    <a:p>
                      <a:pPr algn="r"/>
                      <a:r>
                        <a:rPr lang="en-US" sz="1300" dirty="0" smtClean="0"/>
                        <a:t>5</a:t>
                      </a:r>
                      <a:endParaRPr lang="en-US" sz="1300" dirty="0"/>
                    </a:p>
                  </a:txBody>
                  <a:tcPr marL="40078" marR="40078" marT="20039" marB="20039">
                    <a:lnL w="12700" cmpd="sng">
                      <a:noFill/>
                    </a:lnL>
                    <a:lnR w="12700" cmpd="sng">
                      <a:noFill/>
                    </a:lnR>
                    <a:lnT w="12700" cmpd="sng">
                      <a:noFill/>
                    </a:lnT>
                    <a:lnB w="12700" cmpd="sng">
                      <a:noFill/>
                    </a:lnB>
                    <a:lnTlToBr w="12700" cmpd="sng">
                      <a:noFill/>
                      <a:prstDash val="solid"/>
                    </a:lnTlToBr>
                    <a:lnBlToTr w="12700" cmpd="sng">
                      <a:noFill/>
                      <a:prstDash val="solid"/>
                    </a:lnBlToTr>
                  </a:tcPr>
                </a:tc>
              </a:tr>
              <a:tr h="236021">
                <a:tc>
                  <a:txBody>
                    <a:bodyPr/>
                    <a:lstStyle/>
                    <a:p>
                      <a:pPr algn="r"/>
                      <a:r>
                        <a:rPr lang="en-US" sz="1300" dirty="0" smtClean="0"/>
                        <a:t>4</a:t>
                      </a:r>
                      <a:endParaRPr lang="en-US" sz="1300" dirty="0"/>
                    </a:p>
                  </a:txBody>
                  <a:tcPr marL="40078" marR="40078" marT="20039" marB="20039">
                    <a:lnL w="12700" cmpd="sng">
                      <a:noFill/>
                    </a:lnL>
                    <a:lnR w="12700" cmpd="sng">
                      <a:noFill/>
                    </a:lnR>
                    <a:lnT w="12700" cmpd="sng">
                      <a:noFill/>
                    </a:lnT>
                    <a:lnB w="12700" cmpd="sng">
                      <a:noFill/>
                    </a:lnB>
                    <a:lnTlToBr w="12700" cmpd="sng">
                      <a:noFill/>
                      <a:prstDash val="solid"/>
                    </a:lnTlToBr>
                    <a:lnBlToTr w="12700" cmpd="sng">
                      <a:noFill/>
                      <a:prstDash val="solid"/>
                    </a:lnBlToTr>
                  </a:tcPr>
                </a:tc>
              </a:tr>
              <a:tr h="236021">
                <a:tc>
                  <a:txBody>
                    <a:bodyPr/>
                    <a:lstStyle/>
                    <a:p>
                      <a:pPr algn="r"/>
                      <a:r>
                        <a:rPr lang="en-US" sz="1300" dirty="0" smtClean="0"/>
                        <a:t>3</a:t>
                      </a:r>
                      <a:endParaRPr lang="en-US" sz="1300" dirty="0"/>
                    </a:p>
                  </a:txBody>
                  <a:tcPr marL="40078" marR="40078" marT="20039" marB="20039">
                    <a:lnL w="12700" cmpd="sng">
                      <a:noFill/>
                    </a:lnL>
                    <a:lnR w="12700" cmpd="sng">
                      <a:noFill/>
                    </a:lnR>
                    <a:lnT w="12700" cmpd="sng">
                      <a:noFill/>
                    </a:lnT>
                    <a:lnB w="12700" cmpd="sng">
                      <a:noFill/>
                    </a:lnB>
                    <a:lnTlToBr w="12700" cmpd="sng">
                      <a:noFill/>
                      <a:prstDash val="solid"/>
                    </a:lnTlToBr>
                    <a:lnBlToTr w="12700" cmpd="sng">
                      <a:noFill/>
                      <a:prstDash val="solid"/>
                    </a:lnBlToTr>
                  </a:tcPr>
                </a:tc>
              </a:tr>
              <a:tr h="236021">
                <a:tc>
                  <a:txBody>
                    <a:bodyPr/>
                    <a:lstStyle/>
                    <a:p>
                      <a:pPr algn="r"/>
                      <a:r>
                        <a:rPr lang="en-US" sz="1300" dirty="0" smtClean="0"/>
                        <a:t>2</a:t>
                      </a:r>
                      <a:endParaRPr lang="en-US" sz="1300" dirty="0"/>
                    </a:p>
                  </a:txBody>
                  <a:tcPr marL="40078" marR="40078" marT="20039" marB="20039">
                    <a:lnL w="12700" cmpd="sng">
                      <a:noFill/>
                    </a:lnL>
                    <a:lnR w="12700" cmpd="sng">
                      <a:noFill/>
                    </a:lnR>
                    <a:lnT w="12700" cmpd="sng">
                      <a:noFill/>
                    </a:lnT>
                    <a:lnB w="12700" cmpd="sng">
                      <a:noFill/>
                    </a:lnB>
                    <a:lnTlToBr w="12700" cmpd="sng">
                      <a:noFill/>
                      <a:prstDash val="solid"/>
                    </a:lnTlToBr>
                    <a:lnBlToTr w="12700" cmpd="sng">
                      <a:noFill/>
                      <a:prstDash val="solid"/>
                    </a:lnBlToTr>
                  </a:tcPr>
                </a:tc>
              </a:tr>
              <a:tr h="236021">
                <a:tc>
                  <a:txBody>
                    <a:bodyPr/>
                    <a:lstStyle/>
                    <a:p>
                      <a:pPr algn="r"/>
                      <a:r>
                        <a:rPr lang="en-US" sz="1300" dirty="0" smtClean="0"/>
                        <a:t>1</a:t>
                      </a:r>
                      <a:endParaRPr lang="en-US" sz="1300" dirty="0"/>
                    </a:p>
                  </a:txBody>
                  <a:tcPr marL="40078" marR="40078" marT="20039" marB="20039">
                    <a:lnL w="12700" cmpd="sng">
                      <a:noFill/>
                    </a:lnL>
                    <a:lnR w="12700" cmpd="sng">
                      <a:noFill/>
                    </a:lnR>
                    <a:lnT w="12700" cmpd="sng">
                      <a:noFill/>
                    </a:lnT>
                    <a:lnB w="12700" cmpd="sng">
                      <a:noFill/>
                    </a:lnB>
                    <a:lnTlToBr w="12700" cmpd="sng">
                      <a:noFill/>
                      <a:prstDash val="solid"/>
                    </a:lnTlToBr>
                    <a:lnBlToTr w="12700" cmpd="sng">
                      <a:noFill/>
                      <a:prstDash val="solid"/>
                    </a:lnBlToTr>
                  </a:tcPr>
                </a:tc>
              </a:tr>
              <a:tr h="236021">
                <a:tc>
                  <a:txBody>
                    <a:bodyPr/>
                    <a:lstStyle/>
                    <a:p>
                      <a:pPr algn="r"/>
                      <a:r>
                        <a:rPr lang="en-US" sz="1300" dirty="0" smtClean="0"/>
                        <a:t>0</a:t>
                      </a:r>
                      <a:endParaRPr lang="en-US" sz="1300" dirty="0"/>
                    </a:p>
                  </a:txBody>
                  <a:tcPr marL="40078" marR="40078" marT="20039" marB="20039">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28" name="Up Arrow 27"/>
          <p:cNvSpPr/>
          <p:nvPr/>
        </p:nvSpPr>
        <p:spPr>
          <a:xfrm>
            <a:off x="3919653" y="1023383"/>
            <a:ext cx="304800" cy="228600"/>
          </a:xfrm>
          <a:prstGeom prst="upArrow">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Up Arrow 28"/>
          <p:cNvSpPr/>
          <p:nvPr/>
        </p:nvSpPr>
        <p:spPr>
          <a:xfrm>
            <a:off x="3921511" y="6095330"/>
            <a:ext cx="304800" cy="228600"/>
          </a:xfrm>
          <a:prstGeom prst="upArrow">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4085062" y="6139264"/>
            <a:ext cx="3382537" cy="369332"/>
          </a:xfrm>
          <a:prstGeom prst="rect">
            <a:avLst/>
          </a:prstGeom>
          <a:noFill/>
        </p:spPr>
        <p:txBody>
          <a:bodyPr wrap="square" rtlCol="0">
            <a:spAutoFit/>
          </a:bodyPr>
          <a:lstStyle/>
          <a:p>
            <a:r>
              <a:rPr lang="en-US" dirty="0" smtClean="0"/>
              <a:t>Incoming logical address (8196)</a:t>
            </a:r>
            <a:endParaRPr lang="en-US" dirty="0"/>
          </a:p>
        </p:txBody>
      </p:sp>
      <p:sp>
        <p:nvSpPr>
          <p:cNvPr id="31" name="TextBox 30"/>
          <p:cNvSpPr txBox="1"/>
          <p:nvPr/>
        </p:nvSpPr>
        <p:spPr>
          <a:xfrm>
            <a:off x="4224452" y="897262"/>
            <a:ext cx="3700347" cy="369332"/>
          </a:xfrm>
          <a:prstGeom prst="rect">
            <a:avLst/>
          </a:prstGeom>
          <a:noFill/>
        </p:spPr>
        <p:txBody>
          <a:bodyPr wrap="square" rtlCol="0">
            <a:spAutoFit/>
          </a:bodyPr>
          <a:lstStyle/>
          <a:p>
            <a:r>
              <a:rPr lang="en-US" dirty="0" smtClean="0"/>
              <a:t>Outgoing physical address (24580)</a:t>
            </a:r>
            <a:endParaRPr lang="en-US" dirty="0"/>
          </a:p>
        </p:txBody>
      </p:sp>
      <p:sp>
        <p:nvSpPr>
          <p:cNvPr id="32" name="Left Brace 31"/>
          <p:cNvSpPr/>
          <p:nvPr/>
        </p:nvSpPr>
        <p:spPr>
          <a:xfrm>
            <a:off x="2895600" y="1792941"/>
            <a:ext cx="381000" cy="3810000"/>
          </a:xfrm>
          <a:prstGeom prst="leftBrace">
            <a:avLst/>
          </a:prstGeom>
          <a:ln w="28575">
            <a:solidFill>
              <a:schemeClr val="tx2"/>
            </a:solidFill>
            <a:tailEnd type="triangle"/>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33" name="TextBox 32"/>
          <p:cNvSpPr txBox="1"/>
          <p:nvPr/>
        </p:nvSpPr>
        <p:spPr>
          <a:xfrm>
            <a:off x="2286000" y="3374775"/>
            <a:ext cx="990600" cy="646331"/>
          </a:xfrm>
          <a:prstGeom prst="rect">
            <a:avLst/>
          </a:prstGeom>
          <a:noFill/>
        </p:spPr>
        <p:txBody>
          <a:bodyPr wrap="square" rtlCol="0">
            <a:spAutoFit/>
          </a:bodyPr>
          <a:lstStyle/>
          <a:p>
            <a:r>
              <a:rPr lang="en-US" dirty="0" smtClean="0"/>
              <a:t>Page Table</a:t>
            </a:r>
            <a:endParaRPr lang="en-US" dirty="0"/>
          </a:p>
        </p:txBody>
      </p:sp>
      <p:sp>
        <p:nvSpPr>
          <p:cNvPr id="34" name="Left Brace 33"/>
          <p:cNvSpPr/>
          <p:nvPr/>
        </p:nvSpPr>
        <p:spPr>
          <a:xfrm rot="5400000">
            <a:off x="2247518" y="5143118"/>
            <a:ext cx="285748" cy="1124712"/>
          </a:xfrm>
          <a:prstGeom prst="leftBrace">
            <a:avLst/>
          </a:prstGeom>
          <a:ln w="28575">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 name="Left Brace 34"/>
          <p:cNvSpPr/>
          <p:nvPr/>
        </p:nvSpPr>
        <p:spPr>
          <a:xfrm rot="5400000">
            <a:off x="4484947" y="4022978"/>
            <a:ext cx="285748" cy="3364992"/>
          </a:xfrm>
          <a:prstGeom prst="leftBrace">
            <a:avLst>
              <a:gd name="adj1" fmla="val 8333"/>
              <a:gd name="adj2" fmla="val 9399"/>
            </a:avLst>
          </a:prstGeom>
          <a:ln w="28575">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aphicFrame>
        <p:nvGraphicFramePr>
          <p:cNvPr id="36" name="Content Placeholder 3"/>
          <p:cNvGraphicFramePr>
            <a:graphicFrameLocks/>
          </p:cNvGraphicFramePr>
          <p:nvPr>
            <p:extLst>
              <p:ext uri="{D42A27DB-BD31-4B8C-83A1-F6EECF244321}">
                <p14:modId xmlns="" xmlns:p14="http://schemas.microsoft.com/office/powerpoint/2010/main" val="2642276422"/>
              </p:ext>
            </p:extLst>
          </p:nvPr>
        </p:nvGraphicFramePr>
        <p:xfrm>
          <a:off x="4907280" y="4896785"/>
          <a:ext cx="731520" cy="238198"/>
        </p:xfrm>
        <a:graphic>
          <a:graphicData uri="http://schemas.openxmlformats.org/drawingml/2006/table">
            <a:tbl>
              <a:tblPr firstRow="1" bandRow="1">
                <a:tableStyleId>{5940675A-B579-460E-94D1-54222C63F5DA}</a:tableStyleId>
              </a:tblPr>
              <a:tblGrid>
                <a:gridCol w="731520"/>
              </a:tblGrid>
              <a:tr h="236021">
                <a:tc>
                  <a:txBody>
                    <a:bodyPr/>
                    <a:lstStyle/>
                    <a:p>
                      <a:pPr algn="ctr"/>
                      <a:r>
                        <a:rPr lang="en-US" sz="1300" dirty="0" smtClean="0"/>
                        <a:t>110</a:t>
                      </a:r>
                      <a:endParaRPr lang="en-US" sz="1300" dirty="0"/>
                    </a:p>
                  </a:txBody>
                  <a:tcPr marL="40078" marR="40078" marT="20039" marB="20039"/>
                </a:tc>
              </a:tr>
            </a:tbl>
          </a:graphicData>
        </a:graphic>
      </p:graphicFrame>
      <p:sp>
        <p:nvSpPr>
          <p:cNvPr id="37" name="Left Brace 36"/>
          <p:cNvSpPr/>
          <p:nvPr/>
        </p:nvSpPr>
        <p:spPr>
          <a:xfrm rot="16200000" flipV="1">
            <a:off x="2397253" y="1193674"/>
            <a:ext cx="285748" cy="832104"/>
          </a:xfrm>
          <a:prstGeom prst="leftBrace">
            <a:avLst/>
          </a:prstGeom>
          <a:ln w="28575">
            <a:solidFill>
              <a:schemeClr val="tx2"/>
            </a:solidFill>
            <a:tailEnd type="triangle"/>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38" name="Left Brace 37"/>
          <p:cNvSpPr/>
          <p:nvPr/>
        </p:nvSpPr>
        <p:spPr>
          <a:xfrm rot="5400000" flipH="1" flipV="1">
            <a:off x="4485711" y="-72770"/>
            <a:ext cx="285748" cy="3364992"/>
          </a:xfrm>
          <a:prstGeom prst="leftBrace">
            <a:avLst>
              <a:gd name="adj1" fmla="val 8333"/>
              <a:gd name="adj2" fmla="val 91560"/>
            </a:avLst>
          </a:prstGeom>
          <a:ln w="28575">
            <a:solidFill>
              <a:schemeClr val="tx2"/>
            </a:solidFill>
            <a:tailEnd type="triangle"/>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cxnSp>
        <p:nvCxnSpPr>
          <p:cNvPr id="39" name="Straight Arrow Connector 38"/>
          <p:cNvCxnSpPr>
            <a:stCxn id="35" idx="1"/>
            <a:endCxn id="38" idx="1"/>
          </p:cNvCxnSpPr>
          <p:nvPr/>
        </p:nvCxnSpPr>
        <p:spPr>
          <a:xfrm flipV="1">
            <a:off x="5994041" y="1752600"/>
            <a:ext cx="33035" cy="3810000"/>
          </a:xfrm>
          <a:prstGeom prst="straightConnector1">
            <a:avLst/>
          </a:prstGeom>
          <a:ln w="28575">
            <a:solidFill>
              <a:schemeClr val="accent6">
                <a:lumMod val="60000"/>
                <a:lumOff val="40000"/>
              </a:schemeClr>
            </a:solidFill>
            <a:tailEnd type="triangle"/>
          </a:ln>
        </p:spPr>
        <p:style>
          <a:lnRef idx="2">
            <a:schemeClr val="accent2"/>
          </a:lnRef>
          <a:fillRef idx="0">
            <a:schemeClr val="accent2"/>
          </a:fillRef>
          <a:effectRef idx="1">
            <a:schemeClr val="accent2"/>
          </a:effectRef>
          <a:fontRef idx="minor">
            <a:schemeClr val="tx1"/>
          </a:fontRef>
        </p:style>
      </p:cxnSp>
      <p:cxnSp>
        <p:nvCxnSpPr>
          <p:cNvPr id="40" name="Straight Arrow Connector 39"/>
          <p:cNvCxnSpPr/>
          <p:nvPr/>
        </p:nvCxnSpPr>
        <p:spPr>
          <a:xfrm>
            <a:off x="4576762" y="5017155"/>
            <a:ext cx="325179" cy="0"/>
          </a:xfrm>
          <a:prstGeom prst="straightConnector1">
            <a:avLst/>
          </a:prstGeom>
          <a:ln w="28575">
            <a:solidFill>
              <a:schemeClr val="accent6">
                <a:lumMod val="60000"/>
                <a:lumOff val="40000"/>
              </a:schemeClr>
            </a:solidFill>
            <a:tailEnd type="triangle"/>
          </a:ln>
        </p:spPr>
        <p:style>
          <a:lnRef idx="2">
            <a:schemeClr val="accent2"/>
          </a:lnRef>
          <a:fillRef idx="0">
            <a:schemeClr val="accent2"/>
          </a:fillRef>
          <a:effectRef idx="1">
            <a:schemeClr val="accent2"/>
          </a:effectRef>
          <a:fontRef idx="minor">
            <a:schemeClr val="tx1"/>
          </a:fontRef>
        </p:style>
      </p:cxnSp>
      <p:cxnSp>
        <p:nvCxnSpPr>
          <p:cNvPr id="41" name="Elbow Connector 40"/>
          <p:cNvCxnSpPr>
            <a:stCxn id="36" idx="0"/>
            <a:endCxn id="37" idx="1"/>
          </p:cNvCxnSpPr>
          <p:nvPr/>
        </p:nvCxnSpPr>
        <p:spPr>
          <a:xfrm rot="16200000" flipV="1">
            <a:off x="2334492" y="1958236"/>
            <a:ext cx="3144185" cy="2732913"/>
          </a:xfrm>
          <a:prstGeom prst="bentConnector3">
            <a:avLst>
              <a:gd name="adj1" fmla="val 100335"/>
            </a:avLst>
          </a:prstGeom>
          <a:ln w="28575">
            <a:solidFill>
              <a:schemeClr val="accent6">
                <a:lumMod val="60000"/>
                <a:lumOff val="40000"/>
              </a:schemeClr>
            </a:solidFill>
            <a:tailEnd type="triangle"/>
          </a:ln>
        </p:spPr>
        <p:style>
          <a:lnRef idx="2">
            <a:schemeClr val="accent2"/>
          </a:lnRef>
          <a:fillRef idx="0">
            <a:schemeClr val="accent2"/>
          </a:fillRef>
          <a:effectRef idx="1">
            <a:schemeClr val="accent2"/>
          </a:effectRef>
          <a:fontRef idx="minor">
            <a:schemeClr val="tx1"/>
          </a:fontRef>
        </p:style>
      </p:cxnSp>
      <p:sp>
        <p:nvSpPr>
          <p:cNvPr id="42" name="TextBox 41"/>
          <p:cNvSpPr txBox="1"/>
          <p:nvPr/>
        </p:nvSpPr>
        <p:spPr>
          <a:xfrm>
            <a:off x="6078091" y="3236275"/>
            <a:ext cx="2147883" cy="923330"/>
          </a:xfrm>
          <a:prstGeom prst="rect">
            <a:avLst/>
          </a:prstGeom>
          <a:noFill/>
        </p:spPr>
        <p:txBody>
          <a:bodyPr wrap="square" rtlCol="0">
            <a:spAutoFit/>
          </a:bodyPr>
          <a:lstStyle/>
          <a:p>
            <a:r>
              <a:rPr lang="en-US" dirty="0" smtClean="0"/>
              <a:t>12 bit offset </a:t>
            </a:r>
          </a:p>
          <a:p>
            <a:r>
              <a:rPr lang="en-US" dirty="0" smtClean="0"/>
              <a:t>copied directly from input to output</a:t>
            </a:r>
            <a:endParaRPr lang="en-US" dirty="0"/>
          </a:p>
        </p:txBody>
      </p:sp>
      <p:cxnSp>
        <p:nvCxnSpPr>
          <p:cNvPr id="43" name="Straight Arrow Connector 42"/>
          <p:cNvCxnSpPr>
            <a:stCxn id="44" idx="1"/>
          </p:cNvCxnSpPr>
          <p:nvPr/>
        </p:nvCxnSpPr>
        <p:spPr>
          <a:xfrm flipH="1" flipV="1">
            <a:off x="4576762" y="5017155"/>
            <a:ext cx="294222" cy="418802"/>
          </a:xfrm>
          <a:prstGeom prst="straightConnector1">
            <a:avLst/>
          </a:prstGeom>
          <a:ln w="28575">
            <a:solidFill>
              <a:schemeClr val="accent6">
                <a:lumMod val="60000"/>
                <a:lumOff val="40000"/>
              </a:schemeClr>
            </a:solidFill>
            <a:tailEnd type="triangle"/>
          </a:ln>
        </p:spPr>
        <p:style>
          <a:lnRef idx="2">
            <a:schemeClr val="accent2"/>
          </a:lnRef>
          <a:fillRef idx="0">
            <a:schemeClr val="accent2"/>
          </a:fillRef>
          <a:effectRef idx="1">
            <a:schemeClr val="accent2"/>
          </a:effectRef>
          <a:fontRef idx="minor">
            <a:schemeClr val="tx1"/>
          </a:fontRef>
        </p:style>
      </p:cxnSp>
      <p:sp>
        <p:nvSpPr>
          <p:cNvPr id="44" name="TextBox 43"/>
          <p:cNvSpPr txBox="1"/>
          <p:nvPr/>
        </p:nvSpPr>
        <p:spPr>
          <a:xfrm>
            <a:off x="4870984" y="5112791"/>
            <a:ext cx="1219200" cy="646331"/>
          </a:xfrm>
          <a:prstGeom prst="rect">
            <a:avLst/>
          </a:prstGeom>
          <a:noFill/>
        </p:spPr>
        <p:txBody>
          <a:bodyPr wrap="square" rtlCol="0">
            <a:spAutoFit/>
          </a:bodyPr>
          <a:lstStyle/>
          <a:p>
            <a:r>
              <a:rPr lang="en-US" dirty="0" smtClean="0"/>
              <a:t>Present/</a:t>
            </a:r>
          </a:p>
          <a:p>
            <a:r>
              <a:rPr lang="en-US" dirty="0" smtClean="0"/>
              <a:t>Absent bit</a:t>
            </a:r>
            <a:endParaRPr lang="en-US" dirty="0"/>
          </a:p>
        </p:txBody>
      </p:sp>
      <p:sp>
        <p:nvSpPr>
          <p:cNvPr id="45" name="Rounded Rectangular Callout 44"/>
          <p:cNvSpPr/>
          <p:nvPr/>
        </p:nvSpPr>
        <p:spPr>
          <a:xfrm>
            <a:off x="381000" y="4021106"/>
            <a:ext cx="1752600" cy="1312894"/>
          </a:xfrm>
          <a:prstGeom prst="wedgeRoundRectCallout">
            <a:avLst>
              <a:gd name="adj1" fmla="val 64333"/>
              <a:gd name="adj2" fmla="val 73767"/>
              <a:gd name="adj3" fmla="val 16667"/>
            </a:avLst>
          </a:prstGeom>
          <a:solidFill>
            <a:schemeClr val="accent6">
              <a:lumMod val="20000"/>
              <a:lumOff val="80000"/>
            </a:schemeClr>
          </a:solidFill>
          <a:ln>
            <a:solidFill>
              <a:schemeClr val="accent6">
                <a:lumMod val="60000"/>
                <a:lumOff val="4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Virtual page=2</a:t>
            </a:r>
          </a:p>
          <a:p>
            <a:pPr algn="ctr"/>
            <a:r>
              <a:rPr lang="en-US" dirty="0" smtClean="0"/>
              <a:t>is used as an </a:t>
            </a:r>
            <a:r>
              <a:rPr lang="en-US" b="1" dirty="0" smtClean="0">
                <a:solidFill>
                  <a:srgbClr val="C00000"/>
                </a:solidFill>
              </a:rPr>
              <a:t>index</a:t>
            </a:r>
            <a:r>
              <a:rPr lang="en-US" dirty="0" smtClean="0"/>
              <a:t> into the page table</a:t>
            </a:r>
            <a:endParaRPr lang="en-US" dirty="0"/>
          </a:p>
        </p:txBody>
      </p:sp>
      <p:cxnSp>
        <p:nvCxnSpPr>
          <p:cNvPr id="46" name="Curved Connector 45"/>
          <p:cNvCxnSpPr/>
          <p:nvPr/>
        </p:nvCxnSpPr>
        <p:spPr>
          <a:xfrm rot="5400000" flipH="1" flipV="1">
            <a:off x="2640149" y="4770574"/>
            <a:ext cx="545445" cy="1038608"/>
          </a:xfrm>
          <a:prstGeom prst="curvedConnector2">
            <a:avLst/>
          </a:prstGeom>
          <a:ln w="28575">
            <a:solidFill>
              <a:schemeClr val="accent6">
                <a:lumMod val="60000"/>
                <a:lumOff val="40000"/>
              </a:schemeClr>
            </a:solidFill>
            <a:tailEnd type="triangle"/>
          </a:ln>
        </p:spPr>
        <p:style>
          <a:lnRef idx="2">
            <a:schemeClr val="accent1"/>
          </a:lnRef>
          <a:fillRef idx="0">
            <a:schemeClr val="accent1"/>
          </a:fillRef>
          <a:effectRef idx="1">
            <a:schemeClr val="accent1"/>
          </a:effectRef>
          <a:fontRef idx="minor">
            <a:schemeClr val="tx1"/>
          </a:fontRef>
        </p:style>
      </p:cxnSp>
      <p:graphicFrame>
        <p:nvGraphicFramePr>
          <p:cNvPr id="47" name="Content Placeholder 3"/>
          <p:cNvGraphicFramePr>
            <a:graphicFrameLocks/>
          </p:cNvGraphicFramePr>
          <p:nvPr>
            <p:extLst>
              <p:ext uri="{D42A27DB-BD31-4B8C-83A1-F6EECF244321}">
                <p14:modId xmlns="" xmlns:p14="http://schemas.microsoft.com/office/powerpoint/2010/main" val="3934592366"/>
              </p:ext>
            </p:extLst>
          </p:nvPr>
        </p:nvGraphicFramePr>
        <p:xfrm>
          <a:off x="2116612" y="1248338"/>
          <a:ext cx="840105" cy="275358"/>
        </p:xfrm>
        <a:graphic>
          <a:graphicData uri="http://schemas.openxmlformats.org/drawingml/2006/table">
            <a:tbl>
              <a:tblPr firstRow="1" bandRow="1">
                <a:tableStyleId>{5940675A-B579-460E-94D1-54222C63F5DA}</a:tableStyleId>
              </a:tblPr>
              <a:tblGrid>
                <a:gridCol w="280035"/>
                <a:gridCol w="280035"/>
                <a:gridCol w="280035"/>
              </a:tblGrid>
              <a:tr h="270786">
                <a:tc>
                  <a:txBody>
                    <a:bodyPr/>
                    <a:lstStyle/>
                    <a:p>
                      <a:pPr algn="ctr"/>
                      <a:r>
                        <a:rPr lang="en-US" sz="1500" dirty="0" smtClean="0"/>
                        <a:t>1</a:t>
                      </a:r>
                      <a:endParaRPr lang="en-US" sz="1500" dirty="0"/>
                    </a:p>
                  </a:txBody>
                  <a:tcPr marL="46758" marR="46758" marT="23379" marB="23379"/>
                </a:tc>
                <a:tc>
                  <a:txBody>
                    <a:bodyPr/>
                    <a:lstStyle/>
                    <a:p>
                      <a:pPr algn="ctr"/>
                      <a:r>
                        <a:rPr lang="en-US" sz="1500" dirty="0" smtClean="0"/>
                        <a:t>1</a:t>
                      </a:r>
                      <a:endParaRPr lang="en-US" sz="1500" dirty="0"/>
                    </a:p>
                  </a:txBody>
                  <a:tcPr marL="46758" marR="46758" marT="23379" marB="23379"/>
                </a:tc>
                <a:tc>
                  <a:txBody>
                    <a:bodyPr/>
                    <a:lstStyle/>
                    <a:p>
                      <a:pPr algn="ctr"/>
                      <a:r>
                        <a:rPr lang="en-US" sz="1500" dirty="0" smtClean="0"/>
                        <a:t>0</a:t>
                      </a:r>
                      <a:endParaRPr lang="en-US" sz="1500" dirty="0"/>
                    </a:p>
                  </a:txBody>
                  <a:tcPr marL="46758" marR="46758" marT="23379" marB="23379"/>
                </a:tc>
              </a:tr>
            </a:tbl>
          </a:graphicData>
        </a:graphic>
      </p:graphicFrame>
    </p:spTree>
    <p:extLst>
      <p:ext uri="{BB962C8B-B14F-4D97-AF65-F5344CB8AC3E}">
        <p14:creationId xmlns="" xmlns:p14="http://schemas.microsoft.com/office/powerpoint/2010/main" val="350155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par>
                                <p:cTn id="8" presetID="10" presetClass="entr" presetSubtype="0" fill="hold"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fade">
                                      <p:cBhvr>
                                        <p:cTn id="10" dur="500"/>
                                        <p:tgtEl>
                                          <p:spTgt spid="2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3"/>
                                        </p:tgtEl>
                                        <p:attrNameLst>
                                          <p:attrName>style.visibility</p:attrName>
                                        </p:attrNameLst>
                                      </p:cBhvr>
                                      <p:to>
                                        <p:strVal val="visible"/>
                                      </p:to>
                                    </p:set>
                                    <p:animEffect transition="in" filter="fade">
                                      <p:cBhvr>
                                        <p:cTn id="13" dur="500"/>
                                        <p:tgtEl>
                                          <p:spTgt spid="3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2"/>
                                        </p:tgtEl>
                                        <p:attrNameLst>
                                          <p:attrName>style.visibility</p:attrName>
                                        </p:attrNameLst>
                                      </p:cBhvr>
                                      <p:to>
                                        <p:strVal val="visible"/>
                                      </p:to>
                                    </p:set>
                                    <p:animEffect transition="in" filter="fade">
                                      <p:cBhvr>
                                        <p:cTn id="16" dur="500"/>
                                        <p:tgtEl>
                                          <p:spTgt spid="32"/>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fade">
                                      <p:cBhvr>
                                        <p:cTn id="21" dur="500"/>
                                        <p:tgtEl>
                                          <p:spTgt spid="30"/>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9"/>
                                        </p:tgtEl>
                                        <p:attrNameLst>
                                          <p:attrName>style.visibility</p:attrName>
                                        </p:attrNameLst>
                                      </p:cBhvr>
                                      <p:to>
                                        <p:strVal val="visible"/>
                                      </p:to>
                                    </p:set>
                                    <p:animEffect transition="in" filter="fade">
                                      <p:cBhvr>
                                        <p:cTn id="24" dur="500"/>
                                        <p:tgtEl>
                                          <p:spTgt spid="29"/>
                                        </p:tgtEl>
                                      </p:cBhvr>
                                    </p:animEffect>
                                  </p:childTnLst>
                                </p:cTn>
                              </p:par>
                              <p:par>
                                <p:cTn id="25" presetID="10" presetClass="entr" presetSubtype="0" fill="hold" nodeType="with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fade">
                                      <p:cBhvr>
                                        <p:cTn id="27" dur="500"/>
                                        <p:tgtEl>
                                          <p:spTgt spid="2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5"/>
                                        </p:tgtEl>
                                        <p:attrNameLst>
                                          <p:attrName>style.visibility</p:attrName>
                                        </p:attrNameLst>
                                      </p:cBhvr>
                                      <p:to>
                                        <p:strVal val="visible"/>
                                      </p:to>
                                    </p:set>
                                    <p:animEffect transition="in" filter="fade">
                                      <p:cBhvr>
                                        <p:cTn id="32" dur="500"/>
                                        <p:tgtEl>
                                          <p:spTgt spid="35"/>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4"/>
                                        </p:tgtEl>
                                        <p:attrNameLst>
                                          <p:attrName>style.visibility</p:attrName>
                                        </p:attrNameLst>
                                      </p:cBhvr>
                                      <p:to>
                                        <p:strVal val="visible"/>
                                      </p:to>
                                    </p:set>
                                    <p:animEffect transition="in" filter="fade">
                                      <p:cBhvr>
                                        <p:cTn id="35" dur="500"/>
                                        <p:tgtEl>
                                          <p:spTgt spid="34"/>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45"/>
                                        </p:tgtEl>
                                        <p:attrNameLst>
                                          <p:attrName>style.visibility</p:attrName>
                                        </p:attrNameLst>
                                      </p:cBhvr>
                                      <p:to>
                                        <p:strVal val="visible"/>
                                      </p:to>
                                    </p:set>
                                    <p:animEffect transition="in" filter="fade">
                                      <p:cBhvr>
                                        <p:cTn id="40" dur="500"/>
                                        <p:tgtEl>
                                          <p:spTgt spid="45"/>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46"/>
                                        </p:tgtEl>
                                        <p:attrNameLst>
                                          <p:attrName>style.visibility</p:attrName>
                                        </p:attrNameLst>
                                      </p:cBhvr>
                                      <p:to>
                                        <p:strVal val="visible"/>
                                      </p:to>
                                    </p:set>
                                    <p:animEffect transition="in" filter="fade">
                                      <p:cBhvr>
                                        <p:cTn id="45" dur="500"/>
                                        <p:tgtEl>
                                          <p:spTgt spid="46"/>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43"/>
                                        </p:tgtEl>
                                        <p:attrNameLst>
                                          <p:attrName>style.visibility</p:attrName>
                                        </p:attrNameLst>
                                      </p:cBhvr>
                                      <p:to>
                                        <p:strVal val="visible"/>
                                      </p:to>
                                    </p:set>
                                    <p:animEffect transition="in" filter="fade">
                                      <p:cBhvr>
                                        <p:cTn id="50" dur="500"/>
                                        <p:tgtEl>
                                          <p:spTgt spid="43"/>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44"/>
                                        </p:tgtEl>
                                        <p:attrNameLst>
                                          <p:attrName>style.visibility</p:attrName>
                                        </p:attrNameLst>
                                      </p:cBhvr>
                                      <p:to>
                                        <p:strVal val="visible"/>
                                      </p:to>
                                    </p:set>
                                    <p:animEffect transition="in" filter="fade">
                                      <p:cBhvr>
                                        <p:cTn id="53" dur="500"/>
                                        <p:tgtEl>
                                          <p:spTgt spid="44"/>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40"/>
                                        </p:tgtEl>
                                        <p:attrNameLst>
                                          <p:attrName>style.visibility</p:attrName>
                                        </p:attrNameLst>
                                      </p:cBhvr>
                                      <p:to>
                                        <p:strVal val="visible"/>
                                      </p:to>
                                    </p:set>
                                    <p:animEffect transition="in" filter="fade">
                                      <p:cBhvr>
                                        <p:cTn id="58" dur="500"/>
                                        <p:tgtEl>
                                          <p:spTgt spid="40"/>
                                        </p:tgtEl>
                                      </p:cBhvr>
                                    </p:animEffect>
                                  </p:childTnLst>
                                </p:cTn>
                              </p:par>
                              <p:par>
                                <p:cTn id="59" presetID="10" presetClass="entr" presetSubtype="0" fill="hold" nodeType="withEffect">
                                  <p:stCondLst>
                                    <p:cond delay="0"/>
                                  </p:stCondLst>
                                  <p:childTnLst>
                                    <p:set>
                                      <p:cBhvr>
                                        <p:cTn id="60" dur="1" fill="hold">
                                          <p:stCondLst>
                                            <p:cond delay="0"/>
                                          </p:stCondLst>
                                        </p:cTn>
                                        <p:tgtEl>
                                          <p:spTgt spid="36"/>
                                        </p:tgtEl>
                                        <p:attrNameLst>
                                          <p:attrName>style.visibility</p:attrName>
                                        </p:attrNameLst>
                                      </p:cBhvr>
                                      <p:to>
                                        <p:strVal val="visible"/>
                                      </p:to>
                                    </p:set>
                                    <p:animEffect transition="in" filter="fade">
                                      <p:cBhvr>
                                        <p:cTn id="61" dur="500"/>
                                        <p:tgtEl>
                                          <p:spTgt spid="36"/>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41"/>
                                        </p:tgtEl>
                                        <p:attrNameLst>
                                          <p:attrName>style.visibility</p:attrName>
                                        </p:attrNameLst>
                                      </p:cBhvr>
                                      <p:to>
                                        <p:strVal val="visible"/>
                                      </p:to>
                                    </p:set>
                                    <p:animEffect transition="in" filter="fade">
                                      <p:cBhvr>
                                        <p:cTn id="66" dur="500"/>
                                        <p:tgtEl>
                                          <p:spTgt spid="41"/>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37"/>
                                        </p:tgtEl>
                                        <p:attrNameLst>
                                          <p:attrName>style.visibility</p:attrName>
                                        </p:attrNameLst>
                                      </p:cBhvr>
                                      <p:to>
                                        <p:strVal val="visible"/>
                                      </p:to>
                                    </p:set>
                                    <p:animEffect transition="in" filter="fade">
                                      <p:cBhvr>
                                        <p:cTn id="69" dur="500"/>
                                        <p:tgtEl>
                                          <p:spTgt spid="37"/>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nodeType="clickEffect">
                                  <p:stCondLst>
                                    <p:cond delay="0"/>
                                  </p:stCondLst>
                                  <p:childTnLst>
                                    <p:set>
                                      <p:cBhvr>
                                        <p:cTn id="73" dur="1" fill="hold">
                                          <p:stCondLst>
                                            <p:cond delay="0"/>
                                          </p:stCondLst>
                                        </p:cTn>
                                        <p:tgtEl>
                                          <p:spTgt spid="47"/>
                                        </p:tgtEl>
                                        <p:attrNameLst>
                                          <p:attrName>style.visibility</p:attrName>
                                        </p:attrNameLst>
                                      </p:cBhvr>
                                      <p:to>
                                        <p:strVal val="visible"/>
                                      </p:to>
                                    </p:set>
                                    <p:animEffect transition="in" filter="fade">
                                      <p:cBhvr>
                                        <p:cTn id="74" dur="500"/>
                                        <p:tgtEl>
                                          <p:spTgt spid="47"/>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nodeType="clickEffect">
                                  <p:stCondLst>
                                    <p:cond delay="0"/>
                                  </p:stCondLst>
                                  <p:childTnLst>
                                    <p:set>
                                      <p:cBhvr>
                                        <p:cTn id="78" dur="1" fill="hold">
                                          <p:stCondLst>
                                            <p:cond delay="0"/>
                                          </p:stCondLst>
                                        </p:cTn>
                                        <p:tgtEl>
                                          <p:spTgt spid="39"/>
                                        </p:tgtEl>
                                        <p:attrNameLst>
                                          <p:attrName>style.visibility</p:attrName>
                                        </p:attrNameLst>
                                      </p:cBhvr>
                                      <p:to>
                                        <p:strVal val="visible"/>
                                      </p:to>
                                    </p:set>
                                    <p:animEffect transition="in" filter="fade">
                                      <p:cBhvr>
                                        <p:cTn id="79" dur="500"/>
                                        <p:tgtEl>
                                          <p:spTgt spid="39"/>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38"/>
                                        </p:tgtEl>
                                        <p:attrNameLst>
                                          <p:attrName>style.visibility</p:attrName>
                                        </p:attrNameLst>
                                      </p:cBhvr>
                                      <p:to>
                                        <p:strVal val="visible"/>
                                      </p:to>
                                    </p:set>
                                    <p:animEffect transition="in" filter="fade">
                                      <p:cBhvr>
                                        <p:cTn id="82" dur="500"/>
                                        <p:tgtEl>
                                          <p:spTgt spid="38"/>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42"/>
                                        </p:tgtEl>
                                        <p:attrNameLst>
                                          <p:attrName>style.visibility</p:attrName>
                                        </p:attrNameLst>
                                      </p:cBhvr>
                                      <p:to>
                                        <p:strVal val="visible"/>
                                      </p:to>
                                    </p:set>
                                    <p:animEffect transition="in" filter="fade">
                                      <p:cBhvr>
                                        <p:cTn id="85" dur="500"/>
                                        <p:tgtEl>
                                          <p:spTgt spid="42"/>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nodeType="clickEffect">
                                  <p:stCondLst>
                                    <p:cond delay="0"/>
                                  </p:stCondLst>
                                  <p:childTnLst>
                                    <p:set>
                                      <p:cBhvr>
                                        <p:cTn id="89" dur="1" fill="hold">
                                          <p:stCondLst>
                                            <p:cond delay="0"/>
                                          </p:stCondLst>
                                        </p:cTn>
                                        <p:tgtEl>
                                          <p:spTgt spid="25"/>
                                        </p:tgtEl>
                                        <p:attrNameLst>
                                          <p:attrName>style.visibility</p:attrName>
                                        </p:attrNameLst>
                                      </p:cBhvr>
                                      <p:to>
                                        <p:strVal val="visible"/>
                                      </p:to>
                                    </p:set>
                                    <p:animEffect transition="in" filter="fade">
                                      <p:cBhvr>
                                        <p:cTn id="90" dur="500"/>
                                        <p:tgtEl>
                                          <p:spTgt spid="25"/>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grpId="0" nodeType="clickEffect">
                                  <p:stCondLst>
                                    <p:cond delay="0"/>
                                  </p:stCondLst>
                                  <p:childTnLst>
                                    <p:set>
                                      <p:cBhvr>
                                        <p:cTn id="94" dur="1" fill="hold">
                                          <p:stCondLst>
                                            <p:cond delay="0"/>
                                          </p:stCondLst>
                                        </p:cTn>
                                        <p:tgtEl>
                                          <p:spTgt spid="28"/>
                                        </p:tgtEl>
                                        <p:attrNameLst>
                                          <p:attrName>style.visibility</p:attrName>
                                        </p:attrNameLst>
                                      </p:cBhvr>
                                      <p:to>
                                        <p:strVal val="visible"/>
                                      </p:to>
                                    </p:set>
                                    <p:animEffect transition="in" filter="fade">
                                      <p:cBhvr>
                                        <p:cTn id="95" dur="500"/>
                                        <p:tgtEl>
                                          <p:spTgt spid="28"/>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31"/>
                                        </p:tgtEl>
                                        <p:attrNameLst>
                                          <p:attrName>style.visibility</p:attrName>
                                        </p:attrNameLst>
                                      </p:cBhvr>
                                      <p:to>
                                        <p:strVal val="visible"/>
                                      </p:to>
                                    </p:set>
                                    <p:animEffect transition="in" filter="fade">
                                      <p:cBhvr>
                                        <p:cTn id="98"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30" grpId="0"/>
      <p:bldP spid="31" grpId="0"/>
      <p:bldP spid="32" grpId="0" animBg="1"/>
      <p:bldP spid="33" grpId="0"/>
      <p:bldP spid="34" grpId="0" animBg="1"/>
      <p:bldP spid="35" grpId="0" animBg="1"/>
      <p:bldP spid="37" grpId="0" animBg="1"/>
      <p:bldP spid="38" grpId="0" animBg="1"/>
      <p:bldP spid="42" grpId="0"/>
      <p:bldP spid="44" grpId="0"/>
      <p:bldP spid="45"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Internal operation of the MMU</a:t>
            </a:r>
            <a:endParaRPr lang="en-US" dirty="0"/>
          </a:p>
        </p:txBody>
      </p:sp>
      <p:sp>
        <p:nvSpPr>
          <p:cNvPr id="3" name="Content Placeholder 2"/>
          <p:cNvSpPr>
            <a:spLocks noGrp="1"/>
          </p:cNvSpPr>
          <p:nvPr>
            <p:ph idx="1"/>
          </p:nvPr>
        </p:nvSpPr>
        <p:spPr/>
        <p:txBody>
          <a:bodyPr/>
          <a:lstStyle/>
          <a:p>
            <a:r>
              <a:rPr lang="en-US" dirty="0"/>
              <a:t>The </a:t>
            </a:r>
            <a:r>
              <a:rPr lang="en-US" b="1" dirty="0">
                <a:solidFill>
                  <a:schemeClr val="accent6"/>
                </a:solidFill>
              </a:rPr>
              <a:t>virtual address is split into a virtual page number</a:t>
            </a:r>
            <a:r>
              <a:rPr lang="en-US" dirty="0"/>
              <a:t> (high order bits) and </a:t>
            </a:r>
            <a:r>
              <a:rPr lang="en-US" b="1" dirty="0">
                <a:solidFill>
                  <a:schemeClr val="accent6"/>
                </a:solidFill>
              </a:rPr>
              <a:t>an offset </a:t>
            </a:r>
            <a:r>
              <a:rPr lang="en-US" dirty="0"/>
              <a:t>(low-order bits).</a:t>
            </a:r>
          </a:p>
          <a:p>
            <a:r>
              <a:rPr lang="en-US" dirty="0"/>
              <a:t>With a 16-bit address and a 4KB page size, the </a:t>
            </a:r>
            <a:r>
              <a:rPr lang="en-US" b="1" dirty="0">
                <a:solidFill>
                  <a:schemeClr val="accent6"/>
                </a:solidFill>
              </a:rPr>
              <a:t>upper 4 bits could specify one of the 11 virtual pages </a:t>
            </a:r>
            <a:r>
              <a:rPr lang="en-US" dirty="0"/>
              <a:t>and the </a:t>
            </a:r>
            <a:r>
              <a:rPr lang="en-US" b="1" dirty="0">
                <a:solidFill>
                  <a:schemeClr val="accent6"/>
                </a:solidFill>
              </a:rPr>
              <a:t>lower 12 bits would then specify the byte offset </a:t>
            </a:r>
            <a:r>
              <a:rPr lang="en-US" dirty="0"/>
              <a:t>(0 to 4095) within the selected page.</a:t>
            </a:r>
          </a:p>
          <a:p>
            <a:r>
              <a:rPr lang="en-US" dirty="0"/>
              <a:t>The </a:t>
            </a:r>
            <a:r>
              <a:rPr lang="en-US" b="1" dirty="0">
                <a:solidFill>
                  <a:schemeClr val="accent6"/>
                </a:solidFill>
              </a:rPr>
              <a:t>virtual page number is used as an index</a:t>
            </a:r>
            <a:r>
              <a:rPr lang="en-US" dirty="0"/>
              <a:t> into the Page table.</a:t>
            </a:r>
          </a:p>
          <a:p>
            <a:r>
              <a:rPr lang="en-US" dirty="0"/>
              <a:t>If the </a:t>
            </a:r>
            <a:r>
              <a:rPr lang="en-US" b="1" dirty="0">
                <a:solidFill>
                  <a:schemeClr val="accent6"/>
                </a:solidFill>
              </a:rPr>
              <a:t>present/absent bit is 0</a:t>
            </a:r>
            <a:r>
              <a:rPr lang="en-US" dirty="0"/>
              <a:t>, it is </a:t>
            </a:r>
            <a:r>
              <a:rPr lang="en-US" b="1" dirty="0">
                <a:solidFill>
                  <a:schemeClr val="accent6"/>
                </a:solidFill>
              </a:rPr>
              <a:t>page-fault</a:t>
            </a:r>
            <a:r>
              <a:rPr lang="en-US" dirty="0"/>
              <a:t>; a trap to the </a:t>
            </a:r>
            <a:r>
              <a:rPr lang="en-US" b="1" dirty="0">
                <a:solidFill>
                  <a:schemeClr val="accent6"/>
                </a:solidFill>
              </a:rPr>
              <a:t>operating system is caused to bring required page into main memory</a:t>
            </a:r>
            <a:r>
              <a:rPr lang="en-US" dirty="0"/>
              <a:t>.</a:t>
            </a:r>
          </a:p>
          <a:p>
            <a:r>
              <a:rPr lang="en-US" dirty="0"/>
              <a:t>If the </a:t>
            </a:r>
            <a:r>
              <a:rPr lang="en-US" b="1" dirty="0">
                <a:solidFill>
                  <a:schemeClr val="accent6"/>
                </a:solidFill>
              </a:rPr>
              <a:t>present/absent bit is 1</a:t>
            </a:r>
            <a:r>
              <a:rPr lang="en-US" dirty="0"/>
              <a:t>, </a:t>
            </a:r>
            <a:r>
              <a:rPr lang="en-US" b="1" dirty="0">
                <a:solidFill>
                  <a:schemeClr val="accent6"/>
                </a:solidFill>
              </a:rPr>
              <a:t>required page is there with main memory </a:t>
            </a:r>
            <a:r>
              <a:rPr lang="en-US" dirty="0"/>
              <a:t>and </a:t>
            </a:r>
            <a:r>
              <a:rPr lang="en-US" b="1" dirty="0">
                <a:solidFill>
                  <a:schemeClr val="accent6"/>
                </a:solidFill>
              </a:rPr>
              <a:t>page frame number found in the page table is copied to the higher order bit of the output register along with the offset</a:t>
            </a:r>
            <a:r>
              <a:rPr lang="en-US" dirty="0"/>
              <a:t>.</a:t>
            </a:r>
          </a:p>
          <a:p>
            <a:r>
              <a:rPr lang="en-US" dirty="0"/>
              <a:t>Together </a:t>
            </a:r>
            <a:r>
              <a:rPr lang="en-US" b="1" dirty="0">
                <a:solidFill>
                  <a:schemeClr val="accent6"/>
                </a:solidFill>
              </a:rPr>
              <a:t>Page frame number and offset creates physical address</a:t>
            </a:r>
            <a:r>
              <a:rPr lang="en-US" dirty="0"/>
              <a:t>.</a:t>
            </a:r>
          </a:p>
          <a:p>
            <a:r>
              <a:rPr lang="en-US" dirty="0"/>
              <a:t>Physical Address = Page frame Number + offset of virtual address.</a:t>
            </a:r>
            <a:endParaRPr lang="en-US" dirty="0" smtClean="0"/>
          </a:p>
        </p:txBody>
      </p:sp>
    </p:spTree>
    <p:extLst>
      <p:ext uri="{BB962C8B-B14F-4D97-AF65-F5344CB8AC3E}">
        <p14:creationId xmlns="" xmlns:p14="http://schemas.microsoft.com/office/powerpoint/2010/main" val="633951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Page table</a:t>
            </a:r>
            <a:endParaRPr lang="en-US" dirty="0"/>
          </a:p>
        </p:txBody>
      </p:sp>
      <p:sp>
        <p:nvSpPr>
          <p:cNvPr id="3" name="Content Placeholder 2"/>
          <p:cNvSpPr>
            <a:spLocks noGrp="1"/>
          </p:cNvSpPr>
          <p:nvPr>
            <p:ph idx="1"/>
          </p:nvPr>
        </p:nvSpPr>
        <p:spPr/>
        <p:txBody>
          <a:bodyPr/>
          <a:lstStyle/>
          <a:p>
            <a:r>
              <a:rPr lang="en-US" dirty="0"/>
              <a:t>Page table is a </a:t>
            </a:r>
            <a:r>
              <a:rPr lang="en-US" b="1" dirty="0">
                <a:solidFill>
                  <a:schemeClr val="accent6"/>
                </a:solidFill>
              </a:rPr>
              <a:t>data structure which translates virtual address into equivalent physical address</a:t>
            </a:r>
            <a:r>
              <a:rPr lang="en-US" dirty="0"/>
              <a:t>.</a:t>
            </a:r>
          </a:p>
          <a:p>
            <a:r>
              <a:rPr lang="en-US" dirty="0"/>
              <a:t>The virtual page number is used as an index into the Page table to find the entry for that virtual page and from the Page table physical page frame number is found.</a:t>
            </a:r>
          </a:p>
          <a:p>
            <a:r>
              <a:rPr lang="en-US" dirty="0"/>
              <a:t>Thus the </a:t>
            </a:r>
            <a:r>
              <a:rPr lang="en-US" b="1" dirty="0">
                <a:solidFill>
                  <a:schemeClr val="accent6"/>
                </a:solidFill>
              </a:rPr>
              <a:t>purpose of page table is to map virtual pages onto page frames</a:t>
            </a:r>
            <a:r>
              <a:rPr lang="en-US" dirty="0" smtClean="0"/>
              <a:t>.</a:t>
            </a:r>
          </a:p>
          <a:p>
            <a:r>
              <a:rPr lang="en-US" dirty="0"/>
              <a:t>The page table of the process is </a:t>
            </a:r>
            <a:r>
              <a:rPr lang="en-US" b="1" dirty="0">
                <a:solidFill>
                  <a:schemeClr val="accent6"/>
                </a:solidFill>
              </a:rPr>
              <a:t>held in the kernel space</a:t>
            </a:r>
            <a:r>
              <a:rPr lang="en-US" dirty="0"/>
              <a:t>.</a:t>
            </a:r>
            <a:endParaRPr lang="en-US" dirty="0" smtClean="0"/>
          </a:p>
        </p:txBody>
      </p:sp>
    </p:spTree>
    <p:extLst>
      <p:ext uri="{BB962C8B-B14F-4D97-AF65-F5344CB8AC3E}">
        <p14:creationId xmlns="" xmlns:p14="http://schemas.microsoft.com/office/powerpoint/2010/main" val="599939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Page table</a:t>
            </a:r>
            <a:endParaRPr lang="en-US" dirty="0"/>
          </a:p>
        </p:txBody>
      </p:sp>
      <p:sp>
        <p:nvSpPr>
          <p:cNvPr id="3" name="Content Placeholder 2"/>
          <p:cNvSpPr>
            <a:spLocks noGrp="1"/>
          </p:cNvSpPr>
          <p:nvPr>
            <p:ph idx="1"/>
          </p:nvPr>
        </p:nvSpPr>
        <p:spPr/>
        <p:txBody>
          <a:bodyPr/>
          <a:lstStyle/>
          <a:p>
            <a:endParaRPr lang="en-US" dirty="0" smtClean="0"/>
          </a:p>
          <a:p>
            <a:endParaRPr lang="en-US" dirty="0"/>
          </a:p>
          <a:p>
            <a:r>
              <a:rPr lang="en-US" sz="2200" dirty="0" smtClean="0">
                <a:solidFill>
                  <a:schemeClr val="tx2"/>
                </a:solidFill>
              </a:rPr>
              <a:t>Page </a:t>
            </a:r>
            <a:r>
              <a:rPr lang="en-US" sz="2200" dirty="0">
                <a:solidFill>
                  <a:schemeClr val="tx2"/>
                </a:solidFill>
              </a:rPr>
              <a:t>frame Number</a:t>
            </a:r>
            <a:r>
              <a:rPr lang="en-US" sz="2200" dirty="0"/>
              <a:t>: It gives the </a:t>
            </a:r>
            <a:r>
              <a:rPr lang="en-US" sz="2200" dirty="0">
                <a:solidFill>
                  <a:schemeClr val="accent6"/>
                </a:solidFill>
              </a:rPr>
              <a:t>frame number in which the current page you are looking for is present</a:t>
            </a:r>
            <a:r>
              <a:rPr lang="en-US" sz="2200" dirty="0"/>
              <a:t>.</a:t>
            </a:r>
          </a:p>
          <a:p>
            <a:r>
              <a:rPr lang="en-US" sz="2200" dirty="0">
                <a:solidFill>
                  <a:schemeClr val="tx2"/>
                </a:solidFill>
              </a:rPr>
              <a:t>Present/Absent bit</a:t>
            </a:r>
            <a:r>
              <a:rPr lang="en-US" sz="2200" dirty="0"/>
              <a:t>: Present or absent bit </a:t>
            </a:r>
            <a:r>
              <a:rPr lang="en-US" sz="2200" dirty="0">
                <a:solidFill>
                  <a:schemeClr val="accent6"/>
                </a:solidFill>
              </a:rPr>
              <a:t>says whether a particular page you are looking for is present or absent</a:t>
            </a:r>
            <a:r>
              <a:rPr lang="en-US" sz="2200" dirty="0"/>
              <a:t>. If it is not present, that is called Page Fault. It is set to 0 if the corresponding page is not in memory. Sometimes this bit is also known as valid/invalid bits.</a:t>
            </a:r>
          </a:p>
          <a:p>
            <a:r>
              <a:rPr lang="en-US" sz="2200" dirty="0" smtClean="0">
                <a:solidFill>
                  <a:schemeClr val="tx2"/>
                </a:solidFill>
              </a:rPr>
              <a:t>Protection </a:t>
            </a:r>
            <a:r>
              <a:rPr lang="en-US" sz="2200" dirty="0">
                <a:solidFill>
                  <a:schemeClr val="tx2"/>
                </a:solidFill>
              </a:rPr>
              <a:t>bits</a:t>
            </a:r>
            <a:r>
              <a:rPr lang="en-US" sz="2200" dirty="0"/>
              <a:t>: Protection bit </a:t>
            </a:r>
            <a:r>
              <a:rPr lang="en-US" sz="2200" dirty="0">
                <a:solidFill>
                  <a:schemeClr val="accent6"/>
                </a:solidFill>
              </a:rPr>
              <a:t>says that what kind of protection you want on that page</a:t>
            </a:r>
            <a:r>
              <a:rPr lang="en-US" sz="2200" dirty="0"/>
              <a:t>. In the simplest form, 0 for read/write and 1 for read only.</a:t>
            </a:r>
          </a:p>
          <a:p>
            <a:r>
              <a:rPr lang="en-US" sz="2200" dirty="0">
                <a:solidFill>
                  <a:schemeClr val="tx2"/>
                </a:solidFill>
              </a:rPr>
              <a:t>Modified bit</a:t>
            </a:r>
            <a:r>
              <a:rPr lang="en-US" sz="2200" dirty="0"/>
              <a:t>: Modified bit </a:t>
            </a:r>
            <a:r>
              <a:rPr lang="en-US" sz="2200" dirty="0">
                <a:solidFill>
                  <a:schemeClr val="accent6"/>
                </a:solidFill>
              </a:rPr>
              <a:t>says whether the page has been modified or not</a:t>
            </a:r>
            <a:r>
              <a:rPr lang="en-US" sz="2200" dirty="0"/>
              <a:t>. If the page in memory has been modified, it must be written back to disk. This bit is also called as dirty bit as it reflects the page’s state.</a:t>
            </a:r>
          </a:p>
          <a:p>
            <a:r>
              <a:rPr lang="en-US" sz="2200" dirty="0">
                <a:solidFill>
                  <a:schemeClr val="tx2"/>
                </a:solidFill>
              </a:rPr>
              <a:t>Referenced bit</a:t>
            </a:r>
            <a:r>
              <a:rPr lang="en-US" sz="2200" dirty="0"/>
              <a:t>: A references bit is </a:t>
            </a:r>
            <a:r>
              <a:rPr lang="en-US" sz="2200" dirty="0">
                <a:solidFill>
                  <a:schemeClr val="accent6"/>
                </a:solidFill>
              </a:rPr>
              <a:t>set whenever a page is referenced, either for reading or writing</a:t>
            </a:r>
            <a:r>
              <a:rPr lang="en-US" sz="2200" dirty="0"/>
              <a:t>. Its value helps operating system in page replacement algorithm.</a:t>
            </a:r>
          </a:p>
          <a:p>
            <a:r>
              <a:rPr lang="en-US" sz="2200" dirty="0">
                <a:solidFill>
                  <a:schemeClr val="tx2"/>
                </a:solidFill>
              </a:rPr>
              <a:t>Cashing Disabled bit</a:t>
            </a:r>
            <a:r>
              <a:rPr lang="en-US" sz="2200" dirty="0"/>
              <a:t>: This feature is important for pages that </a:t>
            </a:r>
            <a:r>
              <a:rPr lang="en-US" sz="2200" dirty="0">
                <a:solidFill>
                  <a:schemeClr val="accent6"/>
                </a:solidFill>
              </a:rPr>
              <a:t>maps onto device registers rather than memory</a:t>
            </a:r>
            <a:r>
              <a:rPr lang="en-US" sz="2200" dirty="0"/>
              <a:t>. With this bit cashing can be turned off.</a:t>
            </a:r>
          </a:p>
        </p:txBody>
      </p:sp>
      <p:graphicFrame>
        <p:nvGraphicFramePr>
          <p:cNvPr id="4" name="Content Placeholder 3"/>
          <p:cNvGraphicFramePr>
            <a:graphicFrameLocks/>
          </p:cNvGraphicFramePr>
          <p:nvPr>
            <p:extLst>
              <p:ext uri="{D42A27DB-BD31-4B8C-83A1-F6EECF244321}">
                <p14:modId xmlns="" xmlns:p14="http://schemas.microsoft.com/office/powerpoint/2010/main" val="1398100600"/>
              </p:ext>
            </p:extLst>
          </p:nvPr>
        </p:nvGraphicFramePr>
        <p:xfrm>
          <a:off x="1047750" y="878864"/>
          <a:ext cx="8159810" cy="457200"/>
        </p:xfrm>
        <a:graphic>
          <a:graphicData uri="http://schemas.openxmlformats.org/drawingml/2006/table">
            <a:tbl>
              <a:tblPr firstRow="1" bandRow="1">
                <a:tableStyleId>{5940675A-B579-460E-94D1-54222C63F5DA}</a:tableStyleId>
              </a:tblPr>
              <a:tblGrid>
                <a:gridCol w="1543385"/>
                <a:gridCol w="563671"/>
                <a:gridCol w="563671"/>
                <a:gridCol w="563671"/>
                <a:gridCol w="1543385"/>
                <a:gridCol w="563671"/>
                <a:gridCol w="2818356"/>
              </a:tblGrid>
              <a:tr h="457200">
                <a:tc>
                  <a:txBody>
                    <a:bodyPr/>
                    <a:lstStyle/>
                    <a:p>
                      <a:endParaRPr lang="en-US" sz="2200" dirty="0"/>
                    </a:p>
                  </a:txBody>
                  <a:tcPr marL="112734" marR="112734" marT="56367" marB="56367">
                    <a:pattFill prst="wdUpDiag">
                      <a:fgClr>
                        <a:schemeClr val="tx1"/>
                      </a:fgClr>
                      <a:bgClr>
                        <a:schemeClr val="bg1"/>
                      </a:bgClr>
                    </a:pattFill>
                  </a:tcPr>
                </a:tc>
                <a:tc>
                  <a:txBody>
                    <a:bodyPr/>
                    <a:lstStyle/>
                    <a:p>
                      <a:endParaRPr lang="en-US" sz="2200" dirty="0"/>
                    </a:p>
                  </a:txBody>
                  <a:tcPr marL="112734" marR="112734" marT="56367" marB="56367"/>
                </a:tc>
                <a:tc>
                  <a:txBody>
                    <a:bodyPr/>
                    <a:lstStyle/>
                    <a:p>
                      <a:endParaRPr lang="en-US" sz="2200" dirty="0"/>
                    </a:p>
                  </a:txBody>
                  <a:tcPr marL="112734" marR="112734" marT="56367" marB="56367"/>
                </a:tc>
                <a:tc>
                  <a:txBody>
                    <a:bodyPr/>
                    <a:lstStyle/>
                    <a:p>
                      <a:endParaRPr lang="en-US" sz="2200" dirty="0"/>
                    </a:p>
                  </a:txBody>
                  <a:tcPr marL="112734" marR="112734" marT="56367" marB="56367"/>
                </a:tc>
                <a:tc>
                  <a:txBody>
                    <a:bodyPr/>
                    <a:lstStyle/>
                    <a:p>
                      <a:endParaRPr lang="en-US" sz="2200"/>
                    </a:p>
                  </a:txBody>
                  <a:tcPr marL="112734" marR="112734" marT="56367" marB="56367"/>
                </a:tc>
                <a:tc>
                  <a:txBody>
                    <a:bodyPr/>
                    <a:lstStyle/>
                    <a:p>
                      <a:endParaRPr lang="en-US" sz="2200" dirty="0"/>
                    </a:p>
                  </a:txBody>
                  <a:tcPr marL="112734" marR="112734" marT="56367" marB="56367"/>
                </a:tc>
                <a:tc>
                  <a:txBody>
                    <a:bodyPr/>
                    <a:lstStyle/>
                    <a:p>
                      <a:r>
                        <a:rPr lang="en-US" sz="2200" dirty="0" smtClean="0"/>
                        <a:t>Page frame number</a:t>
                      </a:r>
                      <a:endParaRPr lang="en-US" sz="2200" dirty="0"/>
                    </a:p>
                  </a:txBody>
                  <a:tcPr marL="112734" marR="112734" marT="56367" marB="56367"/>
                </a:tc>
              </a:tr>
            </a:tbl>
          </a:graphicData>
        </a:graphic>
      </p:graphicFrame>
      <p:cxnSp>
        <p:nvCxnSpPr>
          <p:cNvPr id="5" name="Straight Arrow Connector 4"/>
          <p:cNvCxnSpPr>
            <a:stCxn id="7" idx="0"/>
          </p:cNvCxnSpPr>
          <p:nvPr/>
        </p:nvCxnSpPr>
        <p:spPr>
          <a:xfrm flipH="1" flipV="1">
            <a:off x="6157913" y="1151914"/>
            <a:ext cx="310832" cy="279688"/>
          </a:xfrm>
          <a:prstGeom prst="straightConnector1">
            <a:avLst/>
          </a:prstGeom>
          <a:ln w="28575">
            <a:solidFill>
              <a:schemeClr val="accent6"/>
            </a:solidFill>
            <a:tailEnd type="triangle"/>
          </a:ln>
        </p:spPr>
        <p:style>
          <a:lnRef idx="2">
            <a:schemeClr val="accent2"/>
          </a:lnRef>
          <a:fillRef idx="0">
            <a:schemeClr val="accent2"/>
          </a:fillRef>
          <a:effectRef idx="1">
            <a:schemeClr val="accent2"/>
          </a:effectRef>
          <a:fontRef idx="minor">
            <a:schemeClr val="tx1"/>
          </a:fontRef>
        </p:style>
      </p:cxnSp>
      <p:cxnSp>
        <p:nvCxnSpPr>
          <p:cNvPr id="6" name="Straight Arrow Connector 5"/>
          <p:cNvCxnSpPr/>
          <p:nvPr/>
        </p:nvCxnSpPr>
        <p:spPr>
          <a:xfrm flipV="1">
            <a:off x="5127625" y="1151914"/>
            <a:ext cx="30" cy="365760"/>
          </a:xfrm>
          <a:prstGeom prst="straightConnector1">
            <a:avLst/>
          </a:prstGeom>
          <a:ln w="28575">
            <a:solidFill>
              <a:schemeClr val="accent6"/>
            </a:solidFill>
            <a:tailEnd type="triangle"/>
          </a:ln>
        </p:spPr>
        <p:style>
          <a:lnRef idx="2">
            <a:schemeClr val="accent2"/>
          </a:lnRef>
          <a:fillRef idx="0">
            <a:schemeClr val="accent2"/>
          </a:fillRef>
          <a:effectRef idx="1">
            <a:schemeClr val="accent2"/>
          </a:effectRef>
          <a:fontRef idx="minor">
            <a:schemeClr val="tx1"/>
          </a:fontRef>
        </p:style>
      </p:cxnSp>
      <p:sp>
        <p:nvSpPr>
          <p:cNvPr id="7" name="TextBox 6"/>
          <p:cNvSpPr txBox="1"/>
          <p:nvPr/>
        </p:nvSpPr>
        <p:spPr>
          <a:xfrm>
            <a:off x="5737225" y="1431602"/>
            <a:ext cx="1463040" cy="338554"/>
          </a:xfrm>
          <a:prstGeom prst="rect">
            <a:avLst/>
          </a:prstGeom>
          <a:noFill/>
        </p:spPr>
        <p:txBody>
          <a:bodyPr wrap="square" rtlCol="0">
            <a:spAutoFit/>
          </a:bodyPr>
          <a:lstStyle/>
          <a:p>
            <a:r>
              <a:rPr lang="en-US" sz="1600" dirty="0" smtClean="0"/>
              <a:t>Present/ absent</a:t>
            </a:r>
            <a:endParaRPr lang="en-US" sz="1600" dirty="0"/>
          </a:p>
        </p:txBody>
      </p:sp>
      <p:cxnSp>
        <p:nvCxnSpPr>
          <p:cNvPr id="14" name="Straight Arrow Connector 13"/>
          <p:cNvCxnSpPr/>
          <p:nvPr/>
        </p:nvCxnSpPr>
        <p:spPr>
          <a:xfrm flipH="1" flipV="1">
            <a:off x="3986213" y="1151914"/>
            <a:ext cx="230217" cy="365760"/>
          </a:xfrm>
          <a:prstGeom prst="straightConnector1">
            <a:avLst/>
          </a:prstGeom>
          <a:ln w="28575">
            <a:solidFill>
              <a:schemeClr val="accent6"/>
            </a:solidFill>
            <a:tailEnd type="triangle"/>
          </a:ln>
        </p:spPr>
        <p:style>
          <a:lnRef idx="2">
            <a:schemeClr val="accent2"/>
          </a:lnRef>
          <a:fillRef idx="0">
            <a:schemeClr val="accent2"/>
          </a:fillRef>
          <a:effectRef idx="1">
            <a:schemeClr val="accent2"/>
          </a:effectRef>
          <a:fontRef idx="minor">
            <a:schemeClr val="tx1"/>
          </a:fontRef>
        </p:style>
      </p:cxnSp>
      <p:cxnSp>
        <p:nvCxnSpPr>
          <p:cNvPr id="15" name="Straight Arrow Connector 14"/>
          <p:cNvCxnSpPr/>
          <p:nvPr/>
        </p:nvCxnSpPr>
        <p:spPr>
          <a:xfrm flipV="1">
            <a:off x="3322683" y="1151914"/>
            <a:ext cx="105415" cy="355336"/>
          </a:xfrm>
          <a:prstGeom prst="straightConnector1">
            <a:avLst/>
          </a:prstGeom>
          <a:ln w="28575">
            <a:solidFill>
              <a:schemeClr val="accent6"/>
            </a:solidFill>
            <a:tailEnd type="triangle"/>
          </a:ln>
        </p:spPr>
        <p:style>
          <a:lnRef idx="2">
            <a:schemeClr val="accent2"/>
          </a:lnRef>
          <a:fillRef idx="0">
            <a:schemeClr val="accent2"/>
          </a:fillRef>
          <a:effectRef idx="1">
            <a:schemeClr val="accent2"/>
          </a:effectRef>
          <a:fontRef idx="minor">
            <a:schemeClr val="tx1"/>
          </a:fontRef>
        </p:style>
      </p:cxnSp>
      <p:cxnSp>
        <p:nvCxnSpPr>
          <p:cNvPr id="16" name="Straight Arrow Connector 15"/>
          <p:cNvCxnSpPr/>
          <p:nvPr/>
        </p:nvCxnSpPr>
        <p:spPr>
          <a:xfrm flipV="1">
            <a:off x="1857436" y="1151914"/>
            <a:ext cx="1048147" cy="297180"/>
          </a:xfrm>
          <a:prstGeom prst="straightConnector1">
            <a:avLst/>
          </a:prstGeom>
          <a:ln w="28575">
            <a:solidFill>
              <a:schemeClr val="accent6"/>
            </a:solidFill>
            <a:tailEnd type="triangle"/>
          </a:ln>
        </p:spPr>
        <p:style>
          <a:lnRef idx="2">
            <a:schemeClr val="accent2"/>
          </a:lnRef>
          <a:fillRef idx="0">
            <a:schemeClr val="accent2"/>
          </a:fillRef>
          <a:effectRef idx="1">
            <a:schemeClr val="accent2"/>
          </a:effectRef>
          <a:fontRef idx="minor">
            <a:schemeClr val="tx1"/>
          </a:fontRef>
        </p:style>
      </p:cxnSp>
      <p:sp>
        <p:nvSpPr>
          <p:cNvPr id="18" name="TextBox 17"/>
          <p:cNvSpPr txBox="1"/>
          <p:nvPr/>
        </p:nvSpPr>
        <p:spPr>
          <a:xfrm>
            <a:off x="4633530" y="1431602"/>
            <a:ext cx="1097280" cy="338554"/>
          </a:xfrm>
          <a:prstGeom prst="rect">
            <a:avLst/>
          </a:prstGeom>
          <a:noFill/>
        </p:spPr>
        <p:txBody>
          <a:bodyPr wrap="square" rtlCol="0">
            <a:spAutoFit/>
          </a:bodyPr>
          <a:lstStyle/>
          <a:p>
            <a:r>
              <a:rPr lang="en-US" sz="1600" dirty="0" smtClean="0"/>
              <a:t>Protection</a:t>
            </a:r>
            <a:endParaRPr lang="en-US" dirty="0"/>
          </a:p>
        </p:txBody>
      </p:sp>
      <p:sp>
        <p:nvSpPr>
          <p:cNvPr id="19" name="TextBox 18"/>
          <p:cNvSpPr txBox="1"/>
          <p:nvPr/>
        </p:nvSpPr>
        <p:spPr>
          <a:xfrm>
            <a:off x="3712713" y="1431602"/>
            <a:ext cx="914400" cy="338554"/>
          </a:xfrm>
          <a:prstGeom prst="rect">
            <a:avLst/>
          </a:prstGeom>
          <a:noFill/>
        </p:spPr>
        <p:txBody>
          <a:bodyPr wrap="square" rtlCol="0">
            <a:spAutoFit/>
          </a:bodyPr>
          <a:lstStyle/>
          <a:p>
            <a:r>
              <a:rPr lang="en-US" sz="1600" dirty="0" smtClean="0"/>
              <a:t>Modified</a:t>
            </a:r>
            <a:endParaRPr lang="en-US" dirty="0"/>
          </a:p>
        </p:txBody>
      </p:sp>
      <p:sp>
        <p:nvSpPr>
          <p:cNvPr id="20" name="TextBox 19"/>
          <p:cNvSpPr txBox="1"/>
          <p:nvPr/>
        </p:nvSpPr>
        <p:spPr>
          <a:xfrm>
            <a:off x="956679" y="1431602"/>
            <a:ext cx="1645920" cy="338554"/>
          </a:xfrm>
          <a:prstGeom prst="rect">
            <a:avLst/>
          </a:prstGeom>
          <a:noFill/>
        </p:spPr>
        <p:txBody>
          <a:bodyPr wrap="square" rtlCol="0">
            <a:spAutoFit/>
          </a:bodyPr>
          <a:lstStyle/>
          <a:p>
            <a:r>
              <a:rPr lang="en-US" sz="1600" dirty="0" smtClean="0"/>
              <a:t>Caching Disabled</a:t>
            </a:r>
            <a:endParaRPr lang="en-US" sz="1600" dirty="0"/>
          </a:p>
        </p:txBody>
      </p:sp>
      <p:sp>
        <p:nvSpPr>
          <p:cNvPr id="21" name="TextBox 20"/>
          <p:cNvSpPr txBox="1"/>
          <p:nvPr/>
        </p:nvSpPr>
        <p:spPr>
          <a:xfrm>
            <a:off x="2609016" y="1431602"/>
            <a:ext cx="1097280" cy="338554"/>
          </a:xfrm>
          <a:prstGeom prst="rect">
            <a:avLst/>
          </a:prstGeom>
          <a:noFill/>
        </p:spPr>
        <p:txBody>
          <a:bodyPr wrap="square" rtlCol="0">
            <a:spAutoFit/>
          </a:bodyPr>
          <a:lstStyle/>
          <a:p>
            <a:r>
              <a:rPr lang="en-US" sz="1600" dirty="0" smtClean="0"/>
              <a:t>Referenced</a:t>
            </a:r>
            <a:endParaRPr lang="en-US" dirty="0"/>
          </a:p>
        </p:txBody>
      </p:sp>
    </p:spTree>
    <p:extLst>
      <p:ext uri="{BB962C8B-B14F-4D97-AF65-F5344CB8AC3E}">
        <p14:creationId xmlns="" xmlns:p14="http://schemas.microsoft.com/office/powerpoint/2010/main" val="2602831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fade">
                                      <p:cBhvr>
                                        <p:cTn id="11" dur="500"/>
                                        <p:tgtEl>
                                          <p:spTgt spid="3">
                                            <p:txEl>
                                              <p:pRg st="2" end="2"/>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 presetClass="entr" presetSubtype="0" fill="hold" nodeType="withEffect">
                                  <p:stCondLst>
                                    <p:cond delay="0"/>
                                  </p:stCondLst>
                                  <p:childTnLst>
                                    <p:set>
                                      <p:cBhvr>
                                        <p:cTn id="27" dur="1" fill="hold">
                                          <p:stCondLst>
                                            <p:cond delay="0"/>
                                          </p:stCondLst>
                                        </p:cTn>
                                        <p:tgtEl>
                                          <p:spTgt spid="6"/>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18"/>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500"/>
                                        <p:tgtEl>
                                          <p:spTgt spid="3">
                                            <p:txEl>
                                              <p:pRg st="5" end="5"/>
                                            </p:txEl>
                                          </p:spTgt>
                                        </p:tgtEl>
                                      </p:cBhvr>
                                    </p:animEffect>
                                  </p:childTnLst>
                                </p:cTn>
                              </p:par>
                              <p:par>
                                <p:cTn id="35" presetID="1" presetClass="entr" presetSubtype="0" fill="hold" nodeType="with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fade">
                                      <p:cBhvr>
                                        <p:cTn id="43" dur="500"/>
                                        <p:tgtEl>
                                          <p:spTgt spid="3">
                                            <p:txEl>
                                              <p:pRg st="6" end="6"/>
                                            </p:txEl>
                                          </p:spTgt>
                                        </p:tgtEl>
                                      </p:cBhvr>
                                    </p:animEffect>
                                  </p:childTnLst>
                                </p:cTn>
                              </p:par>
                              <p:par>
                                <p:cTn id="44" presetID="1" presetClass="entr" presetSubtype="0" fill="hold" nodeType="withEffect">
                                  <p:stCondLst>
                                    <p:cond delay="0"/>
                                  </p:stCondLst>
                                  <p:childTnLst>
                                    <p:set>
                                      <p:cBhvr>
                                        <p:cTn id="45" dur="1" fill="hold">
                                          <p:stCondLst>
                                            <p:cond delay="0"/>
                                          </p:stCondLst>
                                        </p:cTn>
                                        <p:tgtEl>
                                          <p:spTgt spid="15"/>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21"/>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7" end="7"/>
                                            </p:txEl>
                                          </p:spTgt>
                                        </p:tgtEl>
                                        <p:attrNameLst>
                                          <p:attrName>style.visibility</p:attrName>
                                        </p:attrNameLst>
                                      </p:cBhvr>
                                      <p:to>
                                        <p:strVal val="visible"/>
                                      </p:to>
                                    </p:set>
                                    <p:animEffect transition="in" filter="fade">
                                      <p:cBhvr>
                                        <p:cTn id="52" dur="500"/>
                                        <p:tgtEl>
                                          <p:spTgt spid="3">
                                            <p:txEl>
                                              <p:pRg st="7" end="7"/>
                                            </p:txEl>
                                          </p:spTgt>
                                        </p:tgtEl>
                                      </p:cBhvr>
                                    </p:animEffect>
                                  </p:childTnLst>
                                </p:cTn>
                              </p:par>
                              <p:par>
                                <p:cTn id="53" presetID="1" presetClass="entr" presetSubtype="0" fill="hold" nodeType="withEffect">
                                  <p:stCondLst>
                                    <p:cond delay="0"/>
                                  </p:stCondLst>
                                  <p:childTnLst>
                                    <p:set>
                                      <p:cBhvr>
                                        <p:cTn id="54" dur="1" fill="hold">
                                          <p:stCondLst>
                                            <p:cond delay="0"/>
                                          </p:stCondLst>
                                        </p:cTn>
                                        <p:tgtEl>
                                          <p:spTgt spid="1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8" grpId="0"/>
      <p:bldP spid="19" grpId="0"/>
      <p:bldP spid="20" grpId="0"/>
      <p:bldP spid="21"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 xmlns:a14="http://schemas.microsoft.com/office/drawing/2010/main" val="0"/>
              </a:ext>
            </a:extLst>
          </a:blip>
          <a:srcRect l="22500" t="26655" r="23711" b="7062"/>
          <a:stretch/>
        </p:blipFill>
        <p:spPr>
          <a:xfrm>
            <a:off x="5229237" y="1714500"/>
            <a:ext cx="6840990" cy="4739509"/>
          </a:xfrm>
          <a:prstGeom prst="rect">
            <a:avLst/>
          </a:prstGeom>
        </p:spPr>
      </p:pic>
      <p:sp>
        <p:nvSpPr>
          <p:cNvPr id="2" name="Title 1"/>
          <p:cNvSpPr>
            <a:spLocks noGrp="1"/>
          </p:cNvSpPr>
          <p:nvPr>
            <p:ph type="title"/>
          </p:nvPr>
        </p:nvSpPr>
        <p:spPr/>
        <p:txBody>
          <a:bodyPr/>
          <a:lstStyle/>
          <a:p>
            <a:r>
              <a:rPr lang="en-US" sz="3200" dirty="0" smtClean="0"/>
              <a:t>Definitions (Demand paging)</a:t>
            </a:r>
            <a:endParaRPr lang="en-US" dirty="0"/>
          </a:p>
        </p:txBody>
      </p:sp>
      <p:sp>
        <p:nvSpPr>
          <p:cNvPr id="3" name="Content Placeholder 2"/>
          <p:cNvSpPr>
            <a:spLocks noGrp="1"/>
          </p:cNvSpPr>
          <p:nvPr>
            <p:ph idx="1"/>
          </p:nvPr>
        </p:nvSpPr>
        <p:spPr/>
        <p:txBody>
          <a:bodyPr/>
          <a:lstStyle/>
          <a:p>
            <a:r>
              <a:rPr lang="en-US" b="1" dirty="0">
                <a:solidFill>
                  <a:schemeClr val="tx2"/>
                </a:solidFill>
              </a:rPr>
              <a:t>Demand </a:t>
            </a:r>
            <a:r>
              <a:rPr lang="en-US" b="1" dirty="0" smtClean="0">
                <a:solidFill>
                  <a:schemeClr val="tx2"/>
                </a:solidFill>
              </a:rPr>
              <a:t>paging</a:t>
            </a:r>
            <a:r>
              <a:rPr lang="en-US" dirty="0" smtClean="0"/>
              <a:t>: Demand </a:t>
            </a:r>
            <a:r>
              <a:rPr lang="en-US" dirty="0"/>
              <a:t>paging is a </a:t>
            </a:r>
            <a:r>
              <a:rPr lang="en-US" b="1" dirty="0">
                <a:solidFill>
                  <a:schemeClr val="accent6"/>
                </a:solidFill>
              </a:rPr>
              <a:t>technique used in virtual memory</a:t>
            </a:r>
            <a:r>
              <a:rPr lang="en-US" dirty="0"/>
              <a:t> systems where the </a:t>
            </a:r>
            <a:r>
              <a:rPr lang="en-US" b="1" dirty="0">
                <a:solidFill>
                  <a:schemeClr val="accent6"/>
                </a:solidFill>
              </a:rPr>
              <a:t>pages are brought in the main memory only when required or demanded by the CPU</a:t>
            </a:r>
            <a:r>
              <a:rPr lang="en-US" dirty="0" smtClean="0"/>
              <a:t>.</a:t>
            </a:r>
          </a:p>
        </p:txBody>
      </p:sp>
      <p:sp>
        <p:nvSpPr>
          <p:cNvPr id="5" name="TextBox 4"/>
          <p:cNvSpPr txBox="1"/>
          <p:nvPr/>
        </p:nvSpPr>
        <p:spPr>
          <a:xfrm>
            <a:off x="472791" y="1714500"/>
            <a:ext cx="6115306" cy="1200329"/>
          </a:xfrm>
          <a:prstGeom prst="rect">
            <a:avLst/>
          </a:prstGeom>
          <a:solidFill>
            <a:schemeClr val="accent6">
              <a:lumMod val="20000"/>
              <a:lumOff val="80000"/>
            </a:schemeClr>
          </a:solidFill>
          <a:ln>
            <a:solidFill>
              <a:schemeClr val="accent6">
                <a:lumMod val="60000"/>
                <a:lumOff val="40000"/>
              </a:schemeClr>
            </a:solidFill>
          </a:ln>
        </p:spPr>
        <p:txBody>
          <a:bodyPr wrap="square" rtlCol="0">
            <a:spAutoFit/>
          </a:bodyPr>
          <a:lstStyle/>
          <a:p>
            <a:pPr marL="285750" indent="-285750">
              <a:buFont typeface="Arial" panose="020B0604020202020204" pitchFamily="34" charset="0"/>
              <a:buChar char="•"/>
            </a:pPr>
            <a:r>
              <a:rPr lang="en-US" sz="2400" dirty="0"/>
              <a:t>Suppose we have to execute a process P having four pages as P0, P1, P2, and </a:t>
            </a:r>
            <a:r>
              <a:rPr lang="en-US" sz="2400" dirty="0" smtClean="0"/>
              <a:t>P3.</a:t>
            </a:r>
          </a:p>
          <a:p>
            <a:pPr marL="285750" indent="-285750">
              <a:buFont typeface="Arial" panose="020B0604020202020204" pitchFamily="34" charset="0"/>
              <a:buChar char="•"/>
            </a:pPr>
            <a:r>
              <a:rPr lang="en-US" sz="2400" dirty="0" smtClean="0"/>
              <a:t>We </a:t>
            </a:r>
            <a:r>
              <a:rPr lang="en-US" sz="2400" dirty="0"/>
              <a:t>have page P1 and </a:t>
            </a:r>
            <a:r>
              <a:rPr lang="en-US" sz="2400" dirty="0" smtClean="0"/>
              <a:t>P3 </a:t>
            </a:r>
            <a:r>
              <a:rPr lang="en-US" sz="2400" dirty="0"/>
              <a:t>in the page </a:t>
            </a:r>
            <a:r>
              <a:rPr lang="en-US" sz="2400" dirty="0" smtClean="0"/>
              <a:t>table.</a:t>
            </a:r>
            <a:endParaRPr lang="en-US" sz="2400" dirty="0"/>
          </a:p>
        </p:txBody>
      </p:sp>
      <p:sp>
        <p:nvSpPr>
          <p:cNvPr id="6" name="TextBox 5"/>
          <p:cNvSpPr txBox="1"/>
          <p:nvPr/>
        </p:nvSpPr>
        <p:spPr>
          <a:xfrm>
            <a:off x="472791" y="2966228"/>
            <a:ext cx="4756446" cy="2492990"/>
          </a:xfrm>
          <a:prstGeom prst="rect">
            <a:avLst/>
          </a:prstGeom>
          <a:solidFill>
            <a:schemeClr val="accent6">
              <a:lumMod val="20000"/>
              <a:lumOff val="80000"/>
            </a:schemeClr>
          </a:solidFill>
          <a:ln>
            <a:solidFill>
              <a:schemeClr val="accent6">
                <a:lumMod val="60000"/>
                <a:lumOff val="40000"/>
              </a:schemeClr>
            </a:solidFill>
          </a:ln>
        </p:spPr>
        <p:txBody>
          <a:bodyPr wrap="square" rtlCol="0">
            <a:spAutoFit/>
          </a:bodyPr>
          <a:lstStyle/>
          <a:p>
            <a:pPr marL="285750" indent="-285750">
              <a:buFont typeface="Arial" panose="020B0604020202020204" pitchFamily="34" charset="0"/>
              <a:buChar char="•"/>
            </a:pPr>
            <a:r>
              <a:rPr lang="en-US" sz="2400" dirty="0"/>
              <a:t>Now, if the CPU wants to access page P2 of a process </a:t>
            </a:r>
            <a:r>
              <a:rPr lang="en-US" sz="2400" dirty="0" smtClean="0"/>
              <a:t>P</a:t>
            </a:r>
          </a:p>
          <a:p>
            <a:pPr marL="742950" lvl="1" indent="-285750">
              <a:buFont typeface="Arial" panose="020B0604020202020204" pitchFamily="34" charset="0"/>
              <a:buChar char="•"/>
            </a:pPr>
            <a:r>
              <a:rPr lang="en-US" dirty="0" smtClean="0"/>
              <a:t>search </a:t>
            </a:r>
            <a:r>
              <a:rPr lang="en-US" dirty="0"/>
              <a:t>the page in the page </a:t>
            </a:r>
            <a:r>
              <a:rPr lang="en-US" dirty="0" smtClean="0"/>
              <a:t>table</a:t>
            </a:r>
          </a:p>
          <a:p>
            <a:pPr marL="742950" lvl="1" indent="-285750">
              <a:buFont typeface="Arial" panose="020B0604020202020204" pitchFamily="34" charset="0"/>
              <a:buChar char="•"/>
            </a:pPr>
            <a:r>
              <a:rPr lang="en-US" dirty="0" smtClean="0"/>
              <a:t>P2 is not available in page table so page fault</a:t>
            </a:r>
          </a:p>
          <a:p>
            <a:pPr marL="742950" lvl="1" indent="-285750">
              <a:buFont typeface="Arial" panose="020B0604020202020204" pitchFamily="34" charset="0"/>
              <a:buChar char="•"/>
            </a:pPr>
            <a:r>
              <a:rPr lang="en-US" dirty="0" smtClean="0"/>
              <a:t>OS bring P2 from HDD to RAM</a:t>
            </a:r>
          </a:p>
          <a:p>
            <a:pPr marL="742950" lvl="1" indent="-285750">
              <a:buFont typeface="Arial" panose="020B0604020202020204" pitchFamily="34" charset="0"/>
              <a:buChar char="•"/>
            </a:pPr>
            <a:r>
              <a:rPr lang="en-US" dirty="0" smtClean="0"/>
              <a:t>OS will update page table</a:t>
            </a:r>
          </a:p>
          <a:p>
            <a:pPr marL="742950" lvl="1" indent="-285750">
              <a:buFont typeface="Arial" panose="020B0604020202020204" pitchFamily="34" charset="0"/>
              <a:buChar char="•"/>
            </a:pPr>
            <a:r>
              <a:rPr lang="en-US" dirty="0" smtClean="0"/>
              <a:t>Process P will be executed.</a:t>
            </a:r>
            <a:endParaRPr lang="en-US" dirty="0"/>
          </a:p>
        </p:txBody>
      </p:sp>
    </p:spTree>
    <p:extLst>
      <p:ext uri="{BB962C8B-B14F-4D97-AF65-F5344CB8AC3E}">
        <p14:creationId xmlns="" xmlns:p14="http://schemas.microsoft.com/office/powerpoint/2010/main" val="34126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fade">
                                      <p:cBhvr>
                                        <p:cTn id="17" dur="500"/>
                                        <p:tgtEl>
                                          <p:spTgt spid="5">
                                            <p:txEl>
                                              <p:pRg st="0" end="0"/>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
                                            <p:txEl>
                                              <p:pRg st="1" end="1"/>
                                            </p:txEl>
                                          </p:spTgt>
                                        </p:tgtEl>
                                        <p:attrNameLst>
                                          <p:attrName>style.visibility</p:attrName>
                                        </p:attrNameLst>
                                      </p:cBhvr>
                                      <p:to>
                                        <p:strVal val="visible"/>
                                      </p:to>
                                    </p:set>
                                    <p:animEffect transition="in" filter="fade">
                                      <p:cBhvr>
                                        <p:cTn id="25" dur="500"/>
                                        <p:tgtEl>
                                          <p:spTgt spid="5">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6">
                                            <p:txEl>
                                              <p:pRg st="0" end="0"/>
                                            </p:txEl>
                                          </p:spTgt>
                                        </p:tgtEl>
                                        <p:attrNameLst>
                                          <p:attrName>style.visibility</p:attrName>
                                        </p:attrNameLst>
                                      </p:cBhvr>
                                      <p:to>
                                        <p:strVal val="visible"/>
                                      </p:to>
                                    </p:set>
                                    <p:animEffect transition="in" filter="fade">
                                      <p:cBhvr>
                                        <p:cTn id="30" dur="500"/>
                                        <p:tgtEl>
                                          <p:spTgt spid="6">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fade">
                                      <p:cBhvr>
                                        <p:cTn id="33" dur="500"/>
                                        <p:tgtEl>
                                          <p:spTgt spid="6"/>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6">
                                            <p:txEl>
                                              <p:pRg st="1" end="1"/>
                                            </p:txEl>
                                          </p:spTgt>
                                        </p:tgtEl>
                                        <p:attrNameLst>
                                          <p:attrName>style.visibility</p:attrName>
                                        </p:attrNameLst>
                                      </p:cBhvr>
                                      <p:to>
                                        <p:strVal val="visible"/>
                                      </p:to>
                                    </p:set>
                                    <p:animEffect transition="in" filter="fade">
                                      <p:cBhvr>
                                        <p:cTn id="38" dur="500"/>
                                        <p:tgtEl>
                                          <p:spTgt spid="6">
                                            <p:txEl>
                                              <p:pRg st="1" end="1"/>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6">
                                            <p:txEl>
                                              <p:pRg st="2" end="2"/>
                                            </p:txEl>
                                          </p:spTgt>
                                        </p:tgtEl>
                                        <p:attrNameLst>
                                          <p:attrName>style.visibility</p:attrName>
                                        </p:attrNameLst>
                                      </p:cBhvr>
                                      <p:to>
                                        <p:strVal val="visible"/>
                                      </p:to>
                                    </p:set>
                                    <p:animEffect transition="in" filter="fade">
                                      <p:cBhvr>
                                        <p:cTn id="43" dur="500"/>
                                        <p:tgtEl>
                                          <p:spTgt spid="6">
                                            <p:txEl>
                                              <p:pRg st="2" end="2"/>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6">
                                            <p:txEl>
                                              <p:pRg st="3" end="3"/>
                                            </p:txEl>
                                          </p:spTgt>
                                        </p:tgtEl>
                                        <p:attrNameLst>
                                          <p:attrName>style.visibility</p:attrName>
                                        </p:attrNameLst>
                                      </p:cBhvr>
                                      <p:to>
                                        <p:strVal val="visible"/>
                                      </p:to>
                                    </p:set>
                                    <p:animEffect transition="in" filter="fade">
                                      <p:cBhvr>
                                        <p:cTn id="48" dur="500"/>
                                        <p:tgtEl>
                                          <p:spTgt spid="6">
                                            <p:txEl>
                                              <p:pRg st="3" end="3"/>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6">
                                            <p:txEl>
                                              <p:pRg st="4" end="4"/>
                                            </p:txEl>
                                          </p:spTgt>
                                        </p:tgtEl>
                                        <p:attrNameLst>
                                          <p:attrName>style.visibility</p:attrName>
                                        </p:attrNameLst>
                                      </p:cBhvr>
                                      <p:to>
                                        <p:strVal val="visible"/>
                                      </p:to>
                                    </p:set>
                                    <p:animEffect transition="in" filter="fade">
                                      <p:cBhvr>
                                        <p:cTn id="53" dur="500"/>
                                        <p:tgtEl>
                                          <p:spTgt spid="6">
                                            <p:txEl>
                                              <p:pRg st="4" end="4"/>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6">
                                            <p:txEl>
                                              <p:pRg st="5" end="5"/>
                                            </p:txEl>
                                          </p:spTgt>
                                        </p:tgtEl>
                                        <p:attrNameLst>
                                          <p:attrName>style.visibility</p:attrName>
                                        </p:attrNameLst>
                                      </p:cBhvr>
                                      <p:to>
                                        <p:strVal val="visible"/>
                                      </p:to>
                                    </p:set>
                                    <p:animEffect transition="in" filter="fade">
                                      <p:cBhvr>
                                        <p:cTn id="58"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Demand paging</a:t>
            </a:r>
            <a:endParaRPr lang="en-US" dirty="0"/>
          </a:p>
        </p:txBody>
      </p:sp>
      <p:sp>
        <p:nvSpPr>
          <p:cNvPr id="3" name="Content Placeholder 2"/>
          <p:cNvSpPr>
            <a:spLocks noGrp="1"/>
          </p:cNvSpPr>
          <p:nvPr>
            <p:ph idx="1"/>
          </p:nvPr>
        </p:nvSpPr>
        <p:spPr/>
        <p:txBody>
          <a:bodyPr/>
          <a:lstStyle/>
          <a:p>
            <a:r>
              <a:rPr lang="en-US" dirty="0"/>
              <a:t>Now, if the CPU wants to access page P2 of a process P, first it will search the page in the page table.</a:t>
            </a:r>
          </a:p>
          <a:p>
            <a:r>
              <a:rPr lang="en-US" dirty="0"/>
              <a:t>As the page table does not contain this page so it will be a trap or page fault. As soon as the trap is generated and context switching happens and the control goes to the operating system.</a:t>
            </a:r>
          </a:p>
          <a:p>
            <a:r>
              <a:rPr lang="en-US" dirty="0"/>
              <a:t>The OS system will put the process in a waiting/ blocked state. The OS system will now search that page in the backing store or secondary memory.</a:t>
            </a:r>
          </a:p>
          <a:p>
            <a:r>
              <a:rPr lang="en-US" dirty="0"/>
              <a:t>The OS will then read the page from the backing store and load it to the main memory.</a:t>
            </a:r>
          </a:p>
          <a:p>
            <a:r>
              <a:rPr lang="en-US" dirty="0"/>
              <a:t>Next, the OS system will update the page table entry accordingly.</a:t>
            </a:r>
          </a:p>
          <a:p>
            <a:r>
              <a:rPr lang="en-US" dirty="0"/>
              <a:t>Finally, the control is taken back from the OS and the execution of the process is resumed.</a:t>
            </a:r>
          </a:p>
          <a:p>
            <a:r>
              <a:rPr lang="en-US" dirty="0"/>
              <a:t>Hence whenever a page fault occurs these steps are followed by the operating system and the required page is brought into memory.</a:t>
            </a:r>
          </a:p>
        </p:txBody>
      </p:sp>
    </p:spTree>
    <p:extLst>
      <p:ext uri="{BB962C8B-B14F-4D97-AF65-F5344CB8AC3E}">
        <p14:creationId xmlns="" xmlns:p14="http://schemas.microsoft.com/office/powerpoint/2010/main" val="10593451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Memory?</a:t>
            </a:r>
          </a:p>
        </p:txBody>
      </p:sp>
      <p:sp>
        <p:nvSpPr>
          <p:cNvPr id="3" name="Content Placeholder 2"/>
          <p:cNvSpPr>
            <a:spLocks noGrp="1"/>
          </p:cNvSpPr>
          <p:nvPr>
            <p:ph idx="1"/>
          </p:nvPr>
        </p:nvSpPr>
        <p:spPr>
          <a:xfrm>
            <a:off x="131181" y="863444"/>
            <a:ext cx="8138160" cy="5590565"/>
          </a:xfrm>
        </p:spPr>
        <p:txBody>
          <a:bodyPr/>
          <a:lstStyle/>
          <a:p>
            <a:r>
              <a:rPr lang="en-US" dirty="0"/>
              <a:t>Computer memory is any </a:t>
            </a:r>
            <a:r>
              <a:rPr lang="en-US" b="1" dirty="0">
                <a:solidFill>
                  <a:schemeClr val="accent6"/>
                </a:solidFill>
              </a:rPr>
              <a:t>physical device capable of storing information temporarily or permanently</a:t>
            </a:r>
            <a:r>
              <a:rPr lang="en-US" dirty="0"/>
              <a:t>. </a:t>
            </a:r>
          </a:p>
          <a:p>
            <a:r>
              <a:rPr lang="en-US" dirty="0"/>
              <a:t>Types of memory</a:t>
            </a:r>
          </a:p>
          <a:p>
            <a:pPr marL="914400" lvl="1" indent="-457200">
              <a:buFont typeface="+mj-lt"/>
              <a:buAutoNum type="arabicPeriod" startAt="3"/>
            </a:pPr>
            <a:r>
              <a:rPr lang="en-US" b="1" dirty="0">
                <a:solidFill>
                  <a:schemeClr val="tx2"/>
                </a:solidFill>
              </a:rPr>
              <a:t>Programmable Read-Only Memory (PROM)</a:t>
            </a:r>
            <a:r>
              <a:rPr lang="en-US" dirty="0"/>
              <a:t>, is a memory chip on which you can store a program. But once the PROM has been used, you </a:t>
            </a:r>
            <a:r>
              <a:rPr lang="en-US" b="1" dirty="0">
                <a:solidFill>
                  <a:schemeClr val="accent6"/>
                </a:solidFill>
              </a:rPr>
              <a:t>cannot wipe it clean and use it to store something else</a:t>
            </a:r>
            <a:r>
              <a:rPr lang="en-US" dirty="0"/>
              <a:t>. Like ROMs, PROMs are non-volatile. </a:t>
            </a:r>
            <a:r>
              <a:rPr lang="en-US" dirty="0" err="1"/>
              <a:t>E.g</a:t>
            </a:r>
            <a:r>
              <a:rPr lang="en-US" dirty="0"/>
              <a:t> CD-R</a:t>
            </a:r>
            <a:endParaRPr lang="en-US" dirty="0" smtClean="0"/>
          </a:p>
          <a:p>
            <a:pPr marL="914400" lvl="1" indent="-457200">
              <a:buFont typeface="+mj-lt"/>
              <a:buAutoNum type="arabicPeriod" startAt="3"/>
            </a:pPr>
            <a:endParaRPr lang="en-US" dirty="0" smtClean="0"/>
          </a:p>
          <a:p>
            <a:pPr marL="914400" lvl="1" indent="-457200">
              <a:buFont typeface="+mj-lt"/>
              <a:buAutoNum type="arabicPeriod" startAt="3"/>
            </a:pPr>
            <a:r>
              <a:rPr lang="en-US" b="1" dirty="0">
                <a:solidFill>
                  <a:schemeClr val="tx2"/>
                </a:solidFill>
              </a:rPr>
              <a:t>Erasable Programmable Read-Only Memory (EPROM)</a:t>
            </a:r>
            <a:r>
              <a:rPr lang="en-US" dirty="0"/>
              <a:t>, is a special type of PROM that </a:t>
            </a:r>
            <a:r>
              <a:rPr lang="en-US" b="1" dirty="0">
                <a:solidFill>
                  <a:schemeClr val="accent6"/>
                </a:solidFill>
              </a:rPr>
              <a:t>can be erased by exposing it to ultraviolet light</a:t>
            </a:r>
            <a:r>
              <a:rPr lang="en-US" dirty="0"/>
              <a:t>. </a:t>
            </a:r>
            <a:r>
              <a:rPr lang="en-US" dirty="0" err="1"/>
              <a:t>E.g</a:t>
            </a:r>
            <a:r>
              <a:rPr lang="en-US" dirty="0"/>
              <a:t> CD-RW</a:t>
            </a:r>
            <a:endParaRPr lang="en-US" dirty="0" smtClean="0"/>
          </a:p>
          <a:p>
            <a:pPr marL="914400" lvl="1" indent="-457200">
              <a:buFont typeface="+mj-lt"/>
              <a:buAutoNum type="arabicPeriod" startAt="3"/>
            </a:pPr>
            <a:endParaRPr lang="en-US" dirty="0"/>
          </a:p>
          <a:p>
            <a:pPr marL="914400" lvl="1" indent="-457200">
              <a:buFont typeface="+mj-lt"/>
              <a:buAutoNum type="arabicPeriod" startAt="5"/>
            </a:pPr>
            <a:r>
              <a:rPr lang="en-US" b="1" dirty="0">
                <a:solidFill>
                  <a:schemeClr val="tx2"/>
                </a:solidFill>
              </a:rPr>
              <a:t>Electrically Erasable Programmable Read-Only Memory (EEPROM),</a:t>
            </a:r>
            <a:r>
              <a:rPr lang="en-US" dirty="0"/>
              <a:t> is a special type of PROM that </a:t>
            </a:r>
            <a:r>
              <a:rPr lang="en-US" b="1" dirty="0">
                <a:solidFill>
                  <a:schemeClr val="accent6"/>
                </a:solidFill>
              </a:rPr>
              <a:t>can be erased by exposing it to an electrical charge</a:t>
            </a:r>
            <a:r>
              <a:rPr lang="en-US" dirty="0"/>
              <a:t>. </a:t>
            </a:r>
            <a:r>
              <a:rPr lang="en-US" dirty="0" err="1"/>
              <a:t>E.g</a:t>
            </a:r>
            <a:r>
              <a:rPr lang="en-US" dirty="0"/>
              <a:t> </a:t>
            </a:r>
            <a:r>
              <a:rPr lang="en-US" dirty="0" err="1"/>
              <a:t>Pendrive</a:t>
            </a:r>
            <a:endParaRPr lang="en-US" dirty="0"/>
          </a:p>
          <a:p>
            <a:pPr marL="457200" lvl="1" indent="0">
              <a:buNone/>
            </a:pPr>
            <a:endParaRPr lang="en-US" dirty="0"/>
          </a:p>
          <a:p>
            <a:pPr marL="914400" lvl="1" indent="-457200">
              <a:buFont typeface="+mj-lt"/>
              <a:buAutoNum type="arabicPeriod"/>
            </a:pPr>
            <a:endParaRPr lang="en-US" dirty="0"/>
          </a:p>
        </p:txBody>
      </p:sp>
      <p:pic>
        <p:nvPicPr>
          <p:cNvPr id="2054" name="Picture 6" descr="CD-R 80 Min/700 MB Maxell 52x ECO-Pack 100 pieces"/>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9245081" y="1704973"/>
            <a:ext cx="1508760" cy="1508760"/>
          </a:xfrm>
          <a:prstGeom prst="rect">
            <a:avLst/>
          </a:prstGeom>
          <a:noFill/>
          <a:extLst>
            <a:ext uri="{909E8E84-426E-40DD-AFC4-6F175D3DCCD1}">
              <a14:hiddenFill xmlns="" xmlns:a14="http://schemas.microsoft.com/office/drawing/2010/main">
                <a:solidFill>
                  <a:srgbClr val="FFFFFF"/>
                </a:solidFill>
              </a14:hiddenFill>
            </a:ext>
          </a:extLst>
        </p:spPr>
      </p:pic>
      <p:pic>
        <p:nvPicPr>
          <p:cNvPr id="2060" name="Picture 12" descr="HP CD-RW 12X IN 25PK CAKE BOX - Buy HP CD-RW 12X IN 25PK CAKE BOX Online at  Low Price in India - Amazon.in"/>
          <p:cNvPicPr>
            <a:picLocks noChangeAspect="1" noChangeArrowheads="1"/>
          </p:cNvPicPr>
          <p:nvPr/>
        </p:nvPicPr>
        <p:blipFill rotWithShape="1">
          <a:blip r:embed="rId3" cstate="print">
            <a:extLst>
              <a:ext uri="{28A0092B-C50C-407E-A947-70E740481C1C}">
                <a14:useLocalDpi xmlns="" xmlns:a14="http://schemas.microsoft.com/office/drawing/2010/main" val="0"/>
              </a:ext>
            </a:extLst>
          </a:blip>
          <a:srcRect l="6134" t="7734" r="6666" b="5334"/>
          <a:stretch/>
        </p:blipFill>
        <p:spPr bwMode="auto">
          <a:xfrm>
            <a:off x="9240453" y="3213733"/>
            <a:ext cx="1508760" cy="1504146"/>
          </a:xfrm>
          <a:prstGeom prst="rect">
            <a:avLst/>
          </a:prstGeom>
          <a:noFill/>
          <a:extLst>
            <a:ext uri="{909E8E84-426E-40DD-AFC4-6F175D3DCCD1}">
              <a14:hiddenFill xmlns="" xmlns:a14="http://schemas.microsoft.com/office/drawing/2010/main">
                <a:solidFill>
                  <a:srgbClr val="FFFFFF"/>
                </a:solidFill>
              </a14:hiddenFill>
            </a:ext>
          </a:extLst>
        </p:spPr>
      </p:pic>
      <p:pic>
        <p:nvPicPr>
          <p:cNvPr id="2062" name="Picture 14" descr="SanDisk Cruzer Blade SDCZ50-016G-135 16GB USB 2.0 Pen Drive - Buy SanDisk  Cruzer Blade SDCZ50-016G-135 16GB USB 2.0 Pen Drive Online at Low Price in  India - Amazon.in"/>
          <p:cNvPicPr>
            <a:picLocks noChangeAspect="1" noChangeArrowheads="1"/>
          </p:cNvPicPr>
          <p:nvPr/>
        </p:nvPicPr>
        <p:blipFill rotWithShape="1">
          <a:blip r:embed="rId4" cstate="print">
            <a:extLst>
              <a:ext uri="{28A0092B-C50C-407E-A947-70E740481C1C}">
                <a14:useLocalDpi xmlns="" xmlns:a14="http://schemas.microsoft.com/office/drawing/2010/main" val="0"/>
              </a:ext>
            </a:extLst>
          </a:blip>
          <a:srcRect t="24963" b="24051"/>
          <a:stretch/>
        </p:blipFill>
        <p:spPr bwMode="auto">
          <a:xfrm>
            <a:off x="9240453" y="4812222"/>
            <a:ext cx="1508760" cy="769258"/>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930651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054"/>
                                        </p:tgtEl>
                                        <p:attrNameLst>
                                          <p:attrName>style.visibility</p:attrName>
                                        </p:attrNameLst>
                                      </p:cBhvr>
                                      <p:to>
                                        <p:strVal val="visible"/>
                                      </p:to>
                                    </p:set>
                                    <p:animEffect transition="in" filter="fade">
                                      <p:cBhvr>
                                        <p:cTn id="10" dur="500"/>
                                        <p:tgtEl>
                                          <p:spTgt spid="205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500"/>
                                        <p:tgtEl>
                                          <p:spTgt spid="3">
                                            <p:txEl>
                                              <p:pRg st="4" end="4"/>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2060"/>
                                        </p:tgtEl>
                                        <p:attrNameLst>
                                          <p:attrName>style.visibility</p:attrName>
                                        </p:attrNameLst>
                                      </p:cBhvr>
                                      <p:to>
                                        <p:strVal val="visible"/>
                                      </p:to>
                                    </p:set>
                                    <p:animEffect transition="in" filter="fade">
                                      <p:cBhvr>
                                        <p:cTn id="18" dur="500"/>
                                        <p:tgtEl>
                                          <p:spTgt spid="206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fade">
                                      <p:cBhvr>
                                        <p:cTn id="23" dur="500"/>
                                        <p:tgtEl>
                                          <p:spTgt spid="3">
                                            <p:txEl>
                                              <p:pRg st="6" end="6"/>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2062"/>
                                        </p:tgtEl>
                                        <p:attrNameLst>
                                          <p:attrName>style.visibility</p:attrName>
                                        </p:attrNameLst>
                                      </p:cBhvr>
                                      <p:to>
                                        <p:strVal val="visible"/>
                                      </p:to>
                                    </p:set>
                                    <p:animEffect transition="in" filter="fade">
                                      <p:cBhvr>
                                        <p:cTn id="26" dur="500"/>
                                        <p:tgtEl>
                                          <p:spTgt spid="20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Definitions</a:t>
            </a:r>
            <a:endParaRPr lang="en-US" dirty="0"/>
          </a:p>
        </p:txBody>
      </p:sp>
      <p:sp>
        <p:nvSpPr>
          <p:cNvPr id="3" name="Content Placeholder 2"/>
          <p:cNvSpPr>
            <a:spLocks noGrp="1"/>
          </p:cNvSpPr>
          <p:nvPr>
            <p:ph idx="1"/>
          </p:nvPr>
        </p:nvSpPr>
        <p:spPr/>
        <p:txBody>
          <a:bodyPr/>
          <a:lstStyle/>
          <a:p>
            <a:r>
              <a:rPr lang="en-US" b="1" dirty="0" smtClean="0">
                <a:solidFill>
                  <a:schemeClr val="tx2"/>
                </a:solidFill>
              </a:rPr>
              <a:t>Pre-paging</a:t>
            </a:r>
            <a:r>
              <a:rPr lang="en-US" dirty="0"/>
              <a:t>: Many paging systems try to keep track of each process‘s working set and make sure that it is in memory before letting the process run. </a:t>
            </a:r>
            <a:r>
              <a:rPr lang="en-US" b="1" dirty="0">
                <a:solidFill>
                  <a:schemeClr val="accent6"/>
                </a:solidFill>
              </a:rPr>
              <a:t>Loading pages before allowing processes to run </a:t>
            </a:r>
            <a:r>
              <a:rPr lang="en-US" dirty="0"/>
              <a:t>is called pre-paging.</a:t>
            </a:r>
          </a:p>
          <a:p>
            <a:r>
              <a:rPr lang="en-US" b="1" dirty="0" smtClean="0">
                <a:solidFill>
                  <a:schemeClr val="tx2"/>
                </a:solidFill>
              </a:rPr>
              <a:t>Working </a:t>
            </a:r>
            <a:r>
              <a:rPr lang="en-US" b="1" dirty="0">
                <a:solidFill>
                  <a:schemeClr val="tx2"/>
                </a:solidFill>
              </a:rPr>
              <a:t>Set</a:t>
            </a:r>
            <a:r>
              <a:rPr lang="en-US" dirty="0"/>
              <a:t>: The </a:t>
            </a:r>
            <a:r>
              <a:rPr lang="en-US" b="1" dirty="0">
                <a:solidFill>
                  <a:schemeClr val="accent6"/>
                </a:solidFill>
              </a:rPr>
              <a:t>set of pages that a process is currently using </a:t>
            </a:r>
            <a:r>
              <a:rPr lang="en-US" dirty="0"/>
              <a:t>is known as working set.</a:t>
            </a:r>
          </a:p>
          <a:p>
            <a:r>
              <a:rPr lang="en-US" b="1" dirty="0">
                <a:solidFill>
                  <a:schemeClr val="tx2"/>
                </a:solidFill>
              </a:rPr>
              <a:t>Thrashing</a:t>
            </a:r>
            <a:r>
              <a:rPr lang="en-US" dirty="0"/>
              <a:t>: Thrashing is a condition or a situation </a:t>
            </a:r>
            <a:r>
              <a:rPr lang="en-US" b="1" dirty="0">
                <a:solidFill>
                  <a:schemeClr val="accent6"/>
                </a:solidFill>
              </a:rPr>
              <a:t>when the system is spending a major portion of its time in servicing the page faults</a:t>
            </a:r>
            <a:r>
              <a:rPr lang="en-US" dirty="0"/>
              <a:t>, but the actual processing done is very negligible</a:t>
            </a:r>
            <a:r>
              <a:rPr lang="en-US" dirty="0" smtClean="0"/>
              <a:t>.</a:t>
            </a:r>
            <a:endParaRPr lang="en-US" dirty="0"/>
          </a:p>
        </p:txBody>
      </p:sp>
    </p:spTree>
    <p:extLst>
      <p:ext uri="{BB962C8B-B14F-4D97-AF65-F5344CB8AC3E}">
        <p14:creationId xmlns="" xmlns:p14="http://schemas.microsoft.com/office/powerpoint/2010/main" val="57133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Issues in Paging</a:t>
            </a:r>
            <a:endParaRPr lang="en-US" dirty="0"/>
          </a:p>
        </p:txBody>
      </p:sp>
      <p:sp>
        <p:nvSpPr>
          <p:cNvPr id="3" name="Content Placeholder 2"/>
          <p:cNvSpPr>
            <a:spLocks noGrp="1"/>
          </p:cNvSpPr>
          <p:nvPr>
            <p:ph idx="1"/>
          </p:nvPr>
        </p:nvSpPr>
        <p:spPr/>
        <p:txBody>
          <a:bodyPr/>
          <a:lstStyle/>
          <a:p>
            <a:r>
              <a:rPr lang="en-US" dirty="0"/>
              <a:t>In any paging system, two major issues must be faced:</a:t>
            </a:r>
          </a:p>
          <a:p>
            <a:pPr marL="914400" lvl="1" indent="-457200">
              <a:buFont typeface="+mj-lt"/>
              <a:buAutoNum type="arabicPeriod"/>
            </a:pPr>
            <a:r>
              <a:rPr lang="en-US" dirty="0"/>
              <a:t>The </a:t>
            </a:r>
            <a:r>
              <a:rPr lang="en-US" b="1" dirty="0">
                <a:solidFill>
                  <a:schemeClr val="accent6"/>
                </a:solidFill>
              </a:rPr>
              <a:t>mapping from virtual address to physical address must be fast</a:t>
            </a:r>
            <a:r>
              <a:rPr lang="en-US" dirty="0"/>
              <a:t>.</a:t>
            </a:r>
          </a:p>
          <a:p>
            <a:pPr marL="914400" lvl="1" indent="-457200">
              <a:buFont typeface="+mj-lt"/>
              <a:buAutoNum type="arabicPeriod"/>
            </a:pPr>
            <a:r>
              <a:rPr lang="en-US" dirty="0"/>
              <a:t>If the </a:t>
            </a:r>
            <a:r>
              <a:rPr lang="en-US" b="1" dirty="0">
                <a:solidFill>
                  <a:schemeClr val="accent6"/>
                </a:solidFill>
              </a:rPr>
              <a:t>virtual address space is large, the page table will be large</a:t>
            </a:r>
            <a:r>
              <a:rPr lang="en-US" dirty="0"/>
              <a:t>.</a:t>
            </a:r>
          </a:p>
        </p:txBody>
      </p:sp>
    </p:spTree>
    <p:extLst>
      <p:ext uri="{BB962C8B-B14F-4D97-AF65-F5344CB8AC3E}">
        <p14:creationId xmlns="" xmlns:p14="http://schemas.microsoft.com/office/powerpoint/2010/main" val="2800540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Mapping from virtual address to physical address must be fast</a:t>
            </a:r>
            <a:endParaRPr lang="en-US" dirty="0"/>
          </a:p>
        </p:txBody>
      </p:sp>
      <p:graphicFrame>
        <p:nvGraphicFramePr>
          <p:cNvPr id="4" name="Content Placeholder 12"/>
          <p:cNvGraphicFramePr>
            <a:graphicFrameLocks/>
          </p:cNvGraphicFramePr>
          <p:nvPr>
            <p:extLst>
              <p:ext uri="{D42A27DB-BD31-4B8C-83A1-F6EECF244321}">
                <p14:modId xmlns="" xmlns:p14="http://schemas.microsoft.com/office/powerpoint/2010/main" val="171730567"/>
              </p:ext>
            </p:extLst>
          </p:nvPr>
        </p:nvGraphicFramePr>
        <p:xfrm>
          <a:off x="4316410" y="4800600"/>
          <a:ext cx="1524000" cy="1478280"/>
        </p:xfrm>
        <a:graphic>
          <a:graphicData uri="http://schemas.openxmlformats.org/drawingml/2006/table">
            <a:tbl>
              <a:tblPr firstRow="1" bandRow="1">
                <a:tableStyleId>{93296810-A885-4BE3-A3E7-6D5BEEA58F35}</a:tableStyleId>
              </a:tblPr>
              <a:tblGrid>
                <a:gridCol w="685800"/>
                <a:gridCol w="838200"/>
              </a:tblGrid>
              <a:tr h="142240">
                <a:tc>
                  <a:txBody>
                    <a:bodyPr/>
                    <a:lstStyle/>
                    <a:p>
                      <a:r>
                        <a:rPr lang="en-US" dirty="0" smtClean="0"/>
                        <a:t>Page</a:t>
                      </a:r>
                      <a:endParaRPr lang="en-US" dirty="0"/>
                    </a:p>
                  </a:txBody>
                  <a:tcPr/>
                </a:tc>
                <a:tc>
                  <a:txBody>
                    <a:bodyPr/>
                    <a:lstStyle/>
                    <a:p>
                      <a:r>
                        <a:rPr lang="en-US" dirty="0" smtClean="0"/>
                        <a:t>Frame</a:t>
                      </a:r>
                      <a:endParaRPr lang="en-US" dirty="0"/>
                    </a:p>
                  </a:txBody>
                  <a:tcPr/>
                </a:tc>
              </a:tr>
              <a:tr h="370840">
                <a:tc>
                  <a:txBody>
                    <a:bodyPr/>
                    <a:lstStyle/>
                    <a:p>
                      <a:r>
                        <a:rPr lang="en-US" dirty="0" smtClean="0"/>
                        <a:t>P1</a:t>
                      </a:r>
                      <a:endParaRPr lang="en-US" dirty="0"/>
                    </a:p>
                  </a:txBody>
                  <a:tcPr/>
                </a:tc>
                <a:tc>
                  <a:txBody>
                    <a:bodyPr/>
                    <a:lstStyle/>
                    <a:p>
                      <a:r>
                        <a:rPr lang="en-US" dirty="0" smtClean="0"/>
                        <a:t>F2</a:t>
                      </a:r>
                      <a:endParaRPr lang="en-US" dirty="0"/>
                    </a:p>
                  </a:txBody>
                  <a:tcPr/>
                </a:tc>
              </a:tr>
              <a:tr h="370840">
                <a:tc>
                  <a:txBody>
                    <a:bodyPr/>
                    <a:lstStyle/>
                    <a:p>
                      <a:r>
                        <a:rPr lang="en-US" dirty="0" smtClean="0"/>
                        <a:t>P2</a:t>
                      </a:r>
                      <a:endParaRPr lang="en-US" dirty="0"/>
                    </a:p>
                  </a:txBody>
                  <a:tcPr/>
                </a:tc>
                <a:tc>
                  <a:txBody>
                    <a:bodyPr/>
                    <a:lstStyle/>
                    <a:p>
                      <a:r>
                        <a:rPr lang="en-US" dirty="0" smtClean="0"/>
                        <a:t>F3</a:t>
                      </a:r>
                      <a:endParaRPr lang="en-US" dirty="0"/>
                    </a:p>
                  </a:txBody>
                  <a:tcPr/>
                </a:tc>
              </a:tr>
              <a:tr h="370840">
                <a:tc>
                  <a:txBody>
                    <a:bodyPr/>
                    <a:lstStyle/>
                    <a:p>
                      <a:r>
                        <a:rPr lang="en-US" dirty="0" smtClean="0"/>
                        <a:t>P3</a:t>
                      </a:r>
                      <a:endParaRPr lang="en-US" dirty="0"/>
                    </a:p>
                  </a:txBody>
                  <a:tcPr/>
                </a:tc>
                <a:tc>
                  <a:txBody>
                    <a:bodyPr/>
                    <a:lstStyle/>
                    <a:p>
                      <a:r>
                        <a:rPr lang="en-US" dirty="0" smtClean="0"/>
                        <a:t>F1</a:t>
                      </a:r>
                      <a:endParaRPr lang="en-US" dirty="0"/>
                    </a:p>
                  </a:txBody>
                  <a:tcPr/>
                </a:tc>
              </a:tr>
            </a:tbl>
          </a:graphicData>
        </a:graphic>
      </p:graphicFrame>
      <p:sp>
        <p:nvSpPr>
          <p:cNvPr id="5" name="Rectangle 4"/>
          <p:cNvSpPr/>
          <p:nvPr/>
        </p:nvSpPr>
        <p:spPr>
          <a:xfrm>
            <a:off x="1357318" y="3004066"/>
            <a:ext cx="1143000" cy="533400"/>
          </a:xfrm>
          <a:prstGeom prst="rect">
            <a:avLst/>
          </a:prstGeom>
          <a:solidFill>
            <a:srgbClr val="2489CE"/>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CPU</a:t>
            </a:r>
            <a:endParaRPr lang="en-US" dirty="0"/>
          </a:p>
        </p:txBody>
      </p:sp>
      <p:cxnSp>
        <p:nvCxnSpPr>
          <p:cNvPr id="6" name="Elbow Connector 5"/>
          <p:cNvCxnSpPr>
            <a:stCxn id="5" idx="0"/>
          </p:cNvCxnSpPr>
          <p:nvPr/>
        </p:nvCxnSpPr>
        <p:spPr>
          <a:xfrm rot="5400000" flipH="1" flipV="1">
            <a:off x="1833568" y="1956316"/>
            <a:ext cx="1143000" cy="952500"/>
          </a:xfrm>
          <a:prstGeom prst="bentConnector3">
            <a:avLst>
              <a:gd name="adj1" fmla="val 100000"/>
            </a:avLst>
          </a:prstGeom>
          <a:ln w="38100">
            <a:solidFill>
              <a:schemeClr val="tx2"/>
            </a:solidFill>
            <a:tailEnd type="triangle"/>
          </a:ln>
        </p:spPr>
        <p:style>
          <a:lnRef idx="3">
            <a:schemeClr val="accent1"/>
          </a:lnRef>
          <a:fillRef idx="0">
            <a:schemeClr val="accent1"/>
          </a:fillRef>
          <a:effectRef idx="2">
            <a:schemeClr val="accent1"/>
          </a:effectRef>
          <a:fontRef idx="minor">
            <a:schemeClr val="tx1"/>
          </a:fontRef>
        </p:style>
      </p:cxnSp>
      <p:sp>
        <p:nvSpPr>
          <p:cNvPr id="7" name="Rectangle 6"/>
          <p:cNvSpPr/>
          <p:nvPr/>
        </p:nvSpPr>
        <p:spPr>
          <a:xfrm>
            <a:off x="2881318" y="1556801"/>
            <a:ext cx="838200" cy="609600"/>
          </a:xfrm>
          <a:prstGeom prst="rect">
            <a:avLst/>
          </a:prstGeom>
          <a:solidFill>
            <a:srgbClr val="2489CE"/>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t>
            </a:r>
            <a:endParaRPr lang="en-US" dirty="0"/>
          </a:p>
        </p:txBody>
      </p:sp>
      <p:sp>
        <p:nvSpPr>
          <p:cNvPr id="8" name="Rectangle 7"/>
          <p:cNvSpPr/>
          <p:nvPr/>
        </p:nvSpPr>
        <p:spPr>
          <a:xfrm>
            <a:off x="3719518" y="1556801"/>
            <a:ext cx="838200" cy="609600"/>
          </a:xfrm>
          <a:prstGeom prst="rect">
            <a:avLst/>
          </a:prstGeom>
          <a:solidFill>
            <a:srgbClr val="2489CE"/>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endParaRPr lang="en-US" dirty="0"/>
          </a:p>
        </p:txBody>
      </p:sp>
      <p:sp>
        <p:nvSpPr>
          <p:cNvPr id="9" name="TextBox 8"/>
          <p:cNvSpPr txBox="1"/>
          <p:nvPr/>
        </p:nvSpPr>
        <p:spPr>
          <a:xfrm>
            <a:off x="2424118" y="1176453"/>
            <a:ext cx="1714500" cy="369332"/>
          </a:xfrm>
          <a:prstGeom prst="rect">
            <a:avLst/>
          </a:prstGeom>
          <a:noFill/>
        </p:spPr>
        <p:txBody>
          <a:bodyPr wrap="square" rtlCol="0">
            <a:spAutoFit/>
          </a:bodyPr>
          <a:lstStyle/>
          <a:p>
            <a:pPr algn="r"/>
            <a:r>
              <a:rPr lang="en-US" dirty="0" smtClean="0"/>
              <a:t>Logical Address</a:t>
            </a:r>
            <a:endParaRPr lang="en-US" dirty="0"/>
          </a:p>
        </p:txBody>
      </p:sp>
      <p:sp>
        <p:nvSpPr>
          <p:cNvPr id="10" name="Rectangle 9"/>
          <p:cNvSpPr/>
          <p:nvPr/>
        </p:nvSpPr>
        <p:spPr>
          <a:xfrm>
            <a:off x="8062918" y="2432566"/>
            <a:ext cx="1143000" cy="2590800"/>
          </a:xfrm>
          <a:prstGeom prst="rect">
            <a:avLst/>
          </a:prstGeom>
          <a:solidFill>
            <a:srgbClr val="2489CE"/>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Memory</a:t>
            </a:r>
            <a:endParaRPr lang="en-US" dirty="0"/>
          </a:p>
        </p:txBody>
      </p:sp>
      <p:sp>
        <p:nvSpPr>
          <p:cNvPr id="11" name="Rectangle 10"/>
          <p:cNvSpPr/>
          <p:nvPr/>
        </p:nvSpPr>
        <p:spPr>
          <a:xfrm>
            <a:off x="5853118" y="1556801"/>
            <a:ext cx="838200" cy="609600"/>
          </a:xfrm>
          <a:prstGeom prst="rect">
            <a:avLst/>
          </a:prstGeom>
          <a:solidFill>
            <a:srgbClr val="2489CE"/>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F3</a:t>
            </a:r>
            <a:endParaRPr lang="en-US" dirty="0"/>
          </a:p>
        </p:txBody>
      </p:sp>
      <p:sp>
        <p:nvSpPr>
          <p:cNvPr id="12" name="Rectangle 11"/>
          <p:cNvSpPr/>
          <p:nvPr/>
        </p:nvSpPr>
        <p:spPr>
          <a:xfrm>
            <a:off x="6691318" y="1556801"/>
            <a:ext cx="838200" cy="609600"/>
          </a:xfrm>
          <a:prstGeom prst="rect">
            <a:avLst/>
          </a:prstGeom>
          <a:solidFill>
            <a:srgbClr val="2489CE"/>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endParaRPr lang="en-US" dirty="0"/>
          </a:p>
        </p:txBody>
      </p:sp>
      <p:cxnSp>
        <p:nvCxnSpPr>
          <p:cNvPr id="13" name="Straight Connector 12"/>
          <p:cNvCxnSpPr/>
          <p:nvPr/>
        </p:nvCxnSpPr>
        <p:spPr>
          <a:xfrm flipV="1">
            <a:off x="4138618" y="1133476"/>
            <a:ext cx="0" cy="413266"/>
          </a:xfrm>
          <a:prstGeom prst="line">
            <a:avLst/>
          </a:prstGeom>
          <a:ln w="38100">
            <a:solidFill>
              <a:schemeClr val="tx2"/>
            </a:solidFill>
          </a:ln>
        </p:spPr>
        <p:style>
          <a:lnRef idx="3">
            <a:schemeClr val="accent1"/>
          </a:lnRef>
          <a:fillRef idx="0">
            <a:schemeClr val="accent1"/>
          </a:fillRef>
          <a:effectRef idx="2">
            <a:schemeClr val="accent1"/>
          </a:effectRef>
          <a:fontRef idx="minor">
            <a:schemeClr val="tx1"/>
          </a:fontRef>
        </p:style>
      </p:cxnSp>
      <p:cxnSp>
        <p:nvCxnSpPr>
          <p:cNvPr id="14" name="Elbow Connector 13"/>
          <p:cNvCxnSpPr/>
          <p:nvPr/>
        </p:nvCxnSpPr>
        <p:spPr>
          <a:xfrm>
            <a:off x="4138618" y="1143000"/>
            <a:ext cx="3086100" cy="413266"/>
          </a:xfrm>
          <a:prstGeom prst="bentConnector3">
            <a:avLst>
              <a:gd name="adj1" fmla="val 99621"/>
            </a:avLst>
          </a:prstGeom>
          <a:ln w="38100">
            <a:solidFill>
              <a:schemeClr val="tx2"/>
            </a:solidFill>
            <a:tailEnd type="triangle"/>
          </a:ln>
        </p:spPr>
        <p:style>
          <a:lnRef idx="3">
            <a:schemeClr val="accent1"/>
          </a:lnRef>
          <a:fillRef idx="0">
            <a:schemeClr val="accent1"/>
          </a:fillRef>
          <a:effectRef idx="2">
            <a:schemeClr val="accent1"/>
          </a:effectRef>
          <a:fontRef idx="minor">
            <a:schemeClr val="tx1"/>
          </a:fontRef>
        </p:style>
      </p:cxnSp>
      <p:cxnSp>
        <p:nvCxnSpPr>
          <p:cNvPr id="15" name="Elbow Connector 14"/>
          <p:cNvCxnSpPr>
            <a:stCxn id="7" idx="2"/>
          </p:cNvCxnSpPr>
          <p:nvPr/>
        </p:nvCxnSpPr>
        <p:spPr>
          <a:xfrm rot="16200000" flipH="1">
            <a:off x="2040469" y="3426350"/>
            <a:ext cx="3548599" cy="1028700"/>
          </a:xfrm>
          <a:prstGeom prst="bentConnector3">
            <a:avLst>
              <a:gd name="adj1" fmla="val 100309"/>
            </a:avLst>
          </a:prstGeom>
          <a:ln w="38100">
            <a:solidFill>
              <a:schemeClr val="tx2"/>
            </a:solidFill>
            <a:tailEnd type="triangle"/>
          </a:ln>
        </p:spPr>
        <p:style>
          <a:lnRef idx="3">
            <a:schemeClr val="accent1"/>
          </a:lnRef>
          <a:fillRef idx="0">
            <a:schemeClr val="accent1"/>
          </a:fillRef>
          <a:effectRef idx="2">
            <a:schemeClr val="accent1"/>
          </a:effectRef>
          <a:fontRef idx="minor">
            <a:schemeClr val="tx1"/>
          </a:fontRef>
        </p:style>
      </p:cxnSp>
      <p:sp>
        <p:nvSpPr>
          <p:cNvPr id="16" name="TextBox 15"/>
          <p:cNvSpPr txBox="1"/>
          <p:nvPr/>
        </p:nvSpPr>
        <p:spPr>
          <a:xfrm>
            <a:off x="7529518" y="1481770"/>
            <a:ext cx="1843082" cy="369332"/>
          </a:xfrm>
          <a:prstGeom prst="rect">
            <a:avLst/>
          </a:prstGeom>
          <a:noFill/>
        </p:spPr>
        <p:txBody>
          <a:bodyPr wrap="square" rtlCol="0">
            <a:spAutoFit/>
          </a:bodyPr>
          <a:lstStyle/>
          <a:p>
            <a:pPr algn="r"/>
            <a:r>
              <a:rPr lang="en-US" dirty="0" smtClean="0"/>
              <a:t>Physical Address</a:t>
            </a:r>
            <a:endParaRPr lang="en-US" dirty="0"/>
          </a:p>
        </p:txBody>
      </p:sp>
      <p:cxnSp>
        <p:nvCxnSpPr>
          <p:cNvPr id="17" name="Elbow Connector 16"/>
          <p:cNvCxnSpPr>
            <a:stCxn id="12" idx="3"/>
            <a:endCxn id="10" idx="0"/>
          </p:cNvCxnSpPr>
          <p:nvPr/>
        </p:nvCxnSpPr>
        <p:spPr>
          <a:xfrm>
            <a:off x="7529518" y="1861601"/>
            <a:ext cx="1104900" cy="570965"/>
          </a:xfrm>
          <a:prstGeom prst="bentConnector2">
            <a:avLst/>
          </a:prstGeom>
          <a:ln w="38100">
            <a:solidFill>
              <a:schemeClr val="tx2"/>
            </a:solidFill>
            <a:tailEnd type="triangle"/>
          </a:ln>
        </p:spPr>
        <p:style>
          <a:lnRef idx="3">
            <a:schemeClr val="accent1"/>
          </a:lnRef>
          <a:fillRef idx="0">
            <a:schemeClr val="accent1"/>
          </a:fillRef>
          <a:effectRef idx="2">
            <a:schemeClr val="accent1"/>
          </a:effectRef>
          <a:fontRef idx="minor">
            <a:schemeClr val="tx1"/>
          </a:fontRef>
        </p:style>
      </p:cxnSp>
      <p:cxnSp>
        <p:nvCxnSpPr>
          <p:cNvPr id="18" name="Elbow Connector 17"/>
          <p:cNvCxnSpPr>
            <a:endCxn id="11" idx="2"/>
          </p:cNvCxnSpPr>
          <p:nvPr/>
        </p:nvCxnSpPr>
        <p:spPr>
          <a:xfrm rot="5400000" flipH="1" flipV="1">
            <a:off x="4288369" y="3731151"/>
            <a:ext cx="3548599" cy="419100"/>
          </a:xfrm>
          <a:prstGeom prst="bentConnector3">
            <a:avLst>
              <a:gd name="adj1" fmla="val 509"/>
            </a:avLst>
          </a:prstGeom>
          <a:ln w="38100">
            <a:solidFill>
              <a:schemeClr val="tx2"/>
            </a:solidFill>
            <a:tailEnd type="triangle"/>
          </a:ln>
        </p:spPr>
        <p:style>
          <a:lnRef idx="3">
            <a:schemeClr val="accent1"/>
          </a:lnRef>
          <a:fillRef idx="0">
            <a:schemeClr val="accent1"/>
          </a:fillRef>
          <a:effectRef idx="2">
            <a:schemeClr val="accent1"/>
          </a:effectRef>
          <a:fontRef idx="minor">
            <a:schemeClr val="tx1"/>
          </a:fontRef>
        </p:style>
      </p:cxnSp>
      <p:sp>
        <p:nvSpPr>
          <p:cNvPr id="19" name="TextBox 18"/>
          <p:cNvSpPr txBox="1"/>
          <p:nvPr/>
        </p:nvSpPr>
        <p:spPr>
          <a:xfrm>
            <a:off x="3300417" y="2175390"/>
            <a:ext cx="457200" cy="369332"/>
          </a:xfrm>
          <a:prstGeom prst="rect">
            <a:avLst/>
          </a:prstGeom>
          <a:noFill/>
        </p:spPr>
        <p:txBody>
          <a:bodyPr wrap="square" rtlCol="0">
            <a:spAutoFit/>
          </a:bodyPr>
          <a:lstStyle/>
          <a:p>
            <a:r>
              <a:rPr lang="en-US" dirty="0" smtClean="0"/>
              <a:t>P2</a:t>
            </a:r>
            <a:endParaRPr lang="en-US" dirty="0"/>
          </a:p>
        </p:txBody>
      </p:sp>
      <p:sp>
        <p:nvSpPr>
          <p:cNvPr id="20" name="TextBox 19"/>
          <p:cNvSpPr txBox="1"/>
          <p:nvPr/>
        </p:nvSpPr>
        <p:spPr>
          <a:xfrm>
            <a:off x="4438330" y="4431082"/>
            <a:ext cx="1280160" cy="369332"/>
          </a:xfrm>
          <a:prstGeom prst="rect">
            <a:avLst/>
          </a:prstGeom>
          <a:noFill/>
        </p:spPr>
        <p:txBody>
          <a:bodyPr wrap="square" rtlCol="0">
            <a:spAutoFit/>
          </a:bodyPr>
          <a:lstStyle/>
          <a:p>
            <a:pPr algn="ctr"/>
            <a:r>
              <a:rPr lang="en-US" dirty="0" smtClean="0"/>
              <a:t>Page Table</a:t>
            </a:r>
            <a:endParaRPr lang="en-US" dirty="0"/>
          </a:p>
        </p:txBody>
      </p:sp>
      <p:sp>
        <p:nvSpPr>
          <p:cNvPr id="21" name="TextBox 20"/>
          <p:cNvSpPr txBox="1"/>
          <p:nvPr/>
        </p:nvSpPr>
        <p:spPr>
          <a:xfrm>
            <a:off x="3910017" y="3343870"/>
            <a:ext cx="2247901" cy="923330"/>
          </a:xfrm>
          <a:prstGeom prst="rect">
            <a:avLst/>
          </a:prstGeom>
          <a:solidFill>
            <a:schemeClr val="accent6">
              <a:lumMod val="20000"/>
              <a:lumOff val="80000"/>
            </a:schemeClr>
          </a:solidFill>
          <a:ln>
            <a:solidFill>
              <a:schemeClr val="accent6">
                <a:lumMod val="60000"/>
                <a:lumOff val="40000"/>
              </a:schemeClr>
            </a:solidFill>
          </a:ln>
          <a:effectLst/>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dirty="0" smtClean="0"/>
              <a:t>For every instruction</a:t>
            </a:r>
          </a:p>
          <a:p>
            <a:pPr algn="ctr"/>
            <a:r>
              <a:rPr lang="en-US" dirty="0" smtClean="0"/>
              <a:t>Memory reference occur two tim</a:t>
            </a:r>
            <a:r>
              <a:rPr lang="en-US" dirty="0"/>
              <a:t>e</a:t>
            </a:r>
          </a:p>
        </p:txBody>
      </p:sp>
      <p:cxnSp>
        <p:nvCxnSpPr>
          <p:cNvPr id="22" name="Straight Arrow Connector 21"/>
          <p:cNvCxnSpPr/>
          <p:nvPr/>
        </p:nvCxnSpPr>
        <p:spPr>
          <a:xfrm>
            <a:off x="3910016" y="4267200"/>
            <a:ext cx="381002" cy="1447800"/>
          </a:xfrm>
          <a:prstGeom prst="straightConnector1">
            <a:avLst/>
          </a:prstGeom>
          <a:ln w="38100">
            <a:solidFill>
              <a:schemeClr val="accent6"/>
            </a:solidFill>
            <a:tailEnd type="triangle"/>
          </a:ln>
        </p:spPr>
        <p:style>
          <a:lnRef idx="3">
            <a:schemeClr val="accent2"/>
          </a:lnRef>
          <a:fillRef idx="0">
            <a:schemeClr val="accent2"/>
          </a:fillRef>
          <a:effectRef idx="2">
            <a:schemeClr val="accent2"/>
          </a:effectRef>
          <a:fontRef idx="minor">
            <a:schemeClr val="tx1"/>
          </a:fontRef>
        </p:style>
      </p:cxnSp>
      <p:cxnSp>
        <p:nvCxnSpPr>
          <p:cNvPr id="23" name="Straight Arrow Connector 22"/>
          <p:cNvCxnSpPr>
            <a:endCxn id="10" idx="0"/>
          </p:cNvCxnSpPr>
          <p:nvPr/>
        </p:nvCxnSpPr>
        <p:spPr>
          <a:xfrm flipV="1">
            <a:off x="6157918" y="2432566"/>
            <a:ext cx="2476500" cy="1834634"/>
          </a:xfrm>
          <a:prstGeom prst="straightConnector1">
            <a:avLst/>
          </a:prstGeom>
          <a:ln w="38100">
            <a:solidFill>
              <a:schemeClr val="accent6"/>
            </a:solidFill>
            <a:tailEnd type="triangle"/>
          </a:ln>
        </p:spPr>
        <p:style>
          <a:lnRef idx="3">
            <a:schemeClr val="accent2"/>
          </a:lnRef>
          <a:fillRef idx="0">
            <a:schemeClr val="accent2"/>
          </a:fillRef>
          <a:effectRef idx="2">
            <a:schemeClr val="accent2"/>
          </a:effectRef>
          <a:fontRef idx="minor">
            <a:schemeClr val="tx1"/>
          </a:fontRef>
        </p:style>
      </p:cxnSp>
      <p:sp>
        <p:nvSpPr>
          <p:cNvPr id="24" name="TextBox 23"/>
          <p:cNvSpPr txBox="1"/>
          <p:nvPr/>
        </p:nvSpPr>
        <p:spPr>
          <a:xfrm>
            <a:off x="4157667" y="2663992"/>
            <a:ext cx="1752600" cy="646331"/>
          </a:xfrm>
          <a:prstGeom prst="rect">
            <a:avLst/>
          </a:prstGeom>
          <a:solidFill>
            <a:schemeClr val="accent6"/>
          </a:solidFill>
          <a:ln>
            <a:noFill/>
          </a:ln>
          <a:effectLst/>
        </p:spPr>
        <p:style>
          <a:lnRef idx="1">
            <a:schemeClr val="accent2"/>
          </a:lnRef>
          <a:fillRef idx="3">
            <a:schemeClr val="accent2"/>
          </a:fillRef>
          <a:effectRef idx="2">
            <a:schemeClr val="accent2"/>
          </a:effectRef>
          <a:fontRef idx="minor">
            <a:schemeClr val="lt1"/>
          </a:fontRef>
        </p:style>
        <p:txBody>
          <a:bodyPr wrap="square" rtlCol="0">
            <a:spAutoFit/>
          </a:bodyPr>
          <a:lstStyle/>
          <a:p>
            <a:pPr algn="ctr"/>
            <a:r>
              <a:rPr lang="en-US" dirty="0" smtClean="0"/>
              <a:t>Performance is reduced by </a:t>
            </a:r>
            <a:r>
              <a:rPr lang="en-US" dirty="0"/>
              <a:t>half</a:t>
            </a:r>
          </a:p>
        </p:txBody>
      </p:sp>
      <p:sp>
        <p:nvSpPr>
          <p:cNvPr id="25" name="TextBox 24"/>
          <p:cNvSpPr txBox="1"/>
          <p:nvPr/>
        </p:nvSpPr>
        <p:spPr>
          <a:xfrm>
            <a:off x="881068" y="4255532"/>
            <a:ext cx="2305049" cy="1015663"/>
          </a:xfrm>
          <a:prstGeom prst="rect">
            <a:avLst/>
          </a:prstGeom>
          <a:solidFill>
            <a:schemeClr val="bg1">
              <a:lumMod val="85000"/>
            </a:schemeClr>
          </a:solidFill>
          <a:ln>
            <a:solidFill>
              <a:schemeClr val="bg1">
                <a:lumMod val="65000"/>
              </a:schemeClr>
            </a:solidFill>
          </a:ln>
          <a:effectLst/>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sz="2000" dirty="0" smtClean="0"/>
              <a:t>Use a hardware</a:t>
            </a:r>
          </a:p>
          <a:p>
            <a:r>
              <a:rPr lang="en-US" sz="2000" dirty="0" smtClean="0"/>
              <a:t>TLB (Translation </a:t>
            </a:r>
            <a:r>
              <a:rPr lang="en-US" sz="2000" dirty="0" err="1"/>
              <a:t>Lookaside</a:t>
            </a:r>
            <a:r>
              <a:rPr lang="en-US" sz="2000" dirty="0"/>
              <a:t> </a:t>
            </a:r>
            <a:r>
              <a:rPr lang="en-US" sz="2000" dirty="0" smtClean="0"/>
              <a:t>Buffer)</a:t>
            </a:r>
            <a:endParaRPr lang="en-US" sz="2000" dirty="0"/>
          </a:p>
        </p:txBody>
      </p:sp>
    </p:spTree>
    <p:extLst>
      <p:ext uri="{BB962C8B-B14F-4D97-AF65-F5344CB8AC3E}">
        <p14:creationId xmlns="" xmlns:p14="http://schemas.microsoft.com/office/powerpoint/2010/main" val="4164736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500"/>
                                        <p:tgtEl>
                                          <p:spTgt spid="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500"/>
                                        <p:tgtEl>
                                          <p:spTgt spid="20"/>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fade">
                                      <p:cBhvr>
                                        <p:cTn id="36" dur="500"/>
                                        <p:tgtEl>
                                          <p:spTgt spid="10"/>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9"/>
                                        </p:tgtEl>
                                        <p:attrNameLst>
                                          <p:attrName>style.visibility</p:attrName>
                                        </p:attrNameLst>
                                      </p:cBhvr>
                                      <p:to>
                                        <p:strVal val="visible"/>
                                      </p:to>
                                    </p:set>
                                    <p:animEffect transition="in" filter="fade">
                                      <p:cBhvr>
                                        <p:cTn id="41" dur="500"/>
                                        <p:tgtEl>
                                          <p:spTgt spid="19"/>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fade">
                                      <p:cBhvr>
                                        <p:cTn id="46" dur="500"/>
                                        <p:tgtEl>
                                          <p:spTgt spid="15"/>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18"/>
                                        </p:tgtEl>
                                        <p:attrNameLst>
                                          <p:attrName>style.visibility</p:attrName>
                                        </p:attrNameLst>
                                      </p:cBhvr>
                                      <p:to>
                                        <p:strVal val="visible"/>
                                      </p:to>
                                    </p:set>
                                    <p:animEffect transition="in" filter="fade">
                                      <p:cBhvr>
                                        <p:cTn id="51" dur="500"/>
                                        <p:tgtEl>
                                          <p:spTgt spid="18"/>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11"/>
                                        </p:tgtEl>
                                        <p:attrNameLst>
                                          <p:attrName>style.visibility</p:attrName>
                                        </p:attrNameLst>
                                      </p:cBhvr>
                                      <p:to>
                                        <p:strVal val="visible"/>
                                      </p:to>
                                    </p:set>
                                    <p:animEffect transition="in" filter="fade">
                                      <p:cBhvr>
                                        <p:cTn id="56" dur="500"/>
                                        <p:tgtEl>
                                          <p:spTgt spid="11"/>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13"/>
                                        </p:tgtEl>
                                        <p:attrNameLst>
                                          <p:attrName>style.visibility</p:attrName>
                                        </p:attrNameLst>
                                      </p:cBhvr>
                                      <p:to>
                                        <p:strVal val="visible"/>
                                      </p:to>
                                    </p:set>
                                    <p:animEffect transition="in" filter="fade">
                                      <p:cBhvr>
                                        <p:cTn id="61" dur="500"/>
                                        <p:tgtEl>
                                          <p:spTgt spid="13"/>
                                        </p:tgtEl>
                                      </p:cBhvr>
                                    </p:animEffect>
                                  </p:childTnLst>
                                </p:cTn>
                              </p:par>
                              <p:par>
                                <p:cTn id="62" presetID="10" presetClass="entr" presetSubtype="0" fill="hold" nodeType="withEffect">
                                  <p:stCondLst>
                                    <p:cond delay="0"/>
                                  </p:stCondLst>
                                  <p:childTnLst>
                                    <p:set>
                                      <p:cBhvr>
                                        <p:cTn id="63" dur="1" fill="hold">
                                          <p:stCondLst>
                                            <p:cond delay="0"/>
                                          </p:stCondLst>
                                        </p:cTn>
                                        <p:tgtEl>
                                          <p:spTgt spid="14"/>
                                        </p:tgtEl>
                                        <p:attrNameLst>
                                          <p:attrName>style.visibility</p:attrName>
                                        </p:attrNameLst>
                                      </p:cBhvr>
                                      <p:to>
                                        <p:strVal val="visible"/>
                                      </p:to>
                                    </p:set>
                                    <p:animEffect transition="in" filter="fade">
                                      <p:cBhvr>
                                        <p:cTn id="64" dur="500"/>
                                        <p:tgtEl>
                                          <p:spTgt spid="14"/>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12"/>
                                        </p:tgtEl>
                                        <p:attrNameLst>
                                          <p:attrName>style.visibility</p:attrName>
                                        </p:attrNameLst>
                                      </p:cBhvr>
                                      <p:to>
                                        <p:strVal val="visible"/>
                                      </p:to>
                                    </p:set>
                                    <p:animEffect transition="in" filter="fade">
                                      <p:cBhvr>
                                        <p:cTn id="69" dur="500"/>
                                        <p:tgtEl>
                                          <p:spTgt spid="12"/>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16"/>
                                        </p:tgtEl>
                                        <p:attrNameLst>
                                          <p:attrName>style.visibility</p:attrName>
                                        </p:attrNameLst>
                                      </p:cBhvr>
                                      <p:to>
                                        <p:strVal val="visible"/>
                                      </p:to>
                                    </p:set>
                                    <p:animEffect transition="in" filter="fade">
                                      <p:cBhvr>
                                        <p:cTn id="74" dur="500"/>
                                        <p:tgtEl>
                                          <p:spTgt spid="16"/>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nodeType="clickEffect">
                                  <p:stCondLst>
                                    <p:cond delay="0"/>
                                  </p:stCondLst>
                                  <p:childTnLst>
                                    <p:set>
                                      <p:cBhvr>
                                        <p:cTn id="78" dur="1" fill="hold">
                                          <p:stCondLst>
                                            <p:cond delay="0"/>
                                          </p:stCondLst>
                                        </p:cTn>
                                        <p:tgtEl>
                                          <p:spTgt spid="17"/>
                                        </p:tgtEl>
                                        <p:attrNameLst>
                                          <p:attrName>style.visibility</p:attrName>
                                        </p:attrNameLst>
                                      </p:cBhvr>
                                      <p:to>
                                        <p:strVal val="visible"/>
                                      </p:to>
                                    </p:set>
                                    <p:animEffect transition="in" filter="fade">
                                      <p:cBhvr>
                                        <p:cTn id="79" dur="500"/>
                                        <p:tgtEl>
                                          <p:spTgt spid="17"/>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grpId="0" nodeType="clickEffect">
                                  <p:stCondLst>
                                    <p:cond delay="0"/>
                                  </p:stCondLst>
                                  <p:childTnLst>
                                    <p:set>
                                      <p:cBhvr>
                                        <p:cTn id="83" dur="1" fill="hold">
                                          <p:stCondLst>
                                            <p:cond delay="0"/>
                                          </p:stCondLst>
                                        </p:cTn>
                                        <p:tgtEl>
                                          <p:spTgt spid="21"/>
                                        </p:tgtEl>
                                        <p:attrNameLst>
                                          <p:attrName>style.visibility</p:attrName>
                                        </p:attrNameLst>
                                      </p:cBhvr>
                                      <p:to>
                                        <p:strVal val="visible"/>
                                      </p:to>
                                    </p:set>
                                    <p:animEffect transition="in" filter="fade">
                                      <p:cBhvr>
                                        <p:cTn id="84" dur="500"/>
                                        <p:tgtEl>
                                          <p:spTgt spid="21"/>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nodeType="clickEffect">
                                  <p:stCondLst>
                                    <p:cond delay="0"/>
                                  </p:stCondLst>
                                  <p:childTnLst>
                                    <p:set>
                                      <p:cBhvr>
                                        <p:cTn id="88" dur="1" fill="hold">
                                          <p:stCondLst>
                                            <p:cond delay="0"/>
                                          </p:stCondLst>
                                        </p:cTn>
                                        <p:tgtEl>
                                          <p:spTgt spid="22"/>
                                        </p:tgtEl>
                                        <p:attrNameLst>
                                          <p:attrName>style.visibility</p:attrName>
                                        </p:attrNameLst>
                                      </p:cBhvr>
                                      <p:to>
                                        <p:strVal val="visible"/>
                                      </p:to>
                                    </p:set>
                                    <p:animEffect transition="in" filter="fade">
                                      <p:cBhvr>
                                        <p:cTn id="89" dur="500"/>
                                        <p:tgtEl>
                                          <p:spTgt spid="22"/>
                                        </p:tgtEl>
                                      </p:cBhvr>
                                    </p:animEffect>
                                  </p:childTnLst>
                                </p:cTn>
                              </p:par>
                            </p:childTnLst>
                          </p:cTn>
                        </p:par>
                      </p:childTnLst>
                    </p:cTn>
                  </p:par>
                  <p:par>
                    <p:cTn id="90" fill="hold">
                      <p:stCondLst>
                        <p:cond delay="indefinite"/>
                      </p:stCondLst>
                      <p:childTnLst>
                        <p:par>
                          <p:cTn id="91" fill="hold">
                            <p:stCondLst>
                              <p:cond delay="0"/>
                            </p:stCondLst>
                            <p:childTnLst>
                              <p:par>
                                <p:cTn id="92" presetID="10" presetClass="entr" presetSubtype="0" fill="hold" nodeType="clickEffect">
                                  <p:stCondLst>
                                    <p:cond delay="0"/>
                                  </p:stCondLst>
                                  <p:childTnLst>
                                    <p:set>
                                      <p:cBhvr>
                                        <p:cTn id="93" dur="1" fill="hold">
                                          <p:stCondLst>
                                            <p:cond delay="0"/>
                                          </p:stCondLst>
                                        </p:cTn>
                                        <p:tgtEl>
                                          <p:spTgt spid="23"/>
                                        </p:tgtEl>
                                        <p:attrNameLst>
                                          <p:attrName>style.visibility</p:attrName>
                                        </p:attrNameLst>
                                      </p:cBhvr>
                                      <p:to>
                                        <p:strVal val="visible"/>
                                      </p:to>
                                    </p:set>
                                    <p:animEffect transition="in" filter="fade">
                                      <p:cBhvr>
                                        <p:cTn id="94" dur="500"/>
                                        <p:tgtEl>
                                          <p:spTgt spid="23"/>
                                        </p:tgtEl>
                                      </p:cBhvr>
                                    </p:animEffect>
                                  </p:childTnLst>
                                </p:cTn>
                              </p:par>
                            </p:childTnLst>
                          </p:cTn>
                        </p:par>
                      </p:childTnLst>
                    </p:cTn>
                  </p:par>
                  <p:par>
                    <p:cTn id="95" fill="hold">
                      <p:stCondLst>
                        <p:cond delay="indefinite"/>
                      </p:stCondLst>
                      <p:childTnLst>
                        <p:par>
                          <p:cTn id="96" fill="hold">
                            <p:stCondLst>
                              <p:cond delay="0"/>
                            </p:stCondLst>
                            <p:childTnLst>
                              <p:par>
                                <p:cTn id="97" presetID="10" presetClass="entr" presetSubtype="0" fill="hold" grpId="0" nodeType="clickEffect">
                                  <p:stCondLst>
                                    <p:cond delay="0"/>
                                  </p:stCondLst>
                                  <p:childTnLst>
                                    <p:set>
                                      <p:cBhvr>
                                        <p:cTn id="98" dur="1" fill="hold">
                                          <p:stCondLst>
                                            <p:cond delay="0"/>
                                          </p:stCondLst>
                                        </p:cTn>
                                        <p:tgtEl>
                                          <p:spTgt spid="24"/>
                                        </p:tgtEl>
                                        <p:attrNameLst>
                                          <p:attrName>style.visibility</p:attrName>
                                        </p:attrNameLst>
                                      </p:cBhvr>
                                      <p:to>
                                        <p:strVal val="visible"/>
                                      </p:to>
                                    </p:set>
                                    <p:animEffect transition="in" filter="fade">
                                      <p:cBhvr>
                                        <p:cTn id="99" dur="500"/>
                                        <p:tgtEl>
                                          <p:spTgt spid="24"/>
                                        </p:tgtEl>
                                      </p:cBhvr>
                                    </p:animEffect>
                                  </p:childTnLst>
                                </p:cTn>
                              </p:par>
                            </p:childTnLst>
                          </p:cTn>
                        </p:par>
                      </p:childTnLst>
                    </p:cTn>
                  </p:par>
                  <p:par>
                    <p:cTn id="100" fill="hold">
                      <p:stCondLst>
                        <p:cond delay="indefinite"/>
                      </p:stCondLst>
                      <p:childTnLst>
                        <p:par>
                          <p:cTn id="101" fill="hold">
                            <p:stCondLst>
                              <p:cond delay="0"/>
                            </p:stCondLst>
                            <p:childTnLst>
                              <p:par>
                                <p:cTn id="102" presetID="10" presetClass="entr" presetSubtype="0" fill="hold" grpId="0" nodeType="clickEffect">
                                  <p:stCondLst>
                                    <p:cond delay="0"/>
                                  </p:stCondLst>
                                  <p:childTnLst>
                                    <p:set>
                                      <p:cBhvr>
                                        <p:cTn id="103" dur="1" fill="hold">
                                          <p:stCondLst>
                                            <p:cond delay="0"/>
                                          </p:stCondLst>
                                        </p:cTn>
                                        <p:tgtEl>
                                          <p:spTgt spid="25"/>
                                        </p:tgtEl>
                                        <p:attrNameLst>
                                          <p:attrName>style.visibility</p:attrName>
                                        </p:attrNameLst>
                                      </p:cBhvr>
                                      <p:to>
                                        <p:strVal val="visible"/>
                                      </p:to>
                                    </p:set>
                                    <p:animEffect transition="in" filter="fade">
                                      <p:cBhvr>
                                        <p:cTn id="104"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p:bldP spid="10" grpId="0" animBg="1"/>
      <p:bldP spid="11" grpId="0" animBg="1"/>
      <p:bldP spid="12" grpId="0" animBg="1"/>
      <p:bldP spid="16" grpId="0"/>
      <p:bldP spid="19" grpId="0"/>
      <p:bldP spid="20" grpId="0"/>
      <p:bldP spid="21" grpId="0" animBg="1"/>
      <p:bldP spid="24" grpId="0" animBg="1"/>
      <p:bldP spid="25"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Mapping from virtual address to physical address must be fast</a:t>
            </a:r>
            <a:endParaRPr lang="en-US" dirty="0"/>
          </a:p>
        </p:txBody>
      </p:sp>
      <p:graphicFrame>
        <p:nvGraphicFramePr>
          <p:cNvPr id="4" name="Content Placeholder 12"/>
          <p:cNvGraphicFramePr>
            <a:graphicFrameLocks/>
          </p:cNvGraphicFramePr>
          <p:nvPr>
            <p:extLst>
              <p:ext uri="{D42A27DB-BD31-4B8C-83A1-F6EECF244321}">
                <p14:modId xmlns="" xmlns:p14="http://schemas.microsoft.com/office/powerpoint/2010/main" val="967231734"/>
              </p:ext>
            </p:extLst>
          </p:nvPr>
        </p:nvGraphicFramePr>
        <p:xfrm>
          <a:off x="4316410" y="4800600"/>
          <a:ext cx="1524000" cy="1478280"/>
        </p:xfrm>
        <a:graphic>
          <a:graphicData uri="http://schemas.openxmlformats.org/drawingml/2006/table">
            <a:tbl>
              <a:tblPr firstRow="1" bandRow="1">
                <a:tableStyleId>{93296810-A885-4BE3-A3E7-6D5BEEA58F35}</a:tableStyleId>
              </a:tblPr>
              <a:tblGrid>
                <a:gridCol w="685800"/>
                <a:gridCol w="838200"/>
              </a:tblGrid>
              <a:tr h="142240">
                <a:tc>
                  <a:txBody>
                    <a:bodyPr/>
                    <a:lstStyle/>
                    <a:p>
                      <a:r>
                        <a:rPr lang="en-US" dirty="0" smtClean="0"/>
                        <a:t>Page</a:t>
                      </a:r>
                      <a:endParaRPr lang="en-US" dirty="0"/>
                    </a:p>
                  </a:txBody>
                  <a:tcPr/>
                </a:tc>
                <a:tc>
                  <a:txBody>
                    <a:bodyPr/>
                    <a:lstStyle/>
                    <a:p>
                      <a:r>
                        <a:rPr lang="en-US" dirty="0" smtClean="0"/>
                        <a:t>Frame</a:t>
                      </a:r>
                      <a:endParaRPr lang="en-US" dirty="0"/>
                    </a:p>
                  </a:txBody>
                  <a:tcPr/>
                </a:tc>
              </a:tr>
              <a:tr h="370840">
                <a:tc>
                  <a:txBody>
                    <a:bodyPr/>
                    <a:lstStyle/>
                    <a:p>
                      <a:r>
                        <a:rPr lang="en-US" dirty="0" smtClean="0"/>
                        <a:t>P1</a:t>
                      </a:r>
                      <a:endParaRPr lang="en-US" dirty="0"/>
                    </a:p>
                  </a:txBody>
                  <a:tcPr/>
                </a:tc>
                <a:tc>
                  <a:txBody>
                    <a:bodyPr/>
                    <a:lstStyle/>
                    <a:p>
                      <a:r>
                        <a:rPr lang="en-US" dirty="0" smtClean="0"/>
                        <a:t>F2</a:t>
                      </a:r>
                      <a:endParaRPr lang="en-US" dirty="0"/>
                    </a:p>
                  </a:txBody>
                  <a:tcPr/>
                </a:tc>
              </a:tr>
              <a:tr h="370840">
                <a:tc>
                  <a:txBody>
                    <a:bodyPr/>
                    <a:lstStyle/>
                    <a:p>
                      <a:r>
                        <a:rPr lang="en-US" dirty="0" smtClean="0"/>
                        <a:t>P2</a:t>
                      </a:r>
                      <a:endParaRPr lang="en-US" dirty="0"/>
                    </a:p>
                  </a:txBody>
                  <a:tcPr/>
                </a:tc>
                <a:tc>
                  <a:txBody>
                    <a:bodyPr/>
                    <a:lstStyle/>
                    <a:p>
                      <a:r>
                        <a:rPr lang="en-US" dirty="0" smtClean="0"/>
                        <a:t>F3</a:t>
                      </a:r>
                      <a:endParaRPr lang="en-US" dirty="0"/>
                    </a:p>
                  </a:txBody>
                  <a:tcPr/>
                </a:tc>
              </a:tr>
              <a:tr h="370840">
                <a:tc>
                  <a:txBody>
                    <a:bodyPr/>
                    <a:lstStyle/>
                    <a:p>
                      <a:r>
                        <a:rPr lang="en-US" dirty="0" smtClean="0"/>
                        <a:t>P3</a:t>
                      </a:r>
                      <a:endParaRPr lang="en-US" dirty="0"/>
                    </a:p>
                  </a:txBody>
                  <a:tcPr/>
                </a:tc>
                <a:tc>
                  <a:txBody>
                    <a:bodyPr/>
                    <a:lstStyle/>
                    <a:p>
                      <a:r>
                        <a:rPr lang="en-US" dirty="0" smtClean="0"/>
                        <a:t>F1</a:t>
                      </a:r>
                      <a:endParaRPr lang="en-US" dirty="0"/>
                    </a:p>
                  </a:txBody>
                  <a:tcPr/>
                </a:tc>
              </a:tr>
            </a:tbl>
          </a:graphicData>
        </a:graphic>
      </p:graphicFrame>
      <p:sp>
        <p:nvSpPr>
          <p:cNvPr id="5" name="Rectangle 4"/>
          <p:cNvSpPr/>
          <p:nvPr/>
        </p:nvSpPr>
        <p:spPr>
          <a:xfrm>
            <a:off x="1357318" y="3004066"/>
            <a:ext cx="1143000" cy="533400"/>
          </a:xfrm>
          <a:prstGeom prst="rect">
            <a:avLst/>
          </a:prstGeom>
          <a:solidFill>
            <a:srgbClr val="2489CE"/>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CPU</a:t>
            </a:r>
            <a:endParaRPr lang="en-US" dirty="0"/>
          </a:p>
        </p:txBody>
      </p:sp>
      <p:cxnSp>
        <p:nvCxnSpPr>
          <p:cNvPr id="6" name="Elbow Connector 5"/>
          <p:cNvCxnSpPr>
            <a:stCxn id="5" idx="0"/>
          </p:cNvCxnSpPr>
          <p:nvPr/>
        </p:nvCxnSpPr>
        <p:spPr>
          <a:xfrm rot="5400000" flipH="1" flipV="1">
            <a:off x="1833568" y="1956316"/>
            <a:ext cx="1143000" cy="952500"/>
          </a:xfrm>
          <a:prstGeom prst="bentConnector3">
            <a:avLst>
              <a:gd name="adj1" fmla="val 100000"/>
            </a:avLst>
          </a:prstGeom>
          <a:ln w="38100">
            <a:solidFill>
              <a:schemeClr val="tx2"/>
            </a:solidFill>
            <a:tailEnd type="triangle"/>
          </a:ln>
        </p:spPr>
        <p:style>
          <a:lnRef idx="3">
            <a:schemeClr val="accent1"/>
          </a:lnRef>
          <a:fillRef idx="0">
            <a:schemeClr val="accent1"/>
          </a:fillRef>
          <a:effectRef idx="2">
            <a:schemeClr val="accent1"/>
          </a:effectRef>
          <a:fontRef idx="minor">
            <a:schemeClr val="tx1"/>
          </a:fontRef>
        </p:style>
      </p:cxnSp>
      <p:sp>
        <p:nvSpPr>
          <p:cNvPr id="7" name="Rectangle 6"/>
          <p:cNvSpPr/>
          <p:nvPr/>
        </p:nvSpPr>
        <p:spPr>
          <a:xfrm>
            <a:off x="2881318" y="1556801"/>
            <a:ext cx="838200" cy="609600"/>
          </a:xfrm>
          <a:prstGeom prst="rect">
            <a:avLst/>
          </a:prstGeom>
          <a:solidFill>
            <a:srgbClr val="2489CE"/>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t>
            </a:r>
            <a:endParaRPr lang="en-US" dirty="0"/>
          </a:p>
        </p:txBody>
      </p:sp>
      <p:sp>
        <p:nvSpPr>
          <p:cNvPr id="8" name="Rectangle 7"/>
          <p:cNvSpPr/>
          <p:nvPr/>
        </p:nvSpPr>
        <p:spPr>
          <a:xfrm>
            <a:off x="3719518" y="1556801"/>
            <a:ext cx="838200" cy="609600"/>
          </a:xfrm>
          <a:prstGeom prst="rect">
            <a:avLst/>
          </a:prstGeom>
          <a:solidFill>
            <a:srgbClr val="2489CE"/>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endParaRPr lang="en-US" dirty="0"/>
          </a:p>
        </p:txBody>
      </p:sp>
      <p:sp>
        <p:nvSpPr>
          <p:cNvPr id="9" name="TextBox 8"/>
          <p:cNvSpPr txBox="1"/>
          <p:nvPr/>
        </p:nvSpPr>
        <p:spPr>
          <a:xfrm>
            <a:off x="2424118" y="1176453"/>
            <a:ext cx="1714500" cy="369332"/>
          </a:xfrm>
          <a:prstGeom prst="rect">
            <a:avLst/>
          </a:prstGeom>
          <a:noFill/>
        </p:spPr>
        <p:txBody>
          <a:bodyPr wrap="square" rtlCol="0">
            <a:spAutoFit/>
          </a:bodyPr>
          <a:lstStyle/>
          <a:p>
            <a:pPr algn="r"/>
            <a:r>
              <a:rPr lang="en-US" dirty="0" smtClean="0"/>
              <a:t>Logical Address</a:t>
            </a:r>
            <a:endParaRPr lang="en-US" dirty="0"/>
          </a:p>
        </p:txBody>
      </p:sp>
      <p:sp>
        <p:nvSpPr>
          <p:cNvPr id="10" name="Rectangle 9"/>
          <p:cNvSpPr/>
          <p:nvPr/>
        </p:nvSpPr>
        <p:spPr>
          <a:xfrm>
            <a:off x="8062918" y="2432566"/>
            <a:ext cx="1143000" cy="2590800"/>
          </a:xfrm>
          <a:prstGeom prst="rect">
            <a:avLst/>
          </a:prstGeom>
          <a:solidFill>
            <a:srgbClr val="2489CE"/>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Memory</a:t>
            </a:r>
            <a:endParaRPr lang="en-US" dirty="0"/>
          </a:p>
        </p:txBody>
      </p:sp>
      <p:sp>
        <p:nvSpPr>
          <p:cNvPr id="11" name="Rectangle 10"/>
          <p:cNvSpPr/>
          <p:nvPr/>
        </p:nvSpPr>
        <p:spPr>
          <a:xfrm>
            <a:off x="5853119" y="1559182"/>
            <a:ext cx="838200" cy="609600"/>
          </a:xfrm>
          <a:prstGeom prst="rect">
            <a:avLst/>
          </a:prstGeom>
          <a:solidFill>
            <a:srgbClr val="2489CE"/>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F3</a:t>
            </a:r>
            <a:endParaRPr lang="en-US" dirty="0"/>
          </a:p>
        </p:txBody>
      </p:sp>
      <p:sp>
        <p:nvSpPr>
          <p:cNvPr id="12" name="Rectangle 11"/>
          <p:cNvSpPr/>
          <p:nvPr/>
        </p:nvSpPr>
        <p:spPr>
          <a:xfrm>
            <a:off x="6691318" y="1559182"/>
            <a:ext cx="838200" cy="609600"/>
          </a:xfrm>
          <a:prstGeom prst="rect">
            <a:avLst/>
          </a:prstGeom>
          <a:solidFill>
            <a:srgbClr val="2489CE"/>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endParaRPr lang="en-US" dirty="0"/>
          </a:p>
        </p:txBody>
      </p:sp>
      <p:cxnSp>
        <p:nvCxnSpPr>
          <p:cNvPr id="13" name="Straight Connector 12"/>
          <p:cNvCxnSpPr/>
          <p:nvPr/>
        </p:nvCxnSpPr>
        <p:spPr>
          <a:xfrm flipV="1">
            <a:off x="4138618" y="1133476"/>
            <a:ext cx="0" cy="413266"/>
          </a:xfrm>
          <a:prstGeom prst="line">
            <a:avLst/>
          </a:prstGeom>
          <a:ln w="38100">
            <a:solidFill>
              <a:schemeClr val="tx2"/>
            </a:solidFill>
          </a:ln>
        </p:spPr>
        <p:style>
          <a:lnRef idx="3">
            <a:schemeClr val="accent1"/>
          </a:lnRef>
          <a:fillRef idx="0">
            <a:schemeClr val="accent1"/>
          </a:fillRef>
          <a:effectRef idx="2">
            <a:schemeClr val="accent1"/>
          </a:effectRef>
          <a:fontRef idx="minor">
            <a:schemeClr val="tx1"/>
          </a:fontRef>
        </p:style>
      </p:cxnSp>
      <p:cxnSp>
        <p:nvCxnSpPr>
          <p:cNvPr id="14" name="Elbow Connector 13"/>
          <p:cNvCxnSpPr/>
          <p:nvPr/>
        </p:nvCxnSpPr>
        <p:spPr>
          <a:xfrm>
            <a:off x="4138618" y="1143000"/>
            <a:ext cx="3086100" cy="413266"/>
          </a:xfrm>
          <a:prstGeom prst="bentConnector3">
            <a:avLst>
              <a:gd name="adj1" fmla="val 99621"/>
            </a:avLst>
          </a:prstGeom>
          <a:ln w="38100">
            <a:solidFill>
              <a:schemeClr val="tx2"/>
            </a:solidFill>
            <a:tailEnd type="triangle"/>
          </a:ln>
        </p:spPr>
        <p:style>
          <a:lnRef idx="3">
            <a:schemeClr val="accent1"/>
          </a:lnRef>
          <a:fillRef idx="0">
            <a:schemeClr val="accent1"/>
          </a:fillRef>
          <a:effectRef idx="2">
            <a:schemeClr val="accent1"/>
          </a:effectRef>
          <a:fontRef idx="minor">
            <a:schemeClr val="tx1"/>
          </a:fontRef>
        </p:style>
      </p:cxnSp>
      <p:cxnSp>
        <p:nvCxnSpPr>
          <p:cNvPr id="15" name="Elbow Connector 14"/>
          <p:cNvCxnSpPr/>
          <p:nvPr/>
        </p:nvCxnSpPr>
        <p:spPr>
          <a:xfrm rot="16200000" flipH="1">
            <a:off x="3048529" y="2532589"/>
            <a:ext cx="1627726" cy="895349"/>
          </a:xfrm>
          <a:prstGeom prst="bentConnector3">
            <a:avLst>
              <a:gd name="adj1" fmla="val 100179"/>
            </a:avLst>
          </a:prstGeom>
          <a:ln w="38100">
            <a:solidFill>
              <a:schemeClr val="tx2"/>
            </a:solidFill>
            <a:tailEnd type="triangle"/>
          </a:ln>
        </p:spPr>
        <p:style>
          <a:lnRef idx="3">
            <a:schemeClr val="accent1"/>
          </a:lnRef>
          <a:fillRef idx="0">
            <a:schemeClr val="accent1"/>
          </a:fillRef>
          <a:effectRef idx="2">
            <a:schemeClr val="accent1"/>
          </a:effectRef>
          <a:fontRef idx="minor">
            <a:schemeClr val="tx1"/>
          </a:fontRef>
        </p:style>
      </p:cxnSp>
      <p:sp>
        <p:nvSpPr>
          <p:cNvPr id="16" name="TextBox 15"/>
          <p:cNvSpPr txBox="1"/>
          <p:nvPr/>
        </p:nvSpPr>
        <p:spPr>
          <a:xfrm>
            <a:off x="7529518" y="1481770"/>
            <a:ext cx="1843082" cy="369332"/>
          </a:xfrm>
          <a:prstGeom prst="rect">
            <a:avLst/>
          </a:prstGeom>
          <a:noFill/>
        </p:spPr>
        <p:txBody>
          <a:bodyPr wrap="square" rtlCol="0">
            <a:spAutoFit/>
          </a:bodyPr>
          <a:lstStyle/>
          <a:p>
            <a:pPr algn="r"/>
            <a:r>
              <a:rPr lang="en-US" dirty="0" smtClean="0"/>
              <a:t>Physical Address</a:t>
            </a:r>
            <a:endParaRPr lang="en-US" dirty="0"/>
          </a:p>
        </p:txBody>
      </p:sp>
      <p:cxnSp>
        <p:nvCxnSpPr>
          <p:cNvPr id="17" name="Elbow Connector 16"/>
          <p:cNvCxnSpPr>
            <a:stCxn id="12" idx="3"/>
            <a:endCxn id="10" idx="0"/>
          </p:cNvCxnSpPr>
          <p:nvPr/>
        </p:nvCxnSpPr>
        <p:spPr>
          <a:xfrm>
            <a:off x="7529518" y="1863982"/>
            <a:ext cx="1104900" cy="568584"/>
          </a:xfrm>
          <a:prstGeom prst="bentConnector2">
            <a:avLst/>
          </a:prstGeom>
          <a:ln w="38100">
            <a:solidFill>
              <a:schemeClr val="tx2"/>
            </a:solidFill>
            <a:tailEnd type="triangle"/>
          </a:ln>
        </p:spPr>
        <p:style>
          <a:lnRef idx="3">
            <a:schemeClr val="accent1"/>
          </a:lnRef>
          <a:fillRef idx="0">
            <a:schemeClr val="accent1"/>
          </a:fillRef>
          <a:effectRef idx="2">
            <a:schemeClr val="accent1"/>
          </a:effectRef>
          <a:fontRef idx="minor">
            <a:schemeClr val="tx1"/>
          </a:fontRef>
        </p:style>
      </p:cxnSp>
      <p:cxnSp>
        <p:nvCxnSpPr>
          <p:cNvPr id="18" name="Elbow Connector 17"/>
          <p:cNvCxnSpPr/>
          <p:nvPr/>
        </p:nvCxnSpPr>
        <p:spPr>
          <a:xfrm rot="5400000" flipH="1" flipV="1">
            <a:off x="4134061" y="3885460"/>
            <a:ext cx="3942303" cy="504185"/>
          </a:xfrm>
          <a:prstGeom prst="bentConnector3">
            <a:avLst>
              <a:gd name="adj1" fmla="val 132"/>
            </a:avLst>
          </a:prstGeom>
          <a:ln w="38100">
            <a:solidFill>
              <a:schemeClr val="tx2"/>
            </a:solidFill>
            <a:tailEnd type="triangle"/>
          </a:ln>
        </p:spPr>
        <p:style>
          <a:lnRef idx="3">
            <a:schemeClr val="accent1"/>
          </a:lnRef>
          <a:fillRef idx="0">
            <a:schemeClr val="accent1"/>
          </a:fillRef>
          <a:effectRef idx="2">
            <a:schemeClr val="accent1"/>
          </a:effectRef>
          <a:fontRef idx="minor">
            <a:schemeClr val="tx1"/>
          </a:fontRef>
        </p:style>
      </p:cxnSp>
      <p:sp>
        <p:nvSpPr>
          <p:cNvPr id="19" name="TextBox 18"/>
          <p:cNvSpPr txBox="1"/>
          <p:nvPr/>
        </p:nvSpPr>
        <p:spPr>
          <a:xfrm>
            <a:off x="3357568" y="2175390"/>
            <a:ext cx="457200" cy="369332"/>
          </a:xfrm>
          <a:prstGeom prst="rect">
            <a:avLst/>
          </a:prstGeom>
          <a:noFill/>
        </p:spPr>
        <p:txBody>
          <a:bodyPr wrap="square" rtlCol="0">
            <a:spAutoFit/>
          </a:bodyPr>
          <a:lstStyle/>
          <a:p>
            <a:r>
              <a:rPr lang="en-US" dirty="0" smtClean="0"/>
              <a:t>P2</a:t>
            </a:r>
            <a:endParaRPr lang="en-US" dirty="0"/>
          </a:p>
        </p:txBody>
      </p:sp>
      <p:sp>
        <p:nvSpPr>
          <p:cNvPr id="20" name="TextBox 19"/>
          <p:cNvSpPr txBox="1"/>
          <p:nvPr/>
        </p:nvSpPr>
        <p:spPr>
          <a:xfrm>
            <a:off x="4438330" y="4431082"/>
            <a:ext cx="1280160" cy="369332"/>
          </a:xfrm>
          <a:prstGeom prst="rect">
            <a:avLst/>
          </a:prstGeom>
          <a:noFill/>
        </p:spPr>
        <p:txBody>
          <a:bodyPr wrap="square" rtlCol="0">
            <a:spAutoFit/>
          </a:bodyPr>
          <a:lstStyle/>
          <a:p>
            <a:pPr algn="ctr"/>
            <a:r>
              <a:rPr lang="en-US" dirty="0" smtClean="0"/>
              <a:t>Page Table</a:t>
            </a:r>
            <a:endParaRPr lang="en-US" dirty="0"/>
          </a:p>
        </p:txBody>
      </p:sp>
      <p:graphicFrame>
        <p:nvGraphicFramePr>
          <p:cNvPr id="26" name="Content Placeholder 12"/>
          <p:cNvGraphicFramePr>
            <a:graphicFrameLocks/>
          </p:cNvGraphicFramePr>
          <p:nvPr>
            <p:extLst>
              <p:ext uri="{D42A27DB-BD31-4B8C-83A1-F6EECF244321}">
                <p14:modId xmlns="" xmlns:p14="http://schemas.microsoft.com/office/powerpoint/2010/main" val="1057690669"/>
              </p:ext>
            </p:extLst>
          </p:nvPr>
        </p:nvGraphicFramePr>
        <p:xfrm>
          <a:off x="4310069" y="2862088"/>
          <a:ext cx="1524000" cy="1478280"/>
        </p:xfrm>
        <a:graphic>
          <a:graphicData uri="http://schemas.openxmlformats.org/drawingml/2006/table">
            <a:tbl>
              <a:tblPr firstRow="1" bandRow="1">
                <a:tableStyleId>{93296810-A885-4BE3-A3E7-6D5BEEA58F35}</a:tableStyleId>
              </a:tblPr>
              <a:tblGrid>
                <a:gridCol w="685800"/>
                <a:gridCol w="838200"/>
              </a:tblGrid>
              <a:tr h="142240">
                <a:tc>
                  <a:txBody>
                    <a:bodyPr/>
                    <a:lstStyle/>
                    <a:p>
                      <a:r>
                        <a:rPr lang="en-US" dirty="0" smtClean="0"/>
                        <a:t>Page</a:t>
                      </a:r>
                      <a:endParaRPr lang="en-US" dirty="0"/>
                    </a:p>
                  </a:txBody>
                  <a:tcPr/>
                </a:tc>
                <a:tc>
                  <a:txBody>
                    <a:bodyPr/>
                    <a:lstStyle/>
                    <a:p>
                      <a:r>
                        <a:rPr lang="en-US" dirty="0" smtClean="0"/>
                        <a:t>Frame</a:t>
                      </a:r>
                      <a:endParaRPr lang="en-US" dirty="0"/>
                    </a:p>
                  </a:txBody>
                  <a:tcPr/>
                </a:tc>
              </a:tr>
              <a:tr h="370840">
                <a:tc>
                  <a:txBody>
                    <a:bodyPr/>
                    <a:lstStyle/>
                    <a:p>
                      <a:r>
                        <a:rPr lang="en-US" dirty="0" smtClean="0"/>
                        <a:t>P1</a:t>
                      </a:r>
                      <a:endParaRPr lang="en-US" dirty="0"/>
                    </a:p>
                  </a:txBody>
                  <a:tcPr/>
                </a:tc>
                <a:tc>
                  <a:txBody>
                    <a:bodyPr/>
                    <a:lstStyle/>
                    <a:p>
                      <a:r>
                        <a:rPr lang="en-US" dirty="0" smtClean="0"/>
                        <a:t>F2</a:t>
                      </a:r>
                      <a:endParaRPr lang="en-US" dirty="0"/>
                    </a:p>
                  </a:txBody>
                  <a:tcPr/>
                </a:tc>
              </a:tr>
              <a:tr h="370840">
                <a:tc>
                  <a:txBody>
                    <a:bodyPr/>
                    <a:lstStyle/>
                    <a:p>
                      <a:r>
                        <a:rPr lang="en-US" dirty="0" smtClean="0"/>
                        <a:t>P2</a:t>
                      </a:r>
                      <a:endParaRPr lang="en-US" dirty="0"/>
                    </a:p>
                  </a:txBody>
                  <a:tcPr/>
                </a:tc>
                <a:tc>
                  <a:txBody>
                    <a:bodyPr/>
                    <a:lstStyle/>
                    <a:p>
                      <a:r>
                        <a:rPr lang="en-US" dirty="0" smtClean="0"/>
                        <a:t>F3</a:t>
                      </a:r>
                      <a:endParaRPr lang="en-US" dirty="0"/>
                    </a:p>
                  </a:txBody>
                  <a:tcPr/>
                </a:tc>
              </a:tr>
              <a:tr h="370840">
                <a:tc>
                  <a:txBody>
                    <a:bodyPr/>
                    <a:lstStyle/>
                    <a:p>
                      <a:endParaRPr lang="en-US" dirty="0"/>
                    </a:p>
                  </a:txBody>
                  <a:tcPr/>
                </a:tc>
                <a:tc>
                  <a:txBody>
                    <a:bodyPr/>
                    <a:lstStyle/>
                    <a:p>
                      <a:endParaRPr lang="en-US" dirty="0"/>
                    </a:p>
                  </a:txBody>
                  <a:tcPr/>
                </a:tc>
              </a:tr>
            </a:tbl>
          </a:graphicData>
        </a:graphic>
      </p:graphicFrame>
      <p:sp>
        <p:nvSpPr>
          <p:cNvPr id="27" name="TextBox 26"/>
          <p:cNvSpPr txBox="1"/>
          <p:nvPr/>
        </p:nvSpPr>
        <p:spPr>
          <a:xfrm>
            <a:off x="4431989" y="2492570"/>
            <a:ext cx="1280160" cy="369332"/>
          </a:xfrm>
          <a:prstGeom prst="rect">
            <a:avLst/>
          </a:prstGeom>
          <a:noFill/>
        </p:spPr>
        <p:txBody>
          <a:bodyPr wrap="square" rtlCol="0">
            <a:spAutoFit/>
          </a:bodyPr>
          <a:lstStyle/>
          <a:p>
            <a:pPr algn="ctr"/>
            <a:r>
              <a:rPr lang="en-US" dirty="0" smtClean="0"/>
              <a:t>TLB</a:t>
            </a:r>
            <a:endParaRPr lang="en-US" dirty="0"/>
          </a:p>
        </p:txBody>
      </p:sp>
      <p:cxnSp>
        <p:nvCxnSpPr>
          <p:cNvPr id="38" name="Elbow Connector 37"/>
          <p:cNvCxnSpPr/>
          <p:nvPr/>
        </p:nvCxnSpPr>
        <p:spPr>
          <a:xfrm rot="16200000" flipH="1">
            <a:off x="1824567" y="3623202"/>
            <a:ext cx="3942303" cy="1028698"/>
          </a:xfrm>
          <a:prstGeom prst="bentConnector3">
            <a:avLst>
              <a:gd name="adj1" fmla="val 99933"/>
            </a:avLst>
          </a:prstGeom>
          <a:ln w="38100">
            <a:solidFill>
              <a:schemeClr val="tx2"/>
            </a:solidFill>
            <a:tailEnd type="triangle"/>
          </a:ln>
        </p:spPr>
        <p:style>
          <a:lnRef idx="3">
            <a:schemeClr val="accent1"/>
          </a:lnRef>
          <a:fillRef idx="0">
            <a:schemeClr val="accent1"/>
          </a:fillRef>
          <a:effectRef idx="2">
            <a:schemeClr val="accent1"/>
          </a:effectRef>
          <a:fontRef idx="minor">
            <a:schemeClr val="tx1"/>
          </a:fontRef>
        </p:style>
      </p:cxnSp>
      <p:sp>
        <p:nvSpPr>
          <p:cNvPr id="39" name="TextBox 38"/>
          <p:cNvSpPr txBox="1"/>
          <p:nvPr/>
        </p:nvSpPr>
        <p:spPr>
          <a:xfrm>
            <a:off x="2906720" y="2175389"/>
            <a:ext cx="457200" cy="369332"/>
          </a:xfrm>
          <a:prstGeom prst="rect">
            <a:avLst/>
          </a:prstGeom>
          <a:noFill/>
        </p:spPr>
        <p:txBody>
          <a:bodyPr wrap="square" rtlCol="0">
            <a:spAutoFit/>
          </a:bodyPr>
          <a:lstStyle/>
          <a:p>
            <a:r>
              <a:rPr lang="en-US" dirty="0" smtClean="0"/>
              <a:t>P3</a:t>
            </a:r>
            <a:endParaRPr lang="en-US" dirty="0"/>
          </a:p>
        </p:txBody>
      </p:sp>
      <p:cxnSp>
        <p:nvCxnSpPr>
          <p:cNvPr id="43" name="Elbow Connector 42"/>
          <p:cNvCxnSpPr/>
          <p:nvPr/>
        </p:nvCxnSpPr>
        <p:spPr>
          <a:xfrm rot="5400000" flipH="1" flipV="1">
            <a:off x="5213296" y="2796163"/>
            <a:ext cx="1618738" cy="377191"/>
          </a:xfrm>
          <a:prstGeom prst="bentConnector3">
            <a:avLst>
              <a:gd name="adj1" fmla="val 1043"/>
            </a:avLst>
          </a:prstGeom>
          <a:ln w="38100">
            <a:solidFill>
              <a:schemeClr val="tx2"/>
            </a:solidFill>
            <a:tailEnd type="triangle"/>
          </a:ln>
        </p:spPr>
        <p:style>
          <a:lnRef idx="3">
            <a:schemeClr val="accent1"/>
          </a:lnRef>
          <a:fillRef idx="0">
            <a:schemeClr val="accent1"/>
          </a:fillRef>
          <a:effectRef idx="2">
            <a:schemeClr val="accent1"/>
          </a:effectRef>
          <a:fontRef idx="minor">
            <a:schemeClr val="tx1"/>
          </a:fontRef>
        </p:style>
      </p:cxnSp>
      <p:sp>
        <p:nvSpPr>
          <p:cNvPr id="54" name="Rectangle 53"/>
          <p:cNvSpPr/>
          <p:nvPr/>
        </p:nvSpPr>
        <p:spPr>
          <a:xfrm>
            <a:off x="5853119" y="1559182"/>
            <a:ext cx="838200" cy="609600"/>
          </a:xfrm>
          <a:prstGeom prst="rect">
            <a:avLst/>
          </a:prstGeom>
          <a:solidFill>
            <a:srgbClr val="2489CE"/>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F1</a:t>
            </a:r>
            <a:endParaRPr lang="en-US" dirty="0"/>
          </a:p>
        </p:txBody>
      </p:sp>
      <p:sp>
        <p:nvSpPr>
          <p:cNvPr id="55" name="Rounded Rectangular Callout 54"/>
          <p:cNvSpPr/>
          <p:nvPr/>
        </p:nvSpPr>
        <p:spPr>
          <a:xfrm>
            <a:off x="6700659" y="3113408"/>
            <a:ext cx="1250769" cy="653534"/>
          </a:xfrm>
          <a:prstGeom prst="wedgeRoundRectCallout">
            <a:avLst>
              <a:gd name="adj1" fmla="val -116662"/>
              <a:gd name="adj2" fmla="val 82975"/>
              <a:gd name="adj3" fmla="val 16667"/>
            </a:avLst>
          </a:prstGeom>
          <a:solidFill>
            <a:schemeClr val="accent6">
              <a:lumMod val="20000"/>
              <a:lumOff val="80000"/>
            </a:schemeClr>
          </a:solidFill>
          <a:ln>
            <a:solidFill>
              <a:schemeClr val="accent6">
                <a:lumMod val="60000"/>
                <a:lumOff val="4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Hardware</a:t>
            </a:r>
            <a:endParaRPr lang="en-US" dirty="0"/>
          </a:p>
        </p:txBody>
      </p:sp>
      <p:sp>
        <p:nvSpPr>
          <p:cNvPr id="56" name="Rounded Rectangular Callout 55"/>
          <p:cNvSpPr/>
          <p:nvPr/>
        </p:nvSpPr>
        <p:spPr>
          <a:xfrm>
            <a:off x="6589168" y="5023366"/>
            <a:ext cx="1669870" cy="653534"/>
          </a:xfrm>
          <a:prstGeom prst="wedgeRoundRectCallout">
            <a:avLst>
              <a:gd name="adj1" fmla="val -93279"/>
              <a:gd name="adj2" fmla="val 82975"/>
              <a:gd name="adj3" fmla="val 16667"/>
            </a:avLst>
          </a:prstGeom>
          <a:solidFill>
            <a:schemeClr val="accent6">
              <a:lumMod val="20000"/>
              <a:lumOff val="80000"/>
            </a:schemeClr>
          </a:solidFill>
          <a:ln>
            <a:solidFill>
              <a:schemeClr val="accent6">
                <a:lumMod val="60000"/>
                <a:lumOff val="4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Data Structure</a:t>
            </a:r>
          </a:p>
          <a:p>
            <a:pPr algn="ctr"/>
            <a:r>
              <a:rPr lang="en-US" dirty="0" smtClean="0"/>
              <a:t>Inside kernel</a:t>
            </a:r>
            <a:endParaRPr lang="en-US" dirty="0"/>
          </a:p>
        </p:txBody>
      </p:sp>
    </p:spTree>
    <p:extLst>
      <p:ext uri="{BB962C8B-B14F-4D97-AF65-F5344CB8AC3E}">
        <p14:creationId xmlns="" xmlns:p14="http://schemas.microsoft.com/office/powerpoint/2010/main" val="3829212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500"/>
                                        <p:tgtEl>
                                          <p:spTgt spid="2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5"/>
                                        </p:tgtEl>
                                        <p:attrNameLst>
                                          <p:attrName>style.visibility</p:attrName>
                                        </p:attrNameLst>
                                      </p:cBhvr>
                                      <p:to>
                                        <p:strVal val="visible"/>
                                      </p:to>
                                    </p:set>
                                    <p:animEffect transition="in" filter="fade">
                                      <p:cBhvr>
                                        <p:cTn id="15" dur="500"/>
                                        <p:tgtEl>
                                          <p:spTgt spid="5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6"/>
                                        </p:tgtEl>
                                        <p:attrNameLst>
                                          <p:attrName>style.visibility</p:attrName>
                                        </p:attrNameLst>
                                      </p:cBhvr>
                                      <p:to>
                                        <p:strVal val="visible"/>
                                      </p:to>
                                    </p:set>
                                    <p:animEffect transition="in" filter="fade">
                                      <p:cBhvr>
                                        <p:cTn id="18" dur="500"/>
                                        <p:tgtEl>
                                          <p:spTgt spid="5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500"/>
                                        <p:tgtEl>
                                          <p:spTgt spid="19"/>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500"/>
                                        <p:tgtEl>
                                          <p:spTgt spid="15"/>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43"/>
                                        </p:tgtEl>
                                        <p:attrNameLst>
                                          <p:attrName>style.visibility</p:attrName>
                                        </p:attrNameLst>
                                      </p:cBhvr>
                                      <p:to>
                                        <p:strVal val="visible"/>
                                      </p:to>
                                    </p:set>
                                    <p:animEffect transition="in" filter="fade">
                                      <p:cBhvr>
                                        <p:cTn id="33" dur="500"/>
                                        <p:tgtEl>
                                          <p:spTgt spid="43"/>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fade">
                                      <p:cBhvr>
                                        <p:cTn id="38" dur="500"/>
                                        <p:tgtEl>
                                          <p:spTgt spid="11"/>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39"/>
                                        </p:tgtEl>
                                        <p:attrNameLst>
                                          <p:attrName>style.visibility</p:attrName>
                                        </p:attrNameLst>
                                      </p:cBhvr>
                                      <p:to>
                                        <p:strVal val="visible"/>
                                      </p:to>
                                    </p:set>
                                    <p:animEffect transition="in" filter="fade">
                                      <p:cBhvr>
                                        <p:cTn id="43" dur="500"/>
                                        <p:tgtEl>
                                          <p:spTgt spid="39"/>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38"/>
                                        </p:tgtEl>
                                        <p:attrNameLst>
                                          <p:attrName>style.visibility</p:attrName>
                                        </p:attrNameLst>
                                      </p:cBhvr>
                                      <p:to>
                                        <p:strVal val="visible"/>
                                      </p:to>
                                    </p:set>
                                    <p:animEffect transition="in" filter="fade">
                                      <p:cBhvr>
                                        <p:cTn id="48" dur="500"/>
                                        <p:tgtEl>
                                          <p:spTgt spid="38"/>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18"/>
                                        </p:tgtEl>
                                        <p:attrNameLst>
                                          <p:attrName>style.visibility</p:attrName>
                                        </p:attrNameLst>
                                      </p:cBhvr>
                                      <p:to>
                                        <p:strVal val="visible"/>
                                      </p:to>
                                    </p:set>
                                    <p:animEffect transition="in" filter="fade">
                                      <p:cBhvr>
                                        <p:cTn id="53" dur="500"/>
                                        <p:tgtEl>
                                          <p:spTgt spid="18"/>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54"/>
                                        </p:tgtEl>
                                        <p:attrNameLst>
                                          <p:attrName>style.visibility</p:attrName>
                                        </p:attrNameLst>
                                      </p:cBhvr>
                                      <p:to>
                                        <p:strVal val="visible"/>
                                      </p:to>
                                    </p:set>
                                    <p:animEffect transition="in" filter="fade">
                                      <p:cBhvr>
                                        <p:cTn id="58"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9" grpId="0"/>
      <p:bldP spid="27" grpId="0"/>
      <p:bldP spid="39" grpId="0"/>
      <p:bldP spid="54" grpId="0" animBg="1"/>
      <p:bldP spid="55" grpId="0" animBg="1"/>
      <p:bldP spid="56"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Mapping from virtual address to physical address  using TLB</a:t>
            </a:r>
            <a:endParaRPr lang="en-US" dirty="0"/>
          </a:p>
        </p:txBody>
      </p:sp>
      <p:sp>
        <p:nvSpPr>
          <p:cNvPr id="3" name="Content Placeholder 2"/>
          <p:cNvSpPr>
            <a:spLocks noGrp="1"/>
          </p:cNvSpPr>
          <p:nvPr>
            <p:ph idx="1"/>
          </p:nvPr>
        </p:nvSpPr>
        <p:spPr/>
        <p:txBody>
          <a:bodyPr/>
          <a:lstStyle/>
          <a:p>
            <a:r>
              <a:rPr lang="en-US" dirty="0"/>
              <a:t>Steps in TLB hit:</a:t>
            </a:r>
          </a:p>
          <a:p>
            <a:pPr lvl="1"/>
            <a:r>
              <a:rPr lang="en-US" dirty="0"/>
              <a:t>CPU generates virtual address.</a:t>
            </a:r>
          </a:p>
          <a:p>
            <a:pPr lvl="1"/>
            <a:r>
              <a:rPr lang="en-US" dirty="0"/>
              <a:t>It is checked in TLB (present).</a:t>
            </a:r>
          </a:p>
          <a:p>
            <a:pPr lvl="1"/>
            <a:r>
              <a:rPr lang="en-US" dirty="0"/>
              <a:t>Corresponding frame number is retrieved, which now tells where in the main memory page lies.</a:t>
            </a:r>
          </a:p>
          <a:p>
            <a:endParaRPr lang="en-US" dirty="0"/>
          </a:p>
          <a:p>
            <a:r>
              <a:rPr lang="en-US" dirty="0"/>
              <a:t>Steps in Page miss:</a:t>
            </a:r>
          </a:p>
          <a:p>
            <a:pPr lvl="1"/>
            <a:r>
              <a:rPr lang="en-US" dirty="0"/>
              <a:t>CPU generates virtual address.</a:t>
            </a:r>
          </a:p>
          <a:p>
            <a:pPr lvl="1"/>
            <a:r>
              <a:rPr lang="en-US" dirty="0"/>
              <a:t>It is checked in TLB (not present).</a:t>
            </a:r>
          </a:p>
          <a:p>
            <a:pPr lvl="1"/>
            <a:r>
              <a:rPr lang="en-US" dirty="0"/>
              <a:t>Now the page number is matched to page table residing in main memory.</a:t>
            </a:r>
          </a:p>
          <a:p>
            <a:pPr lvl="1"/>
            <a:r>
              <a:rPr lang="en-US" dirty="0"/>
              <a:t>Corresponding frame number is retrieved, which now tells where in the main memory page lies.</a:t>
            </a:r>
          </a:p>
          <a:p>
            <a:pPr lvl="1"/>
            <a:r>
              <a:rPr lang="en-US" dirty="0"/>
              <a:t>The TLB is updated with new Page Table Entry (if space is not there, one of the replacement technique comes into picture </a:t>
            </a:r>
            <a:r>
              <a:rPr lang="en-US" dirty="0" err="1"/>
              <a:t>i.e</a:t>
            </a:r>
            <a:r>
              <a:rPr lang="en-US" dirty="0"/>
              <a:t> either FIFO, LRU or MFU </a:t>
            </a:r>
            <a:r>
              <a:rPr lang="en-US" dirty="0" err="1"/>
              <a:t>etc</a:t>
            </a:r>
            <a:r>
              <a:rPr lang="en-US" dirty="0"/>
              <a:t>).</a:t>
            </a:r>
          </a:p>
        </p:txBody>
      </p:sp>
    </p:spTree>
    <p:extLst>
      <p:ext uri="{BB962C8B-B14F-4D97-AF65-F5344CB8AC3E}">
        <p14:creationId xmlns="" xmlns:p14="http://schemas.microsoft.com/office/powerpoint/2010/main" val="2557736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500"/>
                                        <p:tgtEl>
                                          <p:spTgt spid="3">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10" end="10"/>
                                            </p:txEl>
                                          </p:spTgt>
                                        </p:tgtEl>
                                        <p:attrNameLst>
                                          <p:attrName>style.visibility</p:attrName>
                                        </p:attrNameLst>
                                      </p:cBhvr>
                                      <p:to>
                                        <p:strVal val="visible"/>
                                      </p:to>
                                    </p:set>
                                    <p:animEffect transition="in" filter="fade">
                                      <p:cBhvr>
                                        <p:cTn id="52"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Virtual address space is large, the page table will be large</a:t>
            </a:r>
            <a:endParaRPr lang="en-US" dirty="0"/>
          </a:p>
        </p:txBody>
      </p:sp>
      <p:sp>
        <p:nvSpPr>
          <p:cNvPr id="3" name="Content Placeholder 2"/>
          <p:cNvSpPr>
            <a:spLocks noGrp="1"/>
          </p:cNvSpPr>
          <p:nvPr>
            <p:ph idx="1"/>
          </p:nvPr>
        </p:nvSpPr>
        <p:spPr/>
        <p:txBody>
          <a:bodyPr/>
          <a:lstStyle/>
          <a:p>
            <a:r>
              <a:rPr lang="en-US" dirty="0"/>
              <a:t>Two different ways to deal with large page table problems:</a:t>
            </a:r>
          </a:p>
          <a:p>
            <a:pPr marL="914400" lvl="1" indent="-457200">
              <a:buFont typeface="+mj-lt"/>
              <a:buAutoNum type="arabicPeriod"/>
            </a:pPr>
            <a:r>
              <a:rPr lang="en-US" dirty="0"/>
              <a:t>Multilevel Page Table</a:t>
            </a:r>
          </a:p>
          <a:p>
            <a:pPr marL="914400" lvl="1" indent="-457200">
              <a:buFont typeface="+mj-lt"/>
              <a:buAutoNum type="arabicPeriod"/>
            </a:pPr>
            <a:r>
              <a:rPr lang="en-US" dirty="0"/>
              <a:t>Inverted Page Table</a:t>
            </a:r>
          </a:p>
        </p:txBody>
      </p:sp>
    </p:spTree>
    <p:extLst>
      <p:ext uri="{BB962C8B-B14F-4D97-AF65-F5344CB8AC3E}">
        <p14:creationId xmlns="" xmlns:p14="http://schemas.microsoft.com/office/powerpoint/2010/main" val="3332155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Multilevel Page Table</a:t>
            </a:r>
          </a:p>
        </p:txBody>
      </p:sp>
      <p:graphicFrame>
        <p:nvGraphicFramePr>
          <p:cNvPr id="4" name="Content Placeholder 12"/>
          <p:cNvGraphicFramePr>
            <a:graphicFrameLocks/>
          </p:cNvGraphicFramePr>
          <p:nvPr>
            <p:extLst>
              <p:ext uri="{D42A27DB-BD31-4B8C-83A1-F6EECF244321}">
                <p14:modId xmlns="" xmlns:p14="http://schemas.microsoft.com/office/powerpoint/2010/main" val="2598788631"/>
              </p:ext>
            </p:extLst>
          </p:nvPr>
        </p:nvGraphicFramePr>
        <p:xfrm>
          <a:off x="4465381" y="5107624"/>
          <a:ext cx="1524000" cy="1107440"/>
        </p:xfrm>
        <a:graphic>
          <a:graphicData uri="http://schemas.openxmlformats.org/drawingml/2006/table">
            <a:tbl>
              <a:tblPr firstRow="1" bandRow="1">
                <a:tableStyleId>{93296810-A885-4BE3-A3E7-6D5BEEA58F35}</a:tableStyleId>
              </a:tblPr>
              <a:tblGrid>
                <a:gridCol w="685800"/>
                <a:gridCol w="838200"/>
              </a:tblGrid>
              <a:tr h="142240">
                <a:tc>
                  <a:txBody>
                    <a:bodyPr/>
                    <a:lstStyle/>
                    <a:p>
                      <a:r>
                        <a:rPr lang="en-US" dirty="0" smtClean="0"/>
                        <a:t>Page</a:t>
                      </a:r>
                      <a:endParaRPr lang="en-US" dirty="0"/>
                    </a:p>
                  </a:txBody>
                  <a:tcPr/>
                </a:tc>
                <a:tc>
                  <a:txBody>
                    <a:bodyPr/>
                    <a:lstStyle/>
                    <a:p>
                      <a:r>
                        <a:rPr lang="en-US" dirty="0" smtClean="0"/>
                        <a:t>Frame</a:t>
                      </a:r>
                      <a:endParaRPr lang="en-US" dirty="0"/>
                    </a:p>
                  </a:txBody>
                  <a:tcPr/>
                </a:tc>
              </a:tr>
              <a:tr h="370840">
                <a:tc>
                  <a:txBody>
                    <a:bodyPr/>
                    <a:lstStyle/>
                    <a:p>
                      <a:r>
                        <a:rPr lang="en-US" dirty="0" smtClean="0"/>
                        <a:t>P1</a:t>
                      </a:r>
                      <a:endParaRPr lang="en-US" dirty="0"/>
                    </a:p>
                  </a:txBody>
                  <a:tcPr/>
                </a:tc>
                <a:tc>
                  <a:txBody>
                    <a:bodyPr/>
                    <a:lstStyle/>
                    <a:p>
                      <a:r>
                        <a:rPr lang="en-US" dirty="0" smtClean="0"/>
                        <a:t>F301</a:t>
                      </a:r>
                      <a:endParaRPr lang="en-US" dirty="0"/>
                    </a:p>
                  </a:txBody>
                  <a:tcPr/>
                </a:tc>
              </a:tr>
              <a:tr h="370840">
                <a:tc>
                  <a:txBody>
                    <a:bodyPr/>
                    <a:lstStyle/>
                    <a:p>
                      <a:r>
                        <a:rPr lang="en-US" dirty="0" smtClean="0"/>
                        <a:t>P2</a:t>
                      </a:r>
                      <a:endParaRPr lang="en-US" dirty="0"/>
                    </a:p>
                  </a:txBody>
                  <a:tcPr/>
                </a:tc>
                <a:tc>
                  <a:txBody>
                    <a:bodyPr/>
                    <a:lstStyle/>
                    <a:p>
                      <a:r>
                        <a:rPr lang="en-US" dirty="0" smtClean="0"/>
                        <a:t>F302</a:t>
                      </a:r>
                      <a:endParaRPr lang="en-US" dirty="0"/>
                    </a:p>
                  </a:txBody>
                  <a:tcPr/>
                </a:tc>
              </a:tr>
            </a:tbl>
          </a:graphicData>
        </a:graphic>
      </p:graphicFrame>
      <p:sp>
        <p:nvSpPr>
          <p:cNvPr id="5" name="Rectangle 4"/>
          <p:cNvSpPr/>
          <p:nvPr/>
        </p:nvSpPr>
        <p:spPr>
          <a:xfrm>
            <a:off x="1047754" y="2900365"/>
            <a:ext cx="1143000" cy="533400"/>
          </a:xfrm>
          <a:prstGeom prst="rect">
            <a:avLst/>
          </a:prstGeom>
          <a:solidFill>
            <a:srgbClr val="2489CE"/>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CPU</a:t>
            </a:r>
          </a:p>
        </p:txBody>
      </p:sp>
      <p:cxnSp>
        <p:nvCxnSpPr>
          <p:cNvPr id="6" name="Elbow Connector 5"/>
          <p:cNvCxnSpPr>
            <a:stCxn id="5" idx="0"/>
            <a:endCxn id="24" idx="1"/>
          </p:cNvCxnSpPr>
          <p:nvPr/>
        </p:nvCxnSpPr>
        <p:spPr>
          <a:xfrm rot="5400000" flipH="1" flipV="1">
            <a:off x="1293907" y="2082710"/>
            <a:ext cx="1143003" cy="492308"/>
          </a:xfrm>
          <a:prstGeom prst="bentConnector2">
            <a:avLst/>
          </a:prstGeom>
          <a:ln w="38100">
            <a:solidFill>
              <a:schemeClr val="tx2"/>
            </a:solidFill>
            <a:tailEnd type="triangle"/>
          </a:ln>
        </p:spPr>
        <p:style>
          <a:lnRef idx="3">
            <a:schemeClr val="accent1"/>
          </a:lnRef>
          <a:fillRef idx="0">
            <a:schemeClr val="accent1"/>
          </a:fillRef>
          <a:effectRef idx="2">
            <a:schemeClr val="accent1"/>
          </a:effectRef>
          <a:fontRef idx="minor">
            <a:schemeClr val="tx1"/>
          </a:fontRef>
        </p:style>
      </p:cxnSp>
      <p:sp>
        <p:nvSpPr>
          <p:cNvPr id="7" name="Rectangle 6"/>
          <p:cNvSpPr/>
          <p:nvPr/>
        </p:nvSpPr>
        <p:spPr>
          <a:xfrm>
            <a:off x="2952755" y="1452564"/>
            <a:ext cx="838200" cy="609600"/>
          </a:xfrm>
          <a:prstGeom prst="rect">
            <a:avLst/>
          </a:prstGeom>
          <a:solidFill>
            <a:srgbClr val="2489CE"/>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PT2</a:t>
            </a:r>
          </a:p>
          <a:p>
            <a:pPr algn="ctr"/>
            <a:r>
              <a:rPr lang="en-US" dirty="0"/>
              <a:t>10 bit</a:t>
            </a:r>
          </a:p>
        </p:txBody>
      </p:sp>
      <p:sp>
        <p:nvSpPr>
          <p:cNvPr id="8" name="Rectangle 7"/>
          <p:cNvSpPr/>
          <p:nvPr/>
        </p:nvSpPr>
        <p:spPr>
          <a:xfrm>
            <a:off x="3790955" y="1452564"/>
            <a:ext cx="838200" cy="609600"/>
          </a:xfrm>
          <a:prstGeom prst="rect">
            <a:avLst/>
          </a:prstGeom>
          <a:solidFill>
            <a:srgbClr val="2489CE"/>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Offset</a:t>
            </a:r>
          </a:p>
          <a:p>
            <a:pPr algn="ctr"/>
            <a:r>
              <a:rPr lang="en-US" dirty="0"/>
              <a:t>12 bits</a:t>
            </a:r>
          </a:p>
        </p:txBody>
      </p:sp>
      <p:sp>
        <p:nvSpPr>
          <p:cNvPr id="9" name="TextBox 8"/>
          <p:cNvSpPr txBox="1"/>
          <p:nvPr/>
        </p:nvSpPr>
        <p:spPr>
          <a:xfrm>
            <a:off x="2495555" y="1072751"/>
            <a:ext cx="1714500" cy="369332"/>
          </a:xfrm>
          <a:prstGeom prst="rect">
            <a:avLst/>
          </a:prstGeom>
          <a:noFill/>
        </p:spPr>
        <p:txBody>
          <a:bodyPr wrap="square" rtlCol="0">
            <a:spAutoFit/>
          </a:bodyPr>
          <a:lstStyle/>
          <a:p>
            <a:pPr algn="r"/>
            <a:r>
              <a:rPr lang="en-US" dirty="0" smtClean="0"/>
              <a:t>Logical Address</a:t>
            </a:r>
            <a:endParaRPr lang="en-US" dirty="0"/>
          </a:p>
        </p:txBody>
      </p:sp>
      <p:sp>
        <p:nvSpPr>
          <p:cNvPr id="10" name="Rectangle 9"/>
          <p:cNvSpPr/>
          <p:nvPr/>
        </p:nvSpPr>
        <p:spPr>
          <a:xfrm>
            <a:off x="8134355" y="2328864"/>
            <a:ext cx="1143000" cy="2590800"/>
          </a:xfrm>
          <a:prstGeom prst="rect">
            <a:avLst/>
          </a:prstGeom>
          <a:solidFill>
            <a:srgbClr val="2489CE"/>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Memory</a:t>
            </a:r>
          </a:p>
        </p:txBody>
      </p:sp>
      <p:sp>
        <p:nvSpPr>
          <p:cNvPr id="11" name="Rectangle 10"/>
          <p:cNvSpPr/>
          <p:nvPr/>
        </p:nvSpPr>
        <p:spPr>
          <a:xfrm>
            <a:off x="5924555" y="1453634"/>
            <a:ext cx="838200" cy="609600"/>
          </a:xfrm>
          <a:prstGeom prst="rect">
            <a:avLst/>
          </a:prstGeom>
          <a:solidFill>
            <a:srgbClr val="2489CE"/>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F202</a:t>
            </a:r>
          </a:p>
        </p:txBody>
      </p:sp>
      <p:sp>
        <p:nvSpPr>
          <p:cNvPr id="12" name="Rectangle 11"/>
          <p:cNvSpPr/>
          <p:nvPr/>
        </p:nvSpPr>
        <p:spPr>
          <a:xfrm>
            <a:off x="6762755" y="1453634"/>
            <a:ext cx="838200" cy="609600"/>
          </a:xfrm>
          <a:prstGeom prst="rect">
            <a:avLst/>
          </a:prstGeom>
          <a:solidFill>
            <a:srgbClr val="2489CE"/>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cxnSp>
        <p:nvCxnSpPr>
          <p:cNvPr id="13" name="Straight Connector 12"/>
          <p:cNvCxnSpPr/>
          <p:nvPr/>
        </p:nvCxnSpPr>
        <p:spPr>
          <a:xfrm flipV="1">
            <a:off x="4210055" y="1029774"/>
            <a:ext cx="0" cy="413266"/>
          </a:xfrm>
          <a:prstGeom prst="line">
            <a:avLst/>
          </a:prstGeom>
          <a:ln w="38100">
            <a:solidFill>
              <a:schemeClr val="tx2"/>
            </a:solidFill>
          </a:ln>
        </p:spPr>
        <p:style>
          <a:lnRef idx="3">
            <a:schemeClr val="accent1"/>
          </a:lnRef>
          <a:fillRef idx="0">
            <a:schemeClr val="accent1"/>
          </a:fillRef>
          <a:effectRef idx="2">
            <a:schemeClr val="accent1"/>
          </a:effectRef>
          <a:fontRef idx="minor">
            <a:schemeClr val="tx1"/>
          </a:fontRef>
        </p:style>
      </p:cxnSp>
      <p:cxnSp>
        <p:nvCxnSpPr>
          <p:cNvPr id="14" name="Elbow Connector 13"/>
          <p:cNvCxnSpPr/>
          <p:nvPr/>
        </p:nvCxnSpPr>
        <p:spPr>
          <a:xfrm>
            <a:off x="4210055" y="1039298"/>
            <a:ext cx="3086100" cy="413266"/>
          </a:xfrm>
          <a:prstGeom prst="bentConnector3">
            <a:avLst>
              <a:gd name="adj1" fmla="val 99621"/>
            </a:avLst>
          </a:prstGeom>
          <a:ln w="38100">
            <a:solidFill>
              <a:schemeClr val="tx2"/>
            </a:solidFill>
            <a:tailEnd type="triangle"/>
          </a:ln>
        </p:spPr>
        <p:style>
          <a:lnRef idx="3">
            <a:schemeClr val="accent1"/>
          </a:lnRef>
          <a:fillRef idx="0">
            <a:schemeClr val="accent1"/>
          </a:fillRef>
          <a:effectRef idx="2">
            <a:schemeClr val="accent1"/>
          </a:effectRef>
          <a:fontRef idx="minor">
            <a:schemeClr val="tx1"/>
          </a:fontRef>
        </p:style>
      </p:cxnSp>
      <p:sp>
        <p:nvSpPr>
          <p:cNvPr id="15" name="TextBox 14"/>
          <p:cNvSpPr txBox="1"/>
          <p:nvPr/>
        </p:nvSpPr>
        <p:spPr>
          <a:xfrm>
            <a:off x="7600955" y="1378068"/>
            <a:ext cx="1737360" cy="369332"/>
          </a:xfrm>
          <a:prstGeom prst="rect">
            <a:avLst/>
          </a:prstGeom>
          <a:noFill/>
        </p:spPr>
        <p:txBody>
          <a:bodyPr wrap="square" rtlCol="0">
            <a:spAutoFit/>
          </a:bodyPr>
          <a:lstStyle/>
          <a:p>
            <a:pPr algn="r"/>
            <a:r>
              <a:rPr lang="en-US" dirty="0" smtClean="0"/>
              <a:t>Physical Address</a:t>
            </a:r>
            <a:endParaRPr lang="en-US" dirty="0"/>
          </a:p>
        </p:txBody>
      </p:sp>
      <p:cxnSp>
        <p:nvCxnSpPr>
          <p:cNvPr id="16" name="Elbow Connector 15"/>
          <p:cNvCxnSpPr>
            <a:stCxn id="12" idx="3"/>
            <a:endCxn id="10" idx="0"/>
          </p:cNvCxnSpPr>
          <p:nvPr/>
        </p:nvCxnSpPr>
        <p:spPr>
          <a:xfrm>
            <a:off x="7600955" y="1758434"/>
            <a:ext cx="1104900" cy="570430"/>
          </a:xfrm>
          <a:prstGeom prst="bentConnector2">
            <a:avLst/>
          </a:prstGeom>
          <a:ln w="38100">
            <a:solidFill>
              <a:schemeClr val="tx2"/>
            </a:solidFill>
            <a:tailEnd type="triangle"/>
          </a:ln>
        </p:spPr>
        <p:style>
          <a:lnRef idx="3">
            <a:schemeClr val="accent1"/>
          </a:lnRef>
          <a:fillRef idx="0">
            <a:schemeClr val="accent1"/>
          </a:fillRef>
          <a:effectRef idx="2">
            <a:schemeClr val="accent1"/>
          </a:effectRef>
          <a:fontRef idx="minor">
            <a:schemeClr val="tx1"/>
          </a:fontRef>
        </p:style>
      </p:cxnSp>
      <p:cxnSp>
        <p:nvCxnSpPr>
          <p:cNvPr id="17" name="Elbow Connector 16"/>
          <p:cNvCxnSpPr>
            <a:endCxn id="11" idx="2"/>
          </p:cNvCxnSpPr>
          <p:nvPr/>
        </p:nvCxnSpPr>
        <p:spPr>
          <a:xfrm rot="5400000" flipH="1" flipV="1">
            <a:off x="4896385" y="3167599"/>
            <a:ext cx="2551634" cy="342905"/>
          </a:xfrm>
          <a:prstGeom prst="bentConnector3">
            <a:avLst>
              <a:gd name="adj1" fmla="val -643"/>
            </a:avLst>
          </a:prstGeom>
          <a:ln w="38100">
            <a:solidFill>
              <a:schemeClr val="tx2"/>
            </a:solidFill>
            <a:tailEnd type="triangle"/>
          </a:ln>
        </p:spPr>
        <p:style>
          <a:lnRef idx="3">
            <a:schemeClr val="accent1"/>
          </a:lnRef>
          <a:fillRef idx="0">
            <a:schemeClr val="accent1"/>
          </a:fillRef>
          <a:effectRef idx="2">
            <a:schemeClr val="accent1"/>
          </a:effectRef>
          <a:fontRef idx="minor">
            <a:schemeClr val="tx1"/>
          </a:fontRef>
        </p:style>
      </p:cxnSp>
      <p:graphicFrame>
        <p:nvGraphicFramePr>
          <p:cNvPr id="18" name="Content Placeholder 12"/>
          <p:cNvGraphicFramePr>
            <a:graphicFrameLocks/>
          </p:cNvGraphicFramePr>
          <p:nvPr>
            <p:extLst>
              <p:ext uri="{D42A27DB-BD31-4B8C-83A1-F6EECF244321}">
                <p14:modId xmlns="" xmlns:p14="http://schemas.microsoft.com/office/powerpoint/2010/main" val="2812561391"/>
              </p:ext>
            </p:extLst>
          </p:nvPr>
        </p:nvGraphicFramePr>
        <p:xfrm>
          <a:off x="2495555" y="2900364"/>
          <a:ext cx="1676400" cy="1478280"/>
        </p:xfrm>
        <a:graphic>
          <a:graphicData uri="http://schemas.openxmlformats.org/drawingml/2006/table">
            <a:tbl>
              <a:tblPr firstRow="1" bandRow="1">
                <a:tableStyleId>{93296810-A885-4BE3-A3E7-6D5BEEA58F35}</a:tableStyleId>
              </a:tblPr>
              <a:tblGrid>
                <a:gridCol w="754380"/>
                <a:gridCol w="922020"/>
              </a:tblGrid>
              <a:tr h="142240">
                <a:tc>
                  <a:txBody>
                    <a:bodyPr/>
                    <a:lstStyle/>
                    <a:p>
                      <a:r>
                        <a:rPr lang="en-US" dirty="0" smtClean="0"/>
                        <a:t>Page</a:t>
                      </a:r>
                      <a:endParaRPr lang="en-US" dirty="0"/>
                    </a:p>
                  </a:txBody>
                  <a:tcPr/>
                </a:tc>
                <a:tc>
                  <a:txBody>
                    <a:bodyPr/>
                    <a:lstStyle/>
                    <a:p>
                      <a:r>
                        <a:rPr lang="en-US" dirty="0" smtClean="0"/>
                        <a:t>Pointer</a:t>
                      </a:r>
                      <a:endParaRPr lang="en-US" dirty="0"/>
                    </a:p>
                  </a:txBody>
                  <a:tcPr/>
                </a:tc>
              </a:tr>
              <a:tr h="370840">
                <a:tc>
                  <a:txBody>
                    <a:bodyPr/>
                    <a:lstStyle/>
                    <a:p>
                      <a:r>
                        <a:rPr lang="en-US" dirty="0" smtClean="0"/>
                        <a:t>1</a:t>
                      </a:r>
                      <a:endParaRPr lang="en-US" dirty="0"/>
                    </a:p>
                  </a:txBody>
                  <a:tcPr/>
                </a:tc>
                <a:tc>
                  <a:txBody>
                    <a:bodyPr/>
                    <a:lstStyle/>
                    <a:p>
                      <a:endParaRPr lang="en-US" dirty="0"/>
                    </a:p>
                  </a:txBody>
                  <a:tcPr/>
                </a:tc>
              </a:tr>
              <a:tr h="370840">
                <a:tc>
                  <a:txBody>
                    <a:bodyPr/>
                    <a:lstStyle/>
                    <a:p>
                      <a:r>
                        <a:rPr lang="en-US" dirty="0" smtClean="0"/>
                        <a:t>2</a:t>
                      </a:r>
                      <a:endParaRPr lang="en-US" dirty="0"/>
                    </a:p>
                  </a:txBody>
                  <a:tcPr/>
                </a:tc>
                <a:tc>
                  <a:txBody>
                    <a:bodyPr/>
                    <a:lstStyle/>
                    <a:p>
                      <a:endParaRPr lang="en-US" sz="1800" kern="1200" dirty="0">
                        <a:solidFill>
                          <a:schemeClr val="dk1"/>
                        </a:solidFill>
                        <a:latin typeface="+mn-lt"/>
                        <a:ea typeface="+mn-ea"/>
                        <a:cs typeface="+mn-cs"/>
                      </a:endParaRPr>
                    </a:p>
                  </a:txBody>
                  <a:tcPr/>
                </a:tc>
              </a:tr>
              <a:tr h="370840">
                <a:tc>
                  <a:txBody>
                    <a:bodyPr/>
                    <a:lstStyle/>
                    <a:p>
                      <a:r>
                        <a:rPr lang="en-US" dirty="0" smtClean="0"/>
                        <a:t>3</a:t>
                      </a:r>
                      <a:endParaRPr lang="en-US" dirty="0"/>
                    </a:p>
                  </a:txBody>
                  <a:tcPr/>
                </a:tc>
                <a:tc>
                  <a:txBody>
                    <a:bodyPr/>
                    <a:lstStyle/>
                    <a:p>
                      <a:endParaRPr lang="en-US" dirty="0"/>
                    </a:p>
                  </a:txBody>
                  <a:tcPr/>
                </a:tc>
              </a:tr>
            </a:tbl>
          </a:graphicData>
        </a:graphic>
      </p:graphicFrame>
      <p:graphicFrame>
        <p:nvGraphicFramePr>
          <p:cNvPr id="19" name="Content Placeholder 12"/>
          <p:cNvGraphicFramePr>
            <a:graphicFrameLocks/>
          </p:cNvGraphicFramePr>
          <p:nvPr>
            <p:extLst>
              <p:ext uri="{D42A27DB-BD31-4B8C-83A1-F6EECF244321}">
                <p14:modId xmlns="" xmlns:p14="http://schemas.microsoft.com/office/powerpoint/2010/main" val="3568856603"/>
              </p:ext>
            </p:extLst>
          </p:nvPr>
        </p:nvGraphicFramePr>
        <p:xfrm>
          <a:off x="4486664" y="3659824"/>
          <a:ext cx="1524000" cy="1107440"/>
        </p:xfrm>
        <a:graphic>
          <a:graphicData uri="http://schemas.openxmlformats.org/drawingml/2006/table">
            <a:tbl>
              <a:tblPr firstRow="1" bandRow="1">
                <a:tableStyleId>{93296810-A885-4BE3-A3E7-6D5BEEA58F35}</a:tableStyleId>
              </a:tblPr>
              <a:tblGrid>
                <a:gridCol w="685800"/>
                <a:gridCol w="838200"/>
              </a:tblGrid>
              <a:tr h="142240">
                <a:tc>
                  <a:txBody>
                    <a:bodyPr/>
                    <a:lstStyle/>
                    <a:p>
                      <a:r>
                        <a:rPr lang="en-US" dirty="0" smtClean="0"/>
                        <a:t>Page</a:t>
                      </a:r>
                      <a:endParaRPr lang="en-US" dirty="0"/>
                    </a:p>
                  </a:txBody>
                  <a:tcPr/>
                </a:tc>
                <a:tc>
                  <a:txBody>
                    <a:bodyPr/>
                    <a:lstStyle/>
                    <a:p>
                      <a:r>
                        <a:rPr lang="en-US" dirty="0" smtClean="0"/>
                        <a:t>Frame</a:t>
                      </a:r>
                      <a:endParaRPr lang="en-US" dirty="0"/>
                    </a:p>
                  </a:txBody>
                  <a:tcPr/>
                </a:tc>
              </a:tr>
              <a:tr h="370840">
                <a:tc>
                  <a:txBody>
                    <a:bodyPr/>
                    <a:lstStyle/>
                    <a:p>
                      <a:r>
                        <a:rPr lang="en-US" dirty="0" smtClean="0"/>
                        <a:t>P1</a:t>
                      </a:r>
                      <a:endParaRPr lang="en-US" dirty="0"/>
                    </a:p>
                  </a:txBody>
                  <a:tcPr/>
                </a:tc>
                <a:tc>
                  <a:txBody>
                    <a:bodyPr/>
                    <a:lstStyle/>
                    <a:p>
                      <a:r>
                        <a:rPr lang="en-US" dirty="0" smtClean="0"/>
                        <a:t>F201</a:t>
                      </a:r>
                      <a:endParaRPr lang="en-US" dirty="0"/>
                    </a:p>
                  </a:txBody>
                  <a:tcPr/>
                </a:tc>
              </a:tr>
              <a:tr h="370840">
                <a:tc>
                  <a:txBody>
                    <a:bodyPr/>
                    <a:lstStyle/>
                    <a:p>
                      <a:r>
                        <a:rPr lang="en-US" dirty="0" smtClean="0"/>
                        <a:t>P2</a:t>
                      </a:r>
                      <a:endParaRPr lang="en-US" dirty="0"/>
                    </a:p>
                  </a:txBody>
                  <a:tcPr/>
                </a:tc>
                <a:tc>
                  <a:txBody>
                    <a:bodyPr/>
                    <a:lstStyle/>
                    <a:p>
                      <a:r>
                        <a:rPr lang="en-US" dirty="0" smtClean="0"/>
                        <a:t>F202</a:t>
                      </a:r>
                      <a:endParaRPr lang="en-US" dirty="0"/>
                    </a:p>
                  </a:txBody>
                  <a:tcPr/>
                </a:tc>
              </a:tr>
            </a:tbl>
          </a:graphicData>
        </a:graphic>
      </p:graphicFrame>
      <p:graphicFrame>
        <p:nvGraphicFramePr>
          <p:cNvPr id="20" name="Content Placeholder 12"/>
          <p:cNvGraphicFramePr>
            <a:graphicFrameLocks/>
          </p:cNvGraphicFramePr>
          <p:nvPr>
            <p:extLst>
              <p:ext uri="{D42A27DB-BD31-4B8C-83A1-F6EECF244321}">
                <p14:modId xmlns="" xmlns:p14="http://schemas.microsoft.com/office/powerpoint/2010/main" val="2133760411"/>
              </p:ext>
            </p:extLst>
          </p:nvPr>
        </p:nvGraphicFramePr>
        <p:xfrm>
          <a:off x="4444098" y="2212024"/>
          <a:ext cx="1524000" cy="1107440"/>
        </p:xfrm>
        <a:graphic>
          <a:graphicData uri="http://schemas.openxmlformats.org/drawingml/2006/table">
            <a:tbl>
              <a:tblPr firstRow="1" bandRow="1">
                <a:tableStyleId>{93296810-A885-4BE3-A3E7-6D5BEEA58F35}</a:tableStyleId>
              </a:tblPr>
              <a:tblGrid>
                <a:gridCol w="685800"/>
                <a:gridCol w="838200"/>
              </a:tblGrid>
              <a:tr h="142240">
                <a:tc>
                  <a:txBody>
                    <a:bodyPr/>
                    <a:lstStyle/>
                    <a:p>
                      <a:r>
                        <a:rPr lang="en-US" dirty="0" smtClean="0"/>
                        <a:t>Page</a:t>
                      </a:r>
                      <a:endParaRPr lang="en-US" dirty="0"/>
                    </a:p>
                  </a:txBody>
                  <a:tcPr/>
                </a:tc>
                <a:tc>
                  <a:txBody>
                    <a:bodyPr/>
                    <a:lstStyle/>
                    <a:p>
                      <a:r>
                        <a:rPr lang="en-US" dirty="0" smtClean="0"/>
                        <a:t>Frame</a:t>
                      </a:r>
                      <a:endParaRPr lang="en-US" dirty="0"/>
                    </a:p>
                  </a:txBody>
                  <a:tcPr/>
                </a:tc>
              </a:tr>
              <a:tr h="370840">
                <a:tc>
                  <a:txBody>
                    <a:bodyPr/>
                    <a:lstStyle/>
                    <a:p>
                      <a:r>
                        <a:rPr lang="en-US" dirty="0" smtClean="0"/>
                        <a:t>P1</a:t>
                      </a:r>
                      <a:endParaRPr lang="en-US" dirty="0"/>
                    </a:p>
                  </a:txBody>
                  <a:tcPr/>
                </a:tc>
                <a:tc>
                  <a:txBody>
                    <a:bodyPr/>
                    <a:lstStyle/>
                    <a:p>
                      <a:r>
                        <a:rPr lang="en-US" dirty="0" smtClean="0"/>
                        <a:t>F101</a:t>
                      </a:r>
                      <a:endParaRPr lang="en-US" dirty="0"/>
                    </a:p>
                  </a:txBody>
                  <a:tcPr/>
                </a:tc>
              </a:tr>
              <a:tr h="370840">
                <a:tc>
                  <a:txBody>
                    <a:bodyPr/>
                    <a:lstStyle/>
                    <a:p>
                      <a:r>
                        <a:rPr lang="en-US" dirty="0" smtClean="0"/>
                        <a:t>P2</a:t>
                      </a:r>
                      <a:endParaRPr lang="en-US" dirty="0"/>
                    </a:p>
                  </a:txBody>
                  <a:tcPr/>
                </a:tc>
                <a:tc>
                  <a:txBody>
                    <a:bodyPr/>
                    <a:lstStyle/>
                    <a:p>
                      <a:r>
                        <a:rPr lang="en-US" dirty="0" smtClean="0"/>
                        <a:t>F102</a:t>
                      </a:r>
                      <a:endParaRPr lang="en-US" dirty="0"/>
                    </a:p>
                  </a:txBody>
                  <a:tcPr/>
                </a:tc>
              </a:tr>
            </a:tbl>
          </a:graphicData>
        </a:graphic>
      </p:graphicFrame>
      <p:cxnSp>
        <p:nvCxnSpPr>
          <p:cNvPr id="21" name="Straight Arrow Connector 20"/>
          <p:cNvCxnSpPr/>
          <p:nvPr/>
        </p:nvCxnSpPr>
        <p:spPr>
          <a:xfrm flipV="1">
            <a:off x="3790955" y="2383631"/>
            <a:ext cx="661983" cy="1061092"/>
          </a:xfrm>
          <a:prstGeom prst="straightConnector1">
            <a:avLst/>
          </a:prstGeom>
          <a:ln w="38100">
            <a:solidFill>
              <a:schemeClr val="tx2"/>
            </a:solidFill>
            <a:tailEnd type="triangle"/>
          </a:ln>
        </p:spPr>
        <p:style>
          <a:lnRef idx="3">
            <a:schemeClr val="accent1"/>
          </a:lnRef>
          <a:fillRef idx="0">
            <a:schemeClr val="accent1"/>
          </a:fillRef>
          <a:effectRef idx="2">
            <a:schemeClr val="accent1"/>
          </a:effectRef>
          <a:fontRef idx="minor">
            <a:schemeClr val="tx1"/>
          </a:fontRef>
        </p:style>
      </p:cxnSp>
      <p:cxnSp>
        <p:nvCxnSpPr>
          <p:cNvPr id="22" name="Straight Arrow Connector 21"/>
          <p:cNvCxnSpPr/>
          <p:nvPr/>
        </p:nvCxnSpPr>
        <p:spPr>
          <a:xfrm>
            <a:off x="3790955" y="3840377"/>
            <a:ext cx="718457" cy="12487"/>
          </a:xfrm>
          <a:prstGeom prst="straightConnector1">
            <a:avLst/>
          </a:prstGeom>
          <a:ln w="38100">
            <a:solidFill>
              <a:schemeClr val="tx2"/>
            </a:solidFill>
            <a:tailEnd type="triangle"/>
          </a:ln>
        </p:spPr>
        <p:style>
          <a:lnRef idx="3">
            <a:schemeClr val="accent1"/>
          </a:lnRef>
          <a:fillRef idx="0">
            <a:schemeClr val="accent1"/>
          </a:fillRef>
          <a:effectRef idx="2">
            <a:schemeClr val="accent1"/>
          </a:effectRef>
          <a:fontRef idx="minor">
            <a:schemeClr val="tx1"/>
          </a:fontRef>
        </p:style>
      </p:cxnSp>
      <p:cxnSp>
        <p:nvCxnSpPr>
          <p:cNvPr id="23" name="Straight Arrow Connector 22"/>
          <p:cNvCxnSpPr/>
          <p:nvPr/>
        </p:nvCxnSpPr>
        <p:spPr>
          <a:xfrm>
            <a:off x="3752850" y="4174331"/>
            <a:ext cx="723900" cy="1157499"/>
          </a:xfrm>
          <a:prstGeom prst="straightConnector1">
            <a:avLst/>
          </a:prstGeom>
          <a:ln w="38100">
            <a:solidFill>
              <a:schemeClr val="tx2"/>
            </a:solidFill>
            <a:tailEnd type="triangle"/>
          </a:ln>
        </p:spPr>
        <p:style>
          <a:lnRef idx="3">
            <a:schemeClr val="accent1"/>
          </a:lnRef>
          <a:fillRef idx="0">
            <a:schemeClr val="accent1"/>
          </a:fillRef>
          <a:effectRef idx="2">
            <a:schemeClr val="accent1"/>
          </a:effectRef>
          <a:fontRef idx="minor">
            <a:schemeClr val="tx1"/>
          </a:fontRef>
        </p:style>
      </p:cxnSp>
      <p:sp>
        <p:nvSpPr>
          <p:cNvPr id="24" name="Rectangle 23"/>
          <p:cNvSpPr/>
          <p:nvPr/>
        </p:nvSpPr>
        <p:spPr>
          <a:xfrm>
            <a:off x="2111562" y="1452562"/>
            <a:ext cx="838200" cy="609600"/>
          </a:xfrm>
          <a:prstGeom prst="rect">
            <a:avLst/>
          </a:prstGeom>
          <a:solidFill>
            <a:srgbClr val="2489CE"/>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PT1</a:t>
            </a:r>
          </a:p>
          <a:p>
            <a:pPr algn="ctr"/>
            <a:r>
              <a:rPr lang="en-US" dirty="0"/>
              <a:t>10 bit</a:t>
            </a:r>
          </a:p>
        </p:txBody>
      </p:sp>
      <p:sp>
        <p:nvSpPr>
          <p:cNvPr id="25" name="TextBox 24"/>
          <p:cNvSpPr txBox="1"/>
          <p:nvPr/>
        </p:nvSpPr>
        <p:spPr>
          <a:xfrm>
            <a:off x="2519642" y="2072641"/>
            <a:ext cx="364942" cy="369332"/>
          </a:xfrm>
          <a:prstGeom prst="rect">
            <a:avLst/>
          </a:prstGeom>
          <a:noFill/>
        </p:spPr>
        <p:txBody>
          <a:bodyPr wrap="square" rtlCol="0">
            <a:spAutoFit/>
          </a:bodyPr>
          <a:lstStyle/>
          <a:p>
            <a:r>
              <a:rPr lang="en-US" dirty="0" smtClean="0"/>
              <a:t>2</a:t>
            </a:r>
            <a:endParaRPr lang="en-US" dirty="0"/>
          </a:p>
        </p:txBody>
      </p:sp>
      <p:sp>
        <p:nvSpPr>
          <p:cNvPr id="26" name="TextBox 25"/>
          <p:cNvSpPr txBox="1"/>
          <p:nvPr/>
        </p:nvSpPr>
        <p:spPr>
          <a:xfrm>
            <a:off x="3402195" y="2060494"/>
            <a:ext cx="460192" cy="369332"/>
          </a:xfrm>
          <a:prstGeom prst="rect">
            <a:avLst/>
          </a:prstGeom>
          <a:noFill/>
        </p:spPr>
        <p:txBody>
          <a:bodyPr wrap="square" rtlCol="0">
            <a:spAutoFit/>
          </a:bodyPr>
          <a:lstStyle/>
          <a:p>
            <a:r>
              <a:rPr lang="en-US" dirty="0" smtClean="0"/>
              <a:t>P2</a:t>
            </a:r>
            <a:endParaRPr lang="en-US" dirty="0"/>
          </a:p>
        </p:txBody>
      </p:sp>
      <p:cxnSp>
        <p:nvCxnSpPr>
          <p:cNvPr id="27" name="Elbow Connector 26"/>
          <p:cNvCxnSpPr/>
          <p:nvPr/>
        </p:nvCxnSpPr>
        <p:spPr>
          <a:xfrm rot="16200000" flipH="1">
            <a:off x="2859325" y="2598498"/>
            <a:ext cx="2575030" cy="1457710"/>
          </a:xfrm>
          <a:prstGeom prst="bentConnector3">
            <a:avLst>
              <a:gd name="adj1" fmla="val 50000"/>
            </a:avLst>
          </a:prstGeom>
          <a:ln w="38100">
            <a:solidFill>
              <a:schemeClr val="tx2"/>
            </a:solidFill>
            <a:tailEnd type="triangle"/>
          </a:ln>
        </p:spPr>
        <p:style>
          <a:lnRef idx="3">
            <a:schemeClr val="accent1"/>
          </a:lnRef>
          <a:fillRef idx="0">
            <a:schemeClr val="accent1"/>
          </a:fillRef>
          <a:effectRef idx="2">
            <a:schemeClr val="accent1"/>
          </a:effectRef>
          <a:fontRef idx="minor">
            <a:schemeClr val="tx1"/>
          </a:fontRef>
        </p:style>
      </p:cxnSp>
      <p:cxnSp>
        <p:nvCxnSpPr>
          <p:cNvPr id="28" name="Elbow Connector 27"/>
          <p:cNvCxnSpPr/>
          <p:nvPr/>
        </p:nvCxnSpPr>
        <p:spPr>
          <a:xfrm rot="16200000" flipH="1">
            <a:off x="1813809" y="2721586"/>
            <a:ext cx="1813025" cy="449530"/>
          </a:xfrm>
          <a:prstGeom prst="bentConnector3">
            <a:avLst>
              <a:gd name="adj1" fmla="val 31087"/>
            </a:avLst>
          </a:prstGeom>
          <a:ln w="38100">
            <a:solidFill>
              <a:schemeClr val="tx2"/>
            </a:solidFill>
            <a:tailEnd type="triangle"/>
          </a:ln>
        </p:spPr>
        <p:style>
          <a:lnRef idx="3">
            <a:schemeClr val="accent1"/>
          </a:lnRef>
          <a:fillRef idx="0">
            <a:schemeClr val="accent1"/>
          </a:fillRef>
          <a:effectRef idx="2">
            <a:schemeClr val="accent1"/>
          </a:effectRef>
          <a:fontRef idx="minor">
            <a:schemeClr val="tx1"/>
          </a:fontRef>
        </p:style>
      </p:cxnSp>
      <p:sp>
        <p:nvSpPr>
          <p:cNvPr id="29" name="Rounded Rectangle 28"/>
          <p:cNvSpPr/>
          <p:nvPr/>
        </p:nvSpPr>
        <p:spPr>
          <a:xfrm>
            <a:off x="4339304" y="3501393"/>
            <a:ext cx="1818721" cy="1434783"/>
          </a:xfrm>
          <a:prstGeom prst="roundRect">
            <a:avLst>
              <a:gd name="adj" fmla="val 9696"/>
            </a:avLst>
          </a:prstGeom>
          <a:noFill/>
          <a:ln w="38100">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IN"/>
          </a:p>
        </p:txBody>
      </p:sp>
    </p:spTree>
    <p:extLst>
      <p:ext uri="{BB962C8B-B14F-4D97-AF65-F5344CB8AC3E}">
        <p14:creationId xmlns="" xmlns:p14="http://schemas.microsoft.com/office/powerpoint/2010/main" val="1431754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fade">
                                      <p:cBhvr>
                                        <p:cTn id="12" dur="500"/>
                                        <p:tgtEl>
                                          <p:spTgt spid="2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fade">
                                      <p:cBhvr>
                                        <p:cTn id="17" dur="500"/>
                                        <p:tgtEl>
                                          <p:spTgt spid="2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fade">
                                      <p:cBhvr>
                                        <p:cTn id="22" dur="500"/>
                                        <p:tgtEl>
                                          <p:spTgt spid="2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fade">
                                      <p:cBhvr>
                                        <p:cTn id="27" dur="500"/>
                                        <p:tgtEl>
                                          <p:spTgt spid="2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500"/>
                                        <p:tgtEl>
                                          <p:spTgt spid="17"/>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500"/>
                                        <p:tgtEl>
                                          <p:spTgt spid="11"/>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fade">
                                      <p:cBhvr>
                                        <p:cTn id="40" dur="500"/>
                                        <p:tgtEl>
                                          <p:spTgt spid="12"/>
                                        </p:tgtEl>
                                      </p:cBhvr>
                                    </p:animEffect>
                                  </p:childTnLst>
                                </p:cTn>
                              </p:par>
                              <p:par>
                                <p:cTn id="41" presetID="10" presetClass="entr" presetSubtype="0" fill="hold" nodeType="with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fade">
                                      <p:cBhvr>
                                        <p:cTn id="43" dur="500"/>
                                        <p:tgtEl>
                                          <p:spTgt spid="14"/>
                                        </p:tgtEl>
                                      </p:cBhvr>
                                    </p:animEffect>
                                  </p:childTnLst>
                                </p:cTn>
                              </p:par>
                              <p:par>
                                <p:cTn id="44" presetID="10" presetClass="entr" presetSubtype="0" fill="hold" nodeType="withEffect">
                                  <p:stCondLst>
                                    <p:cond delay="0"/>
                                  </p:stCondLst>
                                  <p:childTnLst>
                                    <p:set>
                                      <p:cBhvr>
                                        <p:cTn id="45" dur="1" fill="hold">
                                          <p:stCondLst>
                                            <p:cond delay="0"/>
                                          </p:stCondLst>
                                        </p:cTn>
                                        <p:tgtEl>
                                          <p:spTgt spid="13"/>
                                        </p:tgtEl>
                                        <p:attrNameLst>
                                          <p:attrName>style.visibility</p:attrName>
                                        </p:attrNameLst>
                                      </p:cBhvr>
                                      <p:to>
                                        <p:strVal val="visible"/>
                                      </p:to>
                                    </p:set>
                                    <p:animEffect transition="in" filter="fade">
                                      <p:cBhvr>
                                        <p:cTn id="46" dur="500"/>
                                        <p:tgtEl>
                                          <p:spTgt spid="13"/>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15"/>
                                        </p:tgtEl>
                                        <p:attrNameLst>
                                          <p:attrName>style.visibility</p:attrName>
                                        </p:attrNameLst>
                                      </p:cBhvr>
                                      <p:to>
                                        <p:strVal val="visible"/>
                                      </p:to>
                                    </p:set>
                                    <p:animEffect transition="in" filter="fade">
                                      <p:cBhvr>
                                        <p:cTn id="51" dur="500"/>
                                        <p:tgtEl>
                                          <p:spTgt spid="15"/>
                                        </p:tgtEl>
                                      </p:cBhvr>
                                    </p:animEffect>
                                  </p:childTnLst>
                                </p:cTn>
                              </p:par>
                              <p:par>
                                <p:cTn id="52" presetID="10" presetClass="entr" presetSubtype="0" fill="hold" nodeType="withEffect">
                                  <p:stCondLst>
                                    <p:cond delay="0"/>
                                  </p:stCondLst>
                                  <p:childTnLst>
                                    <p:set>
                                      <p:cBhvr>
                                        <p:cTn id="53" dur="1" fill="hold">
                                          <p:stCondLst>
                                            <p:cond delay="0"/>
                                          </p:stCondLst>
                                        </p:cTn>
                                        <p:tgtEl>
                                          <p:spTgt spid="16"/>
                                        </p:tgtEl>
                                        <p:attrNameLst>
                                          <p:attrName>style.visibility</p:attrName>
                                        </p:attrNameLst>
                                      </p:cBhvr>
                                      <p:to>
                                        <p:strVal val="visible"/>
                                      </p:to>
                                    </p:set>
                                    <p:animEffect transition="in" filter="fade">
                                      <p:cBhvr>
                                        <p:cTn id="5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5" grpId="0"/>
      <p:bldP spid="25" grpId="0"/>
      <p:bldP spid="26" grpId="0"/>
      <p:bldP spid="29"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Inverted Page Table</a:t>
            </a:r>
          </a:p>
        </p:txBody>
      </p:sp>
      <p:graphicFrame>
        <p:nvGraphicFramePr>
          <p:cNvPr id="30" name="Content Placeholder 3"/>
          <p:cNvGraphicFramePr>
            <a:graphicFrameLocks noGrp="1"/>
          </p:cNvGraphicFramePr>
          <p:nvPr>
            <p:ph idx="1"/>
            <p:extLst>
              <p:ext uri="{D42A27DB-BD31-4B8C-83A1-F6EECF244321}">
                <p14:modId xmlns="" xmlns:p14="http://schemas.microsoft.com/office/powerpoint/2010/main" val="1175704979"/>
              </p:ext>
            </p:extLst>
          </p:nvPr>
        </p:nvGraphicFramePr>
        <p:xfrm>
          <a:off x="1379950" y="1447800"/>
          <a:ext cx="2602230" cy="457200"/>
        </p:xfrm>
        <a:graphic>
          <a:graphicData uri="http://schemas.openxmlformats.org/drawingml/2006/table">
            <a:tbl>
              <a:tblPr firstRow="1" bandRow="1">
                <a:tableStyleId>{5C22544A-7EE6-4342-B048-85BDC9FD1C3A}</a:tableStyleId>
              </a:tblPr>
              <a:tblGrid>
                <a:gridCol w="1504950"/>
                <a:gridCol w="1097280"/>
              </a:tblGrid>
              <a:tr h="370840">
                <a:tc>
                  <a:txBody>
                    <a:bodyPr/>
                    <a:lstStyle/>
                    <a:p>
                      <a:r>
                        <a:rPr lang="en-US" sz="2400" dirty="0" smtClean="0"/>
                        <a:t>Page No 2</a:t>
                      </a:r>
                      <a:endParaRPr lang="en-IN" sz="2400" dirty="0"/>
                    </a:p>
                  </a:txBody>
                  <a:tcPr>
                    <a:solidFill>
                      <a:srgbClr val="2489CE"/>
                    </a:solidFill>
                  </a:tcPr>
                </a:tc>
                <a:tc>
                  <a:txBody>
                    <a:bodyPr/>
                    <a:lstStyle/>
                    <a:p>
                      <a:r>
                        <a:rPr lang="en-US" sz="2400" dirty="0" smtClean="0"/>
                        <a:t>Offset</a:t>
                      </a:r>
                      <a:endParaRPr lang="en-IN" sz="2400" dirty="0"/>
                    </a:p>
                  </a:txBody>
                  <a:tcPr>
                    <a:solidFill>
                      <a:srgbClr val="2489CE"/>
                    </a:solidFill>
                  </a:tcPr>
                </a:tc>
              </a:tr>
            </a:tbl>
          </a:graphicData>
        </a:graphic>
      </p:graphicFrame>
      <p:sp>
        <p:nvSpPr>
          <p:cNvPr id="31" name="TextBox 30"/>
          <p:cNvSpPr txBox="1"/>
          <p:nvPr/>
        </p:nvSpPr>
        <p:spPr>
          <a:xfrm>
            <a:off x="1182703" y="1021315"/>
            <a:ext cx="2926080" cy="430887"/>
          </a:xfrm>
          <a:prstGeom prst="rect">
            <a:avLst/>
          </a:prstGeom>
          <a:noFill/>
        </p:spPr>
        <p:txBody>
          <a:bodyPr wrap="square" rtlCol="0">
            <a:spAutoFit/>
          </a:bodyPr>
          <a:lstStyle/>
          <a:p>
            <a:pPr algn="ctr"/>
            <a:r>
              <a:rPr lang="en-US" sz="2200" dirty="0" smtClean="0"/>
              <a:t>Current process ID - 245</a:t>
            </a:r>
            <a:endParaRPr lang="en-IN" sz="2200" dirty="0"/>
          </a:p>
        </p:txBody>
      </p:sp>
      <p:graphicFrame>
        <p:nvGraphicFramePr>
          <p:cNvPr id="32" name="Content Placeholder 3"/>
          <p:cNvGraphicFramePr>
            <a:graphicFrameLocks/>
          </p:cNvGraphicFramePr>
          <p:nvPr>
            <p:extLst>
              <p:ext uri="{D42A27DB-BD31-4B8C-83A1-F6EECF244321}">
                <p14:modId xmlns="" xmlns:p14="http://schemas.microsoft.com/office/powerpoint/2010/main" val="1874342442"/>
              </p:ext>
            </p:extLst>
          </p:nvPr>
        </p:nvGraphicFramePr>
        <p:xfrm>
          <a:off x="1271603" y="5562600"/>
          <a:ext cx="2818924" cy="457200"/>
        </p:xfrm>
        <a:graphic>
          <a:graphicData uri="http://schemas.openxmlformats.org/drawingml/2006/table">
            <a:tbl>
              <a:tblPr firstRow="1" bandRow="1">
                <a:tableStyleId>{5C22544A-7EE6-4342-B048-85BDC9FD1C3A}</a:tableStyleId>
              </a:tblPr>
              <a:tblGrid>
                <a:gridCol w="1721644"/>
                <a:gridCol w="1097280"/>
              </a:tblGrid>
              <a:tr h="152400">
                <a:tc>
                  <a:txBody>
                    <a:bodyPr/>
                    <a:lstStyle/>
                    <a:p>
                      <a:r>
                        <a:rPr lang="en-US" sz="2400" dirty="0" smtClean="0"/>
                        <a:t>Frame No 4</a:t>
                      </a:r>
                      <a:endParaRPr lang="en-IN" sz="2400" dirty="0"/>
                    </a:p>
                  </a:txBody>
                  <a:tcPr>
                    <a:solidFill>
                      <a:srgbClr val="2489CE"/>
                    </a:solidFill>
                  </a:tcPr>
                </a:tc>
                <a:tc>
                  <a:txBody>
                    <a:bodyPr/>
                    <a:lstStyle/>
                    <a:p>
                      <a:r>
                        <a:rPr lang="en-US" sz="2400" dirty="0" smtClean="0"/>
                        <a:t>Offset</a:t>
                      </a:r>
                      <a:endParaRPr lang="en-IN" sz="2400" dirty="0"/>
                    </a:p>
                  </a:txBody>
                  <a:tcPr>
                    <a:solidFill>
                      <a:srgbClr val="2489CE"/>
                    </a:solidFill>
                  </a:tcPr>
                </a:tc>
              </a:tr>
            </a:tbl>
          </a:graphicData>
        </a:graphic>
      </p:graphicFrame>
      <p:sp>
        <p:nvSpPr>
          <p:cNvPr id="33" name="TextBox 32"/>
          <p:cNvSpPr txBox="1"/>
          <p:nvPr/>
        </p:nvSpPr>
        <p:spPr>
          <a:xfrm>
            <a:off x="1716897" y="6015398"/>
            <a:ext cx="2083594" cy="430887"/>
          </a:xfrm>
          <a:prstGeom prst="rect">
            <a:avLst/>
          </a:prstGeom>
          <a:noFill/>
        </p:spPr>
        <p:txBody>
          <a:bodyPr wrap="square" rtlCol="0">
            <a:spAutoFit/>
          </a:bodyPr>
          <a:lstStyle/>
          <a:p>
            <a:pPr algn="ctr"/>
            <a:r>
              <a:rPr lang="en-US" sz="2200" dirty="0" smtClean="0"/>
              <a:t>Physical Address</a:t>
            </a:r>
            <a:endParaRPr lang="en-IN" sz="2200" dirty="0"/>
          </a:p>
        </p:txBody>
      </p:sp>
      <p:sp>
        <p:nvSpPr>
          <p:cNvPr id="34" name="TextBox 33"/>
          <p:cNvSpPr txBox="1"/>
          <p:nvPr/>
        </p:nvSpPr>
        <p:spPr>
          <a:xfrm>
            <a:off x="1402571" y="2514240"/>
            <a:ext cx="1397794" cy="830997"/>
          </a:xfrm>
          <a:prstGeom prst="rect">
            <a:avLst/>
          </a:prstGeom>
          <a:ln w="38100">
            <a:solidFill>
              <a:schemeClr val="accent6"/>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400" dirty="0" smtClean="0"/>
              <a:t>Hash Function</a:t>
            </a:r>
            <a:endParaRPr lang="en-IN" sz="2400" dirty="0"/>
          </a:p>
        </p:txBody>
      </p:sp>
      <p:graphicFrame>
        <p:nvGraphicFramePr>
          <p:cNvPr id="35" name="Table 34"/>
          <p:cNvGraphicFramePr>
            <a:graphicFrameLocks noGrp="1"/>
          </p:cNvGraphicFramePr>
          <p:nvPr>
            <p:extLst>
              <p:ext uri="{D42A27DB-BD31-4B8C-83A1-F6EECF244321}">
                <p14:modId xmlns="" xmlns:p14="http://schemas.microsoft.com/office/powerpoint/2010/main" val="907588255"/>
              </p:ext>
            </p:extLst>
          </p:nvPr>
        </p:nvGraphicFramePr>
        <p:xfrm>
          <a:off x="3938603" y="2220099"/>
          <a:ext cx="5646738" cy="2738120"/>
        </p:xfrm>
        <a:graphic>
          <a:graphicData uri="http://schemas.openxmlformats.org/drawingml/2006/table">
            <a:tbl>
              <a:tblPr firstRow="1" bandRow="1">
                <a:tableStyleId>{93296810-A885-4BE3-A3E7-6D5BEEA58F35}</a:tableStyleId>
              </a:tblPr>
              <a:tblGrid>
                <a:gridCol w="1476375"/>
                <a:gridCol w="1284859"/>
                <a:gridCol w="1547559"/>
                <a:gridCol w="1337945"/>
              </a:tblGrid>
              <a:tr h="370840">
                <a:tc>
                  <a:txBody>
                    <a:bodyPr/>
                    <a:lstStyle/>
                    <a:p>
                      <a:r>
                        <a:rPr lang="en-US" sz="2400" dirty="0" smtClean="0"/>
                        <a:t>Frame No</a:t>
                      </a:r>
                      <a:endParaRPr lang="en-IN" sz="2400" dirty="0"/>
                    </a:p>
                  </a:txBody>
                  <a:tcPr/>
                </a:tc>
                <a:tc>
                  <a:txBody>
                    <a:bodyPr/>
                    <a:lstStyle/>
                    <a:p>
                      <a:r>
                        <a:rPr lang="en-US" sz="2400" dirty="0" smtClean="0"/>
                        <a:t>Page No</a:t>
                      </a:r>
                      <a:endParaRPr lang="en-IN" sz="2400" dirty="0"/>
                    </a:p>
                  </a:txBody>
                  <a:tcPr/>
                </a:tc>
                <a:tc>
                  <a:txBody>
                    <a:bodyPr/>
                    <a:lstStyle/>
                    <a:p>
                      <a:r>
                        <a:rPr lang="en-US" sz="2400" dirty="0" smtClean="0"/>
                        <a:t>Process ID</a:t>
                      </a:r>
                      <a:endParaRPr lang="en-IN" sz="2400" dirty="0"/>
                    </a:p>
                  </a:txBody>
                  <a:tcPr/>
                </a:tc>
                <a:tc>
                  <a:txBody>
                    <a:bodyPr/>
                    <a:lstStyle/>
                    <a:p>
                      <a:r>
                        <a:rPr lang="en-US" sz="2800" dirty="0" smtClean="0"/>
                        <a:t>Pointer</a:t>
                      </a:r>
                      <a:endParaRPr lang="en-IN" sz="2400" dirty="0"/>
                    </a:p>
                  </a:txBody>
                  <a:tcPr/>
                </a:tc>
              </a:tr>
              <a:tr h="370840">
                <a:tc>
                  <a:txBody>
                    <a:bodyPr/>
                    <a:lstStyle/>
                    <a:p>
                      <a:r>
                        <a:rPr lang="en-US" dirty="0" smtClean="0"/>
                        <a:t>1</a:t>
                      </a:r>
                      <a:endParaRPr lang="en-IN" dirty="0"/>
                    </a:p>
                  </a:txBody>
                  <a:tcPr/>
                </a:tc>
                <a:tc>
                  <a:txBody>
                    <a:bodyPr/>
                    <a:lstStyle/>
                    <a:p>
                      <a:r>
                        <a:rPr lang="en-US" dirty="0" smtClean="0"/>
                        <a:t>2</a:t>
                      </a:r>
                      <a:endParaRPr lang="en-IN" dirty="0"/>
                    </a:p>
                  </a:txBody>
                  <a:tcPr/>
                </a:tc>
                <a:tc>
                  <a:txBody>
                    <a:bodyPr/>
                    <a:lstStyle/>
                    <a:p>
                      <a:r>
                        <a:rPr lang="en-US" dirty="0" smtClean="0"/>
                        <a:t>211</a:t>
                      </a:r>
                      <a:endParaRPr lang="en-IN" dirty="0"/>
                    </a:p>
                  </a:txBody>
                  <a:tcPr/>
                </a:tc>
                <a:tc>
                  <a:txBody>
                    <a:bodyPr/>
                    <a:lstStyle/>
                    <a:p>
                      <a:endParaRPr lang="en-IN" dirty="0"/>
                    </a:p>
                  </a:txBody>
                  <a:tcPr/>
                </a:tc>
              </a:tr>
              <a:tr h="370840">
                <a:tc>
                  <a:txBody>
                    <a:bodyPr/>
                    <a:lstStyle/>
                    <a:p>
                      <a:r>
                        <a:rPr lang="en-US" dirty="0" smtClean="0"/>
                        <a:t>2</a:t>
                      </a:r>
                      <a:endParaRPr lang="en-IN" dirty="0"/>
                    </a:p>
                  </a:txBody>
                  <a:tcPr/>
                </a:tc>
                <a:tc>
                  <a:txBody>
                    <a:bodyPr/>
                    <a:lstStyle/>
                    <a:p>
                      <a:endParaRPr lang="en-IN" dirty="0"/>
                    </a:p>
                  </a:txBody>
                  <a:tcPr/>
                </a:tc>
                <a:tc>
                  <a:txBody>
                    <a:bodyPr/>
                    <a:lstStyle/>
                    <a:p>
                      <a:endParaRPr lang="en-IN" dirty="0"/>
                    </a:p>
                  </a:txBody>
                  <a:tcPr/>
                </a:tc>
                <a:tc>
                  <a:txBody>
                    <a:bodyPr/>
                    <a:lstStyle/>
                    <a:p>
                      <a:endParaRPr lang="en-IN"/>
                    </a:p>
                  </a:txBody>
                  <a:tcPr/>
                </a:tc>
              </a:tr>
              <a:tr h="370840">
                <a:tc>
                  <a:txBody>
                    <a:bodyPr/>
                    <a:lstStyle/>
                    <a:p>
                      <a:r>
                        <a:rPr lang="en-US" dirty="0" smtClean="0"/>
                        <a:t>3</a:t>
                      </a:r>
                      <a:endParaRPr lang="en-IN" dirty="0"/>
                    </a:p>
                  </a:txBody>
                  <a:tcPr/>
                </a:tc>
                <a:tc>
                  <a:txBody>
                    <a:bodyPr/>
                    <a:lstStyle/>
                    <a:p>
                      <a:endParaRPr lang="en-IN" dirty="0"/>
                    </a:p>
                  </a:txBody>
                  <a:tcPr/>
                </a:tc>
                <a:tc>
                  <a:txBody>
                    <a:bodyPr/>
                    <a:lstStyle/>
                    <a:p>
                      <a:endParaRPr lang="en-IN" dirty="0"/>
                    </a:p>
                  </a:txBody>
                  <a:tcPr/>
                </a:tc>
                <a:tc>
                  <a:txBody>
                    <a:bodyPr/>
                    <a:lstStyle/>
                    <a:p>
                      <a:endParaRPr lang="en-IN"/>
                    </a:p>
                  </a:txBody>
                  <a:tcPr/>
                </a:tc>
              </a:tr>
              <a:tr h="340221">
                <a:tc>
                  <a:txBody>
                    <a:bodyPr/>
                    <a:lstStyle/>
                    <a:p>
                      <a:r>
                        <a:rPr lang="en-US" dirty="0" smtClean="0"/>
                        <a:t>4</a:t>
                      </a:r>
                      <a:endParaRPr lang="en-IN" dirty="0"/>
                    </a:p>
                  </a:txBody>
                  <a:tcPr/>
                </a:tc>
                <a:tc>
                  <a:txBody>
                    <a:bodyPr/>
                    <a:lstStyle/>
                    <a:p>
                      <a:r>
                        <a:rPr lang="en-US" dirty="0" smtClean="0"/>
                        <a:t>2</a:t>
                      </a:r>
                      <a:endParaRPr lang="en-IN" dirty="0"/>
                    </a:p>
                  </a:txBody>
                  <a:tcPr/>
                </a:tc>
                <a:tc>
                  <a:txBody>
                    <a:bodyPr/>
                    <a:lstStyle/>
                    <a:p>
                      <a:r>
                        <a:rPr lang="en-US" dirty="0" smtClean="0"/>
                        <a:t>245</a:t>
                      </a:r>
                      <a:endParaRPr lang="en-IN" dirty="0"/>
                    </a:p>
                  </a:txBody>
                  <a:tcPr/>
                </a:tc>
                <a:tc>
                  <a:txBody>
                    <a:bodyPr/>
                    <a:lstStyle/>
                    <a:p>
                      <a:endParaRPr lang="en-IN" dirty="0"/>
                    </a:p>
                  </a:txBody>
                  <a:tcPr/>
                </a:tc>
              </a:tr>
              <a:tr h="370840">
                <a:tc>
                  <a:txBody>
                    <a:bodyPr/>
                    <a:lstStyle/>
                    <a:p>
                      <a:r>
                        <a:rPr lang="en-US" dirty="0" smtClean="0"/>
                        <a:t>5</a:t>
                      </a:r>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r>
              <a:tr h="370840">
                <a:tc>
                  <a:txBody>
                    <a:bodyPr/>
                    <a:lstStyle/>
                    <a:p>
                      <a:r>
                        <a:rPr lang="en-US" dirty="0" smtClean="0"/>
                        <a:t>6</a:t>
                      </a:r>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r>
            </a:tbl>
          </a:graphicData>
        </a:graphic>
      </p:graphicFrame>
      <p:cxnSp>
        <p:nvCxnSpPr>
          <p:cNvPr id="36" name="Straight Arrow Connector 35"/>
          <p:cNvCxnSpPr/>
          <p:nvPr/>
        </p:nvCxnSpPr>
        <p:spPr>
          <a:xfrm>
            <a:off x="2100263" y="1885950"/>
            <a:ext cx="1205" cy="615933"/>
          </a:xfrm>
          <a:prstGeom prst="straightConnector1">
            <a:avLst/>
          </a:prstGeom>
          <a:ln w="38100">
            <a:solidFill>
              <a:schemeClr val="tx2"/>
            </a:solidFill>
            <a:tailEnd type="triangle"/>
          </a:ln>
        </p:spPr>
        <p:style>
          <a:lnRef idx="3">
            <a:schemeClr val="accent1"/>
          </a:lnRef>
          <a:fillRef idx="0">
            <a:schemeClr val="accent1"/>
          </a:fillRef>
          <a:effectRef idx="2">
            <a:schemeClr val="accent1"/>
          </a:effectRef>
          <a:fontRef idx="minor">
            <a:schemeClr val="tx1"/>
          </a:fontRef>
        </p:style>
      </p:cxnSp>
      <p:cxnSp>
        <p:nvCxnSpPr>
          <p:cNvPr id="37" name="Straight Arrow Connector 36"/>
          <p:cNvCxnSpPr>
            <a:stCxn id="34" idx="3"/>
          </p:cNvCxnSpPr>
          <p:nvPr/>
        </p:nvCxnSpPr>
        <p:spPr>
          <a:xfrm flipV="1">
            <a:off x="2800365" y="2929738"/>
            <a:ext cx="1138238" cy="1"/>
          </a:xfrm>
          <a:prstGeom prst="straightConnector1">
            <a:avLst/>
          </a:prstGeom>
          <a:ln w="38100">
            <a:solidFill>
              <a:schemeClr val="tx2"/>
            </a:solidFill>
            <a:tailEnd type="triangle"/>
          </a:ln>
        </p:spPr>
        <p:style>
          <a:lnRef idx="3">
            <a:schemeClr val="accent1"/>
          </a:lnRef>
          <a:fillRef idx="0">
            <a:schemeClr val="accent1"/>
          </a:fillRef>
          <a:effectRef idx="2">
            <a:schemeClr val="accent1"/>
          </a:effectRef>
          <a:fontRef idx="minor">
            <a:schemeClr val="tx1"/>
          </a:fontRef>
        </p:style>
      </p:cxnSp>
      <p:sp>
        <p:nvSpPr>
          <p:cNvPr id="38" name="TextBox 37"/>
          <p:cNvSpPr txBox="1"/>
          <p:nvPr/>
        </p:nvSpPr>
        <p:spPr>
          <a:xfrm>
            <a:off x="6238888" y="1307371"/>
            <a:ext cx="3383280" cy="830997"/>
          </a:xfrm>
          <a:prstGeom prst="rect">
            <a:avLst/>
          </a:prstGeom>
          <a:noFill/>
        </p:spPr>
        <p:txBody>
          <a:bodyPr wrap="square" rtlCol="0">
            <a:spAutoFit/>
          </a:bodyPr>
          <a:lstStyle/>
          <a:p>
            <a:r>
              <a:rPr lang="en-US" sz="2400" dirty="0" smtClean="0"/>
              <a:t>Process IDs do not match.</a:t>
            </a:r>
          </a:p>
          <a:p>
            <a:r>
              <a:rPr lang="en-US" sz="2400" dirty="0" smtClean="0"/>
              <a:t>So follow chaining pointer</a:t>
            </a:r>
            <a:endParaRPr lang="en-IN" sz="2400" dirty="0"/>
          </a:p>
        </p:txBody>
      </p:sp>
      <p:cxnSp>
        <p:nvCxnSpPr>
          <p:cNvPr id="39" name="Straight Connector 38"/>
          <p:cNvCxnSpPr/>
          <p:nvPr/>
        </p:nvCxnSpPr>
        <p:spPr>
          <a:xfrm>
            <a:off x="8982091" y="2929738"/>
            <a:ext cx="914400" cy="0"/>
          </a:xfrm>
          <a:prstGeom prst="line">
            <a:avLst/>
          </a:prstGeom>
          <a:ln w="38100">
            <a:solidFill>
              <a:schemeClr val="tx2"/>
            </a:solidFill>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9896491" y="2929738"/>
            <a:ext cx="0" cy="1108862"/>
          </a:xfrm>
          <a:prstGeom prst="line">
            <a:avLst/>
          </a:prstGeom>
          <a:ln w="38100">
            <a:solidFill>
              <a:schemeClr val="tx2"/>
            </a:solidFill>
          </a:ln>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p:nvPr/>
        </p:nvCxnSpPr>
        <p:spPr>
          <a:xfrm flipH="1">
            <a:off x="8982091" y="4038600"/>
            <a:ext cx="914400" cy="0"/>
          </a:xfrm>
          <a:prstGeom prst="straightConnector1">
            <a:avLst/>
          </a:prstGeom>
          <a:ln w="38100">
            <a:solidFill>
              <a:schemeClr val="tx2"/>
            </a:solidFill>
            <a:tailEnd type="triangle"/>
          </a:ln>
        </p:spPr>
        <p:style>
          <a:lnRef idx="3">
            <a:schemeClr val="accent1"/>
          </a:lnRef>
          <a:fillRef idx="0">
            <a:schemeClr val="accent1"/>
          </a:fillRef>
          <a:effectRef idx="2">
            <a:schemeClr val="accent1"/>
          </a:effectRef>
          <a:fontRef idx="minor">
            <a:schemeClr val="tx1"/>
          </a:fontRef>
        </p:style>
      </p:cxnSp>
      <p:sp>
        <p:nvSpPr>
          <p:cNvPr id="42" name="TextBox 41"/>
          <p:cNvSpPr txBox="1"/>
          <p:nvPr/>
        </p:nvSpPr>
        <p:spPr>
          <a:xfrm>
            <a:off x="6638945" y="5017907"/>
            <a:ext cx="2834640" cy="1200329"/>
          </a:xfrm>
          <a:prstGeom prst="rect">
            <a:avLst/>
          </a:prstGeom>
          <a:noFill/>
        </p:spPr>
        <p:txBody>
          <a:bodyPr wrap="square" rtlCol="0">
            <a:spAutoFit/>
          </a:bodyPr>
          <a:lstStyle/>
          <a:p>
            <a:r>
              <a:rPr lang="en-US" sz="2400" dirty="0" smtClean="0"/>
              <a:t>Process IDs match.</a:t>
            </a:r>
          </a:p>
          <a:p>
            <a:r>
              <a:rPr lang="en-US" sz="2400" dirty="0" smtClean="0"/>
              <a:t>So frame no added to physical address.</a:t>
            </a:r>
            <a:endParaRPr lang="en-IN" sz="2400" dirty="0"/>
          </a:p>
        </p:txBody>
      </p:sp>
      <p:cxnSp>
        <p:nvCxnSpPr>
          <p:cNvPr id="43" name="Straight Arrow Connector 42"/>
          <p:cNvCxnSpPr/>
          <p:nvPr/>
        </p:nvCxnSpPr>
        <p:spPr>
          <a:xfrm flipH="1">
            <a:off x="3419491" y="1885950"/>
            <a:ext cx="3159" cy="3676650"/>
          </a:xfrm>
          <a:prstGeom prst="straightConnector1">
            <a:avLst/>
          </a:prstGeom>
          <a:ln w="38100">
            <a:solidFill>
              <a:schemeClr val="tx2"/>
            </a:solidFill>
            <a:tailEnd type="triangle"/>
          </a:ln>
        </p:spPr>
        <p:style>
          <a:lnRef idx="3">
            <a:schemeClr val="accent1"/>
          </a:lnRef>
          <a:fillRef idx="0">
            <a:schemeClr val="accent1"/>
          </a:fillRef>
          <a:effectRef idx="2">
            <a:schemeClr val="accent1"/>
          </a:effectRef>
          <a:fontRef idx="minor">
            <a:schemeClr val="tx1"/>
          </a:fontRef>
        </p:style>
      </p:cxnSp>
      <p:cxnSp>
        <p:nvCxnSpPr>
          <p:cNvPr id="44" name="Straight Arrow Connector 43"/>
          <p:cNvCxnSpPr/>
          <p:nvPr/>
        </p:nvCxnSpPr>
        <p:spPr>
          <a:xfrm flipH="1">
            <a:off x="2800365" y="4038600"/>
            <a:ext cx="1138238" cy="1524000"/>
          </a:xfrm>
          <a:prstGeom prst="straightConnector1">
            <a:avLst/>
          </a:prstGeom>
          <a:ln w="38100">
            <a:solidFill>
              <a:schemeClr val="tx2"/>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 xmlns:p14="http://schemas.microsoft.com/office/powerpoint/2010/main" val="1896432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10" presetClass="entr" presetSubtype="0" fill="hold" nodeType="with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fade">
                                      <p:cBhvr>
                                        <p:cTn id="10" dur="500"/>
                                        <p:tgtEl>
                                          <p:spTgt spid="3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6"/>
                                        </p:tgtEl>
                                        <p:attrNameLst>
                                          <p:attrName>style.visibility</p:attrName>
                                        </p:attrNameLst>
                                      </p:cBhvr>
                                      <p:to>
                                        <p:strVal val="visible"/>
                                      </p:to>
                                    </p:set>
                                    <p:animEffect transition="in" filter="fade">
                                      <p:cBhvr>
                                        <p:cTn id="15" dur="500"/>
                                        <p:tgtEl>
                                          <p:spTgt spid="3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4"/>
                                        </p:tgtEl>
                                        <p:attrNameLst>
                                          <p:attrName>style.visibility</p:attrName>
                                        </p:attrNameLst>
                                      </p:cBhvr>
                                      <p:to>
                                        <p:strVal val="visible"/>
                                      </p:to>
                                    </p:set>
                                    <p:animEffect transition="in" filter="fade">
                                      <p:cBhvr>
                                        <p:cTn id="18" dur="500"/>
                                        <p:tgtEl>
                                          <p:spTgt spid="3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7"/>
                                        </p:tgtEl>
                                        <p:attrNameLst>
                                          <p:attrName>style.visibility</p:attrName>
                                        </p:attrNameLst>
                                      </p:cBhvr>
                                      <p:to>
                                        <p:strVal val="visible"/>
                                      </p:to>
                                    </p:set>
                                    <p:animEffect transition="in" filter="fade">
                                      <p:cBhvr>
                                        <p:cTn id="23" dur="500"/>
                                        <p:tgtEl>
                                          <p:spTgt spid="37"/>
                                        </p:tgtEl>
                                      </p:cBhvr>
                                    </p:animEffect>
                                  </p:childTnLst>
                                </p:cTn>
                              </p:par>
                              <p:par>
                                <p:cTn id="24" presetID="10" presetClass="entr" presetSubtype="0" fill="hold" nodeType="withEffect">
                                  <p:stCondLst>
                                    <p:cond delay="0"/>
                                  </p:stCondLst>
                                  <p:childTnLst>
                                    <p:set>
                                      <p:cBhvr>
                                        <p:cTn id="25" dur="1" fill="hold">
                                          <p:stCondLst>
                                            <p:cond delay="0"/>
                                          </p:stCondLst>
                                        </p:cTn>
                                        <p:tgtEl>
                                          <p:spTgt spid="35"/>
                                        </p:tgtEl>
                                        <p:attrNameLst>
                                          <p:attrName>style.visibility</p:attrName>
                                        </p:attrNameLst>
                                      </p:cBhvr>
                                      <p:to>
                                        <p:strVal val="visible"/>
                                      </p:to>
                                    </p:set>
                                    <p:animEffect transition="in" filter="fade">
                                      <p:cBhvr>
                                        <p:cTn id="26" dur="500"/>
                                        <p:tgtEl>
                                          <p:spTgt spid="35"/>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8"/>
                                        </p:tgtEl>
                                        <p:attrNameLst>
                                          <p:attrName>style.visibility</p:attrName>
                                        </p:attrNameLst>
                                      </p:cBhvr>
                                      <p:to>
                                        <p:strVal val="visible"/>
                                      </p:to>
                                    </p:set>
                                    <p:animEffect transition="in" filter="fade">
                                      <p:cBhvr>
                                        <p:cTn id="31" dur="500"/>
                                        <p:tgtEl>
                                          <p:spTgt spid="38"/>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39"/>
                                        </p:tgtEl>
                                        <p:attrNameLst>
                                          <p:attrName>style.visibility</p:attrName>
                                        </p:attrNameLst>
                                      </p:cBhvr>
                                      <p:to>
                                        <p:strVal val="visible"/>
                                      </p:to>
                                    </p:set>
                                    <p:animEffect transition="in" filter="fade">
                                      <p:cBhvr>
                                        <p:cTn id="36" dur="500"/>
                                        <p:tgtEl>
                                          <p:spTgt spid="39"/>
                                        </p:tgtEl>
                                      </p:cBhvr>
                                    </p:animEffect>
                                  </p:childTnLst>
                                </p:cTn>
                              </p:par>
                              <p:par>
                                <p:cTn id="37" presetID="10" presetClass="entr" presetSubtype="0" fill="hold" nodeType="withEffect">
                                  <p:stCondLst>
                                    <p:cond delay="0"/>
                                  </p:stCondLst>
                                  <p:childTnLst>
                                    <p:set>
                                      <p:cBhvr>
                                        <p:cTn id="38" dur="1" fill="hold">
                                          <p:stCondLst>
                                            <p:cond delay="0"/>
                                          </p:stCondLst>
                                        </p:cTn>
                                        <p:tgtEl>
                                          <p:spTgt spid="40"/>
                                        </p:tgtEl>
                                        <p:attrNameLst>
                                          <p:attrName>style.visibility</p:attrName>
                                        </p:attrNameLst>
                                      </p:cBhvr>
                                      <p:to>
                                        <p:strVal val="visible"/>
                                      </p:to>
                                    </p:set>
                                    <p:animEffect transition="in" filter="fade">
                                      <p:cBhvr>
                                        <p:cTn id="39" dur="500"/>
                                        <p:tgtEl>
                                          <p:spTgt spid="40"/>
                                        </p:tgtEl>
                                      </p:cBhvr>
                                    </p:animEffect>
                                  </p:childTnLst>
                                </p:cTn>
                              </p:par>
                              <p:par>
                                <p:cTn id="40" presetID="10" presetClass="entr" presetSubtype="0" fill="hold" nodeType="withEffect">
                                  <p:stCondLst>
                                    <p:cond delay="0"/>
                                  </p:stCondLst>
                                  <p:childTnLst>
                                    <p:set>
                                      <p:cBhvr>
                                        <p:cTn id="41" dur="1" fill="hold">
                                          <p:stCondLst>
                                            <p:cond delay="0"/>
                                          </p:stCondLst>
                                        </p:cTn>
                                        <p:tgtEl>
                                          <p:spTgt spid="41"/>
                                        </p:tgtEl>
                                        <p:attrNameLst>
                                          <p:attrName>style.visibility</p:attrName>
                                        </p:attrNameLst>
                                      </p:cBhvr>
                                      <p:to>
                                        <p:strVal val="visible"/>
                                      </p:to>
                                    </p:set>
                                    <p:animEffect transition="in" filter="fade">
                                      <p:cBhvr>
                                        <p:cTn id="42" dur="500"/>
                                        <p:tgtEl>
                                          <p:spTgt spid="41"/>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2"/>
                                        </p:tgtEl>
                                        <p:attrNameLst>
                                          <p:attrName>style.visibility</p:attrName>
                                        </p:attrNameLst>
                                      </p:cBhvr>
                                      <p:to>
                                        <p:strVal val="visible"/>
                                      </p:to>
                                    </p:set>
                                    <p:animEffect transition="in" filter="fade">
                                      <p:cBhvr>
                                        <p:cTn id="47" dur="500"/>
                                        <p:tgtEl>
                                          <p:spTgt spid="42"/>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44"/>
                                        </p:tgtEl>
                                        <p:attrNameLst>
                                          <p:attrName>style.visibility</p:attrName>
                                        </p:attrNameLst>
                                      </p:cBhvr>
                                      <p:to>
                                        <p:strVal val="visible"/>
                                      </p:to>
                                    </p:set>
                                    <p:animEffect transition="in" filter="fade">
                                      <p:cBhvr>
                                        <p:cTn id="52" dur="500"/>
                                        <p:tgtEl>
                                          <p:spTgt spid="44"/>
                                        </p:tgtEl>
                                      </p:cBhvr>
                                    </p:animEffect>
                                  </p:childTnLst>
                                </p:cTn>
                              </p:par>
                              <p:par>
                                <p:cTn id="53" presetID="10" presetClass="entr" presetSubtype="0" fill="hold" nodeType="withEffect">
                                  <p:stCondLst>
                                    <p:cond delay="0"/>
                                  </p:stCondLst>
                                  <p:childTnLst>
                                    <p:set>
                                      <p:cBhvr>
                                        <p:cTn id="54" dur="1" fill="hold">
                                          <p:stCondLst>
                                            <p:cond delay="0"/>
                                          </p:stCondLst>
                                        </p:cTn>
                                        <p:tgtEl>
                                          <p:spTgt spid="32"/>
                                        </p:tgtEl>
                                        <p:attrNameLst>
                                          <p:attrName>style.visibility</p:attrName>
                                        </p:attrNameLst>
                                      </p:cBhvr>
                                      <p:to>
                                        <p:strVal val="visible"/>
                                      </p:to>
                                    </p:set>
                                    <p:animEffect transition="in" filter="fade">
                                      <p:cBhvr>
                                        <p:cTn id="55" dur="500"/>
                                        <p:tgtEl>
                                          <p:spTgt spid="32"/>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43"/>
                                        </p:tgtEl>
                                        <p:attrNameLst>
                                          <p:attrName>style.visibility</p:attrName>
                                        </p:attrNameLst>
                                      </p:cBhvr>
                                      <p:to>
                                        <p:strVal val="visible"/>
                                      </p:to>
                                    </p:set>
                                    <p:animEffect transition="in" filter="fade">
                                      <p:cBhvr>
                                        <p:cTn id="60" dur="500"/>
                                        <p:tgtEl>
                                          <p:spTgt spid="43"/>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33"/>
                                        </p:tgtEl>
                                        <p:attrNameLst>
                                          <p:attrName>style.visibility</p:attrName>
                                        </p:attrNameLst>
                                      </p:cBhvr>
                                      <p:to>
                                        <p:strVal val="visible"/>
                                      </p:to>
                                    </p:set>
                                    <p:animEffect transition="in" filter="fade">
                                      <p:cBhvr>
                                        <p:cTn id="65"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3" grpId="0"/>
      <p:bldP spid="34" grpId="0" animBg="1"/>
      <p:bldP spid="38" grpId="0"/>
      <p:bldP spid="42"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Inverted Page Table</a:t>
            </a:r>
          </a:p>
        </p:txBody>
      </p:sp>
      <p:sp>
        <p:nvSpPr>
          <p:cNvPr id="3" name="Content Placeholder 2"/>
          <p:cNvSpPr>
            <a:spLocks noGrp="1"/>
          </p:cNvSpPr>
          <p:nvPr>
            <p:ph idx="1"/>
          </p:nvPr>
        </p:nvSpPr>
        <p:spPr/>
        <p:txBody>
          <a:bodyPr/>
          <a:lstStyle/>
          <a:p>
            <a:r>
              <a:rPr lang="en-US" dirty="0"/>
              <a:t>Each entry in the page table contains the following fields.</a:t>
            </a:r>
          </a:p>
          <a:p>
            <a:pPr lvl="1"/>
            <a:r>
              <a:rPr lang="en-US" dirty="0"/>
              <a:t>Page number – It specifies the page number range of the logical address.</a:t>
            </a:r>
          </a:p>
          <a:p>
            <a:pPr lvl="1"/>
            <a:r>
              <a:rPr lang="en-US" dirty="0"/>
              <a:t>Process id – An inverted page table contains the address space information of all the processes in execution. </a:t>
            </a:r>
            <a:endParaRPr lang="en-US" dirty="0" smtClean="0"/>
          </a:p>
          <a:p>
            <a:pPr lvl="2"/>
            <a:r>
              <a:rPr lang="en-US" dirty="0" smtClean="0"/>
              <a:t>Since </a:t>
            </a:r>
            <a:r>
              <a:rPr lang="en-US" dirty="0"/>
              <a:t>two different processes can have similar set of virtual </a:t>
            </a:r>
            <a:r>
              <a:rPr lang="en-US" dirty="0" smtClean="0"/>
              <a:t>addresses</a:t>
            </a:r>
            <a:r>
              <a:rPr lang="en-US" dirty="0"/>
              <a:t>, it becomes necessary in Inverted Page Table to store </a:t>
            </a:r>
            <a:r>
              <a:rPr lang="en-US" dirty="0" smtClean="0"/>
              <a:t>a </a:t>
            </a:r>
            <a:r>
              <a:rPr lang="en-US" dirty="0" err="1"/>
              <a:t>processID</a:t>
            </a:r>
            <a:r>
              <a:rPr lang="en-US" dirty="0"/>
              <a:t> of each process to identify it’s address </a:t>
            </a:r>
            <a:r>
              <a:rPr lang="en-US" dirty="0" smtClean="0"/>
              <a:t>space uniquely</a:t>
            </a:r>
            <a:r>
              <a:rPr lang="en-US" dirty="0"/>
              <a:t>. </a:t>
            </a:r>
            <a:endParaRPr lang="en-US" dirty="0" smtClean="0"/>
          </a:p>
          <a:p>
            <a:pPr lvl="2"/>
            <a:r>
              <a:rPr lang="en-US" dirty="0" smtClean="0"/>
              <a:t>This </a:t>
            </a:r>
            <a:r>
              <a:rPr lang="en-US" dirty="0"/>
              <a:t>is done by using the combination of PID and Page Number. </a:t>
            </a:r>
            <a:r>
              <a:rPr lang="en-US" dirty="0" smtClean="0"/>
              <a:t>So </a:t>
            </a:r>
            <a:r>
              <a:rPr lang="en-US" dirty="0"/>
              <a:t>this Process Id acts as an address space identifier and </a:t>
            </a:r>
            <a:r>
              <a:rPr lang="en-US" dirty="0" smtClean="0"/>
              <a:t>ensures </a:t>
            </a:r>
            <a:r>
              <a:rPr lang="en-US" dirty="0"/>
              <a:t>that a virtual page for a particular process is mapped </a:t>
            </a:r>
            <a:r>
              <a:rPr lang="en-US" dirty="0" smtClean="0"/>
              <a:t>correctly </a:t>
            </a:r>
            <a:r>
              <a:rPr lang="en-US" dirty="0"/>
              <a:t>to the corresponding physical </a:t>
            </a:r>
            <a:r>
              <a:rPr lang="en-US" dirty="0" smtClean="0"/>
              <a:t>frame.</a:t>
            </a:r>
          </a:p>
          <a:p>
            <a:pPr lvl="1"/>
            <a:r>
              <a:rPr lang="en-US" dirty="0" smtClean="0"/>
              <a:t>Control </a:t>
            </a:r>
            <a:r>
              <a:rPr lang="en-US" dirty="0"/>
              <a:t>bits – These bits are used to store extra paging-related information. These include the valid bit, dirty bit, reference bits, protection and locking information </a:t>
            </a:r>
            <a:r>
              <a:rPr lang="en-US" dirty="0" smtClean="0"/>
              <a:t>bits.</a:t>
            </a:r>
          </a:p>
          <a:p>
            <a:pPr lvl="1"/>
            <a:r>
              <a:rPr lang="en-US" dirty="0" smtClean="0"/>
              <a:t>Chained </a:t>
            </a:r>
            <a:r>
              <a:rPr lang="en-US" dirty="0"/>
              <a:t>pointer – It may be possible sometime that two or more processes share a part of main memory. </a:t>
            </a:r>
            <a:endParaRPr lang="en-US" dirty="0" smtClean="0"/>
          </a:p>
          <a:p>
            <a:pPr lvl="2"/>
            <a:r>
              <a:rPr lang="en-US" dirty="0" smtClean="0"/>
              <a:t>In </a:t>
            </a:r>
            <a:r>
              <a:rPr lang="en-US" dirty="0"/>
              <a:t>this case, two or more logical pages map to same Page Table </a:t>
            </a:r>
            <a:r>
              <a:rPr lang="en-US" dirty="0" smtClean="0"/>
              <a:t>Entry </a:t>
            </a:r>
            <a:r>
              <a:rPr lang="en-US" dirty="0"/>
              <a:t>then a chaining pointer is used to map the details of these </a:t>
            </a:r>
            <a:r>
              <a:rPr lang="en-US" dirty="0" smtClean="0"/>
              <a:t>logical </a:t>
            </a:r>
            <a:r>
              <a:rPr lang="en-US" dirty="0"/>
              <a:t>pages to the root page table.</a:t>
            </a:r>
          </a:p>
        </p:txBody>
      </p:sp>
    </p:spTree>
    <p:extLst>
      <p:ext uri="{BB962C8B-B14F-4D97-AF65-F5344CB8AC3E}">
        <p14:creationId xmlns="" xmlns:p14="http://schemas.microsoft.com/office/powerpoint/2010/main" val="3490437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gradFill flip="none" rotWithShape="1">
                  <a:gsLst>
                    <a:gs pos="10000">
                      <a:schemeClr val="accent6">
                        <a:lumMod val="50000"/>
                      </a:schemeClr>
                    </a:gs>
                    <a:gs pos="100000">
                      <a:schemeClr val="accent6"/>
                    </a:gs>
                  </a:gsLst>
                  <a:lin ang="0" scaled="1"/>
                  <a:tileRect/>
                </a:gradFill>
              </a:rPr>
              <a:t>Page Replacement Algorithms</a:t>
            </a:r>
          </a:p>
        </p:txBody>
      </p:sp>
      <p:sp>
        <p:nvSpPr>
          <p:cNvPr id="5" name="Text Placeholder 4"/>
          <p:cNvSpPr>
            <a:spLocks noGrp="1"/>
          </p:cNvSpPr>
          <p:nvPr>
            <p:ph type="body" idx="1"/>
          </p:nvPr>
        </p:nvSpPr>
        <p:spPr/>
        <p:txBody>
          <a:bodyPr/>
          <a:lstStyle/>
          <a:p>
            <a:r>
              <a:rPr lang="en-US" dirty="0" smtClean="0"/>
              <a:t>Section - 7</a:t>
            </a:r>
          </a:p>
          <a:p>
            <a:endParaRPr lang="en-US" dirty="0"/>
          </a:p>
        </p:txBody>
      </p:sp>
    </p:spTree>
    <p:extLst>
      <p:ext uri="{BB962C8B-B14F-4D97-AF65-F5344CB8AC3E}">
        <p14:creationId xmlns="" xmlns:p14="http://schemas.microsoft.com/office/powerpoint/2010/main" val="5574622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Memory Hierarchy?</a:t>
            </a:r>
          </a:p>
        </p:txBody>
      </p:sp>
      <p:sp>
        <p:nvSpPr>
          <p:cNvPr id="3" name="Content Placeholder 2"/>
          <p:cNvSpPr>
            <a:spLocks noGrp="1"/>
          </p:cNvSpPr>
          <p:nvPr>
            <p:ph idx="1"/>
          </p:nvPr>
        </p:nvSpPr>
        <p:spPr/>
        <p:txBody>
          <a:bodyPr/>
          <a:lstStyle/>
          <a:p>
            <a:r>
              <a:rPr lang="en-US" dirty="0"/>
              <a:t>The </a:t>
            </a:r>
            <a:r>
              <a:rPr lang="en-US" b="1" dirty="0">
                <a:solidFill>
                  <a:schemeClr val="accent6"/>
                </a:solidFill>
              </a:rPr>
              <a:t>hierarchical arrangement of storage</a:t>
            </a:r>
            <a:r>
              <a:rPr lang="en-US" dirty="0"/>
              <a:t> in current computer architectures is called the memory hierarchy.</a:t>
            </a:r>
            <a:endParaRPr lang="en-US" dirty="0" smtClean="0"/>
          </a:p>
        </p:txBody>
      </p:sp>
      <p:graphicFrame>
        <p:nvGraphicFramePr>
          <p:cNvPr id="4" name="Diagram 3"/>
          <p:cNvGraphicFramePr/>
          <p:nvPr>
            <p:extLst>
              <p:ext uri="{D42A27DB-BD31-4B8C-83A1-F6EECF244321}">
                <p14:modId xmlns="" xmlns:p14="http://schemas.microsoft.com/office/powerpoint/2010/main" val="1652906600"/>
              </p:ext>
            </p:extLst>
          </p:nvPr>
        </p:nvGraphicFramePr>
        <p:xfrm>
          <a:off x="381000" y="1905000"/>
          <a:ext cx="6400800" cy="4419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5" name="Straight Arrow Connector 4"/>
          <p:cNvCxnSpPr/>
          <p:nvPr/>
        </p:nvCxnSpPr>
        <p:spPr>
          <a:xfrm flipV="1">
            <a:off x="6911750" y="2062319"/>
            <a:ext cx="0" cy="4343400"/>
          </a:xfrm>
          <a:prstGeom prst="straightConnector1">
            <a:avLst/>
          </a:prstGeom>
          <a:ln w="38100">
            <a:solidFill>
              <a:schemeClr val="accent6"/>
            </a:solidFill>
            <a:tailEnd type="triangle"/>
          </a:ln>
        </p:spPr>
        <p:style>
          <a:lnRef idx="3">
            <a:schemeClr val="accent2"/>
          </a:lnRef>
          <a:fillRef idx="0">
            <a:schemeClr val="accent2"/>
          </a:fillRef>
          <a:effectRef idx="2">
            <a:schemeClr val="accent2"/>
          </a:effectRef>
          <a:fontRef idx="minor">
            <a:schemeClr val="tx1"/>
          </a:fontRef>
        </p:style>
      </p:cxnSp>
      <p:sp>
        <p:nvSpPr>
          <p:cNvPr id="6" name="TextBox 5"/>
          <p:cNvSpPr txBox="1"/>
          <p:nvPr/>
        </p:nvSpPr>
        <p:spPr>
          <a:xfrm>
            <a:off x="5163910" y="1966686"/>
            <a:ext cx="1752600" cy="923330"/>
          </a:xfrm>
          <a:prstGeom prst="rect">
            <a:avLst/>
          </a:prstGeom>
          <a:noFill/>
        </p:spPr>
        <p:txBody>
          <a:bodyPr wrap="square" rtlCol="0">
            <a:spAutoFit/>
          </a:bodyPr>
          <a:lstStyle/>
          <a:p>
            <a:pPr marL="285750" indent="-285750">
              <a:buFont typeface="Arial" panose="020B0604020202020204" pitchFamily="34" charset="0"/>
              <a:buChar char="•"/>
            </a:pPr>
            <a:r>
              <a:rPr lang="en-US" dirty="0" smtClean="0"/>
              <a:t>Faster</a:t>
            </a:r>
          </a:p>
          <a:p>
            <a:pPr marL="285750" indent="-285750">
              <a:buFont typeface="Arial" panose="020B0604020202020204" pitchFamily="34" charset="0"/>
              <a:buChar char="•"/>
            </a:pPr>
            <a:r>
              <a:rPr lang="en-US" dirty="0" smtClean="0"/>
              <a:t>Expensive</a:t>
            </a:r>
          </a:p>
          <a:p>
            <a:pPr marL="285750" indent="-285750">
              <a:buFont typeface="Arial" panose="020B0604020202020204" pitchFamily="34" charset="0"/>
              <a:buChar char="•"/>
            </a:pPr>
            <a:r>
              <a:rPr lang="en-US" dirty="0" smtClean="0"/>
              <a:t>Less Capacity</a:t>
            </a:r>
            <a:endParaRPr lang="en-US" dirty="0"/>
          </a:p>
        </p:txBody>
      </p:sp>
      <p:cxnSp>
        <p:nvCxnSpPr>
          <p:cNvPr id="7" name="Straight Arrow Connector 6"/>
          <p:cNvCxnSpPr/>
          <p:nvPr/>
        </p:nvCxnSpPr>
        <p:spPr>
          <a:xfrm>
            <a:off x="7185365" y="2045389"/>
            <a:ext cx="5785" cy="4377261"/>
          </a:xfrm>
          <a:prstGeom prst="straightConnector1">
            <a:avLst/>
          </a:prstGeom>
          <a:ln w="38100">
            <a:solidFill>
              <a:schemeClr val="accent6"/>
            </a:solidFill>
            <a:tailEnd type="triangle"/>
          </a:ln>
        </p:spPr>
        <p:style>
          <a:lnRef idx="3">
            <a:schemeClr val="accent2"/>
          </a:lnRef>
          <a:fillRef idx="0">
            <a:schemeClr val="accent2"/>
          </a:fillRef>
          <a:effectRef idx="2">
            <a:schemeClr val="accent2"/>
          </a:effectRef>
          <a:fontRef idx="minor">
            <a:schemeClr val="tx1"/>
          </a:fontRef>
        </p:style>
      </p:cxnSp>
      <p:sp>
        <p:nvSpPr>
          <p:cNvPr id="8" name="TextBox 7"/>
          <p:cNvSpPr txBox="1"/>
          <p:nvPr/>
        </p:nvSpPr>
        <p:spPr>
          <a:xfrm>
            <a:off x="7216550" y="5319486"/>
            <a:ext cx="1905000" cy="923330"/>
          </a:xfrm>
          <a:prstGeom prst="rect">
            <a:avLst/>
          </a:prstGeom>
          <a:noFill/>
        </p:spPr>
        <p:txBody>
          <a:bodyPr wrap="square" rtlCol="0">
            <a:spAutoFit/>
          </a:bodyPr>
          <a:lstStyle/>
          <a:p>
            <a:pPr marL="285750" indent="-285750">
              <a:buFont typeface="Arial" panose="020B0604020202020204" pitchFamily="34" charset="0"/>
              <a:buChar char="•"/>
            </a:pPr>
            <a:r>
              <a:rPr lang="en-US" dirty="0" smtClean="0"/>
              <a:t>Slower</a:t>
            </a:r>
          </a:p>
          <a:p>
            <a:pPr marL="285750" indent="-285750">
              <a:buFont typeface="Arial" panose="020B0604020202020204" pitchFamily="34" charset="0"/>
              <a:buChar char="•"/>
            </a:pPr>
            <a:r>
              <a:rPr lang="en-US" dirty="0" smtClean="0"/>
              <a:t>Cheaper</a:t>
            </a:r>
          </a:p>
          <a:p>
            <a:pPr marL="285750" indent="-285750">
              <a:buFont typeface="Arial" panose="020B0604020202020204" pitchFamily="34" charset="0"/>
              <a:buChar char="•"/>
            </a:pPr>
            <a:r>
              <a:rPr lang="en-US" dirty="0" smtClean="0"/>
              <a:t>More Capacity</a:t>
            </a:r>
            <a:endParaRPr lang="en-US" dirty="0"/>
          </a:p>
        </p:txBody>
      </p:sp>
    </p:spTree>
    <p:extLst>
      <p:ext uri="{BB962C8B-B14F-4D97-AF65-F5344CB8AC3E}">
        <p14:creationId xmlns="" xmlns:p14="http://schemas.microsoft.com/office/powerpoint/2010/main" val="1487631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childTnLst>
                                </p:cTn>
                              </p:par>
                              <p:par>
                                <p:cTn id="16" presetID="22" presetClass="entr" presetSubtype="4" fill="hold"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wipe(down)">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up)">
                                      <p:cBhvr>
                                        <p:cTn id="23" dur="500"/>
                                        <p:tgtEl>
                                          <p:spTgt spid="7"/>
                                        </p:tgtEl>
                                      </p:cBhvr>
                                    </p:animEffect>
                                  </p:childTnLst>
                                </p:cTn>
                              </p:par>
                              <p:par>
                                <p:cTn id="24" presetID="1" presetClass="entr" presetSubtype="0" fill="hold" grpId="0" nodeType="withEffect">
                                  <p:stCondLst>
                                    <p:cond delay="0"/>
                                  </p:stCondLst>
                                  <p:childTnLst>
                                    <p:set>
                                      <p:cBhvr>
                                        <p:cTn id="25"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P spid="6" grpId="0"/>
      <p:bldP spid="8"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Page replacement algorithms</a:t>
            </a:r>
          </a:p>
        </p:txBody>
      </p:sp>
      <p:sp>
        <p:nvSpPr>
          <p:cNvPr id="3" name="Content Placeholder 2"/>
          <p:cNvSpPr>
            <a:spLocks noGrp="1"/>
          </p:cNvSpPr>
          <p:nvPr>
            <p:ph idx="1"/>
          </p:nvPr>
        </p:nvSpPr>
        <p:spPr/>
        <p:txBody>
          <a:bodyPr/>
          <a:lstStyle/>
          <a:p>
            <a:r>
              <a:rPr lang="en-US" dirty="0"/>
              <a:t>Following are different types of page replacement algorithms</a:t>
            </a:r>
          </a:p>
          <a:p>
            <a:pPr marL="914400" lvl="1" indent="-457200">
              <a:buFont typeface="+mj-lt"/>
              <a:buAutoNum type="arabicPeriod"/>
            </a:pPr>
            <a:r>
              <a:rPr lang="en-US" dirty="0"/>
              <a:t>Optimal Page Replacement Algorithm</a:t>
            </a:r>
          </a:p>
          <a:p>
            <a:pPr marL="914400" lvl="1" indent="-457200">
              <a:buFont typeface="+mj-lt"/>
              <a:buAutoNum type="arabicPeriod"/>
            </a:pPr>
            <a:r>
              <a:rPr lang="en-US" dirty="0"/>
              <a:t>FIFO Page Replacement Algorithm</a:t>
            </a:r>
          </a:p>
          <a:p>
            <a:pPr marL="914400" lvl="1" indent="-457200">
              <a:buFont typeface="+mj-lt"/>
              <a:buAutoNum type="arabicPeriod"/>
            </a:pPr>
            <a:r>
              <a:rPr lang="en-US" dirty="0"/>
              <a:t>The Second Chance Page Replacement Algorithm</a:t>
            </a:r>
          </a:p>
          <a:p>
            <a:pPr marL="914400" lvl="1" indent="-457200">
              <a:buFont typeface="+mj-lt"/>
              <a:buAutoNum type="arabicPeriod"/>
            </a:pPr>
            <a:r>
              <a:rPr lang="en-US" dirty="0"/>
              <a:t>The Clock Page Replacement Algorithm</a:t>
            </a:r>
          </a:p>
          <a:p>
            <a:pPr marL="914400" lvl="1" indent="-457200">
              <a:buFont typeface="+mj-lt"/>
              <a:buAutoNum type="arabicPeriod"/>
            </a:pPr>
            <a:r>
              <a:rPr lang="en-US" dirty="0"/>
              <a:t>LRU (Least Recently Used) Page Replacement Algorithm</a:t>
            </a:r>
          </a:p>
          <a:p>
            <a:pPr marL="914400" lvl="1" indent="-457200">
              <a:buFont typeface="+mj-lt"/>
              <a:buAutoNum type="arabicPeriod"/>
            </a:pPr>
            <a:r>
              <a:rPr lang="en-US" dirty="0"/>
              <a:t>NRU (Not Recently Used)</a:t>
            </a:r>
          </a:p>
        </p:txBody>
      </p:sp>
    </p:spTree>
    <p:extLst>
      <p:ext uri="{BB962C8B-B14F-4D97-AF65-F5344CB8AC3E}">
        <p14:creationId xmlns="" xmlns:p14="http://schemas.microsoft.com/office/powerpoint/2010/main" val="3518717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Optimal Page Replacement Algorithm</a:t>
            </a:r>
          </a:p>
        </p:txBody>
      </p:sp>
      <p:sp>
        <p:nvSpPr>
          <p:cNvPr id="3" name="Content Placeholder 2"/>
          <p:cNvSpPr>
            <a:spLocks noGrp="1"/>
          </p:cNvSpPr>
          <p:nvPr>
            <p:ph idx="1"/>
          </p:nvPr>
        </p:nvSpPr>
        <p:spPr/>
        <p:txBody>
          <a:bodyPr/>
          <a:lstStyle/>
          <a:p>
            <a:r>
              <a:rPr lang="en-US" dirty="0"/>
              <a:t>The moment a page fault occurs, some set of pages will be in the memory. </a:t>
            </a:r>
          </a:p>
          <a:p>
            <a:r>
              <a:rPr lang="en-US" dirty="0"/>
              <a:t>One of these pages will be referenced on the very next instruction. </a:t>
            </a:r>
          </a:p>
          <a:p>
            <a:r>
              <a:rPr lang="en-US" dirty="0"/>
              <a:t>Other pages may not be referenced until 10, 100, or perhaps 1000 instructions later.</a:t>
            </a:r>
          </a:p>
          <a:p>
            <a:r>
              <a:rPr lang="en-US" dirty="0"/>
              <a:t>Each </a:t>
            </a:r>
            <a:r>
              <a:rPr lang="en-US" b="1" dirty="0">
                <a:solidFill>
                  <a:schemeClr val="accent6"/>
                </a:solidFill>
              </a:rPr>
              <a:t>page can be labeled with the number of instructions that will be executed before that page is first referenced</a:t>
            </a:r>
            <a:r>
              <a:rPr lang="en-US" dirty="0"/>
              <a:t>.</a:t>
            </a:r>
          </a:p>
          <a:p>
            <a:r>
              <a:rPr lang="en-US" dirty="0"/>
              <a:t>The optimal page algorithm simply says that the </a:t>
            </a:r>
            <a:r>
              <a:rPr lang="en-US" b="1" dirty="0">
                <a:solidFill>
                  <a:schemeClr val="accent6"/>
                </a:solidFill>
              </a:rPr>
              <a:t>page with the highest label should be removed</a:t>
            </a:r>
            <a:r>
              <a:rPr lang="en-US" dirty="0"/>
              <a:t>. </a:t>
            </a:r>
          </a:p>
          <a:p>
            <a:r>
              <a:rPr lang="en-US" dirty="0"/>
              <a:t>The only problem with this algorithm is that it is </a:t>
            </a:r>
            <a:r>
              <a:rPr lang="en-US" b="1" dirty="0">
                <a:solidFill>
                  <a:schemeClr val="accent6"/>
                </a:solidFill>
              </a:rPr>
              <a:t>unrealizable</a:t>
            </a:r>
            <a:r>
              <a:rPr lang="en-US" dirty="0"/>
              <a:t>. </a:t>
            </a:r>
          </a:p>
          <a:p>
            <a:r>
              <a:rPr lang="en-US" dirty="0"/>
              <a:t>At the time of the page fault, the </a:t>
            </a:r>
            <a:r>
              <a:rPr lang="en-US" b="1" dirty="0">
                <a:solidFill>
                  <a:schemeClr val="accent6"/>
                </a:solidFill>
              </a:rPr>
              <a:t>operating system has no way of knowing when each of the pages will be referenced next</a:t>
            </a:r>
            <a:r>
              <a:rPr lang="en-US" dirty="0"/>
              <a:t>.</a:t>
            </a:r>
          </a:p>
        </p:txBody>
      </p:sp>
    </p:spTree>
    <p:extLst>
      <p:ext uri="{BB962C8B-B14F-4D97-AF65-F5344CB8AC3E}">
        <p14:creationId xmlns="" xmlns:p14="http://schemas.microsoft.com/office/powerpoint/2010/main" val="3924010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Optimal Page Replacement Algorithm</a:t>
            </a:r>
          </a:p>
        </p:txBody>
      </p:sp>
      <p:sp>
        <p:nvSpPr>
          <p:cNvPr id="3" name="Content Placeholder 2"/>
          <p:cNvSpPr>
            <a:spLocks noGrp="1"/>
          </p:cNvSpPr>
          <p:nvPr>
            <p:ph idx="1"/>
          </p:nvPr>
        </p:nvSpPr>
        <p:spPr/>
        <p:txBody>
          <a:bodyPr/>
          <a:lstStyle/>
          <a:p>
            <a:r>
              <a:rPr lang="en-US" dirty="0"/>
              <a:t>Page Reference String: </a:t>
            </a:r>
          </a:p>
          <a:p>
            <a:pPr lvl="1"/>
            <a:r>
              <a:rPr lang="en-US" dirty="0"/>
              <a:t>7, 0, 1, 2, 0, 3, 0, 4, 2, 3, 0, 3, 2, 0, 2, 0, 1, 7, 0, 1</a:t>
            </a:r>
          </a:p>
          <a:p>
            <a:pPr lvl="1"/>
            <a:r>
              <a:rPr lang="en-US" dirty="0" smtClean="0"/>
              <a:t>Three frames</a:t>
            </a:r>
            <a:endParaRPr lang="en-US" dirty="0"/>
          </a:p>
        </p:txBody>
      </p:sp>
      <p:graphicFrame>
        <p:nvGraphicFramePr>
          <p:cNvPr id="4" name="Table 3"/>
          <p:cNvGraphicFramePr>
            <a:graphicFrameLocks noGrp="1"/>
          </p:cNvGraphicFramePr>
          <p:nvPr>
            <p:extLst>
              <p:ext uri="{D42A27DB-BD31-4B8C-83A1-F6EECF244321}">
                <p14:modId xmlns="" xmlns:p14="http://schemas.microsoft.com/office/powerpoint/2010/main" val="1865493639"/>
              </p:ext>
            </p:extLst>
          </p:nvPr>
        </p:nvGraphicFramePr>
        <p:xfrm>
          <a:off x="1019969" y="2248428"/>
          <a:ext cx="9528803" cy="426720"/>
        </p:xfrm>
        <a:graphic>
          <a:graphicData uri="http://schemas.openxmlformats.org/drawingml/2006/table">
            <a:tbl>
              <a:tblPr firstRow="1" bandRow="1">
                <a:tableStyleId>{93296810-A885-4BE3-A3E7-6D5BEEA58F35}</a:tableStyleId>
              </a:tblPr>
              <a:tblGrid>
                <a:gridCol w="1787843"/>
                <a:gridCol w="387048"/>
                <a:gridCol w="387048"/>
                <a:gridCol w="387048"/>
                <a:gridCol w="387048"/>
                <a:gridCol w="387048"/>
                <a:gridCol w="387048"/>
                <a:gridCol w="387048"/>
                <a:gridCol w="387048"/>
                <a:gridCol w="387048"/>
                <a:gridCol w="387048"/>
                <a:gridCol w="387048"/>
                <a:gridCol w="387048"/>
                <a:gridCol w="387048"/>
                <a:gridCol w="387048"/>
                <a:gridCol w="387048"/>
                <a:gridCol w="387048"/>
                <a:gridCol w="387048"/>
                <a:gridCol w="387048"/>
                <a:gridCol w="387048"/>
                <a:gridCol w="387048"/>
              </a:tblGrid>
              <a:tr h="370840">
                <a:tc>
                  <a:txBody>
                    <a:bodyPr/>
                    <a:lstStyle/>
                    <a:p>
                      <a:r>
                        <a:rPr lang="en-US" sz="2200" dirty="0" smtClean="0"/>
                        <a:t>Page</a:t>
                      </a:r>
                      <a:r>
                        <a:rPr lang="en-US" sz="2200" baseline="0" dirty="0" smtClean="0"/>
                        <a:t> Request</a:t>
                      </a:r>
                      <a:endParaRPr lang="en-US" sz="2200" dirty="0"/>
                    </a:p>
                  </a:txBody>
                  <a:tcPr/>
                </a:tc>
                <a:tc>
                  <a:txBody>
                    <a:bodyPr/>
                    <a:lstStyle/>
                    <a:p>
                      <a:pPr algn="ctr"/>
                      <a:r>
                        <a:rPr lang="en-US" sz="2200" dirty="0" smtClean="0"/>
                        <a:t>7</a:t>
                      </a:r>
                      <a:endParaRPr lang="en-US" sz="2200" dirty="0"/>
                    </a:p>
                  </a:txBody>
                  <a:tcPr/>
                </a:tc>
                <a:tc>
                  <a:txBody>
                    <a:bodyPr/>
                    <a:lstStyle/>
                    <a:p>
                      <a:pPr algn="ctr"/>
                      <a:r>
                        <a:rPr lang="en-US" sz="2200" dirty="0" smtClean="0"/>
                        <a:t>0</a:t>
                      </a:r>
                      <a:endParaRPr lang="en-US" sz="2200" dirty="0"/>
                    </a:p>
                  </a:txBody>
                  <a:tcPr/>
                </a:tc>
                <a:tc>
                  <a:txBody>
                    <a:bodyPr/>
                    <a:lstStyle/>
                    <a:p>
                      <a:pPr algn="ctr"/>
                      <a:r>
                        <a:rPr lang="en-US" sz="2200" dirty="0" smtClean="0"/>
                        <a:t>1</a:t>
                      </a:r>
                      <a:endParaRPr lang="en-US" sz="2200" dirty="0"/>
                    </a:p>
                  </a:txBody>
                  <a:tcPr/>
                </a:tc>
                <a:tc>
                  <a:txBody>
                    <a:bodyPr/>
                    <a:lstStyle/>
                    <a:p>
                      <a:pPr algn="ctr"/>
                      <a:r>
                        <a:rPr lang="en-US" sz="2200" dirty="0" smtClean="0"/>
                        <a:t>2</a:t>
                      </a:r>
                      <a:endParaRPr lang="en-US" sz="2200" dirty="0"/>
                    </a:p>
                  </a:txBody>
                  <a:tcPr/>
                </a:tc>
                <a:tc>
                  <a:txBody>
                    <a:bodyPr/>
                    <a:lstStyle/>
                    <a:p>
                      <a:pPr algn="ctr"/>
                      <a:r>
                        <a:rPr lang="en-US" sz="2200" dirty="0" smtClean="0"/>
                        <a:t>0</a:t>
                      </a:r>
                      <a:endParaRPr lang="en-US" sz="2200" dirty="0"/>
                    </a:p>
                  </a:txBody>
                  <a:tcPr/>
                </a:tc>
                <a:tc>
                  <a:txBody>
                    <a:bodyPr/>
                    <a:lstStyle/>
                    <a:p>
                      <a:pPr algn="ctr"/>
                      <a:r>
                        <a:rPr lang="en-US" sz="2200" dirty="0" smtClean="0"/>
                        <a:t>3</a:t>
                      </a:r>
                      <a:endParaRPr lang="en-US" sz="2200" dirty="0"/>
                    </a:p>
                  </a:txBody>
                  <a:tcPr/>
                </a:tc>
                <a:tc>
                  <a:txBody>
                    <a:bodyPr/>
                    <a:lstStyle/>
                    <a:p>
                      <a:pPr algn="ctr"/>
                      <a:r>
                        <a:rPr lang="en-US" sz="2200" dirty="0" smtClean="0"/>
                        <a:t>0</a:t>
                      </a:r>
                      <a:endParaRPr lang="en-US" sz="2200" dirty="0"/>
                    </a:p>
                  </a:txBody>
                  <a:tcPr/>
                </a:tc>
                <a:tc>
                  <a:txBody>
                    <a:bodyPr/>
                    <a:lstStyle/>
                    <a:p>
                      <a:pPr algn="ctr"/>
                      <a:r>
                        <a:rPr lang="en-US" sz="2200" dirty="0" smtClean="0"/>
                        <a:t>4</a:t>
                      </a:r>
                      <a:endParaRPr lang="en-US" sz="2200" dirty="0"/>
                    </a:p>
                  </a:txBody>
                  <a:tcPr/>
                </a:tc>
                <a:tc>
                  <a:txBody>
                    <a:bodyPr/>
                    <a:lstStyle/>
                    <a:p>
                      <a:pPr algn="ctr"/>
                      <a:r>
                        <a:rPr lang="en-US" sz="2200" dirty="0" smtClean="0"/>
                        <a:t>2</a:t>
                      </a:r>
                      <a:endParaRPr lang="en-US" sz="2200" dirty="0"/>
                    </a:p>
                  </a:txBody>
                  <a:tcPr/>
                </a:tc>
                <a:tc>
                  <a:txBody>
                    <a:bodyPr/>
                    <a:lstStyle/>
                    <a:p>
                      <a:pPr algn="ctr"/>
                      <a:r>
                        <a:rPr lang="en-US" sz="2200" dirty="0" smtClean="0"/>
                        <a:t>3</a:t>
                      </a:r>
                      <a:endParaRPr lang="en-US" sz="2200" dirty="0"/>
                    </a:p>
                  </a:txBody>
                  <a:tcPr/>
                </a:tc>
                <a:tc>
                  <a:txBody>
                    <a:bodyPr/>
                    <a:lstStyle/>
                    <a:p>
                      <a:pPr algn="ctr"/>
                      <a:r>
                        <a:rPr lang="en-US" sz="2200" dirty="0" smtClean="0"/>
                        <a:t>0</a:t>
                      </a:r>
                      <a:endParaRPr lang="en-US" sz="2200" dirty="0"/>
                    </a:p>
                  </a:txBody>
                  <a:tcPr/>
                </a:tc>
                <a:tc>
                  <a:txBody>
                    <a:bodyPr/>
                    <a:lstStyle/>
                    <a:p>
                      <a:pPr algn="ctr"/>
                      <a:r>
                        <a:rPr lang="en-US" sz="2200" dirty="0" smtClean="0"/>
                        <a:t>3</a:t>
                      </a:r>
                      <a:endParaRPr lang="en-US" sz="2200" dirty="0"/>
                    </a:p>
                  </a:txBody>
                  <a:tcPr/>
                </a:tc>
                <a:tc>
                  <a:txBody>
                    <a:bodyPr/>
                    <a:lstStyle/>
                    <a:p>
                      <a:pPr algn="ctr"/>
                      <a:r>
                        <a:rPr lang="en-US" sz="2200" dirty="0" smtClean="0"/>
                        <a:t>2</a:t>
                      </a:r>
                      <a:endParaRPr lang="en-US" sz="2200" dirty="0"/>
                    </a:p>
                  </a:txBody>
                  <a:tcPr/>
                </a:tc>
                <a:tc>
                  <a:txBody>
                    <a:bodyPr/>
                    <a:lstStyle/>
                    <a:p>
                      <a:pPr algn="ctr"/>
                      <a:r>
                        <a:rPr lang="en-US" sz="2200" dirty="0" smtClean="0"/>
                        <a:t>0</a:t>
                      </a:r>
                      <a:endParaRPr lang="en-US" sz="2200" dirty="0"/>
                    </a:p>
                  </a:txBody>
                  <a:tcPr/>
                </a:tc>
                <a:tc>
                  <a:txBody>
                    <a:bodyPr/>
                    <a:lstStyle/>
                    <a:p>
                      <a:pPr algn="ctr"/>
                      <a:r>
                        <a:rPr lang="en-US" sz="2200" dirty="0" smtClean="0"/>
                        <a:t>2</a:t>
                      </a:r>
                      <a:endParaRPr lang="en-US" sz="2200" dirty="0"/>
                    </a:p>
                  </a:txBody>
                  <a:tcPr/>
                </a:tc>
                <a:tc>
                  <a:txBody>
                    <a:bodyPr/>
                    <a:lstStyle/>
                    <a:p>
                      <a:pPr algn="ctr"/>
                      <a:r>
                        <a:rPr lang="en-US" sz="2200" dirty="0" smtClean="0"/>
                        <a:t>0</a:t>
                      </a:r>
                      <a:endParaRPr lang="en-US" sz="2200" dirty="0"/>
                    </a:p>
                  </a:txBody>
                  <a:tcPr/>
                </a:tc>
                <a:tc>
                  <a:txBody>
                    <a:bodyPr/>
                    <a:lstStyle/>
                    <a:p>
                      <a:pPr algn="ctr"/>
                      <a:r>
                        <a:rPr lang="en-US" sz="2200" dirty="0" smtClean="0"/>
                        <a:t>1</a:t>
                      </a:r>
                      <a:endParaRPr lang="en-US" sz="2200" dirty="0"/>
                    </a:p>
                  </a:txBody>
                  <a:tcPr/>
                </a:tc>
                <a:tc>
                  <a:txBody>
                    <a:bodyPr/>
                    <a:lstStyle/>
                    <a:p>
                      <a:pPr algn="ctr"/>
                      <a:r>
                        <a:rPr lang="en-US" sz="2200" dirty="0" smtClean="0"/>
                        <a:t>7</a:t>
                      </a:r>
                      <a:endParaRPr lang="en-US" sz="2200" dirty="0"/>
                    </a:p>
                  </a:txBody>
                  <a:tcPr/>
                </a:tc>
                <a:tc>
                  <a:txBody>
                    <a:bodyPr/>
                    <a:lstStyle/>
                    <a:p>
                      <a:pPr algn="ctr"/>
                      <a:r>
                        <a:rPr lang="en-US" sz="2200" dirty="0" smtClean="0"/>
                        <a:t>0</a:t>
                      </a:r>
                      <a:endParaRPr lang="en-US" sz="2200" dirty="0"/>
                    </a:p>
                  </a:txBody>
                  <a:tcPr/>
                </a:tc>
                <a:tc>
                  <a:txBody>
                    <a:bodyPr/>
                    <a:lstStyle/>
                    <a:p>
                      <a:pPr algn="ctr"/>
                      <a:r>
                        <a:rPr lang="en-US" sz="2200" dirty="0" smtClean="0"/>
                        <a:t>1</a:t>
                      </a:r>
                      <a:endParaRPr lang="en-US" sz="2200" dirty="0"/>
                    </a:p>
                  </a:txBody>
                  <a:tcPr/>
                </a:tc>
              </a:tr>
            </a:tbl>
          </a:graphicData>
        </a:graphic>
      </p:graphicFrame>
      <p:graphicFrame>
        <p:nvGraphicFramePr>
          <p:cNvPr id="6" name="Table 5"/>
          <p:cNvGraphicFramePr>
            <a:graphicFrameLocks noGrp="1"/>
          </p:cNvGraphicFramePr>
          <p:nvPr>
            <p:extLst>
              <p:ext uri="{D42A27DB-BD31-4B8C-83A1-F6EECF244321}">
                <p14:modId xmlns="" xmlns:p14="http://schemas.microsoft.com/office/powerpoint/2010/main" val="1424191125"/>
              </p:ext>
            </p:extLst>
          </p:nvPr>
        </p:nvGraphicFramePr>
        <p:xfrm>
          <a:off x="1019969" y="2705152"/>
          <a:ext cx="9528803" cy="1280160"/>
        </p:xfrm>
        <a:graphic>
          <a:graphicData uri="http://schemas.openxmlformats.org/drawingml/2006/table">
            <a:tbl>
              <a:tblPr firstRow="1" bandRow="1">
                <a:tableStyleId>{2D5ABB26-0587-4C30-8999-92F81FD0307C}</a:tableStyleId>
              </a:tblPr>
              <a:tblGrid>
                <a:gridCol w="1787843"/>
                <a:gridCol w="387048"/>
                <a:gridCol w="387048"/>
                <a:gridCol w="387048"/>
                <a:gridCol w="387048"/>
                <a:gridCol w="387048"/>
                <a:gridCol w="387048"/>
                <a:gridCol w="387048"/>
                <a:gridCol w="387048"/>
                <a:gridCol w="387048"/>
                <a:gridCol w="387048"/>
                <a:gridCol w="387048"/>
                <a:gridCol w="387048"/>
                <a:gridCol w="387048"/>
                <a:gridCol w="387048"/>
                <a:gridCol w="387048"/>
                <a:gridCol w="387048"/>
                <a:gridCol w="387048"/>
                <a:gridCol w="387048"/>
                <a:gridCol w="387048"/>
                <a:gridCol w="387048"/>
              </a:tblGrid>
              <a:tr h="370840">
                <a:tc>
                  <a:txBody>
                    <a:bodyPr/>
                    <a:lstStyle/>
                    <a:p>
                      <a:r>
                        <a:rPr lang="en-US" sz="2200" dirty="0" smtClean="0"/>
                        <a:t>Frame – 1</a:t>
                      </a:r>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smtClean="0"/>
                        <a:t>7</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smtClean="0"/>
                        <a:t>7</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smtClean="0"/>
                        <a:t>7</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smtClean="0"/>
                        <a:t>2</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smtClean="0"/>
                        <a:t>2</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smtClean="0"/>
                        <a:t>2</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smtClean="0"/>
                        <a:t>2</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smtClean="0"/>
                        <a:t>2</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smtClean="0"/>
                        <a:t>2</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smtClean="0"/>
                        <a:t>2</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smtClean="0"/>
                        <a:t>2</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smtClean="0"/>
                        <a:t>2</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smtClean="0"/>
                        <a:t>2</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smtClean="0"/>
                        <a:t>2</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smtClean="0"/>
                        <a:t>2</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smtClean="0"/>
                        <a:t>2</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smtClean="0"/>
                        <a:t>1</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smtClean="0"/>
                        <a:t>1</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smtClean="0"/>
                        <a:t>1</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smtClean="0"/>
                        <a:t>1</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Frame – 2</a:t>
                      </a:r>
                      <a:endParaRPr lang="en-US" sz="2200" b="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smtClean="0"/>
                        <a:t>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smtClean="0"/>
                        <a:t>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smtClean="0"/>
                        <a:t>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smtClean="0"/>
                        <a:t>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smtClean="0"/>
                        <a:t>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smtClean="0"/>
                        <a:t>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smtClean="0"/>
                        <a:t>4</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smtClean="0"/>
                        <a:t>4</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smtClean="0"/>
                        <a:t>4</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smtClean="0"/>
                        <a:t>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smtClean="0"/>
                        <a:t>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smtClean="0"/>
                        <a:t>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smtClean="0"/>
                        <a:t>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smtClean="0"/>
                        <a:t>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smtClean="0"/>
                        <a:t>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smtClean="0"/>
                        <a:t>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smtClean="0"/>
                        <a:t>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smtClean="0"/>
                        <a:t>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smtClean="0"/>
                        <a:t>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r>
              <a:tr h="40333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Frame – 3</a:t>
                      </a:r>
                      <a:endParaRPr lang="en-US" sz="2200" b="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smtClean="0"/>
                        <a:t>1</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smtClean="0"/>
                        <a:t>1</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smtClean="0"/>
                        <a:t>1</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smtClean="0"/>
                        <a:t>3</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smtClean="0"/>
                        <a:t>3</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smtClean="0"/>
                        <a:t>3</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smtClean="0"/>
                        <a:t>3</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smtClean="0"/>
                        <a:t>3</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smtClean="0"/>
                        <a:t>3</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smtClean="0"/>
                        <a:t>3</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smtClean="0"/>
                        <a:t>3</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smtClean="0"/>
                        <a:t>3</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smtClean="0"/>
                        <a:t>3</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smtClean="0"/>
                        <a:t>3</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smtClean="0"/>
                        <a:t>3</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smtClean="0"/>
                        <a:t>7</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smtClean="0"/>
                        <a:t>7</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smtClean="0"/>
                        <a:t>7</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r>
            </a:tbl>
          </a:graphicData>
        </a:graphic>
      </p:graphicFrame>
      <p:graphicFrame>
        <p:nvGraphicFramePr>
          <p:cNvPr id="8" name="Table 7"/>
          <p:cNvGraphicFramePr>
            <a:graphicFrameLocks noGrp="1"/>
          </p:cNvGraphicFramePr>
          <p:nvPr>
            <p:extLst>
              <p:ext uri="{D42A27DB-BD31-4B8C-83A1-F6EECF244321}">
                <p14:modId xmlns="" xmlns:p14="http://schemas.microsoft.com/office/powerpoint/2010/main" val="2614908740"/>
              </p:ext>
            </p:extLst>
          </p:nvPr>
        </p:nvGraphicFramePr>
        <p:xfrm>
          <a:off x="1019969" y="4015315"/>
          <a:ext cx="9528803" cy="426720"/>
        </p:xfrm>
        <a:graphic>
          <a:graphicData uri="http://schemas.openxmlformats.org/drawingml/2006/table">
            <a:tbl>
              <a:tblPr firstRow="1" bandRow="1">
                <a:tableStyleId>{93296810-A885-4BE3-A3E7-6D5BEEA58F35}</a:tableStyleId>
              </a:tblPr>
              <a:tblGrid>
                <a:gridCol w="1787843"/>
                <a:gridCol w="387048"/>
                <a:gridCol w="387048"/>
                <a:gridCol w="387048"/>
                <a:gridCol w="387048"/>
                <a:gridCol w="387048"/>
                <a:gridCol w="387048"/>
                <a:gridCol w="387048"/>
                <a:gridCol w="387048"/>
                <a:gridCol w="387048"/>
                <a:gridCol w="387048"/>
                <a:gridCol w="387048"/>
                <a:gridCol w="387048"/>
                <a:gridCol w="387048"/>
                <a:gridCol w="387048"/>
                <a:gridCol w="387048"/>
                <a:gridCol w="387048"/>
                <a:gridCol w="387048"/>
                <a:gridCol w="387048"/>
                <a:gridCol w="387048"/>
                <a:gridCol w="387048"/>
              </a:tblGrid>
              <a:tr h="370840">
                <a:tc>
                  <a:txBody>
                    <a:bodyPr/>
                    <a:lstStyle/>
                    <a:p>
                      <a:r>
                        <a:rPr lang="en-US" sz="2100" b="0" dirty="0" smtClean="0">
                          <a:solidFill>
                            <a:schemeClr val="tx1"/>
                          </a:solidFill>
                        </a:rPr>
                        <a:t>Page</a:t>
                      </a:r>
                      <a:r>
                        <a:rPr lang="en-US" sz="2100" b="0" baseline="0" dirty="0" smtClean="0">
                          <a:solidFill>
                            <a:schemeClr val="tx1"/>
                          </a:solidFill>
                        </a:rPr>
                        <a:t> Faults </a:t>
                      </a:r>
                      <a:r>
                        <a:rPr lang="en-US" sz="2100" b="1" baseline="0" dirty="0" smtClean="0">
                          <a:solidFill>
                            <a:schemeClr val="accent6"/>
                          </a:solidFill>
                        </a:rPr>
                        <a:t>(9)</a:t>
                      </a:r>
                      <a:endParaRPr lang="en-US" sz="2100" b="1" dirty="0">
                        <a:solidFill>
                          <a:schemeClr val="accent6"/>
                        </a:solidFill>
                      </a:endParaRPr>
                    </a:p>
                  </a:txBody>
                  <a:tcPr>
                    <a:solidFill>
                      <a:schemeClr val="accent6">
                        <a:lumMod val="20000"/>
                        <a:lumOff val="80000"/>
                      </a:schemeClr>
                    </a:solidFill>
                  </a:tcPr>
                </a:tc>
                <a:tc>
                  <a:txBody>
                    <a:bodyPr/>
                    <a:lstStyle/>
                    <a:p>
                      <a:pPr algn="ctr"/>
                      <a:r>
                        <a:rPr lang="en-US" sz="2200" b="0" dirty="0" smtClean="0">
                          <a:solidFill>
                            <a:schemeClr val="tx1"/>
                          </a:solidFill>
                        </a:rPr>
                        <a:t>F</a:t>
                      </a:r>
                      <a:endParaRPr lang="en-US" sz="2200" b="0" dirty="0">
                        <a:solidFill>
                          <a:schemeClr val="tx1"/>
                        </a:solidFill>
                      </a:endParaRPr>
                    </a:p>
                  </a:txBody>
                  <a:tcPr>
                    <a:solidFill>
                      <a:schemeClr val="accent6">
                        <a:lumMod val="20000"/>
                        <a:lumOff val="80000"/>
                      </a:schemeClr>
                    </a:solidFill>
                  </a:tcPr>
                </a:tc>
                <a:tc>
                  <a:txBody>
                    <a:bodyPr/>
                    <a:lstStyle/>
                    <a:p>
                      <a:pPr algn="ctr"/>
                      <a:r>
                        <a:rPr lang="en-US" sz="2200" b="0" dirty="0" smtClean="0">
                          <a:solidFill>
                            <a:schemeClr val="tx1"/>
                          </a:solidFill>
                        </a:rPr>
                        <a:t>F</a:t>
                      </a:r>
                      <a:endParaRPr lang="en-US" sz="2200" b="0" dirty="0">
                        <a:solidFill>
                          <a:schemeClr val="tx1"/>
                        </a:solidFill>
                      </a:endParaRPr>
                    </a:p>
                  </a:txBody>
                  <a:tcPr>
                    <a:solidFill>
                      <a:schemeClr val="accent6">
                        <a:lumMod val="20000"/>
                        <a:lumOff val="80000"/>
                      </a:schemeClr>
                    </a:solidFill>
                  </a:tcPr>
                </a:tc>
                <a:tc>
                  <a:txBody>
                    <a:bodyPr/>
                    <a:lstStyle/>
                    <a:p>
                      <a:pPr algn="ctr"/>
                      <a:r>
                        <a:rPr lang="en-US" sz="2200" b="0" dirty="0" smtClean="0">
                          <a:solidFill>
                            <a:schemeClr val="tx1"/>
                          </a:solidFill>
                        </a:rPr>
                        <a:t>F</a:t>
                      </a:r>
                      <a:endParaRPr lang="en-US" sz="2200" b="0" dirty="0">
                        <a:solidFill>
                          <a:schemeClr val="tx1"/>
                        </a:solidFill>
                      </a:endParaRPr>
                    </a:p>
                  </a:txBody>
                  <a:tcPr>
                    <a:solidFill>
                      <a:schemeClr val="accent6">
                        <a:lumMod val="20000"/>
                        <a:lumOff val="80000"/>
                      </a:schemeClr>
                    </a:solidFill>
                  </a:tcPr>
                </a:tc>
                <a:tc>
                  <a:txBody>
                    <a:bodyPr/>
                    <a:lstStyle/>
                    <a:p>
                      <a:pPr algn="ctr"/>
                      <a:r>
                        <a:rPr lang="en-US" sz="2200" b="0" dirty="0" smtClean="0">
                          <a:solidFill>
                            <a:schemeClr val="tx1"/>
                          </a:solidFill>
                        </a:rPr>
                        <a:t>F</a:t>
                      </a:r>
                      <a:endParaRPr lang="en-US" sz="2200" b="0" dirty="0">
                        <a:solidFill>
                          <a:schemeClr val="tx1"/>
                        </a:solidFill>
                      </a:endParaRPr>
                    </a:p>
                  </a:txBody>
                  <a:tcPr>
                    <a:solidFill>
                      <a:schemeClr val="accent6">
                        <a:lumMod val="20000"/>
                        <a:lumOff val="80000"/>
                      </a:schemeClr>
                    </a:solidFill>
                  </a:tcPr>
                </a:tc>
                <a:tc>
                  <a:txBody>
                    <a:bodyPr/>
                    <a:lstStyle/>
                    <a:p>
                      <a:pPr algn="ctr"/>
                      <a:endParaRPr lang="en-US" sz="2200" b="0" dirty="0">
                        <a:solidFill>
                          <a:schemeClr val="tx1"/>
                        </a:solidFill>
                      </a:endParaRPr>
                    </a:p>
                  </a:txBody>
                  <a:tcPr>
                    <a:solidFill>
                      <a:schemeClr val="accent6">
                        <a:lumMod val="20000"/>
                        <a:lumOff val="80000"/>
                      </a:schemeClr>
                    </a:solidFill>
                  </a:tcPr>
                </a:tc>
                <a:tc>
                  <a:txBody>
                    <a:bodyPr/>
                    <a:lstStyle/>
                    <a:p>
                      <a:pPr algn="ctr"/>
                      <a:r>
                        <a:rPr lang="en-US" sz="2200" b="0" dirty="0" smtClean="0">
                          <a:solidFill>
                            <a:schemeClr val="tx1"/>
                          </a:solidFill>
                        </a:rPr>
                        <a:t>F</a:t>
                      </a:r>
                      <a:endParaRPr lang="en-US" sz="2200" b="0" dirty="0">
                        <a:solidFill>
                          <a:schemeClr val="tx1"/>
                        </a:solidFill>
                      </a:endParaRPr>
                    </a:p>
                  </a:txBody>
                  <a:tcPr>
                    <a:solidFill>
                      <a:schemeClr val="accent6">
                        <a:lumMod val="20000"/>
                        <a:lumOff val="80000"/>
                      </a:schemeClr>
                    </a:solidFill>
                  </a:tcPr>
                </a:tc>
                <a:tc>
                  <a:txBody>
                    <a:bodyPr/>
                    <a:lstStyle/>
                    <a:p>
                      <a:pPr algn="ctr"/>
                      <a:endParaRPr lang="en-US" sz="2200" b="0" dirty="0">
                        <a:solidFill>
                          <a:schemeClr val="tx1"/>
                        </a:solidFill>
                      </a:endParaRPr>
                    </a:p>
                  </a:txBody>
                  <a:tcPr>
                    <a:solidFill>
                      <a:schemeClr val="accent6">
                        <a:lumMod val="20000"/>
                        <a:lumOff val="80000"/>
                      </a:schemeClr>
                    </a:solidFill>
                  </a:tcPr>
                </a:tc>
                <a:tc>
                  <a:txBody>
                    <a:bodyPr/>
                    <a:lstStyle/>
                    <a:p>
                      <a:pPr algn="ctr"/>
                      <a:r>
                        <a:rPr lang="en-US" sz="2200" b="0" dirty="0" smtClean="0">
                          <a:solidFill>
                            <a:schemeClr val="tx1"/>
                          </a:solidFill>
                        </a:rPr>
                        <a:t>F</a:t>
                      </a:r>
                      <a:endParaRPr lang="en-US" sz="2200" b="0" dirty="0">
                        <a:solidFill>
                          <a:schemeClr val="tx1"/>
                        </a:solidFill>
                      </a:endParaRPr>
                    </a:p>
                  </a:txBody>
                  <a:tcPr>
                    <a:solidFill>
                      <a:schemeClr val="accent6">
                        <a:lumMod val="20000"/>
                        <a:lumOff val="80000"/>
                      </a:schemeClr>
                    </a:solidFill>
                  </a:tcPr>
                </a:tc>
                <a:tc>
                  <a:txBody>
                    <a:bodyPr/>
                    <a:lstStyle/>
                    <a:p>
                      <a:pPr algn="ctr"/>
                      <a:endParaRPr lang="en-US" sz="2200" b="0" dirty="0">
                        <a:solidFill>
                          <a:schemeClr val="tx1"/>
                        </a:solidFill>
                      </a:endParaRPr>
                    </a:p>
                  </a:txBody>
                  <a:tcPr>
                    <a:solidFill>
                      <a:schemeClr val="accent6">
                        <a:lumMod val="20000"/>
                        <a:lumOff val="80000"/>
                      </a:schemeClr>
                    </a:solidFill>
                  </a:tcPr>
                </a:tc>
                <a:tc>
                  <a:txBody>
                    <a:bodyPr/>
                    <a:lstStyle/>
                    <a:p>
                      <a:pPr algn="ctr"/>
                      <a:endParaRPr lang="en-US" sz="2200" b="0" dirty="0">
                        <a:solidFill>
                          <a:schemeClr val="tx1"/>
                        </a:solidFill>
                      </a:endParaRPr>
                    </a:p>
                  </a:txBody>
                  <a:tcPr>
                    <a:solidFill>
                      <a:schemeClr val="accent6">
                        <a:lumMod val="20000"/>
                        <a:lumOff val="80000"/>
                      </a:schemeClr>
                    </a:solidFill>
                  </a:tcPr>
                </a:tc>
                <a:tc>
                  <a:txBody>
                    <a:bodyPr/>
                    <a:lstStyle/>
                    <a:p>
                      <a:pPr algn="ctr"/>
                      <a:r>
                        <a:rPr lang="en-US" sz="2200" b="0" dirty="0" smtClean="0">
                          <a:solidFill>
                            <a:schemeClr val="tx1"/>
                          </a:solidFill>
                        </a:rPr>
                        <a:t>F</a:t>
                      </a:r>
                      <a:endParaRPr lang="en-US" sz="2200" b="0" dirty="0">
                        <a:solidFill>
                          <a:schemeClr val="tx1"/>
                        </a:solidFill>
                      </a:endParaRPr>
                    </a:p>
                  </a:txBody>
                  <a:tcPr>
                    <a:solidFill>
                      <a:schemeClr val="accent6">
                        <a:lumMod val="20000"/>
                        <a:lumOff val="80000"/>
                      </a:schemeClr>
                    </a:solidFill>
                  </a:tcPr>
                </a:tc>
                <a:tc>
                  <a:txBody>
                    <a:bodyPr/>
                    <a:lstStyle/>
                    <a:p>
                      <a:pPr algn="ctr"/>
                      <a:endParaRPr lang="en-US" sz="2200" b="0" dirty="0">
                        <a:solidFill>
                          <a:schemeClr val="tx1"/>
                        </a:solidFill>
                      </a:endParaRPr>
                    </a:p>
                  </a:txBody>
                  <a:tcPr>
                    <a:solidFill>
                      <a:schemeClr val="accent6">
                        <a:lumMod val="20000"/>
                        <a:lumOff val="80000"/>
                      </a:schemeClr>
                    </a:solidFill>
                  </a:tcPr>
                </a:tc>
                <a:tc>
                  <a:txBody>
                    <a:bodyPr/>
                    <a:lstStyle/>
                    <a:p>
                      <a:pPr algn="ctr"/>
                      <a:endParaRPr lang="en-US" sz="2200" b="0" dirty="0">
                        <a:solidFill>
                          <a:schemeClr val="tx1"/>
                        </a:solidFill>
                      </a:endParaRPr>
                    </a:p>
                  </a:txBody>
                  <a:tcPr>
                    <a:solidFill>
                      <a:schemeClr val="accent6">
                        <a:lumMod val="20000"/>
                        <a:lumOff val="80000"/>
                      </a:schemeClr>
                    </a:solidFill>
                  </a:tcPr>
                </a:tc>
                <a:tc>
                  <a:txBody>
                    <a:bodyPr/>
                    <a:lstStyle/>
                    <a:p>
                      <a:pPr algn="ctr"/>
                      <a:endParaRPr lang="en-US" sz="2200" b="0" dirty="0">
                        <a:solidFill>
                          <a:schemeClr val="tx1"/>
                        </a:solidFill>
                      </a:endParaRPr>
                    </a:p>
                  </a:txBody>
                  <a:tcPr>
                    <a:solidFill>
                      <a:schemeClr val="accent6">
                        <a:lumMod val="20000"/>
                        <a:lumOff val="80000"/>
                      </a:schemeClr>
                    </a:solidFill>
                  </a:tcPr>
                </a:tc>
                <a:tc>
                  <a:txBody>
                    <a:bodyPr/>
                    <a:lstStyle/>
                    <a:p>
                      <a:pPr algn="ctr"/>
                      <a:endParaRPr lang="en-US" sz="2200" b="0" dirty="0">
                        <a:solidFill>
                          <a:schemeClr val="tx1"/>
                        </a:solidFill>
                      </a:endParaRPr>
                    </a:p>
                  </a:txBody>
                  <a:tcPr>
                    <a:solidFill>
                      <a:schemeClr val="accent6">
                        <a:lumMod val="20000"/>
                        <a:lumOff val="80000"/>
                      </a:schemeClr>
                    </a:solidFill>
                  </a:tcPr>
                </a:tc>
                <a:tc>
                  <a:txBody>
                    <a:bodyPr/>
                    <a:lstStyle/>
                    <a:p>
                      <a:pPr algn="ctr"/>
                      <a:endParaRPr lang="en-US" sz="2200" b="0" dirty="0">
                        <a:solidFill>
                          <a:schemeClr val="tx1"/>
                        </a:solidFill>
                      </a:endParaRPr>
                    </a:p>
                  </a:txBody>
                  <a:tcPr>
                    <a:solidFill>
                      <a:schemeClr val="accent6">
                        <a:lumMod val="20000"/>
                        <a:lumOff val="80000"/>
                      </a:schemeClr>
                    </a:solidFill>
                  </a:tcPr>
                </a:tc>
                <a:tc>
                  <a:txBody>
                    <a:bodyPr/>
                    <a:lstStyle/>
                    <a:p>
                      <a:pPr algn="ctr"/>
                      <a:r>
                        <a:rPr lang="en-US" sz="2200" b="0" dirty="0" smtClean="0">
                          <a:solidFill>
                            <a:schemeClr val="tx1"/>
                          </a:solidFill>
                        </a:rPr>
                        <a:t>F</a:t>
                      </a:r>
                      <a:endParaRPr lang="en-US" sz="2200" b="0" dirty="0">
                        <a:solidFill>
                          <a:schemeClr val="tx1"/>
                        </a:solidFill>
                      </a:endParaRPr>
                    </a:p>
                  </a:txBody>
                  <a:tcPr>
                    <a:solidFill>
                      <a:schemeClr val="accent6">
                        <a:lumMod val="20000"/>
                        <a:lumOff val="80000"/>
                      </a:schemeClr>
                    </a:solidFill>
                  </a:tcPr>
                </a:tc>
                <a:tc>
                  <a:txBody>
                    <a:bodyPr/>
                    <a:lstStyle/>
                    <a:p>
                      <a:pPr algn="ctr"/>
                      <a:r>
                        <a:rPr lang="en-US" sz="2200" b="0" dirty="0" smtClean="0">
                          <a:solidFill>
                            <a:schemeClr val="tx1"/>
                          </a:solidFill>
                        </a:rPr>
                        <a:t>F</a:t>
                      </a:r>
                      <a:endParaRPr lang="en-US" sz="2200" b="0" dirty="0">
                        <a:solidFill>
                          <a:schemeClr val="tx1"/>
                        </a:solidFill>
                      </a:endParaRPr>
                    </a:p>
                  </a:txBody>
                  <a:tcPr>
                    <a:solidFill>
                      <a:schemeClr val="accent6">
                        <a:lumMod val="20000"/>
                        <a:lumOff val="80000"/>
                      </a:schemeClr>
                    </a:solidFill>
                  </a:tcPr>
                </a:tc>
                <a:tc>
                  <a:txBody>
                    <a:bodyPr/>
                    <a:lstStyle/>
                    <a:p>
                      <a:pPr algn="ctr"/>
                      <a:endParaRPr lang="en-US" sz="2200" b="0" dirty="0">
                        <a:solidFill>
                          <a:schemeClr val="tx1"/>
                        </a:solidFill>
                      </a:endParaRPr>
                    </a:p>
                  </a:txBody>
                  <a:tcPr>
                    <a:solidFill>
                      <a:schemeClr val="accent6">
                        <a:lumMod val="20000"/>
                        <a:lumOff val="80000"/>
                      </a:schemeClr>
                    </a:solidFill>
                  </a:tcPr>
                </a:tc>
                <a:tc>
                  <a:txBody>
                    <a:bodyPr/>
                    <a:lstStyle/>
                    <a:p>
                      <a:pPr algn="ctr"/>
                      <a:endParaRPr lang="en-US" sz="2200" b="0" dirty="0">
                        <a:solidFill>
                          <a:schemeClr val="tx1"/>
                        </a:solidFill>
                      </a:endParaRPr>
                    </a:p>
                  </a:txBody>
                  <a:tcPr>
                    <a:solidFill>
                      <a:schemeClr val="accent6">
                        <a:lumMod val="20000"/>
                        <a:lumOff val="80000"/>
                      </a:schemeClr>
                    </a:solidFill>
                  </a:tcPr>
                </a:tc>
              </a:tr>
            </a:tbl>
          </a:graphicData>
        </a:graphic>
      </p:graphicFrame>
    </p:spTree>
    <p:extLst>
      <p:ext uri="{BB962C8B-B14F-4D97-AF65-F5344CB8AC3E}">
        <p14:creationId xmlns="" xmlns:p14="http://schemas.microsoft.com/office/powerpoint/2010/main" val="1320969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ipe(left)">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left)">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wipe(left)">
                                      <p:cBhvr>
                                        <p:cTn id="2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FIFO Page Replacement Algorithm</a:t>
            </a:r>
          </a:p>
        </p:txBody>
      </p:sp>
      <p:sp>
        <p:nvSpPr>
          <p:cNvPr id="3" name="Content Placeholder 2"/>
          <p:cNvSpPr>
            <a:spLocks noGrp="1"/>
          </p:cNvSpPr>
          <p:nvPr>
            <p:ph idx="1"/>
          </p:nvPr>
        </p:nvSpPr>
        <p:spPr/>
        <p:txBody>
          <a:bodyPr/>
          <a:lstStyle/>
          <a:p>
            <a:r>
              <a:rPr lang="en-US" dirty="0"/>
              <a:t>The first in first out page replacement algorithm is the simplest page replacement algorithm.</a:t>
            </a:r>
          </a:p>
          <a:p>
            <a:r>
              <a:rPr lang="en-US" dirty="0"/>
              <a:t>The operating system </a:t>
            </a:r>
            <a:r>
              <a:rPr lang="en-US" b="1" dirty="0">
                <a:solidFill>
                  <a:schemeClr val="accent6"/>
                </a:solidFill>
              </a:rPr>
              <a:t>maintains a list of all pages currently in memory, with the most recently arrived page at the tail and least recent at the head</a:t>
            </a:r>
            <a:r>
              <a:rPr lang="en-US" dirty="0"/>
              <a:t>.</a:t>
            </a:r>
          </a:p>
          <a:p>
            <a:r>
              <a:rPr lang="en-US" dirty="0"/>
              <a:t>On a page fault, the </a:t>
            </a:r>
            <a:r>
              <a:rPr lang="en-US" b="1" dirty="0">
                <a:solidFill>
                  <a:schemeClr val="accent6"/>
                </a:solidFill>
              </a:rPr>
              <a:t>page at head is removed and the new page is added to the tail</a:t>
            </a:r>
            <a:r>
              <a:rPr lang="en-US" dirty="0"/>
              <a:t>.</a:t>
            </a:r>
          </a:p>
          <a:p>
            <a:r>
              <a:rPr lang="en-US" dirty="0"/>
              <a:t>When a page replacement is </a:t>
            </a:r>
            <a:r>
              <a:rPr lang="en-US" b="1" dirty="0">
                <a:solidFill>
                  <a:schemeClr val="accent6"/>
                </a:solidFill>
              </a:rPr>
              <a:t>required the oldest page in memory needs to be replaced</a:t>
            </a:r>
            <a:r>
              <a:rPr lang="en-US" dirty="0"/>
              <a:t>.</a:t>
            </a:r>
          </a:p>
          <a:p>
            <a:r>
              <a:rPr lang="en-US" dirty="0"/>
              <a:t>The performance of the FIFO algorithm is </a:t>
            </a:r>
            <a:r>
              <a:rPr lang="en-US" b="1" dirty="0">
                <a:solidFill>
                  <a:schemeClr val="accent6"/>
                </a:solidFill>
              </a:rPr>
              <a:t>not always good because it may happen that the page which is the oldest is frequently referred by OS</a:t>
            </a:r>
            <a:r>
              <a:rPr lang="en-US" dirty="0"/>
              <a:t>. </a:t>
            </a:r>
          </a:p>
          <a:p>
            <a:r>
              <a:rPr lang="en-US" dirty="0"/>
              <a:t>Hence removing the </a:t>
            </a:r>
            <a:r>
              <a:rPr lang="en-US" b="1" dirty="0">
                <a:solidFill>
                  <a:schemeClr val="accent6"/>
                </a:solidFill>
              </a:rPr>
              <a:t>oldest page may create page fault again</a:t>
            </a:r>
            <a:r>
              <a:rPr lang="en-US" dirty="0"/>
              <a:t>.</a:t>
            </a:r>
          </a:p>
        </p:txBody>
      </p:sp>
    </p:spTree>
    <p:extLst>
      <p:ext uri="{BB962C8B-B14F-4D97-AF65-F5344CB8AC3E}">
        <p14:creationId xmlns="" xmlns:p14="http://schemas.microsoft.com/office/powerpoint/2010/main" val="3556303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FIFO Page Replacement Algorithm</a:t>
            </a:r>
          </a:p>
        </p:txBody>
      </p:sp>
      <p:sp>
        <p:nvSpPr>
          <p:cNvPr id="3" name="Content Placeholder 2"/>
          <p:cNvSpPr>
            <a:spLocks noGrp="1"/>
          </p:cNvSpPr>
          <p:nvPr>
            <p:ph idx="1"/>
          </p:nvPr>
        </p:nvSpPr>
        <p:spPr/>
        <p:txBody>
          <a:bodyPr/>
          <a:lstStyle/>
          <a:p>
            <a:r>
              <a:rPr lang="en-US" dirty="0"/>
              <a:t>Page Reference String: </a:t>
            </a:r>
          </a:p>
          <a:p>
            <a:pPr lvl="1"/>
            <a:r>
              <a:rPr lang="en-US" dirty="0"/>
              <a:t>7, 0, 1, 2, 0, 3, 0, 4, 2, 3, 0, 3, 2, </a:t>
            </a:r>
            <a:r>
              <a:rPr lang="en-US" dirty="0" smtClean="0"/>
              <a:t>1, </a:t>
            </a:r>
            <a:r>
              <a:rPr lang="en-US" dirty="0"/>
              <a:t>2, 0, 1, 7, 0, 1</a:t>
            </a:r>
          </a:p>
          <a:p>
            <a:pPr lvl="1"/>
            <a:r>
              <a:rPr lang="en-US" dirty="0" smtClean="0"/>
              <a:t>Three frames</a:t>
            </a:r>
            <a:endParaRPr lang="en-US" dirty="0"/>
          </a:p>
        </p:txBody>
      </p:sp>
      <p:graphicFrame>
        <p:nvGraphicFramePr>
          <p:cNvPr id="4" name="Table 3"/>
          <p:cNvGraphicFramePr>
            <a:graphicFrameLocks noGrp="1"/>
          </p:cNvGraphicFramePr>
          <p:nvPr>
            <p:extLst>
              <p:ext uri="{D42A27DB-BD31-4B8C-83A1-F6EECF244321}">
                <p14:modId xmlns="" xmlns:p14="http://schemas.microsoft.com/office/powerpoint/2010/main" val="3725976851"/>
              </p:ext>
            </p:extLst>
          </p:nvPr>
        </p:nvGraphicFramePr>
        <p:xfrm>
          <a:off x="1019969" y="2248428"/>
          <a:ext cx="9528803" cy="426720"/>
        </p:xfrm>
        <a:graphic>
          <a:graphicData uri="http://schemas.openxmlformats.org/drawingml/2006/table">
            <a:tbl>
              <a:tblPr firstRow="1" bandRow="1">
                <a:tableStyleId>{93296810-A885-4BE3-A3E7-6D5BEEA58F35}</a:tableStyleId>
              </a:tblPr>
              <a:tblGrid>
                <a:gridCol w="1787843"/>
                <a:gridCol w="387048"/>
                <a:gridCol w="387048"/>
                <a:gridCol w="387048"/>
                <a:gridCol w="387048"/>
                <a:gridCol w="387048"/>
                <a:gridCol w="387048"/>
                <a:gridCol w="387048"/>
                <a:gridCol w="387048"/>
                <a:gridCol w="387048"/>
                <a:gridCol w="387048"/>
                <a:gridCol w="387048"/>
                <a:gridCol w="387048"/>
                <a:gridCol w="387048"/>
                <a:gridCol w="387048"/>
                <a:gridCol w="387048"/>
                <a:gridCol w="387048"/>
                <a:gridCol w="387048"/>
                <a:gridCol w="387048"/>
                <a:gridCol w="387048"/>
                <a:gridCol w="387048"/>
              </a:tblGrid>
              <a:tr h="370840">
                <a:tc>
                  <a:txBody>
                    <a:bodyPr/>
                    <a:lstStyle/>
                    <a:p>
                      <a:r>
                        <a:rPr lang="en-US" sz="2200" dirty="0" smtClean="0"/>
                        <a:t>Page</a:t>
                      </a:r>
                      <a:r>
                        <a:rPr lang="en-US" sz="2200" baseline="0" dirty="0" smtClean="0"/>
                        <a:t> Request</a:t>
                      </a:r>
                      <a:endParaRPr lang="en-US" sz="2200" dirty="0"/>
                    </a:p>
                  </a:txBody>
                  <a:tcPr/>
                </a:tc>
                <a:tc>
                  <a:txBody>
                    <a:bodyPr/>
                    <a:lstStyle/>
                    <a:p>
                      <a:pPr algn="ctr"/>
                      <a:r>
                        <a:rPr lang="en-US" sz="2200" dirty="0" smtClean="0"/>
                        <a:t>7</a:t>
                      </a:r>
                      <a:endParaRPr lang="en-US" sz="2200" dirty="0"/>
                    </a:p>
                  </a:txBody>
                  <a:tcPr/>
                </a:tc>
                <a:tc>
                  <a:txBody>
                    <a:bodyPr/>
                    <a:lstStyle/>
                    <a:p>
                      <a:pPr algn="ctr"/>
                      <a:r>
                        <a:rPr lang="en-US" sz="2200" dirty="0" smtClean="0"/>
                        <a:t>0</a:t>
                      </a:r>
                      <a:endParaRPr lang="en-US" sz="2200" dirty="0"/>
                    </a:p>
                  </a:txBody>
                  <a:tcPr/>
                </a:tc>
                <a:tc>
                  <a:txBody>
                    <a:bodyPr/>
                    <a:lstStyle/>
                    <a:p>
                      <a:pPr algn="ctr"/>
                      <a:r>
                        <a:rPr lang="en-US" sz="2200" dirty="0" smtClean="0"/>
                        <a:t>1</a:t>
                      </a:r>
                      <a:endParaRPr lang="en-US" sz="2200" dirty="0"/>
                    </a:p>
                  </a:txBody>
                  <a:tcPr/>
                </a:tc>
                <a:tc>
                  <a:txBody>
                    <a:bodyPr/>
                    <a:lstStyle/>
                    <a:p>
                      <a:pPr algn="ctr"/>
                      <a:r>
                        <a:rPr lang="en-US" sz="2200" dirty="0" smtClean="0"/>
                        <a:t>2</a:t>
                      </a:r>
                      <a:endParaRPr lang="en-US" sz="2200" dirty="0"/>
                    </a:p>
                  </a:txBody>
                  <a:tcPr/>
                </a:tc>
                <a:tc>
                  <a:txBody>
                    <a:bodyPr/>
                    <a:lstStyle/>
                    <a:p>
                      <a:pPr algn="ctr"/>
                      <a:r>
                        <a:rPr lang="en-US" sz="2200" dirty="0" smtClean="0"/>
                        <a:t>0</a:t>
                      </a:r>
                      <a:endParaRPr lang="en-US" sz="2200" dirty="0"/>
                    </a:p>
                  </a:txBody>
                  <a:tcPr/>
                </a:tc>
                <a:tc>
                  <a:txBody>
                    <a:bodyPr/>
                    <a:lstStyle/>
                    <a:p>
                      <a:pPr algn="ctr"/>
                      <a:r>
                        <a:rPr lang="en-US" sz="2200" dirty="0" smtClean="0"/>
                        <a:t>3</a:t>
                      </a:r>
                      <a:endParaRPr lang="en-US" sz="2200" dirty="0"/>
                    </a:p>
                  </a:txBody>
                  <a:tcPr/>
                </a:tc>
                <a:tc>
                  <a:txBody>
                    <a:bodyPr/>
                    <a:lstStyle/>
                    <a:p>
                      <a:pPr algn="ctr"/>
                      <a:r>
                        <a:rPr lang="en-US" sz="2200" dirty="0" smtClean="0"/>
                        <a:t>0</a:t>
                      </a:r>
                      <a:endParaRPr lang="en-US" sz="2200" dirty="0"/>
                    </a:p>
                  </a:txBody>
                  <a:tcPr/>
                </a:tc>
                <a:tc>
                  <a:txBody>
                    <a:bodyPr/>
                    <a:lstStyle/>
                    <a:p>
                      <a:pPr algn="ctr"/>
                      <a:r>
                        <a:rPr lang="en-US" sz="2200" dirty="0" smtClean="0"/>
                        <a:t>4</a:t>
                      </a:r>
                      <a:endParaRPr lang="en-US" sz="2200" dirty="0"/>
                    </a:p>
                  </a:txBody>
                  <a:tcPr/>
                </a:tc>
                <a:tc>
                  <a:txBody>
                    <a:bodyPr/>
                    <a:lstStyle/>
                    <a:p>
                      <a:pPr algn="ctr"/>
                      <a:r>
                        <a:rPr lang="en-US" sz="2200" dirty="0" smtClean="0"/>
                        <a:t>2</a:t>
                      </a:r>
                      <a:endParaRPr lang="en-US" sz="2200" dirty="0"/>
                    </a:p>
                  </a:txBody>
                  <a:tcPr/>
                </a:tc>
                <a:tc>
                  <a:txBody>
                    <a:bodyPr/>
                    <a:lstStyle/>
                    <a:p>
                      <a:pPr algn="ctr"/>
                      <a:r>
                        <a:rPr lang="en-US" sz="2200" dirty="0" smtClean="0"/>
                        <a:t>3</a:t>
                      </a:r>
                      <a:endParaRPr lang="en-US" sz="2200" dirty="0"/>
                    </a:p>
                  </a:txBody>
                  <a:tcPr/>
                </a:tc>
                <a:tc>
                  <a:txBody>
                    <a:bodyPr/>
                    <a:lstStyle/>
                    <a:p>
                      <a:pPr algn="ctr"/>
                      <a:r>
                        <a:rPr lang="en-US" sz="2200" dirty="0" smtClean="0"/>
                        <a:t>0</a:t>
                      </a:r>
                      <a:endParaRPr lang="en-US" sz="2200" dirty="0"/>
                    </a:p>
                  </a:txBody>
                  <a:tcPr/>
                </a:tc>
                <a:tc>
                  <a:txBody>
                    <a:bodyPr/>
                    <a:lstStyle/>
                    <a:p>
                      <a:pPr algn="ctr"/>
                      <a:r>
                        <a:rPr lang="en-US" sz="2200" dirty="0" smtClean="0"/>
                        <a:t>3</a:t>
                      </a:r>
                      <a:endParaRPr lang="en-US" sz="2200" dirty="0"/>
                    </a:p>
                  </a:txBody>
                  <a:tcPr/>
                </a:tc>
                <a:tc>
                  <a:txBody>
                    <a:bodyPr/>
                    <a:lstStyle/>
                    <a:p>
                      <a:pPr algn="ctr"/>
                      <a:r>
                        <a:rPr lang="en-US" sz="2200" dirty="0" smtClean="0"/>
                        <a:t>2</a:t>
                      </a:r>
                      <a:endParaRPr lang="en-US" sz="2200" dirty="0"/>
                    </a:p>
                  </a:txBody>
                  <a:tcPr/>
                </a:tc>
                <a:tc>
                  <a:txBody>
                    <a:bodyPr/>
                    <a:lstStyle/>
                    <a:p>
                      <a:pPr algn="ctr"/>
                      <a:r>
                        <a:rPr lang="en-US" sz="2200" dirty="0" smtClean="0"/>
                        <a:t>1</a:t>
                      </a:r>
                      <a:endParaRPr lang="en-US" sz="2200" dirty="0"/>
                    </a:p>
                  </a:txBody>
                  <a:tcPr/>
                </a:tc>
                <a:tc>
                  <a:txBody>
                    <a:bodyPr/>
                    <a:lstStyle/>
                    <a:p>
                      <a:pPr algn="ctr"/>
                      <a:r>
                        <a:rPr lang="en-US" sz="2200" dirty="0" smtClean="0"/>
                        <a:t>2</a:t>
                      </a:r>
                      <a:endParaRPr lang="en-US" sz="2200" dirty="0"/>
                    </a:p>
                  </a:txBody>
                  <a:tcPr/>
                </a:tc>
                <a:tc>
                  <a:txBody>
                    <a:bodyPr/>
                    <a:lstStyle/>
                    <a:p>
                      <a:pPr algn="ctr"/>
                      <a:r>
                        <a:rPr lang="en-US" sz="2200" dirty="0" smtClean="0"/>
                        <a:t>0</a:t>
                      </a:r>
                      <a:endParaRPr lang="en-US" sz="2200" dirty="0"/>
                    </a:p>
                  </a:txBody>
                  <a:tcPr/>
                </a:tc>
                <a:tc>
                  <a:txBody>
                    <a:bodyPr/>
                    <a:lstStyle/>
                    <a:p>
                      <a:pPr algn="ctr"/>
                      <a:r>
                        <a:rPr lang="en-US" sz="2200" dirty="0" smtClean="0"/>
                        <a:t>1</a:t>
                      </a:r>
                      <a:endParaRPr lang="en-US" sz="2200" dirty="0"/>
                    </a:p>
                  </a:txBody>
                  <a:tcPr/>
                </a:tc>
                <a:tc>
                  <a:txBody>
                    <a:bodyPr/>
                    <a:lstStyle/>
                    <a:p>
                      <a:pPr algn="ctr"/>
                      <a:r>
                        <a:rPr lang="en-US" sz="2200" dirty="0" smtClean="0"/>
                        <a:t>7</a:t>
                      </a:r>
                      <a:endParaRPr lang="en-US" sz="2200" dirty="0"/>
                    </a:p>
                  </a:txBody>
                  <a:tcPr/>
                </a:tc>
                <a:tc>
                  <a:txBody>
                    <a:bodyPr/>
                    <a:lstStyle/>
                    <a:p>
                      <a:pPr algn="ctr"/>
                      <a:r>
                        <a:rPr lang="en-US" sz="2200" dirty="0" smtClean="0"/>
                        <a:t>0</a:t>
                      </a:r>
                      <a:endParaRPr lang="en-US" sz="2200" dirty="0"/>
                    </a:p>
                  </a:txBody>
                  <a:tcPr/>
                </a:tc>
                <a:tc>
                  <a:txBody>
                    <a:bodyPr/>
                    <a:lstStyle/>
                    <a:p>
                      <a:pPr algn="ctr"/>
                      <a:r>
                        <a:rPr lang="en-US" sz="2200" dirty="0" smtClean="0"/>
                        <a:t>1</a:t>
                      </a:r>
                      <a:endParaRPr lang="en-US" sz="2200" dirty="0"/>
                    </a:p>
                  </a:txBody>
                  <a:tcPr/>
                </a:tc>
              </a:tr>
            </a:tbl>
          </a:graphicData>
        </a:graphic>
      </p:graphicFrame>
      <p:graphicFrame>
        <p:nvGraphicFramePr>
          <p:cNvPr id="6" name="Table 5"/>
          <p:cNvGraphicFramePr>
            <a:graphicFrameLocks noGrp="1"/>
          </p:cNvGraphicFramePr>
          <p:nvPr>
            <p:extLst>
              <p:ext uri="{D42A27DB-BD31-4B8C-83A1-F6EECF244321}">
                <p14:modId xmlns="" xmlns:p14="http://schemas.microsoft.com/office/powerpoint/2010/main" val="3643665413"/>
              </p:ext>
            </p:extLst>
          </p:nvPr>
        </p:nvGraphicFramePr>
        <p:xfrm>
          <a:off x="1019969" y="2705152"/>
          <a:ext cx="9528803" cy="1280160"/>
        </p:xfrm>
        <a:graphic>
          <a:graphicData uri="http://schemas.openxmlformats.org/drawingml/2006/table">
            <a:tbl>
              <a:tblPr firstRow="1" bandRow="1">
                <a:tableStyleId>{2D5ABB26-0587-4C30-8999-92F81FD0307C}</a:tableStyleId>
              </a:tblPr>
              <a:tblGrid>
                <a:gridCol w="1787843"/>
                <a:gridCol w="387048"/>
                <a:gridCol w="387048"/>
                <a:gridCol w="387048"/>
                <a:gridCol w="387048"/>
                <a:gridCol w="387048"/>
                <a:gridCol w="387048"/>
                <a:gridCol w="387048"/>
                <a:gridCol w="387048"/>
                <a:gridCol w="387048"/>
                <a:gridCol w="387048"/>
                <a:gridCol w="387048"/>
                <a:gridCol w="387048"/>
                <a:gridCol w="387048"/>
                <a:gridCol w="387048"/>
                <a:gridCol w="387048"/>
                <a:gridCol w="387048"/>
                <a:gridCol w="387048"/>
                <a:gridCol w="387048"/>
                <a:gridCol w="387048"/>
                <a:gridCol w="387048"/>
              </a:tblGrid>
              <a:tr h="370840">
                <a:tc>
                  <a:txBody>
                    <a:bodyPr/>
                    <a:lstStyle/>
                    <a:p>
                      <a:r>
                        <a:rPr lang="en-US" sz="2200" dirty="0" smtClean="0"/>
                        <a:t>Frame – 1</a:t>
                      </a:r>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smtClean="0"/>
                        <a:t>7</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smtClean="0"/>
                        <a:t>7</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smtClean="0"/>
                        <a:t>7</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smtClean="0"/>
                        <a:t>2</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smtClean="0"/>
                        <a:t>2</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smtClean="0"/>
                        <a:t>2</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smtClean="0"/>
                        <a:t>2</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smtClean="0"/>
                        <a:t>4</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smtClean="0"/>
                        <a:t>4</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smtClean="0"/>
                        <a:t>4</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smtClean="0"/>
                        <a:t>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smtClean="0"/>
                        <a:t>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smtClean="0"/>
                        <a:t>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smtClean="0"/>
                        <a:t>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smtClean="0"/>
                        <a:t>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smtClean="0"/>
                        <a:t>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smtClean="0"/>
                        <a:t>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smtClean="0"/>
                        <a:t>7</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smtClean="0"/>
                        <a:t>7</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smtClean="0"/>
                        <a:t>7</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Frame – 2</a:t>
                      </a:r>
                      <a:endParaRPr lang="en-US" sz="2200" b="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smtClean="0"/>
                        <a:t>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smtClean="0"/>
                        <a:t>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smtClean="0"/>
                        <a:t>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smtClean="0"/>
                        <a:t>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smtClean="0"/>
                        <a:t>3</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smtClean="0"/>
                        <a:t>3</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smtClean="0"/>
                        <a:t>3</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smtClean="0"/>
                        <a:t>2</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smtClean="0"/>
                        <a:t>2</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smtClean="0"/>
                        <a:t>2</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smtClean="0"/>
                        <a:t>2</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smtClean="0"/>
                        <a:t>2</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smtClean="0"/>
                        <a:t>1</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smtClean="0"/>
                        <a:t>1</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smtClean="0"/>
                        <a:t>1</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smtClean="0"/>
                        <a:t>1</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smtClean="0"/>
                        <a:t>1</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smtClean="0"/>
                        <a:t>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smtClean="0"/>
                        <a:t>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r>
              <a:tr h="40333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Frame – 3</a:t>
                      </a:r>
                      <a:endParaRPr lang="en-US" sz="2200" b="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smtClean="0"/>
                        <a:t>1</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smtClean="0"/>
                        <a:t>1</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smtClean="0"/>
                        <a:t>1</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smtClean="0"/>
                        <a:t>1</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smtClean="0"/>
                        <a:t>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smtClean="0"/>
                        <a:t>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smtClean="0"/>
                        <a:t>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smtClean="0"/>
                        <a:t>3</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smtClean="0"/>
                        <a:t>3</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smtClean="0"/>
                        <a:t>3</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smtClean="0"/>
                        <a:t>3</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smtClean="0"/>
                        <a:t>3</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smtClean="0"/>
                        <a:t>2</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smtClean="0"/>
                        <a:t>2</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smtClean="0"/>
                        <a:t>2</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smtClean="0"/>
                        <a:t>2</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smtClean="0"/>
                        <a:t>2</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smtClean="0"/>
                        <a:t>1</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r>
            </a:tbl>
          </a:graphicData>
        </a:graphic>
      </p:graphicFrame>
      <p:graphicFrame>
        <p:nvGraphicFramePr>
          <p:cNvPr id="8" name="Table 7"/>
          <p:cNvGraphicFramePr>
            <a:graphicFrameLocks noGrp="1"/>
          </p:cNvGraphicFramePr>
          <p:nvPr>
            <p:extLst>
              <p:ext uri="{D42A27DB-BD31-4B8C-83A1-F6EECF244321}">
                <p14:modId xmlns="" xmlns:p14="http://schemas.microsoft.com/office/powerpoint/2010/main" val="3566480769"/>
              </p:ext>
            </p:extLst>
          </p:nvPr>
        </p:nvGraphicFramePr>
        <p:xfrm>
          <a:off x="1019969" y="4015315"/>
          <a:ext cx="9528803" cy="426720"/>
        </p:xfrm>
        <a:graphic>
          <a:graphicData uri="http://schemas.openxmlformats.org/drawingml/2006/table">
            <a:tbl>
              <a:tblPr firstRow="1" bandRow="1">
                <a:tableStyleId>{93296810-A885-4BE3-A3E7-6D5BEEA58F35}</a:tableStyleId>
              </a:tblPr>
              <a:tblGrid>
                <a:gridCol w="1787843"/>
                <a:gridCol w="387048"/>
                <a:gridCol w="387048"/>
                <a:gridCol w="387048"/>
                <a:gridCol w="387048"/>
                <a:gridCol w="387048"/>
                <a:gridCol w="387048"/>
                <a:gridCol w="387048"/>
                <a:gridCol w="387048"/>
                <a:gridCol w="387048"/>
                <a:gridCol w="387048"/>
                <a:gridCol w="387048"/>
                <a:gridCol w="387048"/>
                <a:gridCol w="387048"/>
                <a:gridCol w="387048"/>
                <a:gridCol w="387048"/>
                <a:gridCol w="387048"/>
                <a:gridCol w="387048"/>
                <a:gridCol w="387048"/>
                <a:gridCol w="387048"/>
                <a:gridCol w="387048"/>
              </a:tblGrid>
              <a:tr h="370840">
                <a:tc>
                  <a:txBody>
                    <a:bodyPr/>
                    <a:lstStyle/>
                    <a:p>
                      <a:r>
                        <a:rPr lang="en-US" sz="1900" b="0" dirty="0" smtClean="0">
                          <a:solidFill>
                            <a:schemeClr val="tx1"/>
                          </a:solidFill>
                        </a:rPr>
                        <a:t>Page</a:t>
                      </a:r>
                      <a:r>
                        <a:rPr lang="en-US" sz="1900" b="0" baseline="0" dirty="0" smtClean="0">
                          <a:solidFill>
                            <a:schemeClr val="tx1"/>
                          </a:solidFill>
                        </a:rPr>
                        <a:t> Faults </a:t>
                      </a:r>
                      <a:r>
                        <a:rPr lang="en-US" sz="1900" b="1" baseline="0" dirty="0" smtClean="0">
                          <a:solidFill>
                            <a:schemeClr val="accent6"/>
                          </a:solidFill>
                        </a:rPr>
                        <a:t>(15)</a:t>
                      </a:r>
                      <a:endParaRPr lang="en-US" sz="1900" b="1" dirty="0">
                        <a:solidFill>
                          <a:schemeClr val="accent6"/>
                        </a:solidFill>
                      </a:endParaRPr>
                    </a:p>
                  </a:txBody>
                  <a:tcPr anchor="ctr">
                    <a:solidFill>
                      <a:schemeClr val="accent6">
                        <a:lumMod val="20000"/>
                        <a:lumOff val="80000"/>
                      </a:schemeClr>
                    </a:solidFill>
                  </a:tcPr>
                </a:tc>
                <a:tc>
                  <a:txBody>
                    <a:bodyPr/>
                    <a:lstStyle/>
                    <a:p>
                      <a:pPr algn="ctr"/>
                      <a:r>
                        <a:rPr lang="en-US" sz="2200" b="0" dirty="0" smtClean="0">
                          <a:solidFill>
                            <a:schemeClr val="tx1"/>
                          </a:solidFill>
                        </a:rPr>
                        <a:t>F</a:t>
                      </a:r>
                      <a:endParaRPr lang="en-US" sz="2200" b="0" dirty="0">
                        <a:solidFill>
                          <a:schemeClr val="tx1"/>
                        </a:solidFill>
                      </a:endParaRPr>
                    </a:p>
                  </a:txBody>
                  <a:tcPr>
                    <a:solidFill>
                      <a:schemeClr val="accent6">
                        <a:lumMod val="20000"/>
                        <a:lumOff val="80000"/>
                      </a:schemeClr>
                    </a:solidFill>
                  </a:tcPr>
                </a:tc>
                <a:tc>
                  <a:txBody>
                    <a:bodyPr/>
                    <a:lstStyle/>
                    <a:p>
                      <a:pPr algn="ctr"/>
                      <a:r>
                        <a:rPr lang="en-US" sz="2200" b="0" dirty="0" smtClean="0">
                          <a:solidFill>
                            <a:schemeClr val="tx1"/>
                          </a:solidFill>
                        </a:rPr>
                        <a:t>F</a:t>
                      </a:r>
                      <a:endParaRPr lang="en-US" sz="2200" b="0" dirty="0">
                        <a:solidFill>
                          <a:schemeClr val="tx1"/>
                        </a:solidFill>
                      </a:endParaRPr>
                    </a:p>
                  </a:txBody>
                  <a:tcPr>
                    <a:solidFill>
                      <a:schemeClr val="accent6">
                        <a:lumMod val="20000"/>
                        <a:lumOff val="80000"/>
                      </a:schemeClr>
                    </a:solidFill>
                  </a:tcPr>
                </a:tc>
                <a:tc>
                  <a:txBody>
                    <a:bodyPr/>
                    <a:lstStyle/>
                    <a:p>
                      <a:pPr algn="ctr"/>
                      <a:r>
                        <a:rPr lang="en-US" sz="2200" b="0" dirty="0" smtClean="0">
                          <a:solidFill>
                            <a:schemeClr val="tx1"/>
                          </a:solidFill>
                        </a:rPr>
                        <a:t>F</a:t>
                      </a:r>
                      <a:endParaRPr lang="en-US" sz="2200" b="0" dirty="0">
                        <a:solidFill>
                          <a:schemeClr val="tx1"/>
                        </a:solidFill>
                      </a:endParaRPr>
                    </a:p>
                  </a:txBody>
                  <a:tcPr>
                    <a:solidFill>
                      <a:schemeClr val="accent6">
                        <a:lumMod val="20000"/>
                        <a:lumOff val="80000"/>
                      </a:schemeClr>
                    </a:solidFill>
                  </a:tcPr>
                </a:tc>
                <a:tc>
                  <a:txBody>
                    <a:bodyPr/>
                    <a:lstStyle/>
                    <a:p>
                      <a:pPr algn="ctr"/>
                      <a:r>
                        <a:rPr lang="en-US" sz="2200" b="0" dirty="0" smtClean="0">
                          <a:solidFill>
                            <a:schemeClr val="tx1"/>
                          </a:solidFill>
                        </a:rPr>
                        <a:t>F</a:t>
                      </a:r>
                      <a:endParaRPr lang="en-US" sz="2200" b="0" dirty="0">
                        <a:solidFill>
                          <a:schemeClr val="tx1"/>
                        </a:solidFill>
                      </a:endParaRPr>
                    </a:p>
                  </a:txBody>
                  <a:tcPr>
                    <a:solidFill>
                      <a:schemeClr val="accent6">
                        <a:lumMod val="20000"/>
                        <a:lumOff val="80000"/>
                      </a:schemeClr>
                    </a:solidFill>
                  </a:tcPr>
                </a:tc>
                <a:tc>
                  <a:txBody>
                    <a:bodyPr/>
                    <a:lstStyle/>
                    <a:p>
                      <a:pPr algn="ctr"/>
                      <a:endParaRPr lang="en-US" sz="2200" b="0" dirty="0">
                        <a:solidFill>
                          <a:schemeClr val="tx1"/>
                        </a:solidFill>
                      </a:endParaRPr>
                    </a:p>
                  </a:txBody>
                  <a:tcPr>
                    <a:solidFill>
                      <a:schemeClr val="accent6">
                        <a:lumMod val="20000"/>
                        <a:lumOff val="80000"/>
                      </a:schemeClr>
                    </a:solidFill>
                  </a:tcPr>
                </a:tc>
                <a:tc>
                  <a:txBody>
                    <a:bodyPr/>
                    <a:lstStyle/>
                    <a:p>
                      <a:pPr algn="ctr"/>
                      <a:r>
                        <a:rPr lang="en-US" sz="2200" b="0" dirty="0" smtClean="0">
                          <a:solidFill>
                            <a:schemeClr val="tx1"/>
                          </a:solidFill>
                        </a:rPr>
                        <a:t>F</a:t>
                      </a:r>
                      <a:endParaRPr lang="en-US" sz="2200" b="0" dirty="0">
                        <a:solidFill>
                          <a:schemeClr val="tx1"/>
                        </a:solidFill>
                      </a:endParaRPr>
                    </a:p>
                  </a:txBody>
                  <a:tcPr>
                    <a:solidFill>
                      <a:schemeClr val="accent6">
                        <a:lumMod val="20000"/>
                        <a:lumOff val="80000"/>
                      </a:schemeClr>
                    </a:solidFill>
                  </a:tcPr>
                </a:tc>
                <a:tc>
                  <a:txBody>
                    <a:bodyPr/>
                    <a:lstStyle/>
                    <a:p>
                      <a:pPr algn="ctr"/>
                      <a:r>
                        <a:rPr lang="en-US" sz="2200" b="0" dirty="0" smtClean="0">
                          <a:solidFill>
                            <a:schemeClr val="tx1"/>
                          </a:solidFill>
                        </a:rPr>
                        <a:t>F</a:t>
                      </a:r>
                      <a:endParaRPr lang="en-US" sz="2200" b="0" dirty="0">
                        <a:solidFill>
                          <a:schemeClr val="tx1"/>
                        </a:solidFill>
                      </a:endParaRPr>
                    </a:p>
                  </a:txBody>
                  <a:tcPr>
                    <a:solidFill>
                      <a:schemeClr val="accent6">
                        <a:lumMod val="20000"/>
                        <a:lumOff val="80000"/>
                      </a:schemeClr>
                    </a:solidFill>
                  </a:tcPr>
                </a:tc>
                <a:tc>
                  <a:txBody>
                    <a:bodyPr/>
                    <a:lstStyle/>
                    <a:p>
                      <a:pPr algn="ctr"/>
                      <a:r>
                        <a:rPr lang="en-US" sz="2200" b="0" dirty="0" smtClean="0">
                          <a:solidFill>
                            <a:schemeClr val="tx1"/>
                          </a:solidFill>
                        </a:rPr>
                        <a:t>F</a:t>
                      </a:r>
                      <a:endParaRPr lang="en-US" sz="2200" b="0" dirty="0">
                        <a:solidFill>
                          <a:schemeClr val="tx1"/>
                        </a:solidFill>
                      </a:endParaRPr>
                    </a:p>
                  </a:txBody>
                  <a:tcPr>
                    <a:solidFill>
                      <a:schemeClr val="accent6">
                        <a:lumMod val="20000"/>
                        <a:lumOff val="80000"/>
                      </a:schemeClr>
                    </a:solidFill>
                  </a:tcPr>
                </a:tc>
                <a:tc>
                  <a:txBody>
                    <a:bodyPr/>
                    <a:lstStyle/>
                    <a:p>
                      <a:pPr algn="ctr"/>
                      <a:r>
                        <a:rPr lang="en-US" sz="2200" b="0" dirty="0" smtClean="0">
                          <a:solidFill>
                            <a:schemeClr val="tx1"/>
                          </a:solidFill>
                        </a:rPr>
                        <a:t>F</a:t>
                      </a:r>
                      <a:endParaRPr lang="en-US" sz="2200" b="0" dirty="0">
                        <a:solidFill>
                          <a:schemeClr val="tx1"/>
                        </a:solidFill>
                      </a:endParaRPr>
                    </a:p>
                  </a:txBody>
                  <a:tcPr>
                    <a:solidFill>
                      <a:schemeClr val="accent6">
                        <a:lumMod val="20000"/>
                        <a:lumOff val="80000"/>
                      </a:schemeClr>
                    </a:solidFill>
                  </a:tcPr>
                </a:tc>
                <a:tc>
                  <a:txBody>
                    <a:bodyPr/>
                    <a:lstStyle/>
                    <a:p>
                      <a:pPr algn="ctr"/>
                      <a:r>
                        <a:rPr lang="en-US" sz="2200" b="0" dirty="0" smtClean="0">
                          <a:solidFill>
                            <a:schemeClr val="tx1"/>
                          </a:solidFill>
                        </a:rPr>
                        <a:t>F</a:t>
                      </a:r>
                      <a:endParaRPr lang="en-US" sz="2200" b="0" dirty="0">
                        <a:solidFill>
                          <a:schemeClr val="tx1"/>
                        </a:solidFill>
                      </a:endParaRPr>
                    </a:p>
                  </a:txBody>
                  <a:tcPr>
                    <a:solidFill>
                      <a:schemeClr val="accent6">
                        <a:lumMod val="20000"/>
                        <a:lumOff val="80000"/>
                      </a:schemeClr>
                    </a:solidFill>
                  </a:tcPr>
                </a:tc>
                <a:tc>
                  <a:txBody>
                    <a:bodyPr/>
                    <a:lstStyle/>
                    <a:p>
                      <a:pPr algn="ctr"/>
                      <a:r>
                        <a:rPr lang="en-US" sz="2200" b="0" dirty="0" smtClean="0">
                          <a:solidFill>
                            <a:schemeClr val="tx1"/>
                          </a:solidFill>
                        </a:rPr>
                        <a:t>F</a:t>
                      </a:r>
                      <a:endParaRPr lang="en-US" sz="2200" b="0" dirty="0">
                        <a:solidFill>
                          <a:schemeClr val="tx1"/>
                        </a:solidFill>
                      </a:endParaRPr>
                    </a:p>
                  </a:txBody>
                  <a:tcPr>
                    <a:solidFill>
                      <a:schemeClr val="accent6">
                        <a:lumMod val="20000"/>
                        <a:lumOff val="80000"/>
                      </a:schemeClr>
                    </a:solidFill>
                  </a:tcPr>
                </a:tc>
                <a:tc>
                  <a:txBody>
                    <a:bodyPr/>
                    <a:lstStyle/>
                    <a:p>
                      <a:pPr algn="ctr"/>
                      <a:endParaRPr lang="en-US" sz="2200" b="0" dirty="0">
                        <a:solidFill>
                          <a:schemeClr val="tx1"/>
                        </a:solidFill>
                      </a:endParaRPr>
                    </a:p>
                  </a:txBody>
                  <a:tcPr>
                    <a:solidFill>
                      <a:schemeClr val="accent6">
                        <a:lumMod val="20000"/>
                        <a:lumOff val="80000"/>
                      </a:schemeClr>
                    </a:solidFill>
                  </a:tcPr>
                </a:tc>
                <a:tc>
                  <a:txBody>
                    <a:bodyPr/>
                    <a:lstStyle/>
                    <a:p>
                      <a:pPr algn="ctr"/>
                      <a:endParaRPr lang="en-US" sz="2200" b="0" dirty="0">
                        <a:solidFill>
                          <a:schemeClr val="tx1"/>
                        </a:solidFill>
                      </a:endParaRPr>
                    </a:p>
                  </a:txBody>
                  <a:tcPr>
                    <a:solidFill>
                      <a:schemeClr val="accent6">
                        <a:lumMod val="20000"/>
                        <a:lumOff val="80000"/>
                      </a:schemeClr>
                    </a:solidFill>
                  </a:tcPr>
                </a:tc>
                <a:tc>
                  <a:txBody>
                    <a:bodyPr/>
                    <a:lstStyle/>
                    <a:p>
                      <a:pPr algn="ctr"/>
                      <a:r>
                        <a:rPr lang="en-US" sz="2200" b="0" dirty="0" smtClean="0">
                          <a:solidFill>
                            <a:schemeClr val="tx1"/>
                          </a:solidFill>
                        </a:rPr>
                        <a:t>F</a:t>
                      </a:r>
                      <a:endParaRPr lang="en-US" sz="2200" b="0" dirty="0">
                        <a:solidFill>
                          <a:schemeClr val="tx1"/>
                        </a:solidFill>
                      </a:endParaRPr>
                    </a:p>
                  </a:txBody>
                  <a:tcPr>
                    <a:solidFill>
                      <a:schemeClr val="accent6">
                        <a:lumMod val="20000"/>
                        <a:lumOff val="80000"/>
                      </a:schemeClr>
                    </a:solidFill>
                  </a:tcPr>
                </a:tc>
                <a:tc>
                  <a:txBody>
                    <a:bodyPr/>
                    <a:lstStyle/>
                    <a:p>
                      <a:pPr algn="ctr"/>
                      <a:r>
                        <a:rPr lang="en-US" sz="2200" b="0" dirty="0" smtClean="0">
                          <a:solidFill>
                            <a:schemeClr val="tx1"/>
                          </a:solidFill>
                        </a:rPr>
                        <a:t>F</a:t>
                      </a:r>
                      <a:endParaRPr lang="en-US" sz="2200" b="0" dirty="0">
                        <a:solidFill>
                          <a:schemeClr val="tx1"/>
                        </a:solidFill>
                      </a:endParaRPr>
                    </a:p>
                  </a:txBody>
                  <a:tcPr>
                    <a:solidFill>
                      <a:schemeClr val="accent6">
                        <a:lumMod val="20000"/>
                        <a:lumOff val="80000"/>
                      </a:schemeClr>
                    </a:solidFill>
                  </a:tcPr>
                </a:tc>
                <a:tc>
                  <a:txBody>
                    <a:bodyPr/>
                    <a:lstStyle/>
                    <a:p>
                      <a:pPr algn="ctr"/>
                      <a:endParaRPr lang="en-US" sz="2200" b="0" dirty="0">
                        <a:solidFill>
                          <a:schemeClr val="tx1"/>
                        </a:solidFill>
                      </a:endParaRPr>
                    </a:p>
                  </a:txBody>
                  <a:tcPr>
                    <a:solidFill>
                      <a:schemeClr val="accent6">
                        <a:lumMod val="20000"/>
                        <a:lumOff val="80000"/>
                      </a:schemeClr>
                    </a:solidFill>
                  </a:tcPr>
                </a:tc>
                <a:tc>
                  <a:txBody>
                    <a:bodyPr/>
                    <a:lstStyle/>
                    <a:p>
                      <a:pPr algn="ctr"/>
                      <a:endParaRPr lang="en-US" sz="2200" b="0" dirty="0">
                        <a:solidFill>
                          <a:schemeClr val="tx1"/>
                        </a:solidFill>
                      </a:endParaRPr>
                    </a:p>
                  </a:txBody>
                  <a:tcPr>
                    <a:solidFill>
                      <a:schemeClr val="accent6">
                        <a:lumMod val="20000"/>
                        <a:lumOff val="80000"/>
                      </a:schemeClr>
                    </a:solidFill>
                  </a:tcPr>
                </a:tc>
                <a:tc>
                  <a:txBody>
                    <a:bodyPr/>
                    <a:lstStyle/>
                    <a:p>
                      <a:pPr algn="ctr"/>
                      <a:r>
                        <a:rPr lang="en-US" sz="2200" b="0" dirty="0" smtClean="0">
                          <a:solidFill>
                            <a:schemeClr val="tx1"/>
                          </a:solidFill>
                        </a:rPr>
                        <a:t>F</a:t>
                      </a:r>
                      <a:endParaRPr lang="en-US" sz="2200" b="0" dirty="0">
                        <a:solidFill>
                          <a:schemeClr val="tx1"/>
                        </a:solidFill>
                      </a:endParaRPr>
                    </a:p>
                  </a:txBody>
                  <a:tcPr>
                    <a:solidFill>
                      <a:schemeClr val="accent6">
                        <a:lumMod val="20000"/>
                        <a:lumOff val="80000"/>
                      </a:schemeClr>
                    </a:solidFill>
                  </a:tcPr>
                </a:tc>
                <a:tc>
                  <a:txBody>
                    <a:bodyPr/>
                    <a:lstStyle/>
                    <a:p>
                      <a:pPr algn="ctr"/>
                      <a:r>
                        <a:rPr lang="en-US" sz="2200" b="0" dirty="0" smtClean="0">
                          <a:solidFill>
                            <a:schemeClr val="tx1"/>
                          </a:solidFill>
                        </a:rPr>
                        <a:t>F</a:t>
                      </a:r>
                      <a:endParaRPr lang="en-US" sz="2200" b="0" dirty="0">
                        <a:solidFill>
                          <a:schemeClr val="tx1"/>
                        </a:solidFill>
                      </a:endParaRPr>
                    </a:p>
                  </a:txBody>
                  <a:tcPr>
                    <a:solidFill>
                      <a:schemeClr val="accent6">
                        <a:lumMod val="20000"/>
                        <a:lumOff val="80000"/>
                      </a:schemeClr>
                    </a:solidFill>
                  </a:tcPr>
                </a:tc>
                <a:tc>
                  <a:txBody>
                    <a:bodyPr/>
                    <a:lstStyle/>
                    <a:p>
                      <a:pPr algn="ctr"/>
                      <a:r>
                        <a:rPr lang="en-US" sz="2200" b="0" dirty="0" smtClean="0">
                          <a:solidFill>
                            <a:schemeClr val="tx1"/>
                          </a:solidFill>
                        </a:rPr>
                        <a:t>F</a:t>
                      </a:r>
                      <a:endParaRPr lang="en-US" sz="2200" b="0" dirty="0">
                        <a:solidFill>
                          <a:schemeClr val="tx1"/>
                        </a:solidFill>
                      </a:endParaRPr>
                    </a:p>
                  </a:txBody>
                  <a:tcPr>
                    <a:solidFill>
                      <a:schemeClr val="accent6">
                        <a:lumMod val="20000"/>
                        <a:lumOff val="80000"/>
                      </a:schemeClr>
                    </a:solidFill>
                  </a:tcPr>
                </a:tc>
              </a:tr>
            </a:tbl>
          </a:graphicData>
        </a:graphic>
      </p:graphicFrame>
    </p:spTree>
    <p:extLst>
      <p:ext uri="{BB962C8B-B14F-4D97-AF65-F5344CB8AC3E}">
        <p14:creationId xmlns="" xmlns:p14="http://schemas.microsoft.com/office/powerpoint/2010/main" val="1747275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ipe(left)">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left)">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wipe(left)">
                                      <p:cBhvr>
                                        <p:cTn id="2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Second Chance Page Replacement Algorithm</a:t>
            </a:r>
            <a:endParaRPr lang="en-US" dirty="0"/>
          </a:p>
        </p:txBody>
      </p:sp>
      <p:sp>
        <p:nvSpPr>
          <p:cNvPr id="3" name="Content Placeholder 2"/>
          <p:cNvSpPr>
            <a:spLocks noGrp="1"/>
          </p:cNvSpPr>
          <p:nvPr>
            <p:ph idx="1"/>
          </p:nvPr>
        </p:nvSpPr>
        <p:spPr/>
        <p:txBody>
          <a:bodyPr/>
          <a:lstStyle/>
          <a:p>
            <a:r>
              <a:rPr lang="en-US" dirty="0"/>
              <a:t>It is </a:t>
            </a:r>
            <a:r>
              <a:rPr lang="en-US" b="1" dirty="0">
                <a:solidFill>
                  <a:schemeClr val="accent6"/>
                </a:solidFill>
              </a:rPr>
              <a:t>modified form of the FIFO page replacement algorithm</a:t>
            </a:r>
            <a:r>
              <a:rPr lang="en-US" dirty="0"/>
              <a:t>.</a:t>
            </a:r>
          </a:p>
          <a:p>
            <a:r>
              <a:rPr lang="en-US" dirty="0"/>
              <a:t>It looks at the front of the queue as FIFO does, but instead of immediately paging out that page, it </a:t>
            </a:r>
            <a:r>
              <a:rPr lang="en-US" b="1" dirty="0">
                <a:solidFill>
                  <a:schemeClr val="accent6"/>
                </a:solidFill>
              </a:rPr>
              <a:t>checks to see if its referenced bit is set</a:t>
            </a:r>
            <a:r>
              <a:rPr lang="en-US" dirty="0"/>
              <a:t>. </a:t>
            </a:r>
          </a:p>
          <a:p>
            <a:pPr lvl="1"/>
            <a:r>
              <a:rPr lang="en-US" b="1" dirty="0">
                <a:solidFill>
                  <a:schemeClr val="accent6"/>
                </a:solidFill>
              </a:rPr>
              <a:t>If it is not set (zero), the page is swapped out</a:t>
            </a:r>
            <a:r>
              <a:rPr lang="en-US" dirty="0"/>
              <a:t>. </a:t>
            </a:r>
          </a:p>
          <a:p>
            <a:pPr lvl="1"/>
            <a:r>
              <a:rPr lang="en-US" b="1" dirty="0">
                <a:solidFill>
                  <a:schemeClr val="accent6"/>
                </a:solidFill>
              </a:rPr>
              <a:t>Otherwise, the referenced bit is cleared</a:t>
            </a:r>
            <a:r>
              <a:rPr lang="en-US" dirty="0"/>
              <a:t>, the </a:t>
            </a:r>
            <a:r>
              <a:rPr lang="en-US" b="1" dirty="0">
                <a:solidFill>
                  <a:schemeClr val="accent6"/>
                </a:solidFill>
              </a:rPr>
              <a:t>page is inserted at the back of the queue </a:t>
            </a:r>
            <a:r>
              <a:rPr lang="en-US" dirty="0"/>
              <a:t>(as if it were a new page) and this process is repeated. </a:t>
            </a:r>
          </a:p>
        </p:txBody>
      </p:sp>
      <p:sp>
        <p:nvSpPr>
          <p:cNvPr id="4" name="Rectangle 3"/>
          <p:cNvSpPr/>
          <p:nvPr/>
        </p:nvSpPr>
        <p:spPr>
          <a:xfrm>
            <a:off x="2338388" y="3632200"/>
            <a:ext cx="609600" cy="457200"/>
          </a:xfrm>
          <a:prstGeom prst="rect">
            <a:avLst/>
          </a:prstGeom>
          <a:ln w="38100">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smtClean="0"/>
              <a:t>A</a:t>
            </a:r>
            <a:endParaRPr lang="en-IN" dirty="0"/>
          </a:p>
        </p:txBody>
      </p:sp>
      <p:sp>
        <p:nvSpPr>
          <p:cNvPr id="5" name="Rectangle 4"/>
          <p:cNvSpPr/>
          <p:nvPr/>
        </p:nvSpPr>
        <p:spPr>
          <a:xfrm>
            <a:off x="3557588" y="3632200"/>
            <a:ext cx="609600" cy="457200"/>
          </a:xfrm>
          <a:prstGeom prst="rect">
            <a:avLst/>
          </a:prstGeom>
          <a:ln w="38100">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smtClean="0"/>
              <a:t>B</a:t>
            </a:r>
            <a:endParaRPr lang="en-IN" dirty="0"/>
          </a:p>
        </p:txBody>
      </p:sp>
      <p:sp>
        <p:nvSpPr>
          <p:cNvPr id="6" name="Rectangle 5"/>
          <p:cNvSpPr/>
          <p:nvPr/>
        </p:nvSpPr>
        <p:spPr>
          <a:xfrm>
            <a:off x="4776788" y="3632200"/>
            <a:ext cx="609600" cy="457200"/>
          </a:xfrm>
          <a:prstGeom prst="rect">
            <a:avLst/>
          </a:prstGeom>
          <a:ln w="38100">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smtClean="0"/>
              <a:t>C</a:t>
            </a:r>
            <a:endParaRPr lang="en-IN" dirty="0"/>
          </a:p>
        </p:txBody>
      </p:sp>
      <p:cxnSp>
        <p:nvCxnSpPr>
          <p:cNvPr id="7" name="Straight Connector 6"/>
          <p:cNvCxnSpPr/>
          <p:nvPr/>
        </p:nvCxnSpPr>
        <p:spPr>
          <a:xfrm>
            <a:off x="2947988" y="3860800"/>
            <a:ext cx="6096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4167188" y="3860800"/>
            <a:ext cx="6096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5995988" y="3632200"/>
            <a:ext cx="609600" cy="457200"/>
          </a:xfrm>
          <a:prstGeom prst="rect">
            <a:avLst/>
          </a:prstGeom>
          <a:ln w="38100">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smtClean="0"/>
              <a:t>D</a:t>
            </a:r>
            <a:endParaRPr lang="en-IN" dirty="0"/>
          </a:p>
        </p:txBody>
      </p:sp>
      <p:sp>
        <p:nvSpPr>
          <p:cNvPr id="10" name="Rectangle 9"/>
          <p:cNvSpPr/>
          <p:nvPr/>
        </p:nvSpPr>
        <p:spPr>
          <a:xfrm>
            <a:off x="7215188" y="3632200"/>
            <a:ext cx="609600" cy="457200"/>
          </a:xfrm>
          <a:prstGeom prst="rect">
            <a:avLst/>
          </a:prstGeom>
          <a:ln w="38100">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smtClean="0"/>
              <a:t>E</a:t>
            </a:r>
            <a:endParaRPr lang="en-IN" dirty="0"/>
          </a:p>
        </p:txBody>
      </p:sp>
      <p:cxnSp>
        <p:nvCxnSpPr>
          <p:cNvPr id="11" name="Straight Connector 10"/>
          <p:cNvCxnSpPr/>
          <p:nvPr/>
        </p:nvCxnSpPr>
        <p:spPr>
          <a:xfrm>
            <a:off x="6605588" y="3860800"/>
            <a:ext cx="6096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386388" y="3860800"/>
            <a:ext cx="6096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490788" y="3258105"/>
            <a:ext cx="304800" cy="369332"/>
          </a:xfrm>
          <a:prstGeom prst="rect">
            <a:avLst/>
          </a:prstGeom>
          <a:noFill/>
        </p:spPr>
        <p:txBody>
          <a:bodyPr wrap="square" rtlCol="0">
            <a:spAutoFit/>
          </a:bodyPr>
          <a:lstStyle/>
          <a:p>
            <a:pPr algn="ctr"/>
            <a:r>
              <a:rPr lang="en-US" dirty="0" smtClean="0"/>
              <a:t>1</a:t>
            </a:r>
            <a:endParaRPr lang="en-US" dirty="0"/>
          </a:p>
        </p:txBody>
      </p:sp>
      <p:cxnSp>
        <p:nvCxnSpPr>
          <p:cNvPr id="14" name="Straight Connector 13"/>
          <p:cNvCxnSpPr/>
          <p:nvPr/>
        </p:nvCxnSpPr>
        <p:spPr>
          <a:xfrm>
            <a:off x="6681788" y="3860800"/>
            <a:ext cx="5334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709988" y="3258105"/>
            <a:ext cx="304800" cy="369332"/>
          </a:xfrm>
          <a:prstGeom prst="rect">
            <a:avLst/>
          </a:prstGeom>
          <a:noFill/>
        </p:spPr>
        <p:txBody>
          <a:bodyPr wrap="square" rtlCol="0">
            <a:spAutoFit/>
          </a:bodyPr>
          <a:lstStyle/>
          <a:p>
            <a:pPr algn="ctr"/>
            <a:r>
              <a:rPr lang="en-US" dirty="0" smtClean="0"/>
              <a:t>0</a:t>
            </a:r>
            <a:endParaRPr lang="en-US" dirty="0"/>
          </a:p>
        </p:txBody>
      </p:sp>
      <p:sp>
        <p:nvSpPr>
          <p:cNvPr id="16" name="TextBox 15"/>
          <p:cNvSpPr txBox="1"/>
          <p:nvPr/>
        </p:nvSpPr>
        <p:spPr>
          <a:xfrm>
            <a:off x="4957763" y="3258105"/>
            <a:ext cx="304800" cy="369332"/>
          </a:xfrm>
          <a:prstGeom prst="rect">
            <a:avLst/>
          </a:prstGeom>
          <a:noFill/>
        </p:spPr>
        <p:txBody>
          <a:bodyPr wrap="square" rtlCol="0">
            <a:spAutoFit/>
          </a:bodyPr>
          <a:lstStyle/>
          <a:p>
            <a:pPr algn="ctr"/>
            <a:r>
              <a:rPr lang="en-US" dirty="0" smtClean="0"/>
              <a:t>1</a:t>
            </a:r>
            <a:endParaRPr lang="en-US" dirty="0"/>
          </a:p>
        </p:txBody>
      </p:sp>
      <p:sp>
        <p:nvSpPr>
          <p:cNvPr id="17" name="TextBox 16"/>
          <p:cNvSpPr txBox="1"/>
          <p:nvPr/>
        </p:nvSpPr>
        <p:spPr>
          <a:xfrm>
            <a:off x="6176963" y="3258105"/>
            <a:ext cx="304800" cy="369332"/>
          </a:xfrm>
          <a:prstGeom prst="rect">
            <a:avLst/>
          </a:prstGeom>
          <a:noFill/>
        </p:spPr>
        <p:txBody>
          <a:bodyPr wrap="square" rtlCol="0">
            <a:spAutoFit/>
          </a:bodyPr>
          <a:lstStyle/>
          <a:p>
            <a:pPr algn="ctr"/>
            <a:r>
              <a:rPr lang="en-US" dirty="0" smtClean="0"/>
              <a:t>0</a:t>
            </a:r>
            <a:endParaRPr lang="en-US" dirty="0"/>
          </a:p>
        </p:txBody>
      </p:sp>
      <p:sp>
        <p:nvSpPr>
          <p:cNvPr id="18" name="TextBox 17"/>
          <p:cNvSpPr txBox="1"/>
          <p:nvPr/>
        </p:nvSpPr>
        <p:spPr>
          <a:xfrm>
            <a:off x="7391400" y="3258105"/>
            <a:ext cx="304800" cy="369332"/>
          </a:xfrm>
          <a:prstGeom prst="rect">
            <a:avLst/>
          </a:prstGeom>
          <a:noFill/>
        </p:spPr>
        <p:txBody>
          <a:bodyPr wrap="square" rtlCol="0">
            <a:spAutoFit/>
          </a:bodyPr>
          <a:lstStyle/>
          <a:p>
            <a:pPr algn="ctr"/>
            <a:r>
              <a:rPr lang="en-US" dirty="0" smtClean="0"/>
              <a:t>1</a:t>
            </a:r>
            <a:endParaRPr lang="en-US" dirty="0"/>
          </a:p>
        </p:txBody>
      </p:sp>
      <p:sp>
        <p:nvSpPr>
          <p:cNvPr id="19" name="TextBox 18"/>
          <p:cNvSpPr txBox="1"/>
          <p:nvPr/>
        </p:nvSpPr>
        <p:spPr>
          <a:xfrm>
            <a:off x="776288" y="3214469"/>
            <a:ext cx="1371600" cy="646331"/>
          </a:xfrm>
          <a:prstGeom prst="rect">
            <a:avLst/>
          </a:prstGeom>
          <a:noFill/>
        </p:spPr>
        <p:txBody>
          <a:bodyPr wrap="square" rtlCol="0">
            <a:spAutoFit/>
          </a:bodyPr>
          <a:lstStyle/>
          <a:p>
            <a:r>
              <a:rPr lang="en-US" dirty="0" smtClean="0"/>
              <a:t>Page loaded </a:t>
            </a:r>
          </a:p>
          <a:p>
            <a:r>
              <a:rPr lang="en-US" dirty="0" smtClean="0"/>
              <a:t>first</a:t>
            </a:r>
            <a:endParaRPr lang="en-US" dirty="0"/>
          </a:p>
        </p:txBody>
      </p:sp>
      <p:sp>
        <p:nvSpPr>
          <p:cNvPr id="20" name="TextBox 19"/>
          <p:cNvSpPr txBox="1"/>
          <p:nvPr/>
        </p:nvSpPr>
        <p:spPr>
          <a:xfrm>
            <a:off x="8072438" y="3214469"/>
            <a:ext cx="1463040" cy="646331"/>
          </a:xfrm>
          <a:prstGeom prst="rect">
            <a:avLst/>
          </a:prstGeom>
          <a:noFill/>
        </p:spPr>
        <p:txBody>
          <a:bodyPr wrap="square" rtlCol="0">
            <a:spAutoFit/>
          </a:bodyPr>
          <a:lstStyle/>
          <a:p>
            <a:r>
              <a:rPr lang="en-US" dirty="0" smtClean="0"/>
              <a:t>Most recently loaded page</a:t>
            </a:r>
            <a:endParaRPr lang="en-US" dirty="0"/>
          </a:p>
        </p:txBody>
      </p:sp>
      <p:cxnSp>
        <p:nvCxnSpPr>
          <p:cNvPr id="21" name="Straight Arrow Connector 20"/>
          <p:cNvCxnSpPr>
            <a:endCxn id="4" idx="1"/>
          </p:cNvCxnSpPr>
          <p:nvPr/>
        </p:nvCxnSpPr>
        <p:spPr>
          <a:xfrm>
            <a:off x="1423988" y="3632200"/>
            <a:ext cx="914400" cy="228600"/>
          </a:xfrm>
          <a:prstGeom prst="straightConnector1">
            <a:avLst/>
          </a:prstGeom>
          <a:ln w="38100">
            <a:solidFill>
              <a:schemeClr val="accent6"/>
            </a:solidFill>
            <a:tailEnd type="triangle"/>
          </a:ln>
        </p:spPr>
        <p:style>
          <a:lnRef idx="2">
            <a:schemeClr val="accent2"/>
          </a:lnRef>
          <a:fillRef idx="0">
            <a:schemeClr val="accent2"/>
          </a:fillRef>
          <a:effectRef idx="1">
            <a:schemeClr val="accent2"/>
          </a:effectRef>
          <a:fontRef idx="minor">
            <a:schemeClr val="tx1"/>
          </a:fontRef>
        </p:style>
      </p:cxnSp>
      <p:cxnSp>
        <p:nvCxnSpPr>
          <p:cNvPr id="22" name="Straight Arrow Connector 21"/>
          <p:cNvCxnSpPr>
            <a:endCxn id="10" idx="3"/>
          </p:cNvCxnSpPr>
          <p:nvPr/>
        </p:nvCxnSpPr>
        <p:spPr>
          <a:xfrm flipH="1">
            <a:off x="7824788" y="3632200"/>
            <a:ext cx="300038" cy="228600"/>
          </a:xfrm>
          <a:prstGeom prst="straightConnector1">
            <a:avLst/>
          </a:prstGeom>
          <a:ln w="38100">
            <a:solidFill>
              <a:schemeClr val="accent6"/>
            </a:solidFill>
            <a:tailEnd type="triangle"/>
          </a:ln>
        </p:spPr>
        <p:style>
          <a:lnRef idx="2">
            <a:schemeClr val="accent2"/>
          </a:lnRef>
          <a:fillRef idx="0">
            <a:schemeClr val="accent2"/>
          </a:fillRef>
          <a:effectRef idx="1">
            <a:schemeClr val="accent2"/>
          </a:effectRef>
          <a:fontRef idx="minor">
            <a:schemeClr val="tx1"/>
          </a:fontRef>
        </p:style>
      </p:cxnSp>
      <p:sp>
        <p:nvSpPr>
          <p:cNvPr id="23" name="Rectangle 22"/>
          <p:cNvSpPr/>
          <p:nvPr/>
        </p:nvSpPr>
        <p:spPr>
          <a:xfrm>
            <a:off x="2338388" y="4660345"/>
            <a:ext cx="609600" cy="457200"/>
          </a:xfrm>
          <a:prstGeom prst="rect">
            <a:avLst/>
          </a:prstGeom>
          <a:ln w="38100">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smtClean="0"/>
              <a:t>B</a:t>
            </a:r>
            <a:endParaRPr lang="en-IN" dirty="0"/>
          </a:p>
        </p:txBody>
      </p:sp>
      <p:sp>
        <p:nvSpPr>
          <p:cNvPr id="24" name="Rectangle 23"/>
          <p:cNvSpPr/>
          <p:nvPr/>
        </p:nvSpPr>
        <p:spPr>
          <a:xfrm>
            <a:off x="3557588" y="4660345"/>
            <a:ext cx="609600" cy="457200"/>
          </a:xfrm>
          <a:prstGeom prst="rect">
            <a:avLst/>
          </a:prstGeom>
          <a:ln w="38100">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smtClean="0"/>
              <a:t>C</a:t>
            </a:r>
            <a:endParaRPr lang="en-IN" dirty="0"/>
          </a:p>
        </p:txBody>
      </p:sp>
      <p:sp>
        <p:nvSpPr>
          <p:cNvPr id="25" name="Rectangle 24"/>
          <p:cNvSpPr/>
          <p:nvPr/>
        </p:nvSpPr>
        <p:spPr>
          <a:xfrm>
            <a:off x="4776788" y="4660345"/>
            <a:ext cx="609600" cy="457200"/>
          </a:xfrm>
          <a:prstGeom prst="rect">
            <a:avLst/>
          </a:prstGeom>
          <a:ln w="38100">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smtClean="0"/>
              <a:t>D</a:t>
            </a:r>
            <a:endParaRPr lang="en-IN" dirty="0"/>
          </a:p>
        </p:txBody>
      </p:sp>
      <p:cxnSp>
        <p:nvCxnSpPr>
          <p:cNvPr id="26" name="Straight Connector 25"/>
          <p:cNvCxnSpPr/>
          <p:nvPr/>
        </p:nvCxnSpPr>
        <p:spPr>
          <a:xfrm>
            <a:off x="2947988" y="4888945"/>
            <a:ext cx="6096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4167188" y="4888945"/>
            <a:ext cx="6096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5995988" y="4660345"/>
            <a:ext cx="609600" cy="457200"/>
          </a:xfrm>
          <a:prstGeom prst="rect">
            <a:avLst/>
          </a:prstGeom>
          <a:ln w="38100">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smtClean="0"/>
              <a:t>E</a:t>
            </a:r>
            <a:endParaRPr lang="en-IN" dirty="0"/>
          </a:p>
        </p:txBody>
      </p:sp>
      <p:sp>
        <p:nvSpPr>
          <p:cNvPr id="29" name="Rectangle 28"/>
          <p:cNvSpPr/>
          <p:nvPr/>
        </p:nvSpPr>
        <p:spPr>
          <a:xfrm>
            <a:off x="7215188" y="4660345"/>
            <a:ext cx="609600" cy="457200"/>
          </a:xfrm>
          <a:prstGeom prst="rect">
            <a:avLst/>
          </a:prstGeom>
          <a:ln w="38100">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smtClean="0"/>
              <a:t>A</a:t>
            </a:r>
            <a:endParaRPr lang="en-IN" dirty="0"/>
          </a:p>
        </p:txBody>
      </p:sp>
      <p:cxnSp>
        <p:nvCxnSpPr>
          <p:cNvPr id="30" name="Straight Connector 29"/>
          <p:cNvCxnSpPr/>
          <p:nvPr/>
        </p:nvCxnSpPr>
        <p:spPr>
          <a:xfrm>
            <a:off x="6605588" y="4888945"/>
            <a:ext cx="6096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5386388" y="4888945"/>
            <a:ext cx="6096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490788" y="4298950"/>
            <a:ext cx="304800" cy="369332"/>
          </a:xfrm>
          <a:prstGeom prst="rect">
            <a:avLst/>
          </a:prstGeom>
          <a:noFill/>
        </p:spPr>
        <p:txBody>
          <a:bodyPr wrap="square" rtlCol="0">
            <a:spAutoFit/>
          </a:bodyPr>
          <a:lstStyle/>
          <a:p>
            <a:pPr algn="ctr"/>
            <a:r>
              <a:rPr lang="en-US" dirty="0" smtClean="0"/>
              <a:t>0</a:t>
            </a:r>
            <a:endParaRPr lang="en-US" dirty="0"/>
          </a:p>
        </p:txBody>
      </p:sp>
      <p:cxnSp>
        <p:nvCxnSpPr>
          <p:cNvPr id="33" name="Straight Connector 32"/>
          <p:cNvCxnSpPr/>
          <p:nvPr/>
        </p:nvCxnSpPr>
        <p:spPr>
          <a:xfrm>
            <a:off x="6681788" y="4888945"/>
            <a:ext cx="5334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3709988" y="4298950"/>
            <a:ext cx="304800" cy="369332"/>
          </a:xfrm>
          <a:prstGeom prst="rect">
            <a:avLst/>
          </a:prstGeom>
          <a:noFill/>
        </p:spPr>
        <p:txBody>
          <a:bodyPr wrap="square" rtlCol="0">
            <a:spAutoFit/>
          </a:bodyPr>
          <a:lstStyle/>
          <a:p>
            <a:pPr algn="ctr"/>
            <a:r>
              <a:rPr lang="en-US" dirty="0" smtClean="0"/>
              <a:t>1</a:t>
            </a:r>
            <a:endParaRPr lang="en-US" dirty="0"/>
          </a:p>
        </p:txBody>
      </p:sp>
      <p:sp>
        <p:nvSpPr>
          <p:cNvPr id="35" name="TextBox 34"/>
          <p:cNvSpPr txBox="1"/>
          <p:nvPr/>
        </p:nvSpPr>
        <p:spPr>
          <a:xfrm>
            <a:off x="4957763" y="4298950"/>
            <a:ext cx="304800" cy="369332"/>
          </a:xfrm>
          <a:prstGeom prst="rect">
            <a:avLst/>
          </a:prstGeom>
          <a:noFill/>
        </p:spPr>
        <p:txBody>
          <a:bodyPr wrap="square" rtlCol="0">
            <a:spAutoFit/>
          </a:bodyPr>
          <a:lstStyle/>
          <a:p>
            <a:pPr algn="ctr"/>
            <a:r>
              <a:rPr lang="en-US" dirty="0" smtClean="0"/>
              <a:t>0</a:t>
            </a:r>
            <a:endParaRPr lang="en-US" dirty="0"/>
          </a:p>
        </p:txBody>
      </p:sp>
      <p:sp>
        <p:nvSpPr>
          <p:cNvPr id="36" name="TextBox 35"/>
          <p:cNvSpPr txBox="1"/>
          <p:nvPr/>
        </p:nvSpPr>
        <p:spPr>
          <a:xfrm>
            <a:off x="6176963" y="4298950"/>
            <a:ext cx="304800" cy="369332"/>
          </a:xfrm>
          <a:prstGeom prst="rect">
            <a:avLst/>
          </a:prstGeom>
          <a:noFill/>
        </p:spPr>
        <p:txBody>
          <a:bodyPr wrap="square" rtlCol="0">
            <a:spAutoFit/>
          </a:bodyPr>
          <a:lstStyle/>
          <a:p>
            <a:pPr algn="ctr"/>
            <a:r>
              <a:rPr lang="en-US" dirty="0" smtClean="0"/>
              <a:t>1</a:t>
            </a:r>
            <a:endParaRPr lang="en-US" dirty="0"/>
          </a:p>
        </p:txBody>
      </p:sp>
      <p:sp>
        <p:nvSpPr>
          <p:cNvPr id="37" name="TextBox 36"/>
          <p:cNvSpPr txBox="1"/>
          <p:nvPr/>
        </p:nvSpPr>
        <p:spPr>
          <a:xfrm>
            <a:off x="7391400" y="4298950"/>
            <a:ext cx="304800" cy="369332"/>
          </a:xfrm>
          <a:prstGeom prst="rect">
            <a:avLst/>
          </a:prstGeom>
          <a:noFill/>
        </p:spPr>
        <p:txBody>
          <a:bodyPr wrap="square" rtlCol="0">
            <a:spAutoFit/>
          </a:bodyPr>
          <a:lstStyle/>
          <a:p>
            <a:pPr algn="ctr"/>
            <a:r>
              <a:rPr lang="en-US" dirty="0">
                <a:solidFill>
                  <a:schemeClr val="accent6"/>
                </a:solidFill>
              </a:rPr>
              <a:t>0</a:t>
            </a:r>
          </a:p>
        </p:txBody>
      </p:sp>
      <p:sp>
        <p:nvSpPr>
          <p:cNvPr id="38" name="Rectangle 37"/>
          <p:cNvSpPr/>
          <p:nvPr/>
        </p:nvSpPr>
        <p:spPr>
          <a:xfrm>
            <a:off x="2338388" y="5689600"/>
            <a:ext cx="609600" cy="457200"/>
          </a:xfrm>
          <a:prstGeom prst="rect">
            <a:avLst/>
          </a:prstGeom>
          <a:ln w="38100">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smtClean="0"/>
              <a:t>C</a:t>
            </a:r>
            <a:endParaRPr lang="en-IN" dirty="0"/>
          </a:p>
        </p:txBody>
      </p:sp>
      <p:sp>
        <p:nvSpPr>
          <p:cNvPr id="39" name="Rectangle 38"/>
          <p:cNvSpPr/>
          <p:nvPr/>
        </p:nvSpPr>
        <p:spPr>
          <a:xfrm>
            <a:off x="3557588" y="5689600"/>
            <a:ext cx="609600" cy="457200"/>
          </a:xfrm>
          <a:prstGeom prst="rect">
            <a:avLst/>
          </a:prstGeom>
          <a:ln w="38100">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smtClean="0"/>
              <a:t>D</a:t>
            </a:r>
            <a:endParaRPr lang="en-IN" dirty="0"/>
          </a:p>
        </p:txBody>
      </p:sp>
      <p:sp>
        <p:nvSpPr>
          <p:cNvPr id="40" name="Rectangle 39"/>
          <p:cNvSpPr/>
          <p:nvPr/>
        </p:nvSpPr>
        <p:spPr>
          <a:xfrm>
            <a:off x="4776788" y="5689600"/>
            <a:ext cx="609600" cy="457200"/>
          </a:xfrm>
          <a:prstGeom prst="rect">
            <a:avLst/>
          </a:prstGeom>
          <a:ln w="38100">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smtClean="0"/>
              <a:t>E</a:t>
            </a:r>
            <a:endParaRPr lang="en-IN" dirty="0"/>
          </a:p>
        </p:txBody>
      </p:sp>
      <p:cxnSp>
        <p:nvCxnSpPr>
          <p:cNvPr id="41" name="Straight Connector 40"/>
          <p:cNvCxnSpPr/>
          <p:nvPr/>
        </p:nvCxnSpPr>
        <p:spPr>
          <a:xfrm>
            <a:off x="2947988" y="5918200"/>
            <a:ext cx="6096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4167188" y="5918200"/>
            <a:ext cx="6096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a:xfrm>
            <a:off x="5995988" y="5689600"/>
            <a:ext cx="609600" cy="457200"/>
          </a:xfrm>
          <a:prstGeom prst="rect">
            <a:avLst/>
          </a:prstGeom>
          <a:ln w="38100">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smtClean="0"/>
              <a:t>A</a:t>
            </a:r>
            <a:endParaRPr lang="en-IN" dirty="0"/>
          </a:p>
        </p:txBody>
      </p:sp>
      <p:sp>
        <p:nvSpPr>
          <p:cNvPr id="44" name="Rectangle 43"/>
          <p:cNvSpPr/>
          <p:nvPr/>
        </p:nvSpPr>
        <p:spPr>
          <a:xfrm>
            <a:off x="7215188" y="5689600"/>
            <a:ext cx="609600" cy="457200"/>
          </a:xfrm>
          <a:prstGeom prst="rect">
            <a:avLst/>
          </a:prstGeom>
          <a:ln w="38100">
            <a:solidFill>
              <a:schemeClr val="accent2"/>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smtClean="0"/>
              <a:t>F</a:t>
            </a:r>
            <a:endParaRPr lang="en-IN" dirty="0"/>
          </a:p>
        </p:txBody>
      </p:sp>
      <p:cxnSp>
        <p:nvCxnSpPr>
          <p:cNvPr id="45" name="Straight Connector 44"/>
          <p:cNvCxnSpPr/>
          <p:nvPr/>
        </p:nvCxnSpPr>
        <p:spPr>
          <a:xfrm>
            <a:off x="6605588" y="5918200"/>
            <a:ext cx="6096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5386388" y="5918200"/>
            <a:ext cx="6096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2490788" y="5328205"/>
            <a:ext cx="304800" cy="369332"/>
          </a:xfrm>
          <a:prstGeom prst="rect">
            <a:avLst/>
          </a:prstGeom>
          <a:noFill/>
        </p:spPr>
        <p:txBody>
          <a:bodyPr wrap="square" rtlCol="0">
            <a:spAutoFit/>
          </a:bodyPr>
          <a:lstStyle/>
          <a:p>
            <a:pPr algn="ctr"/>
            <a:r>
              <a:rPr lang="en-US" dirty="0" smtClean="0"/>
              <a:t>1</a:t>
            </a:r>
            <a:endParaRPr lang="en-US" dirty="0"/>
          </a:p>
        </p:txBody>
      </p:sp>
      <p:cxnSp>
        <p:nvCxnSpPr>
          <p:cNvPr id="48" name="Straight Connector 47"/>
          <p:cNvCxnSpPr/>
          <p:nvPr/>
        </p:nvCxnSpPr>
        <p:spPr>
          <a:xfrm>
            <a:off x="6681788" y="5918200"/>
            <a:ext cx="5334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3709988" y="5328205"/>
            <a:ext cx="304800" cy="369332"/>
          </a:xfrm>
          <a:prstGeom prst="rect">
            <a:avLst/>
          </a:prstGeom>
          <a:noFill/>
        </p:spPr>
        <p:txBody>
          <a:bodyPr wrap="square" rtlCol="0">
            <a:spAutoFit/>
          </a:bodyPr>
          <a:lstStyle/>
          <a:p>
            <a:pPr algn="ctr"/>
            <a:r>
              <a:rPr lang="en-US" dirty="0" smtClean="0"/>
              <a:t>0</a:t>
            </a:r>
            <a:endParaRPr lang="en-US" dirty="0"/>
          </a:p>
        </p:txBody>
      </p:sp>
      <p:sp>
        <p:nvSpPr>
          <p:cNvPr id="50" name="TextBox 49"/>
          <p:cNvSpPr txBox="1"/>
          <p:nvPr/>
        </p:nvSpPr>
        <p:spPr>
          <a:xfrm>
            <a:off x="4957763" y="5328205"/>
            <a:ext cx="304800" cy="369332"/>
          </a:xfrm>
          <a:prstGeom prst="rect">
            <a:avLst/>
          </a:prstGeom>
          <a:noFill/>
        </p:spPr>
        <p:txBody>
          <a:bodyPr wrap="square" rtlCol="0">
            <a:spAutoFit/>
          </a:bodyPr>
          <a:lstStyle/>
          <a:p>
            <a:pPr algn="ctr"/>
            <a:r>
              <a:rPr lang="en-US" dirty="0" smtClean="0"/>
              <a:t>1</a:t>
            </a:r>
            <a:endParaRPr lang="en-US" dirty="0"/>
          </a:p>
        </p:txBody>
      </p:sp>
      <p:sp>
        <p:nvSpPr>
          <p:cNvPr id="51" name="TextBox 50"/>
          <p:cNvSpPr txBox="1"/>
          <p:nvPr/>
        </p:nvSpPr>
        <p:spPr>
          <a:xfrm>
            <a:off x="6176963" y="5328205"/>
            <a:ext cx="304800" cy="369332"/>
          </a:xfrm>
          <a:prstGeom prst="rect">
            <a:avLst/>
          </a:prstGeom>
          <a:noFill/>
        </p:spPr>
        <p:txBody>
          <a:bodyPr wrap="square" rtlCol="0">
            <a:spAutoFit/>
          </a:bodyPr>
          <a:lstStyle/>
          <a:p>
            <a:pPr algn="ctr"/>
            <a:r>
              <a:rPr lang="en-US" dirty="0" smtClean="0"/>
              <a:t>0</a:t>
            </a:r>
            <a:endParaRPr lang="en-US" dirty="0"/>
          </a:p>
        </p:txBody>
      </p:sp>
      <p:sp>
        <p:nvSpPr>
          <p:cNvPr id="52" name="TextBox 51"/>
          <p:cNvSpPr txBox="1"/>
          <p:nvPr/>
        </p:nvSpPr>
        <p:spPr>
          <a:xfrm>
            <a:off x="7391400" y="5328205"/>
            <a:ext cx="304800" cy="369332"/>
          </a:xfrm>
          <a:prstGeom prst="rect">
            <a:avLst/>
          </a:prstGeom>
          <a:noFill/>
        </p:spPr>
        <p:txBody>
          <a:bodyPr wrap="square" rtlCol="0">
            <a:spAutoFit/>
          </a:bodyPr>
          <a:lstStyle/>
          <a:p>
            <a:pPr algn="ctr"/>
            <a:r>
              <a:rPr lang="en-US" dirty="0" smtClean="0">
                <a:solidFill>
                  <a:schemeClr val="accent2"/>
                </a:solidFill>
              </a:rPr>
              <a:t>1</a:t>
            </a:r>
            <a:endParaRPr lang="en-US" dirty="0">
              <a:solidFill>
                <a:schemeClr val="accent2"/>
              </a:solidFill>
            </a:endParaRPr>
          </a:p>
        </p:txBody>
      </p:sp>
      <p:cxnSp>
        <p:nvCxnSpPr>
          <p:cNvPr id="53" name="Straight Arrow Connector 52"/>
          <p:cNvCxnSpPr/>
          <p:nvPr/>
        </p:nvCxnSpPr>
        <p:spPr>
          <a:xfrm flipH="1">
            <a:off x="1881188" y="4888945"/>
            <a:ext cx="457200" cy="0"/>
          </a:xfrm>
          <a:prstGeom prst="straightConnector1">
            <a:avLst/>
          </a:prstGeom>
          <a:ln w="38100">
            <a:solidFill>
              <a:schemeClr val="accent6"/>
            </a:solidFill>
            <a:tailEnd type="triangle"/>
          </a:ln>
        </p:spPr>
        <p:style>
          <a:lnRef idx="2">
            <a:schemeClr val="accent2"/>
          </a:lnRef>
          <a:fillRef idx="0">
            <a:schemeClr val="accent2"/>
          </a:fillRef>
          <a:effectRef idx="1">
            <a:schemeClr val="accent2"/>
          </a:effectRef>
          <a:fontRef idx="minor">
            <a:schemeClr val="tx1"/>
          </a:fontRef>
        </p:style>
      </p:cxnSp>
      <p:cxnSp>
        <p:nvCxnSpPr>
          <p:cNvPr id="54" name="Straight Arrow Connector 53"/>
          <p:cNvCxnSpPr/>
          <p:nvPr/>
        </p:nvCxnSpPr>
        <p:spPr>
          <a:xfrm flipH="1" flipV="1">
            <a:off x="7821419" y="4884728"/>
            <a:ext cx="596483" cy="8434"/>
          </a:xfrm>
          <a:prstGeom prst="straightConnector1">
            <a:avLst/>
          </a:prstGeom>
          <a:ln w="38100">
            <a:solidFill>
              <a:schemeClr val="accent6"/>
            </a:solidFill>
            <a:tailEnd type="triangle"/>
          </a:ln>
        </p:spPr>
        <p:style>
          <a:lnRef idx="2">
            <a:schemeClr val="accent2"/>
          </a:lnRef>
          <a:fillRef idx="0">
            <a:schemeClr val="accent2"/>
          </a:fillRef>
          <a:effectRef idx="1">
            <a:schemeClr val="accent2"/>
          </a:effectRef>
          <a:fontRef idx="minor">
            <a:schemeClr val="tx1"/>
          </a:fontRef>
        </p:style>
      </p:cxnSp>
      <p:sp>
        <p:nvSpPr>
          <p:cNvPr id="55" name="TextBox 54"/>
          <p:cNvSpPr txBox="1"/>
          <p:nvPr/>
        </p:nvSpPr>
        <p:spPr>
          <a:xfrm>
            <a:off x="951621" y="4704279"/>
            <a:ext cx="914400" cy="369332"/>
          </a:xfrm>
          <a:prstGeom prst="rect">
            <a:avLst/>
          </a:prstGeom>
          <a:noFill/>
        </p:spPr>
        <p:txBody>
          <a:bodyPr wrap="square" rtlCol="0">
            <a:spAutoFit/>
          </a:bodyPr>
          <a:lstStyle/>
          <a:p>
            <a:r>
              <a:rPr lang="en-US" dirty="0" smtClean="0"/>
              <a:t>Remove</a:t>
            </a:r>
            <a:endParaRPr lang="en-US" dirty="0"/>
          </a:p>
        </p:txBody>
      </p:sp>
      <p:sp>
        <p:nvSpPr>
          <p:cNvPr id="56" name="TextBox 55"/>
          <p:cNvSpPr txBox="1"/>
          <p:nvPr/>
        </p:nvSpPr>
        <p:spPr>
          <a:xfrm>
            <a:off x="8388448" y="4704279"/>
            <a:ext cx="1188720" cy="369332"/>
          </a:xfrm>
          <a:prstGeom prst="rect">
            <a:avLst/>
          </a:prstGeom>
          <a:noFill/>
        </p:spPr>
        <p:txBody>
          <a:bodyPr wrap="square" rtlCol="0">
            <a:spAutoFit/>
          </a:bodyPr>
          <a:lstStyle/>
          <a:p>
            <a:r>
              <a:rPr lang="en-US" dirty="0" smtClean="0"/>
              <a:t>Add at end</a:t>
            </a:r>
            <a:endParaRPr lang="en-US" dirty="0"/>
          </a:p>
        </p:txBody>
      </p:sp>
      <p:sp>
        <p:nvSpPr>
          <p:cNvPr id="60" name="Oval 59"/>
          <p:cNvSpPr/>
          <p:nvPr/>
        </p:nvSpPr>
        <p:spPr>
          <a:xfrm>
            <a:off x="2490788" y="3236287"/>
            <a:ext cx="304800" cy="412968"/>
          </a:xfrm>
          <a:prstGeom prst="ellipse">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2" name="Curved Connector 61"/>
          <p:cNvCxnSpPr>
            <a:stCxn id="4" idx="2"/>
            <a:endCxn id="10" idx="3"/>
          </p:cNvCxnSpPr>
          <p:nvPr/>
        </p:nvCxnSpPr>
        <p:spPr>
          <a:xfrm rot="5400000" flipH="1" flipV="1">
            <a:off x="5119688" y="1384300"/>
            <a:ext cx="228600" cy="5181600"/>
          </a:xfrm>
          <a:prstGeom prst="curvedConnector4">
            <a:avLst>
              <a:gd name="adj1" fmla="val -95833"/>
              <a:gd name="adj2" fmla="val 103861"/>
            </a:avLst>
          </a:prstGeom>
          <a:ln w="28575">
            <a:solidFill>
              <a:schemeClr val="tx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4069558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1"/>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3"/>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9"/>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1"/>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0"/>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60"/>
                                        </p:tgtEl>
                                        <p:attrNameLst>
                                          <p:attrName>style.visibility</p:attrName>
                                        </p:attrNameLst>
                                      </p:cBhvr>
                                      <p:to>
                                        <p:strVal val="visible"/>
                                      </p:to>
                                    </p:set>
                                    <p:animEffect transition="in" filter="fade">
                                      <p:cBhvr>
                                        <p:cTn id="69" dur="500"/>
                                        <p:tgtEl>
                                          <p:spTgt spid="60"/>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nodeType="clickEffect">
                                  <p:stCondLst>
                                    <p:cond delay="0"/>
                                  </p:stCondLst>
                                  <p:childTnLst>
                                    <p:set>
                                      <p:cBhvr>
                                        <p:cTn id="73" dur="1" fill="hold">
                                          <p:stCondLst>
                                            <p:cond delay="0"/>
                                          </p:stCondLst>
                                        </p:cTn>
                                        <p:tgtEl>
                                          <p:spTgt spid="62"/>
                                        </p:tgtEl>
                                        <p:attrNameLst>
                                          <p:attrName>style.visibility</p:attrName>
                                        </p:attrNameLst>
                                      </p:cBhvr>
                                      <p:to>
                                        <p:strVal val="visible"/>
                                      </p:to>
                                    </p:set>
                                    <p:animEffect transition="in" filter="wipe(left)">
                                      <p:cBhvr>
                                        <p:cTn id="74" dur="500"/>
                                        <p:tgtEl>
                                          <p:spTgt spid="62"/>
                                        </p:tgtEl>
                                      </p:cBhvr>
                                    </p:animEffec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23"/>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24"/>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25"/>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26"/>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27"/>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28"/>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29"/>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30"/>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31"/>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32"/>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33"/>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34"/>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35"/>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36"/>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37"/>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53"/>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55"/>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nodeType="clickEffect">
                                  <p:stCondLst>
                                    <p:cond delay="0"/>
                                  </p:stCondLst>
                                  <p:childTnLst>
                                    <p:set>
                                      <p:cBhvr>
                                        <p:cTn id="118" dur="1" fill="hold">
                                          <p:stCondLst>
                                            <p:cond delay="0"/>
                                          </p:stCondLst>
                                        </p:cTn>
                                        <p:tgtEl>
                                          <p:spTgt spid="54"/>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56"/>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38"/>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39"/>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40"/>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41"/>
                                        </p:tgtEl>
                                        <p:attrNameLst>
                                          <p:attrName>style.visibility</p:attrName>
                                        </p:attrNameLst>
                                      </p:cBhvr>
                                      <p:to>
                                        <p:strVal val="visible"/>
                                      </p:to>
                                    </p:set>
                                  </p:childTnLst>
                                </p:cTn>
                              </p:par>
                              <p:par>
                                <p:cTn id="133" presetID="1" presetClass="entr" presetSubtype="0" fill="hold" nodeType="withEffect">
                                  <p:stCondLst>
                                    <p:cond delay="0"/>
                                  </p:stCondLst>
                                  <p:childTnLst>
                                    <p:set>
                                      <p:cBhvr>
                                        <p:cTn id="134" dur="1" fill="hold">
                                          <p:stCondLst>
                                            <p:cond delay="0"/>
                                          </p:stCondLst>
                                        </p:cTn>
                                        <p:tgtEl>
                                          <p:spTgt spid="42"/>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43"/>
                                        </p:tgtEl>
                                        <p:attrNameLst>
                                          <p:attrName>style.visibility</p:attrName>
                                        </p:attrNameLst>
                                      </p:cBhvr>
                                      <p:to>
                                        <p:strVal val="visible"/>
                                      </p:to>
                                    </p:set>
                                  </p:childTnLst>
                                </p:cTn>
                              </p:par>
                              <p:par>
                                <p:cTn id="137" presetID="1" presetClass="entr" presetSubtype="0" fill="hold" grpId="0" nodeType="withEffect">
                                  <p:stCondLst>
                                    <p:cond delay="0"/>
                                  </p:stCondLst>
                                  <p:childTnLst>
                                    <p:set>
                                      <p:cBhvr>
                                        <p:cTn id="138" dur="1" fill="hold">
                                          <p:stCondLst>
                                            <p:cond delay="0"/>
                                          </p:stCondLst>
                                        </p:cTn>
                                        <p:tgtEl>
                                          <p:spTgt spid="44"/>
                                        </p:tgtEl>
                                        <p:attrNameLst>
                                          <p:attrName>style.visibility</p:attrName>
                                        </p:attrNameLst>
                                      </p:cBhvr>
                                      <p:to>
                                        <p:strVal val="visible"/>
                                      </p:to>
                                    </p:set>
                                  </p:childTnLst>
                                </p:cTn>
                              </p:par>
                              <p:par>
                                <p:cTn id="139" presetID="1" presetClass="entr" presetSubtype="0" fill="hold" nodeType="withEffect">
                                  <p:stCondLst>
                                    <p:cond delay="0"/>
                                  </p:stCondLst>
                                  <p:childTnLst>
                                    <p:set>
                                      <p:cBhvr>
                                        <p:cTn id="140" dur="1" fill="hold">
                                          <p:stCondLst>
                                            <p:cond delay="0"/>
                                          </p:stCondLst>
                                        </p:cTn>
                                        <p:tgtEl>
                                          <p:spTgt spid="45"/>
                                        </p:tgtEl>
                                        <p:attrNameLst>
                                          <p:attrName>style.visibility</p:attrName>
                                        </p:attrNameLst>
                                      </p:cBhvr>
                                      <p:to>
                                        <p:strVal val="visible"/>
                                      </p:to>
                                    </p:set>
                                  </p:childTnLst>
                                </p:cTn>
                              </p:par>
                              <p:par>
                                <p:cTn id="141" presetID="1" presetClass="entr" presetSubtype="0" fill="hold" nodeType="withEffect">
                                  <p:stCondLst>
                                    <p:cond delay="0"/>
                                  </p:stCondLst>
                                  <p:childTnLst>
                                    <p:set>
                                      <p:cBhvr>
                                        <p:cTn id="142" dur="1" fill="hold">
                                          <p:stCondLst>
                                            <p:cond delay="0"/>
                                          </p:stCondLst>
                                        </p:cTn>
                                        <p:tgtEl>
                                          <p:spTgt spid="46"/>
                                        </p:tgtEl>
                                        <p:attrNameLst>
                                          <p:attrName>style.visibility</p:attrName>
                                        </p:attrNameLst>
                                      </p:cBhvr>
                                      <p:to>
                                        <p:strVal val="visible"/>
                                      </p:to>
                                    </p:set>
                                  </p:childTnLst>
                                </p:cTn>
                              </p:par>
                              <p:par>
                                <p:cTn id="143" presetID="1" presetClass="entr" presetSubtype="0" fill="hold" grpId="0" nodeType="withEffect">
                                  <p:stCondLst>
                                    <p:cond delay="0"/>
                                  </p:stCondLst>
                                  <p:childTnLst>
                                    <p:set>
                                      <p:cBhvr>
                                        <p:cTn id="144" dur="1" fill="hold">
                                          <p:stCondLst>
                                            <p:cond delay="0"/>
                                          </p:stCondLst>
                                        </p:cTn>
                                        <p:tgtEl>
                                          <p:spTgt spid="47"/>
                                        </p:tgtEl>
                                        <p:attrNameLst>
                                          <p:attrName>style.visibility</p:attrName>
                                        </p:attrNameLst>
                                      </p:cBhvr>
                                      <p:to>
                                        <p:strVal val="visible"/>
                                      </p:to>
                                    </p:set>
                                  </p:childTnLst>
                                </p:cTn>
                              </p:par>
                              <p:par>
                                <p:cTn id="145" presetID="1" presetClass="entr" presetSubtype="0" fill="hold" nodeType="withEffect">
                                  <p:stCondLst>
                                    <p:cond delay="0"/>
                                  </p:stCondLst>
                                  <p:childTnLst>
                                    <p:set>
                                      <p:cBhvr>
                                        <p:cTn id="146" dur="1" fill="hold">
                                          <p:stCondLst>
                                            <p:cond delay="0"/>
                                          </p:stCondLst>
                                        </p:cTn>
                                        <p:tgtEl>
                                          <p:spTgt spid="48"/>
                                        </p:tgtEl>
                                        <p:attrNameLst>
                                          <p:attrName>style.visibility</p:attrName>
                                        </p:attrNameLst>
                                      </p:cBhvr>
                                      <p:to>
                                        <p:strVal val="visible"/>
                                      </p:to>
                                    </p:set>
                                  </p:childTnLst>
                                </p:cTn>
                              </p:par>
                              <p:par>
                                <p:cTn id="147" presetID="1" presetClass="entr" presetSubtype="0" fill="hold" grpId="0" nodeType="withEffect">
                                  <p:stCondLst>
                                    <p:cond delay="0"/>
                                  </p:stCondLst>
                                  <p:childTnLst>
                                    <p:set>
                                      <p:cBhvr>
                                        <p:cTn id="148" dur="1" fill="hold">
                                          <p:stCondLst>
                                            <p:cond delay="0"/>
                                          </p:stCondLst>
                                        </p:cTn>
                                        <p:tgtEl>
                                          <p:spTgt spid="49"/>
                                        </p:tgtEl>
                                        <p:attrNameLst>
                                          <p:attrName>style.visibility</p:attrName>
                                        </p:attrNameLst>
                                      </p:cBhvr>
                                      <p:to>
                                        <p:strVal val="visible"/>
                                      </p:to>
                                    </p:set>
                                  </p:childTnLst>
                                </p:cTn>
                              </p:par>
                              <p:par>
                                <p:cTn id="149" presetID="1" presetClass="entr" presetSubtype="0" fill="hold" grpId="0" nodeType="withEffect">
                                  <p:stCondLst>
                                    <p:cond delay="0"/>
                                  </p:stCondLst>
                                  <p:childTnLst>
                                    <p:set>
                                      <p:cBhvr>
                                        <p:cTn id="150" dur="1" fill="hold">
                                          <p:stCondLst>
                                            <p:cond delay="0"/>
                                          </p:stCondLst>
                                        </p:cTn>
                                        <p:tgtEl>
                                          <p:spTgt spid="50"/>
                                        </p:tgtEl>
                                        <p:attrNameLst>
                                          <p:attrName>style.visibility</p:attrName>
                                        </p:attrNameLst>
                                      </p:cBhvr>
                                      <p:to>
                                        <p:strVal val="visible"/>
                                      </p:to>
                                    </p:set>
                                  </p:childTnLst>
                                </p:cTn>
                              </p:par>
                              <p:par>
                                <p:cTn id="151" presetID="1" presetClass="entr" presetSubtype="0" fill="hold" grpId="0" nodeType="withEffect">
                                  <p:stCondLst>
                                    <p:cond delay="0"/>
                                  </p:stCondLst>
                                  <p:childTnLst>
                                    <p:set>
                                      <p:cBhvr>
                                        <p:cTn id="152" dur="1" fill="hold">
                                          <p:stCondLst>
                                            <p:cond delay="0"/>
                                          </p:stCondLst>
                                        </p:cTn>
                                        <p:tgtEl>
                                          <p:spTgt spid="51"/>
                                        </p:tgtEl>
                                        <p:attrNameLst>
                                          <p:attrName>style.visibility</p:attrName>
                                        </p:attrNameLst>
                                      </p:cBhvr>
                                      <p:to>
                                        <p:strVal val="visible"/>
                                      </p:to>
                                    </p:set>
                                  </p:childTnLst>
                                </p:cTn>
                              </p:par>
                              <p:par>
                                <p:cTn id="153" presetID="1" presetClass="entr" presetSubtype="0" fill="hold" grpId="0" nodeType="withEffect">
                                  <p:stCondLst>
                                    <p:cond delay="0"/>
                                  </p:stCondLst>
                                  <p:childTnLst>
                                    <p:set>
                                      <p:cBhvr>
                                        <p:cTn id="154"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9" grpId="0" animBg="1"/>
      <p:bldP spid="10" grpId="0" animBg="1"/>
      <p:bldP spid="13" grpId="0"/>
      <p:bldP spid="15" grpId="0"/>
      <p:bldP spid="16" grpId="0"/>
      <p:bldP spid="17" grpId="0"/>
      <p:bldP spid="18" grpId="0"/>
      <p:bldP spid="19" grpId="0"/>
      <p:bldP spid="20" grpId="0"/>
      <p:bldP spid="23" grpId="0" animBg="1"/>
      <p:bldP spid="24" grpId="0" animBg="1"/>
      <p:bldP spid="25" grpId="0" animBg="1"/>
      <p:bldP spid="28" grpId="0" animBg="1"/>
      <p:bldP spid="29" grpId="0" animBg="1"/>
      <p:bldP spid="32" grpId="0"/>
      <p:bldP spid="34" grpId="0"/>
      <p:bldP spid="35" grpId="0"/>
      <p:bldP spid="36" grpId="0"/>
      <p:bldP spid="37" grpId="0"/>
      <p:bldP spid="38" grpId="0" animBg="1"/>
      <p:bldP spid="39" grpId="0" animBg="1"/>
      <p:bldP spid="40" grpId="0" animBg="1"/>
      <p:bldP spid="43" grpId="0" animBg="1"/>
      <p:bldP spid="44" grpId="0" animBg="1"/>
      <p:bldP spid="47" grpId="0"/>
      <p:bldP spid="49" grpId="0"/>
      <p:bldP spid="50" grpId="0"/>
      <p:bldP spid="51" grpId="0"/>
      <p:bldP spid="52" grpId="0"/>
      <p:bldP spid="55" grpId="0"/>
      <p:bldP spid="56" grpId="0"/>
      <p:bldP spid="60"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Second Chance Page Replacement Algorithm</a:t>
            </a:r>
            <a:endParaRPr lang="en-US" dirty="0"/>
          </a:p>
        </p:txBody>
      </p:sp>
      <p:sp>
        <p:nvSpPr>
          <p:cNvPr id="3" name="Content Placeholder 2"/>
          <p:cNvSpPr>
            <a:spLocks noGrp="1"/>
          </p:cNvSpPr>
          <p:nvPr>
            <p:ph idx="1"/>
          </p:nvPr>
        </p:nvSpPr>
        <p:spPr/>
        <p:txBody>
          <a:bodyPr/>
          <a:lstStyle/>
          <a:p>
            <a:r>
              <a:rPr lang="en-US" dirty="0"/>
              <a:t>If all the pages have their referenced bit set, on the second encounter of the first page in the list, that page will be swapped out, as it now has its referenced bit cleared. </a:t>
            </a:r>
          </a:p>
          <a:p>
            <a:r>
              <a:rPr lang="en-US" dirty="0"/>
              <a:t>If all the pages have their reference bit cleared, then second chance algorithm degenerates into pure FIFO.</a:t>
            </a:r>
          </a:p>
        </p:txBody>
      </p:sp>
      <p:sp>
        <p:nvSpPr>
          <p:cNvPr id="4" name="Rectangle 3"/>
          <p:cNvSpPr/>
          <p:nvPr/>
        </p:nvSpPr>
        <p:spPr>
          <a:xfrm>
            <a:off x="2338388" y="3240317"/>
            <a:ext cx="609600" cy="457200"/>
          </a:xfrm>
          <a:prstGeom prst="rect">
            <a:avLst/>
          </a:prstGeom>
          <a:ln w="38100">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smtClean="0"/>
              <a:t>A</a:t>
            </a:r>
            <a:endParaRPr lang="en-IN" dirty="0"/>
          </a:p>
        </p:txBody>
      </p:sp>
      <p:sp>
        <p:nvSpPr>
          <p:cNvPr id="5" name="Rectangle 4"/>
          <p:cNvSpPr/>
          <p:nvPr/>
        </p:nvSpPr>
        <p:spPr>
          <a:xfrm>
            <a:off x="3557588" y="3240317"/>
            <a:ext cx="609600" cy="457200"/>
          </a:xfrm>
          <a:prstGeom prst="rect">
            <a:avLst/>
          </a:prstGeom>
          <a:ln w="38100">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smtClean="0"/>
              <a:t>B</a:t>
            </a:r>
            <a:endParaRPr lang="en-IN" dirty="0"/>
          </a:p>
        </p:txBody>
      </p:sp>
      <p:sp>
        <p:nvSpPr>
          <p:cNvPr id="6" name="Rectangle 5"/>
          <p:cNvSpPr/>
          <p:nvPr/>
        </p:nvSpPr>
        <p:spPr>
          <a:xfrm>
            <a:off x="4776788" y="3240317"/>
            <a:ext cx="609600" cy="457200"/>
          </a:xfrm>
          <a:prstGeom prst="rect">
            <a:avLst/>
          </a:prstGeom>
          <a:ln w="38100">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smtClean="0"/>
              <a:t>C</a:t>
            </a:r>
            <a:endParaRPr lang="en-IN" dirty="0"/>
          </a:p>
        </p:txBody>
      </p:sp>
      <p:cxnSp>
        <p:nvCxnSpPr>
          <p:cNvPr id="7" name="Straight Connector 6"/>
          <p:cNvCxnSpPr/>
          <p:nvPr/>
        </p:nvCxnSpPr>
        <p:spPr>
          <a:xfrm>
            <a:off x="2947988" y="3468917"/>
            <a:ext cx="6096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4167188" y="3468917"/>
            <a:ext cx="6096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5995988" y="3240317"/>
            <a:ext cx="609600" cy="457200"/>
          </a:xfrm>
          <a:prstGeom prst="rect">
            <a:avLst/>
          </a:prstGeom>
          <a:ln w="38100">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smtClean="0"/>
              <a:t>D</a:t>
            </a:r>
            <a:endParaRPr lang="en-IN" dirty="0"/>
          </a:p>
        </p:txBody>
      </p:sp>
      <p:sp>
        <p:nvSpPr>
          <p:cNvPr id="10" name="Rectangle 9"/>
          <p:cNvSpPr/>
          <p:nvPr/>
        </p:nvSpPr>
        <p:spPr>
          <a:xfrm>
            <a:off x="7215188" y="3240317"/>
            <a:ext cx="609600" cy="457200"/>
          </a:xfrm>
          <a:prstGeom prst="rect">
            <a:avLst/>
          </a:prstGeom>
          <a:ln w="38100">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smtClean="0"/>
              <a:t>E</a:t>
            </a:r>
            <a:endParaRPr lang="en-IN" dirty="0"/>
          </a:p>
        </p:txBody>
      </p:sp>
      <p:cxnSp>
        <p:nvCxnSpPr>
          <p:cNvPr id="11" name="Straight Connector 10"/>
          <p:cNvCxnSpPr/>
          <p:nvPr/>
        </p:nvCxnSpPr>
        <p:spPr>
          <a:xfrm>
            <a:off x="6605588" y="3468917"/>
            <a:ext cx="6096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386388" y="3468917"/>
            <a:ext cx="6096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490788" y="2866222"/>
            <a:ext cx="304800" cy="369332"/>
          </a:xfrm>
          <a:prstGeom prst="rect">
            <a:avLst/>
          </a:prstGeom>
          <a:noFill/>
        </p:spPr>
        <p:txBody>
          <a:bodyPr wrap="square" rtlCol="0">
            <a:spAutoFit/>
          </a:bodyPr>
          <a:lstStyle/>
          <a:p>
            <a:pPr algn="ctr"/>
            <a:r>
              <a:rPr lang="en-US" dirty="0" smtClean="0"/>
              <a:t>1</a:t>
            </a:r>
            <a:endParaRPr lang="en-US" dirty="0"/>
          </a:p>
        </p:txBody>
      </p:sp>
      <p:cxnSp>
        <p:nvCxnSpPr>
          <p:cNvPr id="14" name="Straight Connector 13"/>
          <p:cNvCxnSpPr/>
          <p:nvPr/>
        </p:nvCxnSpPr>
        <p:spPr>
          <a:xfrm>
            <a:off x="6681788" y="3468917"/>
            <a:ext cx="5334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709988" y="2866222"/>
            <a:ext cx="304800" cy="369332"/>
          </a:xfrm>
          <a:prstGeom prst="rect">
            <a:avLst/>
          </a:prstGeom>
          <a:noFill/>
        </p:spPr>
        <p:txBody>
          <a:bodyPr wrap="square" rtlCol="0">
            <a:spAutoFit/>
          </a:bodyPr>
          <a:lstStyle/>
          <a:p>
            <a:pPr algn="ctr"/>
            <a:r>
              <a:rPr lang="en-US" dirty="0" smtClean="0"/>
              <a:t>1</a:t>
            </a:r>
            <a:endParaRPr lang="en-US" dirty="0"/>
          </a:p>
        </p:txBody>
      </p:sp>
      <p:sp>
        <p:nvSpPr>
          <p:cNvPr id="16" name="TextBox 15"/>
          <p:cNvSpPr txBox="1"/>
          <p:nvPr/>
        </p:nvSpPr>
        <p:spPr>
          <a:xfrm>
            <a:off x="4957763" y="2866222"/>
            <a:ext cx="304800" cy="369332"/>
          </a:xfrm>
          <a:prstGeom prst="rect">
            <a:avLst/>
          </a:prstGeom>
          <a:noFill/>
        </p:spPr>
        <p:txBody>
          <a:bodyPr wrap="square" rtlCol="0">
            <a:spAutoFit/>
          </a:bodyPr>
          <a:lstStyle/>
          <a:p>
            <a:pPr algn="ctr"/>
            <a:r>
              <a:rPr lang="en-US" dirty="0" smtClean="0"/>
              <a:t>1</a:t>
            </a:r>
            <a:endParaRPr lang="en-US" dirty="0"/>
          </a:p>
        </p:txBody>
      </p:sp>
      <p:sp>
        <p:nvSpPr>
          <p:cNvPr id="17" name="TextBox 16"/>
          <p:cNvSpPr txBox="1"/>
          <p:nvPr/>
        </p:nvSpPr>
        <p:spPr>
          <a:xfrm>
            <a:off x="6176963" y="2866222"/>
            <a:ext cx="304800" cy="369332"/>
          </a:xfrm>
          <a:prstGeom prst="rect">
            <a:avLst/>
          </a:prstGeom>
          <a:noFill/>
        </p:spPr>
        <p:txBody>
          <a:bodyPr wrap="square" rtlCol="0">
            <a:spAutoFit/>
          </a:bodyPr>
          <a:lstStyle/>
          <a:p>
            <a:pPr algn="ctr"/>
            <a:r>
              <a:rPr lang="en-US" dirty="0" smtClean="0"/>
              <a:t>1</a:t>
            </a:r>
            <a:endParaRPr lang="en-US" dirty="0"/>
          </a:p>
        </p:txBody>
      </p:sp>
      <p:sp>
        <p:nvSpPr>
          <p:cNvPr id="18" name="TextBox 17"/>
          <p:cNvSpPr txBox="1"/>
          <p:nvPr/>
        </p:nvSpPr>
        <p:spPr>
          <a:xfrm>
            <a:off x="7391400" y="2866222"/>
            <a:ext cx="304800" cy="369332"/>
          </a:xfrm>
          <a:prstGeom prst="rect">
            <a:avLst/>
          </a:prstGeom>
          <a:noFill/>
        </p:spPr>
        <p:txBody>
          <a:bodyPr wrap="square" rtlCol="0">
            <a:spAutoFit/>
          </a:bodyPr>
          <a:lstStyle/>
          <a:p>
            <a:pPr algn="ctr"/>
            <a:r>
              <a:rPr lang="en-US" dirty="0" smtClean="0"/>
              <a:t>1</a:t>
            </a:r>
            <a:endParaRPr lang="en-US" dirty="0"/>
          </a:p>
        </p:txBody>
      </p:sp>
      <p:sp>
        <p:nvSpPr>
          <p:cNvPr id="23" name="Rectangle 22"/>
          <p:cNvSpPr/>
          <p:nvPr/>
        </p:nvSpPr>
        <p:spPr>
          <a:xfrm>
            <a:off x="2338388" y="4268462"/>
            <a:ext cx="609600" cy="457200"/>
          </a:xfrm>
          <a:prstGeom prst="rect">
            <a:avLst/>
          </a:prstGeom>
          <a:ln w="38100">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A</a:t>
            </a:r>
          </a:p>
        </p:txBody>
      </p:sp>
      <p:sp>
        <p:nvSpPr>
          <p:cNvPr id="24" name="Rectangle 23"/>
          <p:cNvSpPr/>
          <p:nvPr/>
        </p:nvSpPr>
        <p:spPr>
          <a:xfrm>
            <a:off x="3557588" y="4268462"/>
            <a:ext cx="609600" cy="457200"/>
          </a:xfrm>
          <a:prstGeom prst="rect">
            <a:avLst/>
          </a:prstGeom>
          <a:ln w="38100">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smtClean="0"/>
              <a:t>B</a:t>
            </a:r>
            <a:endParaRPr lang="en-IN" dirty="0"/>
          </a:p>
        </p:txBody>
      </p:sp>
      <p:sp>
        <p:nvSpPr>
          <p:cNvPr id="25" name="Rectangle 24"/>
          <p:cNvSpPr/>
          <p:nvPr/>
        </p:nvSpPr>
        <p:spPr>
          <a:xfrm>
            <a:off x="4776788" y="4268462"/>
            <a:ext cx="609600" cy="457200"/>
          </a:xfrm>
          <a:prstGeom prst="rect">
            <a:avLst/>
          </a:prstGeom>
          <a:ln w="38100">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smtClean="0"/>
              <a:t>C</a:t>
            </a:r>
            <a:endParaRPr lang="en-IN" dirty="0"/>
          </a:p>
        </p:txBody>
      </p:sp>
      <p:cxnSp>
        <p:nvCxnSpPr>
          <p:cNvPr id="26" name="Straight Connector 25"/>
          <p:cNvCxnSpPr/>
          <p:nvPr/>
        </p:nvCxnSpPr>
        <p:spPr>
          <a:xfrm>
            <a:off x="2947988" y="4497062"/>
            <a:ext cx="6096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4167188" y="4497062"/>
            <a:ext cx="6096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5995988" y="4268462"/>
            <a:ext cx="609600" cy="457200"/>
          </a:xfrm>
          <a:prstGeom prst="rect">
            <a:avLst/>
          </a:prstGeom>
          <a:ln w="38100">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smtClean="0"/>
              <a:t>D</a:t>
            </a:r>
            <a:endParaRPr lang="en-IN" dirty="0"/>
          </a:p>
        </p:txBody>
      </p:sp>
      <p:sp>
        <p:nvSpPr>
          <p:cNvPr id="29" name="Rectangle 28"/>
          <p:cNvSpPr/>
          <p:nvPr/>
        </p:nvSpPr>
        <p:spPr>
          <a:xfrm>
            <a:off x="7215188" y="4268462"/>
            <a:ext cx="609600" cy="457200"/>
          </a:xfrm>
          <a:prstGeom prst="rect">
            <a:avLst/>
          </a:prstGeom>
          <a:ln w="38100">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smtClean="0"/>
              <a:t>E</a:t>
            </a:r>
            <a:endParaRPr lang="en-IN" dirty="0"/>
          </a:p>
        </p:txBody>
      </p:sp>
      <p:cxnSp>
        <p:nvCxnSpPr>
          <p:cNvPr id="30" name="Straight Connector 29"/>
          <p:cNvCxnSpPr/>
          <p:nvPr/>
        </p:nvCxnSpPr>
        <p:spPr>
          <a:xfrm>
            <a:off x="6605588" y="4497062"/>
            <a:ext cx="6096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5386388" y="4497062"/>
            <a:ext cx="6096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490788" y="3907067"/>
            <a:ext cx="304800" cy="369332"/>
          </a:xfrm>
          <a:prstGeom prst="rect">
            <a:avLst/>
          </a:prstGeom>
          <a:noFill/>
        </p:spPr>
        <p:txBody>
          <a:bodyPr wrap="square" rtlCol="0">
            <a:spAutoFit/>
          </a:bodyPr>
          <a:lstStyle/>
          <a:p>
            <a:pPr algn="ctr"/>
            <a:r>
              <a:rPr lang="en-US" dirty="0" smtClean="0"/>
              <a:t>0</a:t>
            </a:r>
            <a:endParaRPr lang="en-US" dirty="0"/>
          </a:p>
        </p:txBody>
      </p:sp>
      <p:cxnSp>
        <p:nvCxnSpPr>
          <p:cNvPr id="33" name="Straight Connector 32"/>
          <p:cNvCxnSpPr/>
          <p:nvPr/>
        </p:nvCxnSpPr>
        <p:spPr>
          <a:xfrm>
            <a:off x="6681788" y="4497062"/>
            <a:ext cx="5334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3709988" y="3907067"/>
            <a:ext cx="304800" cy="369332"/>
          </a:xfrm>
          <a:prstGeom prst="rect">
            <a:avLst/>
          </a:prstGeom>
          <a:noFill/>
        </p:spPr>
        <p:txBody>
          <a:bodyPr wrap="square" rtlCol="0">
            <a:spAutoFit/>
          </a:bodyPr>
          <a:lstStyle/>
          <a:p>
            <a:pPr algn="ctr"/>
            <a:r>
              <a:rPr lang="en-US" dirty="0" smtClean="0"/>
              <a:t>0</a:t>
            </a:r>
            <a:endParaRPr lang="en-US" dirty="0"/>
          </a:p>
        </p:txBody>
      </p:sp>
      <p:sp>
        <p:nvSpPr>
          <p:cNvPr id="35" name="TextBox 34"/>
          <p:cNvSpPr txBox="1"/>
          <p:nvPr/>
        </p:nvSpPr>
        <p:spPr>
          <a:xfrm>
            <a:off x="4957763" y="3907067"/>
            <a:ext cx="304800" cy="369332"/>
          </a:xfrm>
          <a:prstGeom prst="rect">
            <a:avLst/>
          </a:prstGeom>
          <a:noFill/>
        </p:spPr>
        <p:txBody>
          <a:bodyPr wrap="square" rtlCol="0">
            <a:spAutoFit/>
          </a:bodyPr>
          <a:lstStyle/>
          <a:p>
            <a:pPr algn="ctr"/>
            <a:r>
              <a:rPr lang="en-US" dirty="0" smtClean="0"/>
              <a:t>0</a:t>
            </a:r>
            <a:endParaRPr lang="en-US" dirty="0"/>
          </a:p>
        </p:txBody>
      </p:sp>
      <p:sp>
        <p:nvSpPr>
          <p:cNvPr id="36" name="TextBox 35"/>
          <p:cNvSpPr txBox="1"/>
          <p:nvPr/>
        </p:nvSpPr>
        <p:spPr>
          <a:xfrm>
            <a:off x="6176963" y="3907067"/>
            <a:ext cx="304800" cy="369332"/>
          </a:xfrm>
          <a:prstGeom prst="rect">
            <a:avLst/>
          </a:prstGeom>
          <a:noFill/>
        </p:spPr>
        <p:txBody>
          <a:bodyPr wrap="square" rtlCol="0">
            <a:spAutoFit/>
          </a:bodyPr>
          <a:lstStyle/>
          <a:p>
            <a:pPr algn="ctr"/>
            <a:r>
              <a:rPr lang="en-US" dirty="0" smtClean="0"/>
              <a:t>0</a:t>
            </a:r>
            <a:endParaRPr lang="en-US" dirty="0"/>
          </a:p>
        </p:txBody>
      </p:sp>
      <p:sp>
        <p:nvSpPr>
          <p:cNvPr id="37" name="TextBox 36"/>
          <p:cNvSpPr txBox="1"/>
          <p:nvPr/>
        </p:nvSpPr>
        <p:spPr>
          <a:xfrm>
            <a:off x="7391400" y="3907067"/>
            <a:ext cx="304800" cy="369332"/>
          </a:xfrm>
          <a:prstGeom prst="rect">
            <a:avLst/>
          </a:prstGeom>
          <a:noFill/>
        </p:spPr>
        <p:txBody>
          <a:bodyPr wrap="square" rtlCol="0">
            <a:spAutoFit/>
          </a:bodyPr>
          <a:lstStyle/>
          <a:p>
            <a:pPr algn="ctr"/>
            <a:r>
              <a:rPr lang="en-US" dirty="0"/>
              <a:t>0</a:t>
            </a:r>
          </a:p>
        </p:txBody>
      </p:sp>
      <p:sp>
        <p:nvSpPr>
          <p:cNvPr id="38" name="Rectangle 37"/>
          <p:cNvSpPr/>
          <p:nvPr/>
        </p:nvSpPr>
        <p:spPr>
          <a:xfrm>
            <a:off x="2338388" y="5297717"/>
            <a:ext cx="609600" cy="457200"/>
          </a:xfrm>
          <a:prstGeom prst="rect">
            <a:avLst/>
          </a:prstGeom>
          <a:ln w="38100">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smtClean="0"/>
              <a:t>B</a:t>
            </a:r>
            <a:endParaRPr lang="en-IN" dirty="0"/>
          </a:p>
        </p:txBody>
      </p:sp>
      <p:sp>
        <p:nvSpPr>
          <p:cNvPr id="39" name="Rectangle 38"/>
          <p:cNvSpPr/>
          <p:nvPr/>
        </p:nvSpPr>
        <p:spPr>
          <a:xfrm>
            <a:off x="3557588" y="5297717"/>
            <a:ext cx="609600" cy="457200"/>
          </a:xfrm>
          <a:prstGeom prst="rect">
            <a:avLst/>
          </a:prstGeom>
          <a:ln w="38100">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smtClean="0"/>
              <a:t>C</a:t>
            </a:r>
            <a:endParaRPr lang="en-IN" dirty="0"/>
          </a:p>
        </p:txBody>
      </p:sp>
      <p:sp>
        <p:nvSpPr>
          <p:cNvPr id="40" name="Rectangle 39"/>
          <p:cNvSpPr/>
          <p:nvPr/>
        </p:nvSpPr>
        <p:spPr>
          <a:xfrm>
            <a:off x="4776788" y="5297717"/>
            <a:ext cx="609600" cy="457200"/>
          </a:xfrm>
          <a:prstGeom prst="rect">
            <a:avLst/>
          </a:prstGeom>
          <a:ln w="38100">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smtClean="0"/>
              <a:t>D</a:t>
            </a:r>
            <a:endParaRPr lang="en-IN" dirty="0"/>
          </a:p>
        </p:txBody>
      </p:sp>
      <p:cxnSp>
        <p:nvCxnSpPr>
          <p:cNvPr id="41" name="Straight Connector 40"/>
          <p:cNvCxnSpPr/>
          <p:nvPr/>
        </p:nvCxnSpPr>
        <p:spPr>
          <a:xfrm>
            <a:off x="2947988" y="5526317"/>
            <a:ext cx="6096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4167188" y="5526317"/>
            <a:ext cx="6096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a:xfrm>
            <a:off x="5995988" y="5297717"/>
            <a:ext cx="609600" cy="457200"/>
          </a:xfrm>
          <a:prstGeom prst="rect">
            <a:avLst/>
          </a:prstGeom>
          <a:ln w="38100">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smtClean="0"/>
              <a:t>E</a:t>
            </a:r>
            <a:endParaRPr lang="en-IN" dirty="0"/>
          </a:p>
        </p:txBody>
      </p:sp>
      <p:sp>
        <p:nvSpPr>
          <p:cNvPr id="44" name="Rectangle 43"/>
          <p:cNvSpPr/>
          <p:nvPr/>
        </p:nvSpPr>
        <p:spPr>
          <a:xfrm>
            <a:off x="7215188" y="5297717"/>
            <a:ext cx="609600" cy="457200"/>
          </a:xfrm>
          <a:prstGeom prst="rect">
            <a:avLst/>
          </a:prstGeom>
          <a:ln w="38100">
            <a:solidFill>
              <a:schemeClr val="accent2"/>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smtClean="0"/>
              <a:t>F</a:t>
            </a:r>
            <a:endParaRPr lang="en-IN" dirty="0"/>
          </a:p>
        </p:txBody>
      </p:sp>
      <p:cxnSp>
        <p:nvCxnSpPr>
          <p:cNvPr id="45" name="Straight Connector 44"/>
          <p:cNvCxnSpPr/>
          <p:nvPr/>
        </p:nvCxnSpPr>
        <p:spPr>
          <a:xfrm>
            <a:off x="6605588" y="5526317"/>
            <a:ext cx="6096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5386388" y="5526317"/>
            <a:ext cx="6096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2490788" y="4936322"/>
            <a:ext cx="304800" cy="369332"/>
          </a:xfrm>
          <a:prstGeom prst="rect">
            <a:avLst/>
          </a:prstGeom>
          <a:noFill/>
        </p:spPr>
        <p:txBody>
          <a:bodyPr wrap="square" rtlCol="0">
            <a:spAutoFit/>
          </a:bodyPr>
          <a:lstStyle/>
          <a:p>
            <a:pPr algn="ctr"/>
            <a:r>
              <a:rPr lang="en-US" dirty="0" smtClean="0"/>
              <a:t>0</a:t>
            </a:r>
            <a:endParaRPr lang="en-US" dirty="0"/>
          </a:p>
        </p:txBody>
      </p:sp>
      <p:cxnSp>
        <p:nvCxnSpPr>
          <p:cNvPr id="48" name="Straight Connector 47"/>
          <p:cNvCxnSpPr/>
          <p:nvPr/>
        </p:nvCxnSpPr>
        <p:spPr>
          <a:xfrm>
            <a:off x="6681788" y="5526317"/>
            <a:ext cx="5334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3709988" y="4936322"/>
            <a:ext cx="304800" cy="369332"/>
          </a:xfrm>
          <a:prstGeom prst="rect">
            <a:avLst/>
          </a:prstGeom>
          <a:noFill/>
        </p:spPr>
        <p:txBody>
          <a:bodyPr wrap="square" rtlCol="0">
            <a:spAutoFit/>
          </a:bodyPr>
          <a:lstStyle/>
          <a:p>
            <a:pPr algn="ctr"/>
            <a:r>
              <a:rPr lang="en-US" dirty="0" smtClean="0"/>
              <a:t>0</a:t>
            </a:r>
            <a:endParaRPr lang="en-US" dirty="0"/>
          </a:p>
        </p:txBody>
      </p:sp>
      <p:sp>
        <p:nvSpPr>
          <p:cNvPr id="50" name="TextBox 49"/>
          <p:cNvSpPr txBox="1"/>
          <p:nvPr/>
        </p:nvSpPr>
        <p:spPr>
          <a:xfrm>
            <a:off x="4957763" y="4936322"/>
            <a:ext cx="304800" cy="369332"/>
          </a:xfrm>
          <a:prstGeom prst="rect">
            <a:avLst/>
          </a:prstGeom>
          <a:noFill/>
        </p:spPr>
        <p:txBody>
          <a:bodyPr wrap="square" rtlCol="0">
            <a:spAutoFit/>
          </a:bodyPr>
          <a:lstStyle/>
          <a:p>
            <a:pPr algn="ctr"/>
            <a:r>
              <a:rPr lang="en-US" dirty="0" smtClean="0"/>
              <a:t>0</a:t>
            </a:r>
            <a:endParaRPr lang="en-US" dirty="0"/>
          </a:p>
        </p:txBody>
      </p:sp>
      <p:sp>
        <p:nvSpPr>
          <p:cNvPr id="51" name="TextBox 50"/>
          <p:cNvSpPr txBox="1"/>
          <p:nvPr/>
        </p:nvSpPr>
        <p:spPr>
          <a:xfrm>
            <a:off x="6176963" y="4936322"/>
            <a:ext cx="304800" cy="369332"/>
          </a:xfrm>
          <a:prstGeom prst="rect">
            <a:avLst/>
          </a:prstGeom>
          <a:noFill/>
        </p:spPr>
        <p:txBody>
          <a:bodyPr wrap="square" rtlCol="0">
            <a:spAutoFit/>
          </a:bodyPr>
          <a:lstStyle/>
          <a:p>
            <a:pPr algn="ctr"/>
            <a:r>
              <a:rPr lang="en-US" dirty="0" smtClean="0"/>
              <a:t>0</a:t>
            </a:r>
            <a:endParaRPr lang="en-US" dirty="0"/>
          </a:p>
        </p:txBody>
      </p:sp>
      <p:sp>
        <p:nvSpPr>
          <p:cNvPr id="52" name="TextBox 51"/>
          <p:cNvSpPr txBox="1"/>
          <p:nvPr/>
        </p:nvSpPr>
        <p:spPr>
          <a:xfrm>
            <a:off x="7391400" y="4936322"/>
            <a:ext cx="304800" cy="369332"/>
          </a:xfrm>
          <a:prstGeom prst="rect">
            <a:avLst/>
          </a:prstGeom>
          <a:noFill/>
        </p:spPr>
        <p:txBody>
          <a:bodyPr wrap="square" rtlCol="0">
            <a:spAutoFit/>
          </a:bodyPr>
          <a:lstStyle/>
          <a:p>
            <a:pPr algn="ctr"/>
            <a:r>
              <a:rPr lang="en-US" dirty="0" smtClean="0">
                <a:solidFill>
                  <a:schemeClr val="accent2"/>
                </a:solidFill>
              </a:rPr>
              <a:t>1</a:t>
            </a:r>
            <a:endParaRPr lang="en-US" dirty="0">
              <a:solidFill>
                <a:schemeClr val="accent2"/>
              </a:solidFill>
            </a:endParaRPr>
          </a:p>
        </p:txBody>
      </p:sp>
    </p:spTree>
    <p:extLst>
      <p:ext uri="{BB962C8B-B14F-4D97-AF65-F5344CB8AC3E}">
        <p14:creationId xmlns="" xmlns:p14="http://schemas.microsoft.com/office/powerpoint/2010/main" val="2533069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7"/>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8"/>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11"/>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12"/>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13"/>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14"/>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15"/>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16"/>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17"/>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18"/>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23"/>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24"/>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25"/>
                                        </p:tgtEl>
                                        <p:attrNameLst>
                                          <p:attrName>style.visibility</p:attrName>
                                        </p:attrNameLst>
                                      </p:cBhvr>
                                      <p:to>
                                        <p:strVal val="visible"/>
                                      </p:to>
                                    </p:set>
                                  </p:childTnLst>
                                </p:cTn>
                              </p:par>
                              <p:par>
                                <p:cTn id="48" presetID="1" presetClass="entr" presetSubtype="0" fill="hold" nodeType="withEffect">
                                  <p:stCondLst>
                                    <p:cond delay="0"/>
                                  </p:stCondLst>
                                  <p:childTnLst>
                                    <p:set>
                                      <p:cBhvr>
                                        <p:cTn id="49" dur="1" fill="hold">
                                          <p:stCondLst>
                                            <p:cond delay="0"/>
                                          </p:stCondLst>
                                        </p:cTn>
                                        <p:tgtEl>
                                          <p:spTgt spid="26"/>
                                        </p:tgtEl>
                                        <p:attrNameLst>
                                          <p:attrName>style.visibility</p:attrName>
                                        </p:attrNameLst>
                                      </p:cBhvr>
                                      <p:to>
                                        <p:strVal val="visible"/>
                                      </p:to>
                                    </p:set>
                                  </p:childTnLst>
                                </p:cTn>
                              </p:par>
                              <p:par>
                                <p:cTn id="50" presetID="1" presetClass="entr" presetSubtype="0" fill="hold" nodeType="withEffect">
                                  <p:stCondLst>
                                    <p:cond delay="0"/>
                                  </p:stCondLst>
                                  <p:childTnLst>
                                    <p:set>
                                      <p:cBhvr>
                                        <p:cTn id="51" dur="1" fill="hold">
                                          <p:stCondLst>
                                            <p:cond delay="0"/>
                                          </p:stCondLst>
                                        </p:cTn>
                                        <p:tgtEl>
                                          <p:spTgt spid="27"/>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28"/>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29"/>
                                        </p:tgtEl>
                                        <p:attrNameLst>
                                          <p:attrName>style.visibility</p:attrName>
                                        </p:attrNameLst>
                                      </p:cBhvr>
                                      <p:to>
                                        <p:strVal val="visible"/>
                                      </p:to>
                                    </p:set>
                                  </p:childTnLst>
                                </p:cTn>
                              </p:par>
                              <p:par>
                                <p:cTn id="56" presetID="1" presetClass="entr" presetSubtype="0" fill="hold" nodeType="withEffect">
                                  <p:stCondLst>
                                    <p:cond delay="0"/>
                                  </p:stCondLst>
                                  <p:childTnLst>
                                    <p:set>
                                      <p:cBhvr>
                                        <p:cTn id="57" dur="1" fill="hold">
                                          <p:stCondLst>
                                            <p:cond delay="0"/>
                                          </p:stCondLst>
                                        </p:cTn>
                                        <p:tgtEl>
                                          <p:spTgt spid="30"/>
                                        </p:tgtEl>
                                        <p:attrNameLst>
                                          <p:attrName>style.visibility</p:attrName>
                                        </p:attrNameLst>
                                      </p:cBhvr>
                                      <p:to>
                                        <p:strVal val="visible"/>
                                      </p:to>
                                    </p:set>
                                  </p:childTnLst>
                                </p:cTn>
                              </p:par>
                              <p:par>
                                <p:cTn id="58" presetID="1" presetClass="entr" presetSubtype="0" fill="hold" nodeType="withEffect">
                                  <p:stCondLst>
                                    <p:cond delay="0"/>
                                  </p:stCondLst>
                                  <p:childTnLst>
                                    <p:set>
                                      <p:cBhvr>
                                        <p:cTn id="59" dur="1" fill="hold">
                                          <p:stCondLst>
                                            <p:cond delay="0"/>
                                          </p:stCondLst>
                                        </p:cTn>
                                        <p:tgtEl>
                                          <p:spTgt spid="31"/>
                                        </p:tgtEl>
                                        <p:attrNameLst>
                                          <p:attrName>style.visibility</p:attrName>
                                        </p:attrNameLst>
                                      </p:cBhvr>
                                      <p:to>
                                        <p:strVal val="visible"/>
                                      </p:to>
                                    </p:set>
                                  </p:childTnLst>
                                </p:cTn>
                              </p:par>
                              <p:par>
                                <p:cTn id="60" presetID="1" presetClass="entr" presetSubtype="0" fill="hold" grpId="0" nodeType="withEffect">
                                  <p:stCondLst>
                                    <p:cond delay="0"/>
                                  </p:stCondLst>
                                  <p:childTnLst>
                                    <p:set>
                                      <p:cBhvr>
                                        <p:cTn id="61" dur="1" fill="hold">
                                          <p:stCondLst>
                                            <p:cond delay="0"/>
                                          </p:stCondLst>
                                        </p:cTn>
                                        <p:tgtEl>
                                          <p:spTgt spid="32"/>
                                        </p:tgtEl>
                                        <p:attrNameLst>
                                          <p:attrName>style.visibility</p:attrName>
                                        </p:attrNameLst>
                                      </p:cBhvr>
                                      <p:to>
                                        <p:strVal val="visible"/>
                                      </p:to>
                                    </p:set>
                                  </p:childTnLst>
                                </p:cTn>
                              </p:par>
                              <p:par>
                                <p:cTn id="62" presetID="1" presetClass="entr" presetSubtype="0" fill="hold" nodeType="withEffect">
                                  <p:stCondLst>
                                    <p:cond delay="0"/>
                                  </p:stCondLst>
                                  <p:childTnLst>
                                    <p:set>
                                      <p:cBhvr>
                                        <p:cTn id="63" dur="1" fill="hold">
                                          <p:stCondLst>
                                            <p:cond delay="0"/>
                                          </p:stCondLst>
                                        </p:cTn>
                                        <p:tgtEl>
                                          <p:spTgt spid="33"/>
                                        </p:tgtEl>
                                        <p:attrNameLst>
                                          <p:attrName>style.visibility</p:attrName>
                                        </p:attrNameLst>
                                      </p:cBhvr>
                                      <p:to>
                                        <p:strVal val="visible"/>
                                      </p:to>
                                    </p:set>
                                  </p:childTnLst>
                                </p:cTn>
                              </p:par>
                              <p:par>
                                <p:cTn id="64" presetID="1" presetClass="entr" presetSubtype="0" fill="hold" grpId="0" nodeType="withEffect">
                                  <p:stCondLst>
                                    <p:cond delay="0"/>
                                  </p:stCondLst>
                                  <p:childTnLst>
                                    <p:set>
                                      <p:cBhvr>
                                        <p:cTn id="65" dur="1" fill="hold">
                                          <p:stCondLst>
                                            <p:cond delay="0"/>
                                          </p:stCondLst>
                                        </p:cTn>
                                        <p:tgtEl>
                                          <p:spTgt spid="34"/>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0"/>
                                          </p:stCondLst>
                                        </p:cTn>
                                        <p:tgtEl>
                                          <p:spTgt spid="35"/>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36"/>
                                        </p:tgtEl>
                                        <p:attrNameLst>
                                          <p:attrName>style.visibility</p:attrName>
                                        </p:attrNameLst>
                                      </p:cBhvr>
                                      <p:to>
                                        <p:strVal val="visible"/>
                                      </p:to>
                                    </p:set>
                                  </p:childTnLst>
                                </p:cTn>
                              </p:par>
                              <p:par>
                                <p:cTn id="70" presetID="1" presetClass="entr" presetSubtype="0" fill="hold" grpId="0" nodeType="withEffect">
                                  <p:stCondLst>
                                    <p:cond delay="0"/>
                                  </p:stCondLst>
                                  <p:childTnLst>
                                    <p:set>
                                      <p:cBhvr>
                                        <p:cTn id="71" dur="1" fill="hold">
                                          <p:stCondLst>
                                            <p:cond delay="0"/>
                                          </p:stCondLst>
                                        </p:cTn>
                                        <p:tgtEl>
                                          <p:spTgt spid="37"/>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nodeType="clickEffect">
                                  <p:stCondLst>
                                    <p:cond delay="0"/>
                                  </p:stCondLst>
                                  <p:childTnLst>
                                    <p:set>
                                      <p:cBhvr>
                                        <p:cTn id="75" dur="1" fill="hold">
                                          <p:stCondLst>
                                            <p:cond delay="0"/>
                                          </p:stCondLst>
                                        </p:cTn>
                                        <p:tgtEl>
                                          <p:spTgt spid="3">
                                            <p:txEl>
                                              <p:pRg st="1" end="1"/>
                                            </p:txEl>
                                          </p:spTgt>
                                        </p:tgtEl>
                                        <p:attrNameLst>
                                          <p:attrName>style.visibility</p:attrName>
                                        </p:attrNameLst>
                                      </p:cBhvr>
                                      <p:to>
                                        <p:strVal val="visible"/>
                                      </p:to>
                                    </p:set>
                                    <p:animEffect transition="in" filter="fade">
                                      <p:cBhvr>
                                        <p:cTn id="76" dur="500"/>
                                        <p:tgtEl>
                                          <p:spTgt spid="3">
                                            <p:txEl>
                                              <p:pRg st="1" end="1"/>
                                            </p:txEl>
                                          </p:spTgt>
                                        </p:tgtEl>
                                      </p:cBhvr>
                                    </p:animEffec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38"/>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39"/>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40"/>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41"/>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42"/>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43"/>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44"/>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45"/>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46"/>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47"/>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48"/>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49"/>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50"/>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51"/>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9" grpId="0" animBg="1"/>
      <p:bldP spid="10" grpId="0" animBg="1"/>
      <p:bldP spid="13" grpId="0"/>
      <p:bldP spid="15" grpId="0"/>
      <p:bldP spid="16" grpId="0"/>
      <p:bldP spid="17" grpId="0"/>
      <p:bldP spid="18" grpId="0"/>
      <p:bldP spid="23" grpId="0" animBg="1"/>
      <p:bldP spid="24" grpId="0" animBg="1"/>
      <p:bldP spid="25" grpId="0" animBg="1"/>
      <p:bldP spid="28" grpId="0" animBg="1"/>
      <p:bldP spid="29" grpId="0" animBg="1"/>
      <p:bldP spid="32" grpId="0"/>
      <p:bldP spid="34" grpId="0"/>
      <p:bldP spid="35" grpId="0"/>
      <p:bldP spid="36" grpId="0"/>
      <p:bldP spid="37" grpId="0"/>
      <p:bldP spid="38" grpId="0" animBg="1"/>
      <p:bldP spid="39" grpId="0" animBg="1"/>
      <p:bldP spid="40" grpId="0" animBg="1"/>
      <p:bldP spid="43" grpId="0" animBg="1"/>
      <p:bldP spid="44" grpId="0" animBg="1"/>
      <p:bldP spid="47" grpId="0"/>
      <p:bldP spid="49" grpId="0"/>
      <p:bldP spid="50" grpId="0"/>
      <p:bldP spid="51" grpId="0"/>
      <p:bldP spid="52"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Clock Page Replacement Algorithm</a:t>
            </a:r>
            <a:endParaRPr lang="en-US" dirty="0"/>
          </a:p>
        </p:txBody>
      </p:sp>
      <p:sp>
        <p:nvSpPr>
          <p:cNvPr id="3" name="Content Placeholder 2"/>
          <p:cNvSpPr>
            <a:spLocks noGrp="1"/>
          </p:cNvSpPr>
          <p:nvPr>
            <p:ph idx="1"/>
          </p:nvPr>
        </p:nvSpPr>
        <p:spPr>
          <a:xfrm>
            <a:off x="131180" y="863444"/>
            <a:ext cx="7100563" cy="5590565"/>
          </a:xfrm>
        </p:spPr>
        <p:txBody>
          <a:bodyPr/>
          <a:lstStyle/>
          <a:p>
            <a:r>
              <a:rPr lang="en-US" dirty="0"/>
              <a:t>In second chance algorithm </a:t>
            </a:r>
            <a:r>
              <a:rPr lang="en-US" b="1" dirty="0">
                <a:solidFill>
                  <a:schemeClr val="accent6"/>
                </a:solidFill>
              </a:rPr>
              <a:t>pages are constantly moving around on its list</a:t>
            </a:r>
            <a:r>
              <a:rPr lang="en-US" dirty="0"/>
              <a:t>. So it is </a:t>
            </a:r>
            <a:r>
              <a:rPr lang="en-US" b="1" dirty="0">
                <a:solidFill>
                  <a:schemeClr val="accent6"/>
                </a:solidFill>
              </a:rPr>
              <a:t>not working efficiently</a:t>
            </a:r>
            <a:r>
              <a:rPr lang="en-US" dirty="0"/>
              <a:t>.</a:t>
            </a:r>
          </a:p>
          <a:p>
            <a:r>
              <a:rPr lang="en-US" dirty="0"/>
              <a:t>A better approach is to </a:t>
            </a:r>
            <a:r>
              <a:rPr lang="en-US" b="1" dirty="0">
                <a:solidFill>
                  <a:schemeClr val="accent6"/>
                </a:solidFill>
              </a:rPr>
              <a:t>keep all the page frames on a circular list in the form of a clock</a:t>
            </a:r>
            <a:r>
              <a:rPr lang="en-US" dirty="0" smtClean="0"/>
              <a:t>.</a:t>
            </a:r>
          </a:p>
          <a:p>
            <a:r>
              <a:rPr lang="en-US" dirty="0"/>
              <a:t>When a page fault occurs, the </a:t>
            </a:r>
            <a:r>
              <a:rPr lang="en-US" b="1" dirty="0">
                <a:solidFill>
                  <a:schemeClr val="accent6"/>
                </a:solidFill>
              </a:rPr>
              <a:t>page being pointed to by </a:t>
            </a:r>
            <a:r>
              <a:rPr lang="en-US" b="1" dirty="0" smtClean="0">
                <a:solidFill>
                  <a:schemeClr val="accent6"/>
                </a:solidFill>
              </a:rPr>
              <a:t>the </a:t>
            </a:r>
            <a:r>
              <a:rPr lang="en-US" b="1" dirty="0">
                <a:solidFill>
                  <a:schemeClr val="accent6"/>
                </a:solidFill>
              </a:rPr>
              <a:t>hand is inspected</a:t>
            </a:r>
            <a:r>
              <a:rPr lang="en-US" dirty="0" smtClean="0"/>
              <a:t>.</a:t>
            </a:r>
          </a:p>
          <a:p>
            <a:pPr lvl="1"/>
            <a:r>
              <a:rPr lang="en-US" dirty="0"/>
              <a:t>If its </a:t>
            </a:r>
            <a:r>
              <a:rPr lang="en-US" b="1" dirty="0">
                <a:solidFill>
                  <a:schemeClr val="accent6"/>
                </a:solidFill>
              </a:rPr>
              <a:t>R bit is 0</a:t>
            </a:r>
            <a:r>
              <a:rPr lang="en-US" dirty="0"/>
              <a:t>, the page is evicted, the </a:t>
            </a:r>
            <a:r>
              <a:rPr lang="en-US" b="1" dirty="0">
                <a:solidFill>
                  <a:schemeClr val="accent6"/>
                </a:solidFill>
              </a:rPr>
              <a:t>new page is inserted into the clock in its place</a:t>
            </a:r>
            <a:r>
              <a:rPr lang="en-US" dirty="0"/>
              <a:t>, and the </a:t>
            </a:r>
            <a:r>
              <a:rPr lang="en-US" b="1" dirty="0">
                <a:solidFill>
                  <a:schemeClr val="accent6"/>
                </a:solidFill>
              </a:rPr>
              <a:t>hand is advanced one position</a:t>
            </a:r>
            <a:r>
              <a:rPr lang="en-US" dirty="0" smtClean="0"/>
              <a:t>.</a:t>
            </a:r>
          </a:p>
          <a:p>
            <a:pPr lvl="1"/>
            <a:r>
              <a:rPr lang="en-US" dirty="0"/>
              <a:t>If </a:t>
            </a:r>
            <a:r>
              <a:rPr lang="en-US" b="1" dirty="0">
                <a:solidFill>
                  <a:schemeClr val="accent6"/>
                </a:solidFill>
              </a:rPr>
              <a:t>R is 1</a:t>
            </a:r>
            <a:r>
              <a:rPr lang="en-US" dirty="0"/>
              <a:t>, it is </a:t>
            </a:r>
            <a:r>
              <a:rPr lang="en-US" b="1" dirty="0">
                <a:solidFill>
                  <a:schemeClr val="accent6"/>
                </a:solidFill>
              </a:rPr>
              <a:t>cleared and the hand is advanced to the next page</a:t>
            </a:r>
            <a:r>
              <a:rPr lang="en-US" dirty="0"/>
              <a:t>.</a:t>
            </a:r>
          </a:p>
        </p:txBody>
      </p:sp>
      <p:sp>
        <p:nvSpPr>
          <p:cNvPr id="53" name="Rectangle 52"/>
          <p:cNvSpPr/>
          <p:nvPr/>
        </p:nvSpPr>
        <p:spPr>
          <a:xfrm>
            <a:off x="8984343" y="1596571"/>
            <a:ext cx="457200" cy="457200"/>
          </a:xfrm>
          <a:prstGeom prst="rect">
            <a:avLst/>
          </a:prstGeom>
          <a:ln w="38100">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smtClean="0"/>
              <a:t>A</a:t>
            </a:r>
            <a:endParaRPr lang="en-IN" dirty="0"/>
          </a:p>
        </p:txBody>
      </p:sp>
      <p:sp>
        <p:nvSpPr>
          <p:cNvPr id="54" name="Rectangle 53"/>
          <p:cNvSpPr/>
          <p:nvPr/>
        </p:nvSpPr>
        <p:spPr>
          <a:xfrm>
            <a:off x="8984343" y="4339771"/>
            <a:ext cx="457200" cy="457200"/>
          </a:xfrm>
          <a:prstGeom prst="rect">
            <a:avLst/>
          </a:prstGeom>
          <a:ln w="38100">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smtClean="0"/>
              <a:t>D</a:t>
            </a:r>
            <a:endParaRPr lang="en-IN" dirty="0"/>
          </a:p>
        </p:txBody>
      </p:sp>
      <p:sp>
        <p:nvSpPr>
          <p:cNvPr id="55" name="Rectangle 54"/>
          <p:cNvSpPr/>
          <p:nvPr/>
        </p:nvSpPr>
        <p:spPr>
          <a:xfrm>
            <a:off x="10355943" y="2277609"/>
            <a:ext cx="457200" cy="457200"/>
          </a:xfrm>
          <a:prstGeom prst="rect">
            <a:avLst/>
          </a:prstGeom>
          <a:ln w="38100">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smtClean="0"/>
              <a:t>B</a:t>
            </a:r>
            <a:endParaRPr lang="en-IN" dirty="0"/>
          </a:p>
        </p:txBody>
      </p:sp>
      <p:sp>
        <p:nvSpPr>
          <p:cNvPr id="56" name="Rectangle 55"/>
          <p:cNvSpPr/>
          <p:nvPr/>
        </p:nvSpPr>
        <p:spPr>
          <a:xfrm>
            <a:off x="7612743" y="2282371"/>
            <a:ext cx="457200" cy="457200"/>
          </a:xfrm>
          <a:prstGeom prst="rect">
            <a:avLst/>
          </a:prstGeom>
          <a:ln w="38100">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smtClean="0"/>
              <a:t>F</a:t>
            </a:r>
            <a:endParaRPr lang="en-IN" dirty="0"/>
          </a:p>
        </p:txBody>
      </p:sp>
      <p:sp>
        <p:nvSpPr>
          <p:cNvPr id="57" name="Rectangle 56"/>
          <p:cNvSpPr/>
          <p:nvPr/>
        </p:nvSpPr>
        <p:spPr>
          <a:xfrm>
            <a:off x="7612743" y="3653971"/>
            <a:ext cx="457200" cy="457200"/>
          </a:xfrm>
          <a:prstGeom prst="rect">
            <a:avLst/>
          </a:prstGeom>
          <a:ln w="38100">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smtClean="0"/>
              <a:t>E</a:t>
            </a:r>
            <a:endParaRPr lang="en-IN" dirty="0"/>
          </a:p>
        </p:txBody>
      </p:sp>
      <p:sp>
        <p:nvSpPr>
          <p:cNvPr id="58" name="Rectangle 57"/>
          <p:cNvSpPr/>
          <p:nvPr/>
        </p:nvSpPr>
        <p:spPr>
          <a:xfrm>
            <a:off x="10355943" y="3653971"/>
            <a:ext cx="457200" cy="457200"/>
          </a:xfrm>
          <a:prstGeom prst="rect">
            <a:avLst/>
          </a:prstGeom>
          <a:ln w="38100">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C</a:t>
            </a:r>
          </a:p>
        </p:txBody>
      </p:sp>
      <p:cxnSp>
        <p:nvCxnSpPr>
          <p:cNvPr id="59" name="Straight Arrow Connector 58"/>
          <p:cNvCxnSpPr>
            <a:endCxn id="55" idx="1"/>
          </p:cNvCxnSpPr>
          <p:nvPr/>
        </p:nvCxnSpPr>
        <p:spPr>
          <a:xfrm flipV="1">
            <a:off x="9212943" y="2506209"/>
            <a:ext cx="1143000" cy="690562"/>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sp>
        <p:nvSpPr>
          <p:cNvPr id="60" name="TextBox 59"/>
          <p:cNvSpPr txBox="1"/>
          <p:nvPr/>
        </p:nvSpPr>
        <p:spPr>
          <a:xfrm>
            <a:off x="8336643" y="3183713"/>
            <a:ext cx="1752600" cy="646331"/>
          </a:xfrm>
          <a:prstGeom prst="rect">
            <a:avLst/>
          </a:prstGeom>
          <a:noFill/>
        </p:spPr>
        <p:txBody>
          <a:bodyPr wrap="square" rtlCol="0">
            <a:spAutoFit/>
          </a:bodyPr>
          <a:lstStyle/>
          <a:p>
            <a:r>
              <a:rPr lang="en-US" dirty="0" smtClean="0"/>
              <a:t>A </a:t>
            </a:r>
            <a:r>
              <a:rPr lang="en-US" dirty="0"/>
              <a:t>hand points to the oldest page.</a:t>
            </a:r>
          </a:p>
        </p:txBody>
      </p:sp>
      <p:sp>
        <p:nvSpPr>
          <p:cNvPr id="61" name="TextBox 60"/>
          <p:cNvSpPr txBox="1"/>
          <p:nvPr/>
        </p:nvSpPr>
        <p:spPr>
          <a:xfrm>
            <a:off x="9060543" y="1237335"/>
            <a:ext cx="304800" cy="369332"/>
          </a:xfrm>
          <a:prstGeom prst="rect">
            <a:avLst/>
          </a:prstGeom>
          <a:noFill/>
        </p:spPr>
        <p:txBody>
          <a:bodyPr wrap="square" rtlCol="0">
            <a:spAutoFit/>
          </a:bodyPr>
          <a:lstStyle/>
          <a:p>
            <a:pPr algn="ctr"/>
            <a:r>
              <a:rPr lang="en-US" dirty="0" smtClean="0"/>
              <a:t>1</a:t>
            </a:r>
            <a:endParaRPr lang="en-US" dirty="0"/>
          </a:p>
        </p:txBody>
      </p:sp>
      <p:sp>
        <p:nvSpPr>
          <p:cNvPr id="62" name="TextBox 61"/>
          <p:cNvSpPr txBox="1"/>
          <p:nvPr/>
        </p:nvSpPr>
        <p:spPr>
          <a:xfrm>
            <a:off x="10432143" y="1912587"/>
            <a:ext cx="304800" cy="369332"/>
          </a:xfrm>
          <a:prstGeom prst="rect">
            <a:avLst/>
          </a:prstGeom>
          <a:noFill/>
        </p:spPr>
        <p:txBody>
          <a:bodyPr wrap="square" rtlCol="0">
            <a:spAutoFit/>
          </a:bodyPr>
          <a:lstStyle/>
          <a:p>
            <a:pPr algn="ctr"/>
            <a:r>
              <a:rPr lang="en-US" dirty="0" smtClean="0"/>
              <a:t>0</a:t>
            </a:r>
            <a:endParaRPr lang="en-US" dirty="0"/>
          </a:p>
        </p:txBody>
      </p:sp>
      <p:sp>
        <p:nvSpPr>
          <p:cNvPr id="63" name="TextBox 62"/>
          <p:cNvSpPr txBox="1"/>
          <p:nvPr/>
        </p:nvSpPr>
        <p:spPr>
          <a:xfrm>
            <a:off x="10432322" y="3301565"/>
            <a:ext cx="304800" cy="369332"/>
          </a:xfrm>
          <a:prstGeom prst="rect">
            <a:avLst/>
          </a:prstGeom>
          <a:noFill/>
        </p:spPr>
        <p:txBody>
          <a:bodyPr wrap="square" rtlCol="0">
            <a:spAutoFit/>
          </a:bodyPr>
          <a:lstStyle/>
          <a:p>
            <a:pPr algn="ctr"/>
            <a:r>
              <a:rPr lang="en-US" dirty="0" smtClean="0"/>
              <a:t>1</a:t>
            </a:r>
            <a:endParaRPr lang="en-US" dirty="0"/>
          </a:p>
        </p:txBody>
      </p:sp>
      <p:sp>
        <p:nvSpPr>
          <p:cNvPr id="64" name="TextBox 63"/>
          <p:cNvSpPr txBox="1"/>
          <p:nvPr/>
        </p:nvSpPr>
        <p:spPr>
          <a:xfrm>
            <a:off x="9061736" y="3982519"/>
            <a:ext cx="304800" cy="369332"/>
          </a:xfrm>
          <a:prstGeom prst="rect">
            <a:avLst/>
          </a:prstGeom>
          <a:noFill/>
        </p:spPr>
        <p:txBody>
          <a:bodyPr wrap="square" rtlCol="0">
            <a:spAutoFit/>
          </a:bodyPr>
          <a:lstStyle/>
          <a:p>
            <a:pPr algn="ctr"/>
            <a:r>
              <a:rPr lang="en-US" dirty="0" smtClean="0"/>
              <a:t>0</a:t>
            </a:r>
            <a:endParaRPr lang="en-US" dirty="0"/>
          </a:p>
        </p:txBody>
      </p:sp>
      <p:sp>
        <p:nvSpPr>
          <p:cNvPr id="65" name="TextBox 64"/>
          <p:cNvSpPr txBox="1"/>
          <p:nvPr/>
        </p:nvSpPr>
        <p:spPr>
          <a:xfrm>
            <a:off x="7688943" y="3291728"/>
            <a:ext cx="304800" cy="369332"/>
          </a:xfrm>
          <a:prstGeom prst="rect">
            <a:avLst/>
          </a:prstGeom>
          <a:noFill/>
        </p:spPr>
        <p:txBody>
          <a:bodyPr wrap="square" rtlCol="0">
            <a:spAutoFit/>
          </a:bodyPr>
          <a:lstStyle/>
          <a:p>
            <a:pPr algn="ctr"/>
            <a:r>
              <a:rPr lang="en-US" dirty="0" smtClean="0"/>
              <a:t>1</a:t>
            </a:r>
            <a:endParaRPr lang="en-US" dirty="0"/>
          </a:p>
        </p:txBody>
      </p:sp>
      <p:sp>
        <p:nvSpPr>
          <p:cNvPr id="66" name="TextBox 65"/>
          <p:cNvSpPr txBox="1"/>
          <p:nvPr/>
        </p:nvSpPr>
        <p:spPr>
          <a:xfrm>
            <a:off x="7688943" y="1942001"/>
            <a:ext cx="304800" cy="369332"/>
          </a:xfrm>
          <a:prstGeom prst="rect">
            <a:avLst/>
          </a:prstGeom>
          <a:noFill/>
        </p:spPr>
        <p:txBody>
          <a:bodyPr wrap="square" rtlCol="0">
            <a:spAutoFit/>
          </a:bodyPr>
          <a:lstStyle/>
          <a:p>
            <a:pPr algn="ctr"/>
            <a:r>
              <a:rPr lang="en-US" dirty="0" smtClean="0"/>
              <a:t>1</a:t>
            </a:r>
            <a:endParaRPr lang="en-US" dirty="0"/>
          </a:p>
        </p:txBody>
      </p:sp>
      <p:sp>
        <p:nvSpPr>
          <p:cNvPr id="69" name="Rectangle 68"/>
          <p:cNvSpPr/>
          <p:nvPr/>
        </p:nvSpPr>
        <p:spPr>
          <a:xfrm>
            <a:off x="10355939" y="2277599"/>
            <a:ext cx="457200" cy="457200"/>
          </a:xfrm>
          <a:prstGeom prst="rect">
            <a:avLst/>
          </a:prstGeom>
          <a:ln w="38100">
            <a:solidFill>
              <a:schemeClr val="accent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smtClean="0">
                <a:solidFill>
                  <a:schemeClr val="accent2"/>
                </a:solidFill>
              </a:rPr>
              <a:t>G</a:t>
            </a:r>
            <a:endParaRPr lang="en-IN" dirty="0">
              <a:solidFill>
                <a:schemeClr val="accent2"/>
              </a:solidFill>
            </a:endParaRPr>
          </a:p>
        </p:txBody>
      </p:sp>
      <p:sp>
        <p:nvSpPr>
          <p:cNvPr id="70" name="TextBox 69"/>
          <p:cNvSpPr txBox="1"/>
          <p:nvPr/>
        </p:nvSpPr>
        <p:spPr>
          <a:xfrm>
            <a:off x="10432139" y="1912577"/>
            <a:ext cx="304800" cy="369332"/>
          </a:xfrm>
          <a:prstGeom prst="rect">
            <a:avLst/>
          </a:prstGeom>
          <a:noFill/>
        </p:spPr>
        <p:txBody>
          <a:bodyPr wrap="square" rtlCol="0">
            <a:spAutoFit/>
          </a:bodyPr>
          <a:lstStyle/>
          <a:p>
            <a:pPr algn="ctr"/>
            <a:r>
              <a:rPr lang="en-US" dirty="0" smtClean="0">
                <a:solidFill>
                  <a:schemeClr val="accent2"/>
                </a:solidFill>
              </a:rPr>
              <a:t>1</a:t>
            </a:r>
            <a:endParaRPr lang="en-US" dirty="0">
              <a:solidFill>
                <a:schemeClr val="accent2"/>
              </a:solidFill>
            </a:endParaRPr>
          </a:p>
        </p:txBody>
      </p:sp>
      <p:cxnSp>
        <p:nvCxnSpPr>
          <p:cNvPr id="71" name="Straight Arrow Connector 70"/>
          <p:cNvCxnSpPr>
            <a:stCxn id="60" idx="0"/>
            <a:endCxn id="58" idx="1"/>
          </p:cNvCxnSpPr>
          <p:nvPr/>
        </p:nvCxnSpPr>
        <p:spPr>
          <a:xfrm>
            <a:off x="9212943" y="3183713"/>
            <a:ext cx="1143000" cy="698858"/>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sp>
        <p:nvSpPr>
          <p:cNvPr id="74" name="Rectangle 73"/>
          <p:cNvSpPr/>
          <p:nvPr/>
        </p:nvSpPr>
        <p:spPr>
          <a:xfrm>
            <a:off x="11498935" y="2277599"/>
            <a:ext cx="457200" cy="457200"/>
          </a:xfrm>
          <a:prstGeom prst="rect">
            <a:avLst/>
          </a:prstGeom>
          <a:ln w="38100">
            <a:solidFill>
              <a:schemeClr val="accent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smtClean="0">
                <a:solidFill>
                  <a:schemeClr val="accent2"/>
                </a:solidFill>
              </a:rPr>
              <a:t>G</a:t>
            </a:r>
            <a:endParaRPr lang="en-IN" dirty="0">
              <a:solidFill>
                <a:schemeClr val="accent2"/>
              </a:solidFill>
            </a:endParaRPr>
          </a:p>
        </p:txBody>
      </p:sp>
      <p:sp>
        <p:nvSpPr>
          <p:cNvPr id="75" name="Rectangle 74"/>
          <p:cNvSpPr/>
          <p:nvPr/>
        </p:nvSpPr>
        <p:spPr>
          <a:xfrm>
            <a:off x="8984343" y="4336287"/>
            <a:ext cx="457200" cy="457200"/>
          </a:xfrm>
          <a:prstGeom prst="rect">
            <a:avLst/>
          </a:prstGeom>
          <a:ln w="38100">
            <a:solidFill>
              <a:schemeClr val="accent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smtClean="0">
                <a:solidFill>
                  <a:schemeClr val="accent2"/>
                </a:solidFill>
              </a:rPr>
              <a:t>H</a:t>
            </a:r>
            <a:endParaRPr lang="en-IN" dirty="0">
              <a:solidFill>
                <a:schemeClr val="accent2"/>
              </a:solidFill>
            </a:endParaRPr>
          </a:p>
        </p:txBody>
      </p:sp>
      <p:sp>
        <p:nvSpPr>
          <p:cNvPr id="76" name="TextBox 75"/>
          <p:cNvSpPr txBox="1"/>
          <p:nvPr/>
        </p:nvSpPr>
        <p:spPr>
          <a:xfrm>
            <a:off x="10432322" y="3301565"/>
            <a:ext cx="304800" cy="369332"/>
          </a:xfrm>
          <a:prstGeom prst="rect">
            <a:avLst/>
          </a:prstGeom>
          <a:noFill/>
        </p:spPr>
        <p:txBody>
          <a:bodyPr wrap="square" rtlCol="0">
            <a:spAutoFit/>
          </a:bodyPr>
          <a:lstStyle/>
          <a:p>
            <a:pPr algn="ctr"/>
            <a:r>
              <a:rPr lang="en-US" dirty="0" smtClean="0"/>
              <a:t>0</a:t>
            </a:r>
            <a:endParaRPr lang="en-US" dirty="0"/>
          </a:p>
        </p:txBody>
      </p:sp>
      <p:cxnSp>
        <p:nvCxnSpPr>
          <p:cNvPr id="78" name="Straight Arrow Connector 77"/>
          <p:cNvCxnSpPr>
            <a:stCxn id="60" idx="0"/>
            <a:endCxn id="54" idx="0"/>
          </p:cNvCxnSpPr>
          <p:nvPr/>
        </p:nvCxnSpPr>
        <p:spPr>
          <a:xfrm>
            <a:off x="9212943" y="3183713"/>
            <a:ext cx="0" cy="1156058"/>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sp>
        <p:nvSpPr>
          <p:cNvPr id="81" name="TextBox 80"/>
          <p:cNvSpPr txBox="1"/>
          <p:nvPr/>
        </p:nvSpPr>
        <p:spPr>
          <a:xfrm>
            <a:off x="9061736" y="3982519"/>
            <a:ext cx="304800" cy="369332"/>
          </a:xfrm>
          <a:prstGeom prst="rect">
            <a:avLst/>
          </a:prstGeom>
          <a:noFill/>
        </p:spPr>
        <p:txBody>
          <a:bodyPr wrap="square" rtlCol="0">
            <a:spAutoFit/>
          </a:bodyPr>
          <a:lstStyle/>
          <a:p>
            <a:pPr algn="ctr"/>
            <a:r>
              <a:rPr lang="en-US" dirty="0" smtClean="0">
                <a:solidFill>
                  <a:schemeClr val="accent2"/>
                </a:solidFill>
              </a:rPr>
              <a:t>1</a:t>
            </a:r>
            <a:endParaRPr lang="en-US" dirty="0">
              <a:solidFill>
                <a:schemeClr val="accent2"/>
              </a:solidFill>
            </a:endParaRPr>
          </a:p>
        </p:txBody>
      </p:sp>
      <p:cxnSp>
        <p:nvCxnSpPr>
          <p:cNvPr id="82" name="Straight Arrow Connector 81"/>
          <p:cNvCxnSpPr>
            <a:stCxn id="60" idx="0"/>
            <a:endCxn id="57" idx="3"/>
          </p:cNvCxnSpPr>
          <p:nvPr/>
        </p:nvCxnSpPr>
        <p:spPr>
          <a:xfrm flipH="1">
            <a:off x="8069943" y="3183713"/>
            <a:ext cx="1143000" cy="698858"/>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sp>
        <p:nvSpPr>
          <p:cNvPr id="85" name="Rectangle 84"/>
          <p:cNvSpPr/>
          <p:nvPr/>
        </p:nvSpPr>
        <p:spPr>
          <a:xfrm>
            <a:off x="11498935" y="3653971"/>
            <a:ext cx="457200" cy="457200"/>
          </a:xfrm>
          <a:prstGeom prst="rect">
            <a:avLst/>
          </a:prstGeom>
          <a:ln w="38100">
            <a:solidFill>
              <a:schemeClr val="accent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smtClean="0">
                <a:solidFill>
                  <a:schemeClr val="accent2"/>
                </a:solidFill>
              </a:rPr>
              <a:t>H</a:t>
            </a:r>
            <a:endParaRPr lang="en-IN" dirty="0">
              <a:solidFill>
                <a:schemeClr val="accent2"/>
              </a:solidFill>
            </a:endParaRPr>
          </a:p>
        </p:txBody>
      </p:sp>
    </p:spTree>
    <p:extLst>
      <p:ext uri="{BB962C8B-B14F-4D97-AF65-F5344CB8AC3E}">
        <p14:creationId xmlns="" xmlns:p14="http://schemas.microsoft.com/office/powerpoint/2010/main" val="3030661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 presetClass="entr" presetSubtype="0" fill="hold" grpId="0" nodeType="withEffect">
                                  <p:stCondLst>
                                    <p:cond delay="0"/>
                                  </p:stCondLst>
                                  <p:childTnLst>
                                    <p:set>
                                      <p:cBhvr>
                                        <p:cTn id="14" dur="1" fill="hold">
                                          <p:stCondLst>
                                            <p:cond delay="0"/>
                                          </p:stCondLst>
                                        </p:cTn>
                                        <p:tgtEl>
                                          <p:spTgt spid="5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3">
                                            <p:txEl>
                                              <p:pRg st="2" end="2"/>
                                            </p:txEl>
                                          </p:spTgt>
                                        </p:tgtEl>
                                        <p:attrNameLst>
                                          <p:attrName>style.visibility</p:attrName>
                                        </p:attrNameLst>
                                      </p:cBhvr>
                                      <p:to>
                                        <p:strVal val="visible"/>
                                      </p:to>
                                    </p:set>
                                    <p:animEffect transition="in" filter="fade">
                                      <p:cBhvr>
                                        <p:cTn id="45" dur="500"/>
                                        <p:tgtEl>
                                          <p:spTgt spid="3">
                                            <p:txEl>
                                              <p:pRg st="2" end="2"/>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3">
                                            <p:txEl>
                                              <p:pRg st="3" end="3"/>
                                            </p:txEl>
                                          </p:spTgt>
                                        </p:tgtEl>
                                        <p:attrNameLst>
                                          <p:attrName>style.visibility</p:attrName>
                                        </p:attrNameLst>
                                      </p:cBhvr>
                                      <p:to>
                                        <p:strVal val="visible"/>
                                      </p:to>
                                    </p:set>
                                    <p:animEffect transition="in" filter="fade">
                                      <p:cBhvr>
                                        <p:cTn id="50" dur="500"/>
                                        <p:tgtEl>
                                          <p:spTgt spid="3">
                                            <p:txEl>
                                              <p:pRg st="3" end="3"/>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7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0" presetClass="exit" presetSubtype="0" fill="hold" grpId="1" nodeType="clickEffect">
                                  <p:stCondLst>
                                    <p:cond delay="0"/>
                                  </p:stCondLst>
                                  <p:childTnLst>
                                    <p:animEffect transition="out" filter="fade">
                                      <p:cBhvr>
                                        <p:cTn id="58" dur="500"/>
                                        <p:tgtEl>
                                          <p:spTgt spid="74"/>
                                        </p:tgtEl>
                                      </p:cBhvr>
                                    </p:animEffect>
                                    <p:set>
                                      <p:cBhvr>
                                        <p:cTn id="59" dur="1" fill="hold">
                                          <p:stCondLst>
                                            <p:cond delay="499"/>
                                          </p:stCondLst>
                                        </p:cTn>
                                        <p:tgtEl>
                                          <p:spTgt spid="74"/>
                                        </p:tgtEl>
                                        <p:attrNameLst>
                                          <p:attrName>style.visibility</p:attrName>
                                        </p:attrNameLst>
                                      </p:cBhvr>
                                      <p:to>
                                        <p:strVal val="hidden"/>
                                      </p:to>
                                    </p:set>
                                  </p:childTnLst>
                                </p:cTn>
                              </p:par>
                              <p:par>
                                <p:cTn id="60" presetID="1" presetClass="entr" presetSubtype="0" fill="hold" grpId="0" nodeType="withEffect">
                                  <p:stCondLst>
                                    <p:cond delay="0"/>
                                  </p:stCondLst>
                                  <p:childTnLst>
                                    <p:set>
                                      <p:cBhvr>
                                        <p:cTn id="61" dur="1" fill="hold">
                                          <p:stCondLst>
                                            <p:cond delay="0"/>
                                          </p:stCondLst>
                                        </p:cTn>
                                        <p:tgtEl>
                                          <p:spTgt spid="69"/>
                                        </p:tgtEl>
                                        <p:attrNameLst>
                                          <p:attrName>style.visibility</p:attrName>
                                        </p:attrNameLst>
                                      </p:cBhvr>
                                      <p:to>
                                        <p:strVal val="visible"/>
                                      </p:to>
                                    </p:set>
                                  </p:childTnLst>
                                </p:cTn>
                              </p:par>
                              <p:par>
                                <p:cTn id="62" presetID="10" presetClass="exit" presetSubtype="0" fill="hold" grpId="1" nodeType="withEffect">
                                  <p:stCondLst>
                                    <p:cond delay="0"/>
                                  </p:stCondLst>
                                  <p:childTnLst>
                                    <p:animEffect transition="out" filter="fade">
                                      <p:cBhvr>
                                        <p:cTn id="63" dur="500"/>
                                        <p:tgtEl>
                                          <p:spTgt spid="55"/>
                                        </p:tgtEl>
                                      </p:cBhvr>
                                    </p:animEffect>
                                    <p:set>
                                      <p:cBhvr>
                                        <p:cTn id="64" dur="1" fill="hold">
                                          <p:stCondLst>
                                            <p:cond delay="499"/>
                                          </p:stCondLst>
                                        </p:cTn>
                                        <p:tgtEl>
                                          <p:spTgt spid="55"/>
                                        </p:tgtEl>
                                        <p:attrNameLst>
                                          <p:attrName>style.visibility</p:attrName>
                                        </p:attrNameLst>
                                      </p:cBhvr>
                                      <p:to>
                                        <p:strVal val="hidden"/>
                                      </p:to>
                                    </p:set>
                                  </p:childTnLst>
                                </p:cTn>
                              </p:par>
                              <p:par>
                                <p:cTn id="65" presetID="1" presetClass="entr" presetSubtype="0" fill="hold" grpId="0" nodeType="withEffect">
                                  <p:stCondLst>
                                    <p:cond delay="0"/>
                                  </p:stCondLst>
                                  <p:childTnLst>
                                    <p:set>
                                      <p:cBhvr>
                                        <p:cTn id="66" dur="1" fill="hold">
                                          <p:stCondLst>
                                            <p:cond delay="0"/>
                                          </p:stCondLst>
                                        </p:cTn>
                                        <p:tgtEl>
                                          <p:spTgt spid="70"/>
                                        </p:tgtEl>
                                        <p:attrNameLst>
                                          <p:attrName>style.visibility</p:attrName>
                                        </p:attrNameLst>
                                      </p:cBhvr>
                                      <p:to>
                                        <p:strVal val="visible"/>
                                      </p:to>
                                    </p:set>
                                  </p:childTnLst>
                                </p:cTn>
                              </p:par>
                              <p:par>
                                <p:cTn id="67" presetID="10" presetClass="exit" presetSubtype="0" fill="hold" grpId="1" nodeType="withEffect">
                                  <p:stCondLst>
                                    <p:cond delay="0"/>
                                  </p:stCondLst>
                                  <p:childTnLst>
                                    <p:animEffect transition="out" filter="fade">
                                      <p:cBhvr>
                                        <p:cTn id="68" dur="500"/>
                                        <p:tgtEl>
                                          <p:spTgt spid="62"/>
                                        </p:tgtEl>
                                      </p:cBhvr>
                                    </p:animEffect>
                                    <p:set>
                                      <p:cBhvr>
                                        <p:cTn id="69" dur="1" fill="hold">
                                          <p:stCondLst>
                                            <p:cond delay="499"/>
                                          </p:stCondLst>
                                        </p:cTn>
                                        <p:tgtEl>
                                          <p:spTgt spid="62"/>
                                        </p:tgtEl>
                                        <p:attrNameLst>
                                          <p:attrName>style.visibility</p:attrName>
                                        </p:attrNameLst>
                                      </p:cBhvr>
                                      <p:to>
                                        <p:strVal val="hidden"/>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nodeType="clickEffect">
                                  <p:stCondLst>
                                    <p:cond delay="0"/>
                                  </p:stCondLst>
                                  <p:childTnLst>
                                    <p:set>
                                      <p:cBhvr>
                                        <p:cTn id="73" dur="1" fill="hold">
                                          <p:stCondLst>
                                            <p:cond delay="0"/>
                                          </p:stCondLst>
                                        </p:cTn>
                                        <p:tgtEl>
                                          <p:spTgt spid="71"/>
                                        </p:tgtEl>
                                        <p:attrNameLst>
                                          <p:attrName>style.visibility</p:attrName>
                                        </p:attrNameLst>
                                      </p:cBhvr>
                                      <p:to>
                                        <p:strVal val="visible"/>
                                      </p:to>
                                    </p:set>
                                  </p:childTnLst>
                                </p:cTn>
                              </p:par>
                              <p:par>
                                <p:cTn id="74" presetID="10" presetClass="exit" presetSubtype="0" fill="hold" nodeType="withEffect">
                                  <p:stCondLst>
                                    <p:cond delay="0"/>
                                  </p:stCondLst>
                                  <p:childTnLst>
                                    <p:animEffect transition="out" filter="fade">
                                      <p:cBhvr>
                                        <p:cTn id="75" dur="500"/>
                                        <p:tgtEl>
                                          <p:spTgt spid="59"/>
                                        </p:tgtEl>
                                      </p:cBhvr>
                                    </p:animEffect>
                                    <p:set>
                                      <p:cBhvr>
                                        <p:cTn id="76" dur="1" fill="hold">
                                          <p:stCondLst>
                                            <p:cond delay="499"/>
                                          </p:stCondLst>
                                        </p:cTn>
                                        <p:tgtEl>
                                          <p:spTgt spid="59"/>
                                        </p:tgtEl>
                                        <p:attrNameLst>
                                          <p:attrName>style.visibility</p:attrName>
                                        </p:attrNameLst>
                                      </p:cBhvr>
                                      <p:to>
                                        <p:strVal val="hidden"/>
                                      </p:to>
                                    </p:se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nodeType="clickEffect">
                                  <p:stCondLst>
                                    <p:cond delay="0"/>
                                  </p:stCondLst>
                                  <p:childTnLst>
                                    <p:set>
                                      <p:cBhvr>
                                        <p:cTn id="80" dur="1" fill="hold">
                                          <p:stCondLst>
                                            <p:cond delay="0"/>
                                          </p:stCondLst>
                                        </p:cTn>
                                        <p:tgtEl>
                                          <p:spTgt spid="3">
                                            <p:txEl>
                                              <p:pRg st="4" end="4"/>
                                            </p:txEl>
                                          </p:spTgt>
                                        </p:tgtEl>
                                        <p:attrNameLst>
                                          <p:attrName>style.visibility</p:attrName>
                                        </p:attrNameLst>
                                      </p:cBhvr>
                                      <p:to>
                                        <p:strVal val="visible"/>
                                      </p:to>
                                    </p:set>
                                    <p:animEffect transition="in" filter="fade">
                                      <p:cBhvr>
                                        <p:cTn id="81" dur="500"/>
                                        <p:tgtEl>
                                          <p:spTgt spid="3">
                                            <p:txEl>
                                              <p:pRg st="4" end="4"/>
                                            </p:txEl>
                                          </p:spTgt>
                                        </p:tgtEl>
                                      </p:cBhvr>
                                    </p:animEffect>
                                  </p:childTnLst>
                                </p:cTn>
                              </p:par>
                            </p:childTnLst>
                          </p:cTn>
                        </p:par>
                      </p:childTnLst>
                    </p:cTn>
                  </p:par>
                  <p:par>
                    <p:cTn id="82" fill="hold">
                      <p:stCondLst>
                        <p:cond delay="indefinite"/>
                      </p:stCondLst>
                      <p:childTnLst>
                        <p:par>
                          <p:cTn id="83" fill="hold">
                            <p:stCondLst>
                              <p:cond delay="0"/>
                            </p:stCondLst>
                            <p:childTnLst>
                              <p:par>
                                <p:cTn id="84" presetID="1" presetClass="entr" presetSubtype="0" fill="hold" grpId="0" nodeType="clickEffect">
                                  <p:stCondLst>
                                    <p:cond delay="0"/>
                                  </p:stCondLst>
                                  <p:childTnLst>
                                    <p:set>
                                      <p:cBhvr>
                                        <p:cTn id="85" dur="1" fill="hold">
                                          <p:stCondLst>
                                            <p:cond delay="0"/>
                                          </p:stCondLst>
                                        </p:cTn>
                                        <p:tgtEl>
                                          <p:spTgt spid="85"/>
                                        </p:tgtEl>
                                        <p:attrNameLst>
                                          <p:attrName>style.visibility</p:attrName>
                                        </p:attrNameLst>
                                      </p:cBhvr>
                                      <p:to>
                                        <p:strVal val="visible"/>
                                      </p:to>
                                    </p:set>
                                  </p:childTnLst>
                                </p:cTn>
                              </p:par>
                            </p:childTnLst>
                          </p:cTn>
                        </p:par>
                      </p:childTnLst>
                    </p:cTn>
                  </p:par>
                  <p:par>
                    <p:cTn id="86" fill="hold">
                      <p:stCondLst>
                        <p:cond delay="indefinite"/>
                      </p:stCondLst>
                      <p:childTnLst>
                        <p:par>
                          <p:cTn id="87" fill="hold">
                            <p:stCondLst>
                              <p:cond delay="0"/>
                            </p:stCondLst>
                            <p:childTnLst>
                              <p:par>
                                <p:cTn id="88" presetID="1" presetClass="entr" presetSubtype="0" fill="hold" grpId="0" nodeType="clickEffect">
                                  <p:stCondLst>
                                    <p:cond delay="0"/>
                                  </p:stCondLst>
                                  <p:childTnLst>
                                    <p:set>
                                      <p:cBhvr>
                                        <p:cTn id="89" dur="1" fill="hold">
                                          <p:stCondLst>
                                            <p:cond delay="0"/>
                                          </p:stCondLst>
                                        </p:cTn>
                                        <p:tgtEl>
                                          <p:spTgt spid="76"/>
                                        </p:tgtEl>
                                        <p:attrNameLst>
                                          <p:attrName>style.visibility</p:attrName>
                                        </p:attrNameLst>
                                      </p:cBhvr>
                                      <p:to>
                                        <p:strVal val="visible"/>
                                      </p:to>
                                    </p:set>
                                  </p:childTnLst>
                                </p:cTn>
                              </p:par>
                              <p:par>
                                <p:cTn id="90" presetID="10" presetClass="exit" presetSubtype="0" fill="hold" grpId="1" nodeType="withEffect">
                                  <p:stCondLst>
                                    <p:cond delay="0"/>
                                  </p:stCondLst>
                                  <p:childTnLst>
                                    <p:animEffect transition="out" filter="fade">
                                      <p:cBhvr>
                                        <p:cTn id="91" dur="500"/>
                                        <p:tgtEl>
                                          <p:spTgt spid="63"/>
                                        </p:tgtEl>
                                      </p:cBhvr>
                                    </p:animEffect>
                                    <p:set>
                                      <p:cBhvr>
                                        <p:cTn id="92" dur="1" fill="hold">
                                          <p:stCondLst>
                                            <p:cond delay="499"/>
                                          </p:stCondLst>
                                        </p:cTn>
                                        <p:tgtEl>
                                          <p:spTgt spid="63"/>
                                        </p:tgtEl>
                                        <p:attrNameLst>
                                          <p:attrName>style.visibility</p:attrName>
                                        </p:attrNameLst>
                                      </p:cBhvr>
                                      <p:to>
                                        <p:strVal val="hidden"/>
                                      </p:to>
                                    </p:set>
                                  </p:childTnLst>
                                </p:cTn>
                              </p:par>
                            </p:childTnLst>
                          </p:cTn>
                        </p:par>
                      </p:childTnLst>
                    </p:cTn>
                  </p:par>
                  <p:par>
                    <p:cTn id="93" fill="hold">
                      <p:stCondLst>
                        <p:cond delay="indefinite"/>
                      </p:stCondLst>
                      <p:childTnLst>
                        <p:par>
                          <p:cTn id="94" fill="hold">
                            <p:stCondLst>
                              <p:cond delay="0"/>
                            </p:stCondLst>
                            <p:childTnLst>
                              <p:par>
                                <p:cTn id="95" presetID="10" presetClass="exit" presetSubtype="0" fill="hold" nodeType="clickEffect">
                                  <p:stCondLst>
                                    <p:cond delay="0"/>
                                  </p:stCondLst>
                                  <p:childTnLst>
                                    <p:animEffect transition="out" filter="fade">
                                      <p:cBhvr>
                                        <p:cTn id="96" dur="500"/>
                                        <p:tgtEl>
                                          <p:spTgt spid="71"/>
                                        </p:tgtEl>
                                      </p:cBhvr>
                                    </p:animEffect>
                                    <p:set>
                                      <p:cBhvr>
                                        <p:cTn id="97" dur="1" fill="hold">
                                          <p:stCondLst>
                                            <p:cond delay="499"/>
                                          </p:stCondLst>
                                        </p:cTn>
                                        <p:tgtEl>
                                          <p:spTgt spid="71"/>
                                        </p:tgtEl>
                                        <p:attrNameLst>
                                          <p:attrName>style.visibility</p:attrName>
                                        </p:attrNameLst>
                                      </p:cBhvr>
                                      <p:to>
                                        <p:strVal val="hidden"/>
                                      </p:to>
                                    </p:set>
                                  </p:childTnLst>
                                </p:cTn>
                              </p:par>
                              <p:par>
                                <p:cTn id="98" presetID="1" presetClass="entr" presetSubtype="0" fill="hold" nodeType="withEffect">
                                  <p:stCondLst>
                                    <p:cond delay="0"/>
                                  </p:stCondLst>
                                  <p:childTnLst>
                                    <p:set>
                                      <p:cBhvr>
                                        <p:cTn id="99" dur="1" fill="hold">
                                          <p:stCondLst>
                                            <p:cond delay="0"/>
                                          </p:stCondLst>
                                        </p:cTn>
                                        <p:tgtEl>
                                          <p:spTgt spid="78"/>
                                        </p:tgtEl>
                                        <p:attrNameLst>
                                          <p:attrName>style.visibility</p:attrName>
                                        </p:attrNameLst>
                                      </p:cBhvr>
                                      <p:to>
                                        <p:strVal val="visible"/>
                                      </p:to>
                                    </p:set>
                                  </p:childTnLst>
                                </p:cTn>
                              </p:par>
                            </p:childTnLst>
                          </p:cTn>
                        </p:par>
                      </p:childTnLst>
                    </p:cTn>
                  </p:par>
                  <p:par>
                    <p:cTn id="100" fill="hold">
                      <p:stCondLst>
                        <p:cond delay="indefinite"/>
                      </p:stCondLst>
                      <p:childTnLst>
                        <p:par>
                          <p:cTn id="101" fill="hold">
                            <p:stCondLst>
                              <p:cond delay="0"/>
                            </p:stCondLst>
                            <p:childTnLst>
                              <p:par>
                                <p:cTn id="102" presetID="10" presetClass="exit" presetSubtype="0" fill="hold" grpId="1" nodeType="clickEffect">
                                  <p:stCondLst>
                                    <p:cond delay="0"/>
                                  </p:stCondLst>
                                  <p:childTnLst>
                                    <p:animEffect transition="out" filter="fade">
                                      <p:cBhvr>
                                        <p:cTn id="103" dur="500"/>
                                        <p:tgtEl>
                                          <p:spTgt spid="54"/>
                                        </p:tgtEl>
                                      </p:cBhvr>
                                    </p:animEffect>
                                    <p:set>
                                      <p:cBhvr>
                                        <p:cTn id="104" dur="1" fill="hold">
                                          <p:stCondLst>
                                            <p:cond delay="499"/>
                                          </p:stCondLst>
                                        </p:cTn>
                                        <p:tgtEl>
                                          <p:spTgt spid="54"/>
                                        </p:tgtEl>
                                        <p:attrNameLst>
                                          <p:attrName>style.visibility</p:attrName>
                                        </p:attrNameLst>
                                      </p:cBhvr>
                                      <p:to>
                                        <p:strVal val="hidden"/>
                                      </p:to>
                                    </p:set>
                                  </p:childTnLst>
                                </p:cTn>
                              </p:par>
                              <p:par>
                                <p:cTn id="105" presetID="1" presetClass="entr" presetSubtype="0" fill="hold" grpId="0" nodeType="withEffect">
                                  <p:stCondLst>
                                    <p:cond delay="0"/>
                                  </p:stCondLst>
                                  <p:childTnLst>
                                    <p:set>
                                      <p:cBhvr>
                                        <p:cTn id="106" dur="1" fill="hold">
                                          <p:stCondLst>
                                            <p:cond delay="0"/>
                                          </p:stCondLst>
                                        </p:cTn>
                                        <p:tgtEl>
                                          <p:spTgt spid="75"/>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81"/>
                                        </p:tgtEl>
                                        <p:attrNameLst>
                                          <p:attrName>style.visibility</p:attrName>
                                        </p:attrNameLst>
                                      </p:cBhvr>
                                      <p:to>
                                        <p:strVal val="visible"/>
                                      </p:to>
                                    </p:set>
                                  </p:childTnLst>
                                </p:cTn>
                              </p:par>
                              <p:par>
                                <p:cTn id="111" presetID="10" presetClass="exit" presetSubtype="0" fill="hold" grpId="1" nodeType="withEffect">
                                  <p:stCondLst>
                                    <p:cond delay="0"/>
                                  </p:stCondLst>
                                  <p:childTnLst>
                                    <p:animEffect transition="out" filter="fade">
                                      <p:cBhvr>
                                        <p:cTn id="112" dur="500"/>
                                        <p:tgtEl>
                                          <p:spTgt spid="64"/>
                                        </p:tgtEl>
                                      </p:cBhvr>
                                    </p:animEffect>
                                    <p:set>
                                      <p:cBhvr>
                                        <p:cTn id="113" dur="1" fill="hold">
                                          <p:stCondLst>
                                            <p:cond delay="499"/>
                                          </p:stCondLst>
                                        </p:cTn>
                                        <p:tgtEl>
                                          <p:spTgt spid="64"/>
                                        </p:tgtEl>
                                        <p:attrNameLst>
                                          <p:attrName>style.visibility</p:attrName>
                                        </p:attrNameLst>
                                      </p:cBhvr>
                                      <p:to>
                                        <p:strVal val="hidden"/>
                                      </p:to>
                                    </p:set>
                                  </p:childTnLst>
                                </p:cTn>
                              </p:par>
                            </p:childTnLst>
                          </p:cTn>
                        </p:par>
                      </p:childTnLst>
                    </p:cTn>
                  </p:par>
                  <p:par>
                    <p:cTn id="114" fill="hold">
                      <p:stCondLst>
                        <p:cond delay="indefinite"/>
                      </p:stCondLst>
                      <p:childTnLst>
                        <p:par>
                          <p:cTn id="115" fill="hold">
                            <p:stCondLst>
                              <p:cond delay="0"/>
                            </p:stCondLst>
                            <p:childTnLst>
                              <p:par>
                                <p:cTn id="116" presetID="10" presetClass="exit" presetSubtype="0" fill="hold" nodeType="clickEffect">
                                  <p:stCondLst>
                                    <p:cond delay="0"/>
                                  </p:stCondLst>
                                  <p:childTnLst>
                                    <p:animEffect transition="out" filter="fade">
                                      <p:cBhvr>
                                        <p:cTn id="117" dur="500"/>
                                        <p:tgtEl>
                                          <p:spTgt spid="78"/>
                                        </p:tgtEl>
                                      </p:cBhvr>
                                    </p:animEffect>
                                    <p:set>
                                      <p:cBhvr>
                                        <p:cTn id="118" dur="1" fill="hold">
                                          <p:stCondLst>
                                            <p:cond delay="499"/>
                                          </p:stCondLst>
                                        </p:cTn>
                                        <p:tgtEl>
                                          <p:spTgt spid="78"/>
                                        </p:tgtEl>
                                        <p:attrNameLst>
                                          <p:attrName>style.visibility</p:attrName>
                                        </p:attrNameLst>
                                      </p:cBhvr>
                                      <p:to>
                                        <p:strVal val="hidden"/>
                                      </p:to>
                                    </p:set>
                                  </p:childTnLst>
                                </p:cTn>
                              </p:par>
                              <p:par>
                                <p:cTn id="119" presetID="1" presetClass="entr" presetSubtype="0" fill="hold" nodeType="withEffect">
                                  <p:stCondLst>
                                    <p:cond delay="0"/>
                                  </p:stCondLst>
                                  <p:childTnLst>
                                    <p:set>
                                      <p:cBhvr>
                                        <p:cTn id="120" dur="1" fill="hold">
                                          <p:stCondLst>
                                            <p:cond delay="0"/>
                                          </p:stCondLst>
                                        </p:cTn>
                                        <p:tgtEl>
                                          <p:spTgt spid="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4" grpId="0" animBg="1"/>
      <p:bldP spid="54" grpId="1" animBg="1"/>
      <p:bldP spid="55" grpId="0" animBg="1"/>
      <p:bldP spid="55" grpId="1" animBg="1"/>
      <p:bldP spid="56" grpId="0" animBg="1"/>
      <p:bldP spid="57" grpId="0" animBg="1"/>
      <p:bldP spid="58" grpId="0" animBg="1"/>
      <p:bldP spid="60" grpId="0"/>
      <p:bldP spid="61" grpId="0"/>
      <p:bldP spid="62" grpId="0"/>
      <p:bldP spid="62" grpId="1"/>
      <p:bldP spid="63" grpId="0"/>
      <p:bldP spid="63" grpId="1"/>
      <p:bldP spid="64" grpId="0"/>
      <p:bldP spid="64" grpId="1"/>
      <p:bldP spid="65" grpId="0"/>
      <p:bldP spid="66" grpId="0"/>
      <p:bldP spid="69" grpId="0" animBg="1"/>
      <p:bldP spid="70" grpId="0"/>
      <p:bldP spid="74" grpId="0" animBg="1"/>
      <p:bldP spid="74" grpId="1" animBg="1"/>
      <p:bldP spid="75" grpId="0" animBg="1"/>
      <p:bldP spid="76" grpId="0"/>
      <p:bldP spid="81" grpId="0"/>
      <p:bldP spid="85"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LRU (Least Recently Used) Page Replacement Algorithm</a:t>
            </a:r>
          </a:p>
        </p:txBody>
      </p:sp>
      <p:sp>
        <p:nvSpPr>
          <p:cNvPr id="3" name="Content Placeholder 2"/>
          <p:cNvSpPr>
            <a:spLocks noGrp="1"/>
          </p:cNvSpPr>
          <p:nvPr>
            <p:ph idx="1"/>
          </p:nvPr>
        </p:nvSpPr>
        <p:spPr/>
        <p:txBody>
          <a:bodyPr/>
          <a:lstStyle/>
          <a:p>
            <a:r>
              <a:rPr lang="en-US" dirty="0"/>
              <a:t>A good approximation to the optimal algorithm is based on the observation that pages that have been heavily used in last few instructions will probably be heavily used again in next few instructions.</a:t>
            </a:r>
          </a:p>
          <a:p>
            <a:r>
              <a:rPr lang="en-US" dirty="0"/>
              <a:t>When page fault occurs, </a:t>
            </a:r>
            <a:r>
              <a:rPr lang="en-US" b="1" dirty="0">
                <a:solidFill>
                  <a:schemeClr val="accent6"/>
                </a:solidFill>
              </a:rPr>
              <a:t>throw out the page that has been used for the longest time</a:t>
            </a:r>
            <a:r>
              <a:rPr lang="en-US" dirty="0"/>
              <a:t>. This strategy is called LRU (Least Recently Used) paging.</a:t>
            </a:r>
          </a:p>
          <a:p>
            <a:r>
              <a:rPr lang="en-US" dirty="0"/>
              <a:t>To fully implement LRU, it is necessary to maintain a linked list of all pages in memory, with the </a:t>
            </a:r>
            <a:r>
              <a:rPr lang="en-US" b="1" dirty="0">
                <a:solidFill>
                  <a:schemeClr val="accent6"/>
                </a:solidFill>
              </a:rPr>
              <a:t>most recently used page at the front and the least recently used page at the rear</a:t>
            </a:r>
            <a:r>
              <a:rPr lang="en-US" dirty="0"/>
              <a:t>. </a:t>
            </a:r>
          </a:p>
          <a:p>
            <a:r>
              <a:rPr lang="en-US" dirty="0"/>
              <a:t>The list must be updated on every memory reference. </a:t>
            </a:r>
          </a:p>
          <a:p>
            <a:r>
              <a:rPr lang="en-US" dirty="0"/>
              <a:t>Finding a page in the list, deleting it, and then moving it to the front is a very time consuming operations.</a:t>
            </a:r>
          </a:p>
        </p:txBody>
      </p:sp>
    </p:spTree>
    <p:extLst>
      <p:ext uri="{BB962C8B-B14F-4D97-AF65-F5344CB8AC3E}">
        <p14:creationId xmlns="" xmlns:p14="http://schemas.microsoft.com/office/powerpoint/2010/main" val="3962812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LRU (Least Recently Used) Page Replacement Algorithm</a:t>
            </a:r>
          </a:p>
        </p:txBody>
      </p:sp>
      <p:sp>
        <p:nvSpPr>
          <p:cNvPr id="3" name="Content Placeholder 2"/>
          <p:cNvSpPr>
            <a:spLocks noGrp="1"/>
          </p:cNvSpPr>
          <p:nvPr>
            <p:ph idx="1"/>
          </p:nvPr>
        </p:nvSpPr>
        <p:spPr/>
        <p:txBody>
          <a:bodyPr/>
          <a:lstStyle/>
          <a:p>
            <a:r>
              <a:rPr lang="en-US" dirty="0"/>
              <a:t>Page Reference String: </a:t>
            </a:r>
          </a:p>
          <a:p>
            <a:pPr lvl="1"/>
            <a:r>
              <a:rPr lang="en-US" dirty="0"/>
              <a:t>7, 0, 1, 2, 0, 3, 0, 4, 2, 3, 0, 3, 2, </a:t>
            </a:r>
            <a:r>
              <a:rPr lang="en-US" dirty="0" smtClean="0"/>
              <a:t>1, </a:t>
            </a:r>
            <a:r>
              <a:rPr lang="en-US" dirty="0"/>
              <a:t>2, 0, 1, 7, 0, 1</a:t>
            </a:r>
          </a:p>
          <a:p>
            <a:pPr lvl="1"/>
            <a:r>
              <a:rPr lang="en-US" dirty="0" smtClean="0"/>
              <a:t>Three frames</a:t>
            </a:r>
            <a:endParaRPr lang="en-US" dirty="0"/>
          </a:p>
        </p:txBody>
      </p:sp>
      <p:graphicFrame>
        <p:nvGraphicFramePr>
          <p:cNvPr id="4" name="Table 3"/>
          <p:cNvGraphicFramePr>
            <a:graphicFrameLocks noGrp="1"/>
          </p:cNvGraphicFramePr>
          <p:nvPr>
            <p:extLst>
              <p:ext uri="{D42A27DB-BD31-4B8C-83A1-F6EECF244321}">
                <p14:modId xmlns="" xmlns:p14="http://schemas.microsoft.com/office/powerpoint/2010/main" val="3725976851"/>
              </p:ext>
            </p:extLst>
          </p:nvPr>
        </p:nvGraphicFramePr>
        <p:xfrm>
          <a:off x="1019969" y="2248428"/>
          <a:ext cx="9528803" cy="426720"/>
        </p:xfrm>
        <a:graphic>
          <a:graphicData uri="http://schemas.openxmlformats.org/drawingml/2006/table">
            <a:tbl>
              <a:tblPr firstRow="1" bandRow="1">
                <a:tableStyleId>{93296810-A885-4BE3-A3E7-6D5BEEA58F35}</a:tableStyleId>
              </a:tblPr>
              <a:tblGrid>
                <a:gridCol w="1787843"/>
                <a:gridCol w="387048"/>
                <a:gridCol w="387048"/>
                <a:gridCol w="387048"/>
                <a:gridCol w="387048"/>
                <a:gridCol w="387048"/>
                <a:gridCol w="387048"/>
                <a:gridCol w="387048"/>
                <a:gridCol w="387048"/>
                <a:gridCol w="387048"/>
                <a:gridCol w="387048"/>
                <a:gridCol w="387048"/>
                <a:gridCol w="387048"/>
                <a:gridCol w="387048"/>
                <a:gridCol w="387048"/>
                <a:gridCol w="387048"/>
                <a:gridCol w="387048"/>
                <a:gridCol w="387048"/>
                <a:gridCol w="387048"/>
                <a:gridCol w="387048"/>
                <a:gridCol w="387048"/>
              </a:tblGrid>
              <a:tr h="370840">
                <a:tc>
                  <a:txBody>
                    <a:bodyPr/>
                    <a:lstStyle/>
                    <a:p>
                      <a:r>
                        <a:rPr lang="en-US" sz="2200" dirty="0" smtClean="0"/>
                        <a:t>Page</a:t>
                      </a:r>
                      <a:r>
                        <a:rPr lang="en-US" sz="2200" baseline="0" dirty="0" smtClean="0"/>
                        <a:t> Request</a:t>
                      </a:r>
                      <a:endParaRPr lang="en-US" sz="2200" dirty="0"/>
                    </a:p>
                  </a:txBody>
                  <a:tcPr/>
                </a:tc>
                <a:tc>
                  <a:txBody>
                    <a:bodyPr/>
                    <a:lstStyle/>
                    <a:p>
                      <a:pPr algn="ctr"/>
                      <a:r>
                        <a:rPr lang="en-US" sz="2200" dirty="0" smtClean="0"/>
                        <a:t>7</a:t>
                      </a:r>
                      <a:endParaRPr lang="en-US" sz="2200" dirty="0"/>
                    </a:p>
                  </a:txBody>
                  <a:tcPr/>
                </a:tc>
                <a:tc>
                  <a:txBody>
                    <a:bodyPr/>
                    <a:lstStyle/>
                    <a:p>
                      <a:pPr algn="ctr"/>
                      <a:r>
                        <a:rPr lang="en-US" sz="2200" dirty="0" smtClean="0"/>
                        <a:t>0</a:t>
                      </a:r>
                      <a:endParaRPr lang="en-US" sz="2200" dirty="0"/>
                    </a:p>
                  </a:txBody>
                  <a:tcPr/>
                </a:tc>
                <a:tc>
                  <a:txBody>
                    <a:bodyPr/>
                    <a:lstStyle/>
                    <a:p>
                      <a:pPr algn="ctr"/>
                      <a:r>
                        <a:rPr lang="en-US" sz="2200" dirty="0" smtClean="0"/>
                        <a:t>1</a:t>
                      </a:r>
                      <a:endParaRPr lang="en-US" sz="2200" dirty="0"/>
                    </a:p>
                  </a:txBody>
                  <a:tcPr/>
                </a:tc>
                <a:tc>
                  <a:txBody>
                    <a:bodyPr/>
                    <a:lstStyle/>
                    <a:p>
                      <a:pPr algn="ctr"/>
                      <a:r>
                        <a:rPr lang="en-US" sz="2200" dirty="0" smtClean="0"/>
                        <a:t>2</a:t>
                      </a:r>
                      <a:endParaRPr lang="en-US" sz="2200" dirty="0"/>
                    </a:p>
                  </a:txBody>
                  <a:tcPr/>
                </a:tc>
                <a:tc>
                  <a:txBody>
                    <a:bodyPr/>
                    <a:lstStyle/>
                    <a:p>
                      <a:pPr algn="ctr"/>
                      <a:r>
                        <a:rPr lang="en-US" sz="2200" dirty="0" smtClean="0"/>
                        <a:t>0</a:t>
                      </a:r>
                      <a:endParaRPr lang="en-US" sz="2200" dirty="0"/>
                    </a:p>
                  </a:txBody>
                  <a:tcPr/>
                </a:tc>
                <a:tc>
                  <a:txBody>
                    <a:bodyPr/>
                    <a:lstStyle/>
                    <a:p>
                      <a:pPr algn="ctr"/>
                      <a:r>
                        <a:rPr lang="en-US" sz="2200" dirty="0" smtClean="0"/>
                        <a:t>3</a:t>
                      </a:r>
                      <a:endParaRPr lang="en-US" sz="2200" dirty="0"/>
                    </a:p>
                  </a:txBody>
                  <a:tcPr/>
                </a:tc>
                <a:tc>
                  <a:txBody>
                    <a:bodyPr/>
                    <a:lstStyle/>
                    <a:p>
                      <a:pPr algn="ctr"/>
                      <a:r>
                        <a:rPr lang="en-US" sz="2200" dirty="0" smtClean="0"/>
                        <a:t>0</a:t>
                      </a:r>
                      <a:endParaRPr lang="en-US" sz="2200" dirty="0"/>
                    </a:p>
                  </a:txBody>
                  <a:tcPr/>
                </a:tc>
                <a:tc>
                  <a:txBody>
                    <a:bodyPr/>
                    <a:lstStyle/>
                    <a:p>
                      <a:pPr algn="ctr"/>
                      <a:r>
                        <a:rPr lang="en-US" sz="2200" dirty="0" smtClean="0"/>
                        <a:t>4</a:t>
                      </a:r>
                      <a:endParaRPr lang="en-US" sz="2200" dirty="0"/>
                    </a:p>
                  </a:txBody>
                  <a:tcPr/>
                </a:tc>
                <a:tc>
                  <a:txBody>
                    <a:bodyPr/>
                    <a:lstStyle/>
                    <a:p>
                      <a:pPr algn="ctr"/>
                      <a:r>
                        <a:rPr lang="en-US" sz="2200" dirty="0" smtClean="0"/>
                        <a:t>2</a:t>
                      </a:r>
                      <a:endParaRPr lang="en-US" sz="2200" dirty="0"/>
                    </a:p>
                  </a:txBody>
                  <a:tcPr/>
                </a:tc>
                <a:tc>
                  <a:txBody>
                    <a:bodyPr/>
                    <a:lstStyle/>
                    <a:p>
                      <a:pPr algn="ctr"/>
                      <a:r>
                        <a:rPr lang="en-US" sz="2200" dirty="0" smtClean="0"/>
                        <a:t>3</a:t>
                      </a:r>
                      <a:endParaRPr lang="en-US" sz="2200" dirty="0"/>
                    </a:p>
                  </a:txBody>
                  <a:tcPr/>
                </a:tc>
                <a:tc>
                  <a:txBody>
                    <a:bodyPr/>
                    <a:lstStyle/>
                    <a:p>
                      <a:pPr algn="ctr"/>
                      <a:r>
                        <a:rPr lang="en-US" sz="2200" dirty="0" smtClean="0"/>
                        <a:t>0</a:t>
                      </a:r>
                      <a:endParaRPr lang="en-US" sz="2200" dirty="0"/>
                    </a:p>
                  </a:txBody>
                  <a:tcPr/>
                </a:tc>
                <a:tc>
                  <a:txBody>
                    <a:bodyPr/>
                    <a:lstStyle/>
                    <a:p>
                      <a:pPr algn="ctr"/>
                      <a:r>
                        <a:rPr lang="en-US" sz="2200" dirty="0" smtClean="0"/>
                        <a:t>3</a:t>
                      </a:r>
                      <a:endParaRPr lang="en-US" sz="2200" dirty="0"/>
                    </a:p>
                  </a:txBody>
                  <a:tcPr/>
                </a:tc>
                <a:tc>
                  <a:txBody>
                    <a:bodyPr/>
                    <a:lstStyle/>
                    <a:p>
                      <a:pPr algn="ctr"/>
                      <a:r>
                        <a:rPr lang="en-US" sz="2200" dirty="0" smtClean="0"/>
                        <a:t>2</a:t>
                      </a:r>
                      <a:endParaRPr lang="en-US" sz="2200" dirty="0"/>
                    </a:p>
                  </a:txBody>
                  <a:tcPr/>
                </a:tc>
                <a:tc>
                  <a:txBody>
                    <a:bodyPr/>
                    <a:lstStyle/>
                    <a:p>
                      <a:pPr algn="ctr"/>
                      <a:r>
                        <a:rPr lang="en-US" sz="2200" dirty="0" smtClean="0"/>
                        <a:t>1</a:t>
                      </a:r>
                      <a:endParaRPr lang="en-US" sz="2200" dirty="0"/>
                    </a:p>
                  </a:txBody>
                  <a:tcPr/>
                </a:tc>
                <a:tc>
                  <a:txBody>
                    <a:bodyPr/>
                    <a:lstStyle/>
                    <a:p>
                      <a:pPr algn="ctr"/>
                      <a:r>
                        <a:rPr lang="en-US" sz="2200" dirty="0" smtClean="0"/>
                        <a:t>2</a:t>
                      </a:r>
                      <a:endParaRPr lang="en-US" sz="2200" dirty="0"/>
                    </a:p>
                  </a:txBody>
                  <a:tcPr/>
                </a:tc>
                <a:tc>
                  <a:txBody>
                    <a:bodyPr/>
                    <a:lstStyle/>
                    <a:p>
                      <a:pPr algn="ctr"/>
                      <a:r>
                        <a:rPr lang="en-US" sz="2200" dirty="0" smtClean="0"/>
                        <a:t>0</a:t>
                      </a:r>
                      <a:endParaRPr lang="en-US" sz="2200" dirty="0"/>
                    </a:p>
                  </a:txBody>
                  <a:tcPr/>
                </a:tc>
                <a:tc>
                  <a:txBody>
                    <a:bodyPr/>
                    <a:lstStyle/>
                    <a:p>
                      <a:pPr algn="ctr"/>
                      <a:r>
                        <a:rPr lang="en-US" sz="2200" dirty="0" smtClean="0"/>
                        <a:t>1</a:t>
                      </a:r>
                      <a:endParaRPr lang="en-US" sz="2200" dirty="0"/>
                    </a:p>
                  </a:txBody>
                  <a:tcPr/>
                </a:tc>
                <a:tc>
                  <a:txBody>
                    <a:bodyPr/>
                    <a:lstStyle/>
                    <a:p>
                      <a:pPr algn="ctr"/>
                      <a:r>
                        <a:rPr lang="en-US" sz="2200" dirty="0" smtClean="0"/>
                        <a:t>7</a:t>
                      </a:r>
                      <a:endParaRPr lang="en-US" sz="2200" dirty="0"/>
                    </a:p>
                  </a:txBody>
                  <a:tcPr/>
                </a:tc>
                <a:tc>
                  <a:txBody>
                    <a:bodyPr/>
                    <a:lstStyle/>
                    <a:p>
                      <a:pPr algn="ctr"/>
                      <a:r>
                        <a:rPr lang="en-US" sz="2200" dirty="0" smtClean="0"/>
                        <a:t>0</a:t>
                      </a:r>
                      <a:endParaRPr lang="en-US" sz="2200" dirty="0"/>
                    </a:p>
                  </a:txBody>
                  <a:tcPr/>
                </a:tc>
                <a:tc>
                  <a:txBody>
                    <a:bodyPr/>
                    <a:lstStyle/>
                    <a:p>
                      <a:pPr algn="ctr"/>
                      <a:r>
                        <a:rPr lang="en-US" sz="2200" dirty="0" smtClean="0"/>
                        <a:t>1</a:t>
                      </a:r>
                      <a:endParaRPr lang="en-US" sz="2200" dirty="0"/>
                    </a:p>
                  </a:txBody>
                  <a:tcPr/>
                </a:tc>
              </a:tr>
            </a:tbl>
          </a:graphicData>
        </a:graphic>
      </p:graphicFrame>
      <p:graphicFrame>
        <p:nvGraphicFramePr>
          <p:cNvPr id="6" name="Table 5"/>
          <p:cNvGraphicFramePr>
            <a:graphicFrameLocks noGrp="1"/>
          </p:cNvGraphicFramePr>
          <p:nvPr>
            <p:extLst>
              <p:ext uri="{D42A27DB-BD31-4B8C-83A1-F6EECF244321}">
                <p14:modId xmlns="" xmlns:p14="http://schemas.microsoft.com/office/powerpoint/2010/main" val="2268163508"/>
              </p:ext>
            </p:extLst>
          </p:nvPr>
        </p:nvGraphicFramePr>
        <p:xfrm>
          <a:off x="1019969" y="2705152"/>
          <a:ext cx="9528803" cy="1280160"/>
        </p:xfrm>
        <a:graphic>
          <a:graphicData uri="http://schemas.openxmlformats.org/drawingml/2006/table">
            <a:tbl>
              <a:tblPr firstRow="1" bandRow="1">
                <a:tableStyleId>{2D5ABB26-0587-4C30-8999-92F81FD0307C}</a:tableStyleId>
              </a:tblPr>
              <a:tblGrid>
                <a:gridCol w="1787843"/>
                <a:gridCol w="387048"/>
                <a:gridCol w="387048"/>
                <a:gridCol w="387048"/>
                <a:gridCol w="387048"/>
                <a:gridCol w="387048"/>
                <a:gridCol w="387048"/>
                <a:gridCol w="387048"/>
                <a:gridCol w="387048"/>
                <a:gridCol w="387048"/>
                <a:gridCol w="387048"/>
                <a:gridCol w="387048"/>
                <a:gridCol w="387048"/>
                <a:gridCol w="387048"/>
                <a:gridCol w="387048"/>
                <a:gridCol w="387048"/>
                <a:gridCol w="387048"/>
                <a:gridCol w="387048"/>
                <a:gridCol w="387048"/>
                <a:gridCol w="387048"/>
                <a:gridCol w="387048"/>
              </a:tblGrid>
              <a:tr h="370840">
                <a:tc>
                  <a:txBody>
                    <a:bodyPr/>
                    <a:lstStyle/>
                    <a:p>
                      <a:r>
                        <a:rPr lang="en-US" sz="2200" dirty="0" smtClean="0"/>
                        <a:t>Frame – 1</a:t>
                      </a:r>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smtClean="0"/>
                        <a:t>7</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smtClean="0"/>
                        <a:t>7</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smtClean="0"/>
                        <a:t>7</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smtClean="0"/>
                        <a:t>2</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smtClean="0"/>
                        <a:t>2</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smtClean="0"/>
                        <a:t>2</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smtClean="0"/>
                        <a:t>2</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smtClean="0"/>
                        <a:t>4</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smtClean="0"/>
                        <a:t>4</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smtClean="0"/>
                        <a:t>4</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smtClean="0"/>
                        <a:t>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smtClean="0"/>
                        <a:t>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smtClean="0"/>
                        <a:t>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smtClean="0"/>
                        <a:t>1</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smtClean="0"/>
                        <a:t>1</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smtClean="0"/>
                        <a:t>1</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smtClean="0"/>
                        <a:t>1</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smtClean="0"/>
                        <a:t>1</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smtClean="0"/>
                        <a:t>1</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smtClean="0"/>
                        <a:t>1</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Frame – 2</a:t>
                      </a:r>
                      <a:endParaRPr lang="en-US" sz="2200" b="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smtClean="0"/>
                        <a:t>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smtClean="0"/>
                        <a:t>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smtClean="0"/>
                        <a:t>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smtClean="0"/>
                        <a:t>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smtClean="0"/>
                        <a:t>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smtClean="0"/>
                        <a:t>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smtClean="0"/>
                        <a:t>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smtClean="0"/>
                        <a:t>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smtClean="0"/>
                        <a:t>3</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smtClean="0"/>
                        <a:t>3</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smtClean="0"/>
                        <a:t>3</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smtClean="0"/>
                        <a:t>3</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smtClean="0"/>
                        <a:t>3</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smtClean="0"/>
                        <a:t>3</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smtClean="0"/>
                        <a:t>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smtClean="0"/>
                        <a:t>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smtClean="0"/>
                        <a:t>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smtClean="0"/>
                        <a:t>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smtClean="0"/>
                        <a:t>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r>
              <a:tr h="40333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Frame – 3</a:t>
                      </a:r>
                      <a:endParaRPr lang="en-US" sz="2200" b="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smtClean="0"/>
                        <a:t>1</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smtClean="0"/>
                        <a:t>1</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smtClean="0"/>
                        <a:t>1</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smtClean="0"/>
                        <a:t>3</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smtClean="0"/>
                        <a:t>3</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smtClean="0"/>
                        <a:t>3</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smtClean="0"/>
                        <a:t>2</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smtClean="0"/>
                        <a:t>2</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smtClean="0"/>
                        <a:t>2</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smtClean="0"/>
                        <a:t>2</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smtClean="0"/>
                        <a:t>2</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smtClean="0"/>
                        <a:t>2</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smtClean="0"/>
                        <a:t>2</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smtClean="0"/>
                        <a:t>2</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smtClean="0"/>
                        <a:t>2</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smtClean="0"/>
                        <a:t>7</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smtClean="0"/>
                        <a:t>7</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smtClean="0"/>
                        <a:t>7</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r>
            </a:tbl>
          </a:graphicData>
        </a:graphic>
      </p:graphicFrame>
      <p:graphicFrame>
        <p:nvGraphicFramePr>
          <p:cNvPr id="8" name="Table 7"/>
          <p:cNvGraphicFramePr>
            <a:graphicFrameLocks noGrp="1"/>
          </p:cNvGraphicFramePr>
          <p:nvPr>
            <p:extLst>
              <p:ext uri="{D42A27DB-BD31-4B8C-83A1-F6EECF244321}">
                <p14:modId xmlns="" xmlns:p14="http://schemas.microsoft.com/office/powerpoint/2010/main" val="2908262876"/>
              </p:ext>
            </p:extLst>
          </p:nvPr>
        </p:nvGraphicFramePr>
        <p:xfrm>
          <a:off x="1019969" y="4015315"/>
          <a:ext cx="9528803" cy="426720"/>
        </p:xfrm>
        <a:graphic>
          <a:graphicData uri="http://schemas.openxmlformats.org/drawingml/2006/table">
            <a:tbl>
              <a:tblPr firstRow="1" bandRow="1">
                <a:tableStyleId>{93296810-A885-4BE3-A3E7-6D5BEEA58F35}</a:tableStyleId>
              </a:tblPr>
              <a:tblGrid>
                <a:gridCol w="1787843"/>
                <a:gridCol w="387048"/>
                <a:gridCol w="387048"/>
                <a:gridCol w="387048"/>
                <a:gridCol w="387048"/>
                <a:gridCol w="387048"/>
                <a:gridCol w="387048"/>
                <a:gridCol w="387048"/>
                <a:gridCol w="387048"/>
                <a:gridCol w="387048"/>
                <a:gridCol w="387048"/>
                <a:gridCol w="387048"/>
                <a:gridCol w="387048"/>
                <a:gridCol w="387048"/>
                <a:gridCol w="387048"/>
                <a:gridCol w="387048"/>
                <a:gridCol w="387048"/>
                <a:gridCol w="387048"/>
                <a:gridCol w="387048"/>
                <a:gridCol w="387048"/>
                <a:gridCol w="387048"/>
              </a:tblGrid>
              <a:tr h="370840">
                <a:tc>
                  <a:txBody>
                    <a:bodyPr/>
                    <a:lstStyle/>
                    <a:p>
                      <a:r>
                        <a:rPr lang="en-US" sz="1900" b="0" dirty="0" smtClean="0">
                          <a:solidFill>
                            <a:schemeClr val="tx1"/>
                          </a:solidFill>
                        </a:rPr>
                        <a:t>Page</a:t>
                      </a:r>
                      <a:r>
                        <a:rPr lang="en-US" sz="1900" b="0" baseline="0" dirty="0" smtClean="0">
                          <a:solidFill>
                            <a:schemeClr val="tx1"/>
                          </a:solidFill>
                        </a:rPr>
                        <a:t> Faults </a:t>
                      </a:r>
                      <a:r>
                        <a:rPr lang="en-US" sz="1900" b="1" baseline="0" dirty="0" smtClean="0">
                          <a:solidFill>
                            <a:schemeClr val="accent6"/>
                          </a:solidFill>
                        </a:rPr>
                        <a:t>(12)</a:t>
                      </a:r>
                      <a:endParaRPr lang="en-US" sz="1900" b="1" dirty="0">
                        <a:solidFill>
                          <a:schemeClr val="accent6"/>
                        </a:solidFill>
                      </a:endParaRPr>
                    </a:p>
                  </a:txBody>
                  <a:tcPr anchor="ctr">
                    <a:solidFill>
                      <a:schemeClr val="accent6">
                        <a:lumMod val="20000"/>
                        <a:lumOff val="80000"/>
                      </a:schemeClr>
                    </a:solidFill>
                  </a:tcPr>
                </a:tc>
                <a:tc>
                  <a:txBody>
                    <a:bodyPr/>
                    <a:lstStyle/>
                    <a:p>
                      <a:pPr algn="ctr"/>
                      <a:r>
                        <a:rPr lang="en-US" sz="2200" b="0" dirty="0" smtClean="0">
                          <a:solidFill>
                            <a:schemeClr val="tx1"/>
                          </a:solidFill>
                        </a:rPr>
                        <a:t>F</a:t>
                      </a:r>
                      <a:endParaRPr lang="en-US" sz="2200" b="0" dirty="0">
                        <a:solidFill>
                          <a:schemeClr val="tx1"/>
                        </a:solidFill>
                      </a:endParaRPr>
                    </a:p>
                  </a:txBody>
                  <a:tcPr>
                    <a:solidFill>
                      <a:schemeClr val="accent6">
                        <a:lumMod val="20000"/>
                        <a:lumOff val="80000"/>
                      </a:schemeClr>
                    </a:solidFill>
                  </a:tcPr>
                </a:tc>
                <a:tc>
                  <a:txBody>
                    <a:bodyPr/>
                    <a:lstStyle/>
                    <a:p>
                      <a:pPr algn="ctr"/>
                      <a:r>
                        <a:rPr lang="en-US" sz="2200" b="0" dirty="0" smtClean="0">
                          <a:solidFill>
                            <a:schemeClr val="tx1"/>
                          </a:solidFill>
                        </a:rPr>
                        <a:t>F</a:t>
                      </a:r>
                      <a:endParaRPr lang="en-US" sz="2200" b="0" dirty="0">
                        <a:solidFill>
                          <a:schemeClr val="tx1"/>
                        </a:solidFill>
                      </a:endParaRPr>
                    </a:p>
                  </a:txBody>
                  <a:tcPr>
                    <a:solidFill>
                      <a:schemeClr val="accent6">
                        <a:lumMod val="20000"/>
                        <a:lumOff val="80000"/>
                      </a:schemeClr>
                    </a:solidFill>
                  </a:tcPr>
                </a:tc>
                <a:tc>
                  <a:txBody>
                    <a:bodyPr/>
                    <a:lstStyle/>
                    <a:p>
                      <a:pPr algn="ctr"/>
                      <a:r>
                        <a:rPr lang="en-US" sz="2200" b="0" dirty="0" smtClean="0">
                          <a:solidFill>
                            <a:schemeClr val="tx1"/>
                          </a:solidFill>
                        </a:rPr>
                        <a:t>F</a:t>
                      </a:r>
                      <a:endParaRPr lang="en-US" sz="2200" b="0" dirty="0">
                        <a:solidFill>
                          <a:schemeClr val="tx1"/>
                        </a:solidFill>
                      </a:endParaRPr>
                    </a:p>
                  </a:txBody>
                  <a:tcPr>
                    <a:solidFill>
                      <a:schemeClr val="accent6">
                        <a:lumMod val="20000"/>
                        <a:lumOff val="80000"/>
                      </a:schemeClr>
                    </a:solidFill>
                  </a:tcPr>
                </a:tc>
                <a:tc>
                  <a:txBody>
                    <a:bodyPr/>
                    <a:lstStyle/>
                    <a:p>
                      <a:pPr algn="ctr"/>
                      <a:r>
                        <a:rPr lang="en-US" sz="2200" b="0" dirty="0" smtClean="0">
                          <a:solidFill>
                            <a:schemeClr val="tx1"/>
                          </a:solidFill>
                        </a:rPr>
                        <a:t>F</a:t>
                      </a:r>
                      <a:endParaRPr lang="en-US" sz="2200" b="0" dirty="0">
                        <a:solidFill>
                          <a:schemeClr val="tx1"/>
                        </a:solidFill>
                      </a:endParaRPr>
                    </a:p>
                  </a:txBody>
                  <a:tcPr>
                    <a:solidFill>
                      <a:schemeClr val="accent6">
                        <a:lumMod val="20000"/>
                        <a:lumOff val="80000"/>
                      </a:schemeClr>
                    </a:solidFill>
                  </a:tcPr>
                </a:tc>
                <a:tc>
                  <a:txBody>
                    <a:bodyPr/>
                    <a:lstStyle/>
                    <a:p>
                      <a:pPr algn="ctr"/>
                      <a:endParaRPr lang="en-US" sz="2200" b="0" dirty="0">
                        <a:solidFill>
                          <a:schemeClr val="tx1"/>
                        </a:solidFill>
                      </a:endParaRPr>
                    </a:p>
                  </a:txBody>
                  <a:tcPr>
                    <a:solidFill>
                      <a:schemeClr val="accent6">
                        <a:lumMod val="20000"/>
                        <a:lumOff val="80000"/>
                      </a:schemeClr>
                    </a:solidFill>
                  </a:tcPr>
                </a:tc>
                <a:tc>
                  <a:txBody>
                    <a:bodyPr/>
                    <a:lstStyle/>
                    <a:p>
                      <a:pPr algn="ctr"/>
                      <a:r>
                        <a:rPr lang="en-US" sz="2200" b="0" dirty="0" smtClean="0">
                          <a:solidFill>
                            <a:schemeClr val="tx1"/>
                          </a:solidFill>
                        </a:rPr>
                        <a:t>F</a:t>
                      </a:r>
                      <a:endParaRPr lang="en-US" sz="2200" b="0" dirty="0">
                        <a:solidFill>
                          <a:schemeClr val="tx1"/>
                        </a:solidFill>
                      </a:endParaRPr>
                    </a:p>
                  </a:txBody>
                  <a:tcPr>
                    <a:solidFill>
                      <a:schemeClr val="accent6">
                        <a:lumMod val="20000"/>
                        <a:lumOff val="80000"/>
                      </a:schemeClr>
                    </a:solidFill>
                  </a:tcPr>
                </a:tc>
                <a:tc>
                  <a:txBody>
                    <a:bodyPr/>
                    <a:lstStyle/>
                    <a:p>
                      <a:pPr algn="ctr"/>
                      <a:endParaRPr lang="en-US" sz="2200" b="0" dirty="0">
                        <a:solidFill>
                          <a:schemeClr val="tx1"/>
                        </a:solidFill>
                      </a:endParaRPr>
                    </a:p>
                  </a:txBody>
                  <a:tcPr>
                    <a:solidFill>
                      <a:schemeClr val="accent6">
                        <a:lumMod val="20000"/>
                        <a:lumOff val="80000"/>
                      </a:schemeClr>
                    </a:solidFill>
                  </a:tcPr>
                </a:tc>
                <a:tc>
                  <a:txBody>
                    <a:bodyPr/>
                    <a:lstStyle/>
                    <a:p>
                      <a:pPr algn="ctr"/>
                      <a:r>
                        <a:rPr lang="en-US" sz="2200" b="0" dirty="0" smtClean="0">
                          <a:solidFill>
                            <a:schemeClr val="tx1"/>
                          </a:solidFill>
                        </a:rPr>
                        <a:t>F</a:t>
                      </a:r>
                      <a:endParaRPr lang="en-US" sz="2200" b="0" dirty="0">
                        <a:solidFill>
                          <a:schemeClr val="tx1"/>
                        </a:solidFill>
                      </a:endParaRPr>
                    </a:p>
                  </a:txBody>
                  <a:tcPr>
                    <a:solidFill>
                      <a:schemeClr val="accent6">
                        <a:lumMod val="20000"/>
                        <a:lumOff val="80000"/>
                      </a:schemeClr>
                    </a:solidFill>
                  </a:tcPr>
                </a:tc>
                <a:tc>
                  <a:txBody>
                    <a:bodyPr/>
                    <a:lstStyle/>
                    <a:p>
                      <a:pPr algn="ctr"/>
                      <a:r>
                        <a:rPr lang="en-US" sz="2200" b="0" dirty="0" smtClean="0">
                          <a:solidFill>
                            <a:schemeClr val="tx1"/>
                          </a:solidFill>
                        </a:rPr>
                        <a:t>F</a:t>
                      </a:r>
                      <a:endParaRPr lang="en-US" sz="2200" b="0" dirty="0">
                        <a:solidFill>
                          <a:schemeClr val="tx1"/>
                        </a:solidFill>
                      </a:endParaRPr>
                    </a:p>
                  </a:txBody>
                  <a:tcPr>
                    <a:solidFill>
                      <a:schemeClr val="accent6">
                        <a:lumMod val="20000"/>
                        <a:lumOff val="80000"/>
                      </a:schemeClr>
                    </a:solidFill>
                  </a:tcPr>
                </a:tc>
                <a:tc>
                  <a:txBody>
                    <a:bodyPr/>
                    <a:lstStyle/>
                    <a:p>
                      <a:pPr algn="ctr"/>
                      <a:r>
                        <a:rPr lang="en-US" sz="2200" b="0" dirty="0" smtClean="0">
                          <a:solidFill>
                            <a:schemeClr val="tx1"/>
                          </a:solidFill>
                        </a:rPr>
                        <a:t>F</a:t>
                      </a:r>
                      <a:endParaRPr lang="en-US" sz="2200" b="0" dirty="0">
                        <a:solidFill>
                          <a:schemeClr val="tx1"/>
                        </a:solidFill>
                      </a:endParaRPr>
                    </a:p>
                  </a:txBody>
                  <a:tcPr>
                    <a:solidFill>
                      <a:schemeClr val="accent6">
                        <a:lumMod val="20000"/>
                        <a:lumOff val="80000"/>
                      </a:schemeClr>
                    </a:solidFill>
                  </a:tcPr>
                </a:tc>
                <a:tc>
                  <a:txBody>
                    <a:bodyPr/>
                    <a:lstStyle/>
                    <a:p>
                      <a:pPr algn="ctr"/>
                      <a:r>
                        <a:rPr lang="en-US" sz="2200" b="0" dirty="0" smtClean="0">
                          <a:solidFill>
                            <a:schemeClr val="tx1"/>
                          </a:solidFill>
                        </a:rPr>
                        <a:t>F</a:t>
                      </a:r>
                      <a:endParaRPr lang="en-US" sz="2200" b="0" dirty="0">
                        <a:solidFill>
                          <a:schemeClr val="tx1"/>
                        </a:solidFill>
                      </a:endParaRPr>
                    </a:p>
                  </a:txBody>
                  <a:tcPr>
                    <a:solidFill>
                      <a:schemeClr val="accent6">
                        <a:lumMod val="20000"/>
                        <a:lumOff val="80000"/>
                      </a:schemeClr>
                    </a:solidFill>
                  </a:tcPr>
                </a:tc>
                <a:tc>
                  <a:txBody>
                    <a:bodyPr/>
                    <a:lstStyle/>
                    <a:p>
                      <a:pPr algn="ctr"/>
                      <a:endParaRPr lang="en-US" sz="2200" b="0" dirty="0">
                        <a:solidFill>
                          <a:schemeClr val="tx1"/>
                        </a:solidFill>
                      </a:endParaRPr>
                    </a:p>
                  </a:txBody>
                  <a:tcPr>
                    <a:solidFill>
                      <a:schemeClr val="accent6">
                        <a:lumMod val="20000"/>
                        <a:lumOff val="80000"/>
                      </a:schemeClr>
                    </a:solidFill>
                  </a:tcPr>
                </a:tc>
                <a:tc>
                  <a:txBody>
                    <a:bodyPr/>
                    <a:lstStyle/>
                    <a:p>
                      <a:pPr algn="ctr"/>
                      <a:endParaRPr lang="en-US" sz="2200" b="0" dirty="0">
                        <a:solidFill>
                          <a:schemeClr val="tx1"/>
                        </a:solidFill>
                      </a:endParaRPr>
                    </a:p>
                  </a:txBody>
                  <a:tcPr>
                    <a:solidFill>
                      <a:schemeClr val="accent6">
                        <a:lumMod val="20000"/>
                        <a:lumOff val="80000"/>
                      </a:schemeClr>
                    </a:solidFill>
                  </a:tcPr>
                </a:tc>
                <a:tc>
                  <a:txBody>
                    <a:bodyPr/>
                    <a:lstStyle/>
                    <a:p>
                      <a:pPr algn="ctr"/>
                      <a:r>
                        <a:rPr lang="en-US" sz="2200" b="0" dirty="0" smtClean="0">
                          <a:solidFill>
                            <a:schemeClr val="tx1"/>
                          </a:solidFill>
                        </a:rPr>
                        <a:t>F</a:t>
                      </a:r>
                      <a:endParaRPr lang="en-US" sz="2200" b="0" dirty="0">
                        <a:solidFill>
                          <a:schemeClr val="tx1"/>
                        </a:solidFill>
                      </a:endParaRPr>
                    </a:p>
                  </a:txBody>
                  <a:tcPr>
                    <a:solidFill>
                      <a:schemeClr val="accent6">
                        <a:lumMod val="20000"/>
                        <a:lumOff val="80000"/>
                      </a:schemeClr>
                    </a:solidFill>
                  </a:tcPr>
                </a:tc>
                <a:tc>
                  <a:txBody>
                    <a:bodyPr/>
                    <a:lstStyle/>
                    <a:p>
                      <a:pPr algn="ctr"/>
                      <a:endParaRPr lang="en-US" sz="2200" b="0" dirty="0">
                        <a:solidFill>
                          <a:schemeClr val="tx1"/>
                        </a:solidFill>
                      </a:endParaRPr>
                    </a:p>
                  </a:txBody>
                  <a:tcPr>
                    <a:solidFill>
                      <a:schemeClr val="accent6">
                        <a:lumMod val="20000"/>
                        <a:lumOff val="80000"/>
                      </a:schemeClr>
                    </a:solidFill>
                  </a:tcPr>
                </a:tc>
                <a:tc>
                  <a:txBody>
                    <a:bodyPr/>
                    <a:lstStyle/>
                    <a:p>
                      <a:pPr algn="ctr"/>
                      <a:r>
                        <a:rPr lang="en-US" sz="2200" b="0" dirty="0" smtClean="0">
                          <a:solidFill>
                            <a:schemeClr val="tx1"/>
                          </a:solidFill>
                        </a:rPr>
                        <a:t>F</a:t>
                      </a:r>
                      <a:endParaRPr lang="en-US" sz="2200" b="0" dirty="0">
                        <a:solidFill>
                          <a:schemeClr val="tx1"/>
                        </a:solidFill>
                      </a:endParaRPr>
                    </a:p>
                  </a:txBody>
                  <a:tcPr>
                    <a:solidFill>
                      <a:schemeClr val="accent6">
                        <a:lumMod val="20000"/>
                        <a:lumOff val="80000"/>
                      </a:schemeClr>
                    </a:solidFill>
                  </a:tcPr>
                </a:tc>
                <a:tc>
                  <a:txBody>
                    <a:bodyPr/>
                    <a:lstStyle/>
                    <a:p>
                      <a:pPr algn="ctr"/>
                      <a:endParaRPr lang="en-US" sz="2200" b="0" dirty="0">
                        <a:solidFill>
                          <a:schemeClr val="tx1"/>
                        </a:solidFill>
                      </a:endParaRPr>
                    </a:p>
                  </a:txBody>
                  <a:tcPr>
                    <a:solidFill>
                      <a:schemeClr val="accent6">
                        <a:lumMod val="20000"/>
                        <a:lumOff val="80000"/>
                      </a:schemeClr>
                    </a:solidFill>
                  </a:tcPr>
                </a:tc>
                <a:tc>
                  <a:txBody>
                    <a:bodyPr/>
                    <a:lstStyle/>
                    <a:p>
                      <a:pPr algn="ctr"/>
                      <a:r>
                        <a:rPr lang="en-US" sz="2200" b="0" dirty="0" smtClean="0">
                          <a:solidFill>
                            <a:schemeClr val="tx1"/>
                          </a:solidFill>
                        </a:rPr>
                        <a:t>F</a:t>
                      </a:r>
                      <a:endParaRPr lang="en-US" sz="2200" b="0" dirty="0">
                        <a:solidFill>
                          <a:schemeClr val="tx1"/>
                        </a:solidFill>
                      </a:endParaRPr>
                    </a:p>
                  </a:txBody>
                  <a:tcPr>
                    <a:solidFill>
                      <a:schemeClr val="accent6">
                        <a:lumMod val="20000"/>
                        <a:lumOff val="80000"/>
                      </a:schemeClr>
                    </a:solidFill>
                  </a:tcPr>
                </a:tc>
                <a:tc>
                  <a:txBody>
                    <a:bodyPr/>
                    <a:lstStyle/>
                    <a:p>
                      <a:pPr algn="ctr"/>
                      <a:endParaRPr lang="en-US" sz="2200" b="0" dirty="0">
                        <a:solidFill>
                          <a:schemeClr val="tx1"/>
                        </a:solidFill>
                      </a:endParaRPr>
                    </a:p>
                  </a:txBody>
                  <a:tcPr>
                    <a:solidFill>
                      <a:schemeClr val="accent6">
                        <a:lumMod val="20000"/>
                        <a:lumOff val="80000"/>
                      </a:schemeClr>
                    </a:solidFill>
                  </a:tcPr>
                </a:tc>
                <a:tc>
                  <a:txBody>
                    <a:bodyPr/>
                    <a:lstStyle/>
                    <a:p>
                      <a:pPr algn="ctr"/>
                      <a:endParaRPr lang="en-US" sz="2200" b="0" dirty="0">
                        <a:solidFill>
                          <a:schemeClr val="tx1"/>
                        </a:solidFill>
                      </a:endParaRPr>
                    </a:p>
                  </a:txBody>
                  <a:tcPr>
                    <a:solidFill>
                      <a:schemeClr val="accent6">
                        <a:lumMod val="20000"/>
                        <a:lumOff val="80000"/>
                      </a:schemeClr>
                    </a:solidFill>
                  </a:tcPr>
                </a:tc>
              </a:tr>
            </a:tbl>
          </a:graphicData>
        </a:graphic>
      </p:graphicFrame>
    </p:spTree>
    <p:extLst>
      <p:ext uri="{BB962C8B-B14F-4D97-AF65-F5344CB8AC3E}">
        <p14:creationId xmlns="" xmlns:p14="http://schemas.microsoft.com/office/powerpoint/2010/main" val="2073050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ipe(left)">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left)">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wipe(left)">
                                      <p:cBhvr>
                                        <p:cTn id="2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gradFill flip="none" rotWithShape="1">
                  <a:gsLst>
                    <a:gs pos="10000">
                      <a:schemeClr val="accent6">
                        <a:lumMod val="50000"/>
                      </a:schemeClr>
                    </a:gs>
                    <a:gs pos="100000">
                      <a:schemeClr val="accent6"/>
                    </a:gs>
                  </a:gsLst>
                  <a:lin ang="0" scaled="1"/>
                  <a:tileRect/>
                </a:gradFill>
              </a:rPr>
              <a:t>Memory abstraction</a:t>
            </a:r>
          </a:p>
        </p:txBody>
      </p:sp>
      <p:sp>
        <p:nvSpPr>
          <p:cNvPr id="5" name="Text Placeholder 4"/>
          <p:cNvSpPr>
            <a:spLocks noGrp="1"/>
          </p:cNvSpPr>
          <p:nvPr>
            <p:ph type="body" idx="1"/>
          </p:nvPr>
        </p:nvSpPr>
        <p:spPr/>
        <p:txBody>
          <a:bodyPr/>
          <a:lstStyle/>
          <a:p>
            <a:r>
              <a:rPr lang="en-US" dirty="0" smtClean="0"/>
              <a:t>Section - 2</a:t>
            </a:r>
          </a:p>
          <a:p>
            <a:endParaRPr lang="en-US" dirty="0"/>
          </a:p>
        </p:txBody>
      </p:sp>
    </p:spTree>
    <p:extLst>
      <p:ext uri="{BB962C8B-B14F-4D97-AF65-F5344CB8AC3E}">
        <p14:creationId xmlns="" xmlns:p14="http://schemas.microsoft.com/office/powerpoint/2010/main" val="242480361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NRU (Not Recently Used) Page Replacement Algorithm</a:t>
            </a:r>
          </a:p>
        </p:txBody>
      </p:sp>
      <p:sp>
        <p:nvSpPr>
          <p:cNvPr id="3" name="Content Placeholder 2"/>
          <p:cNvSpPr>
            <a:spLocks noGrp="1"/>
          </p:cNvSpPr>
          <p:nvPr>
            <p:ph idx="1"/>
          </p:nvPr>
        </p:nvSpPr>
        <p:spPr/>
        <p:txBody>
          <a:bodyPr/>
          <a:lstStyle/>
          <a:p>
            <a:r>
              <a:rPr lang="en-US" dirty="0"/>
              <a:t>NRU makes approximation to replace the page based </a:t>
            </a:r>
            <a:r>
              <a:rPr lang="en-US" b="1" dirty="0">
                <a:solidFill>
                  <a:schemeClr val="accent6"/>
                </a:solidFill>
              </a:rPr>
              <a:t>on R (referenced) and M (modified) bits</a:t>
            </a:r>
            <a:r>
              <a:rPr lang="en-US" dirty="0"/>
              <a:t>.</a:t>
            </a:r>
          </a:p>
          <a:p>
            <a:r>
              <a:rPr lang="en-US" dirty="0"/>
              <a:t>When a process is started up, </a:t>
            </a:r>
            <a:r>
              <a:rPr lang="en-US" b="1" dirty="0">
                <a:solidFill>
                  <a:schemeClr val="accent6"/>
                </a:solidFill>
              </a:rPr>
              <a:t>both page bits for all pages are set to 0 by operating system</a:t>
            </a:r>
            <a:r>
              <a:rPr lang="en-US" dirty="0"/>
              <a:t>.</a:t>
            </a:r>
          </a:p>
          <a:p>
            <a:r>
              <a:rPr lang="en-US" dirty="0"/>
              <a:t>Periodically, the </a:t>
            </a:r>
            <a:r>
              <a:rPr lang="en-US" b="1" dirty="0">
                <a:solidFill>
                  <a:schemeClr val="accent6"/>
                </a:solidFill>
              </a:rPr>
              <a:t>R bit is cleared</a:t>
            </a:r>
            <a:r>
              <a:rPr lang="en-US" dirty="0"/>
              <a:t>, to distinguish pages that have not been referenced recently from those that have been.</a:t>
            </a:r>
          </a:p>
          <a:p>
            <a:r>
              <a:rPr lang="en-US" dirty="0"/>
              <a:t>When page fault occurs, the operating system inspects all the pages and </a:t>
            </a:r>
            <a:r>
              <a:rPr lang="en-US" b="1" dirty="0">
                <a:solidFill>
                  <a:schemeClr val="accent6"/>
                </a:solidFill>
              </a:rPr>
              <a:t>divide them into 4 categories based on current values of their R and M bits</a:t>
            </a:r>
          </a:p>
          <a:p>
            <a:pPr lvl="1"/>
            <a:r>
              <a:rPr lang="en-US" dirty="0"/>
              <a:t>Case 0 : not referenced, not modified</a:t>
            </a:r>
          </a:p>
          <a:p>
            <a:pPr lvl="1"/>
            <a:r>
              <a:rPr lang="en-US" dirty="0"/>
              <a:t>Case 1 : not referenced, modified</a:t>
            </a:r>
          </a:p>
          <a:p>
            <a:pPr lvl="1"/>
            <a:r>
              <a:rPr lang="en-US" dirty="0"/>
              <a:t>Case 2 : referenced, not modified</a:t>
            </a:r>
          </a:p>
          <a:p>
            <a:pPr lvl="1"/>
            <a:r>
              <a:rPr lang="en-US" dirty="0"/>
              <a:t>Case 3 : referenced, modified</a:t>
            </a:r>
          </a:p>
          <a:p>
            <a:r>
              <a:rPr lang="en-US" dirty="0"/>
              <a:t>The NRU (Not Recently Used) algorithm removes a page at random from the lowest numbered nonempty class.</a:t>
            </a:r>
          </a:p>
        </p:txBody>
      </p:sp>
    </p:spTree>
    <p:extLst>
      <p:ext uri="{BB962C8B-B14F-4D97-AF65-F5344CB8AC3E}">
        <p14:creationId xmlns="" xmlns:p14="http://schemas.microsoft.com/office/powerpoint/2010/main" val="1838498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500"/>
                                        <p:tgtEl>
                                          <p:spTgt spid="3">
                                            <p:txEl>
                                              <p:pRg st="6" end="6"/>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500"/>
                                        <p:tgtEl>
                                          <p:spTgt spid="3">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fade">
                                      <p:cBhvr>
                                        <p:cTn id="41"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NRU (Not Recently Used) Page Replacement Algorithm</a:t>
            </a:r>
          </a:p>
        </p:txBody>
      </p:sp>
      <p:sp>
        <p:nvSpPr>
          <p:cNvPr id="3" name="Content Placeholder 2"/>
          <p:cNvSpPr>
            <a:spLocks noGrp="1"/>
          </p:cNvSpPr>
          <p:nvPr>
            <p:ph idx="1"/>
          </p:nvPr>
        </p:nvSpPr>
        <p:spPr/>
        <p:txBody>
          <a:bodyPr/>
          <a:lstStyle/>
          <a:p>
            <a:r>
              <a:rPr lang="en-US" dirty="0"/>
              <a:t>For example if,</a:t>
            </a:r>
          </a:p>
          <a:p>
            <a:pPr lvl="1"/>
            <a:r>
              <a:rPr lang="en-US" dirty="0"/>
              <a:t>Page-0 is of class-2 (referenced, not modified)</a:t>
            </a:r>
          </a:p>
          <a:p>
            <a:pPr lvl="1"/>
            <a:r>
              <a:rPr lang="en-US" dirty="0"/>
              <a:t>Page-1 is of class-1 (not referenced, modified)</a:t>
            </a:r>
          </a:p>
          <a:p>
            <a:pPr lvl="1"/>
            <a:r>
              <a:rPr lang="en-US" dirty="0"/>
              <a:t>Page-2 is of class-0 </a:t>
            </a:r>
            <a:r>
              <a:rPr lang="en-US" dirty="0" smtClean="0"/>
              <a:t>(not </a:t>
            </a:r>
            <a:r>
              <a:rPr lang="en-US" dirty="0"/>
              <a:t>referenced, not modified)</a:t>
            </a:r>
          </a:p>
          <a:p>
            <a:pPr lvl="1"/>
            <a:r>
              <a:rPr lang="en-US" dirty="0"/>
              <a:t>Page-3 is of class-3 (referenced, modified)</a:t>
            </a:r>
          </a:p>
          <a:p>
            <a:r>
              <a:rPr lang="en-US" dirty="0"/>
              <a:t>So lowest class </a:t>
            </a:r>
            <a:r>
              <a:rPr lang="en-US" b="1" dirty="0">
                <a:solidFill>
                  <a:schemeClr val="accent6"/>
                </a:solidFill>
              </a:rPr>
              <a:t>page-2 needs to be replaced by NRU</a:t>
            </a:r>
            <a:r>
              <a:rPr lang="en-US" dirty="0"/>
              <a:t>.</a:t>
            </a:r>
          </a:p>
        </p:txBody>
      </p:sp>
    </p:spTree>
    <p:extLst>
      <p:ext uri="{BB962C8B-B14F-4D97-AF65-F5344CB8AC3E}">
        <p14:creationId xmlns="" xmlns:p14="http://schemas.microsoft.com/office/powerpoint/2010/main" val="1046332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Belady’s</a:t>
            </a:r>
            <a:r>
              <a:rPr lang="en-US" dirty="0"/>
              <a:t> Anomaly </a:t>
            </a:r>
            <a:r>
              <a:rPr lang="en-US" dirty="0" smtClean="0"/>
              <a:t>(in FIFO </a:t>
            </a:r>
            <a:r>
              <a:rPr lang="en-US" dirty="0"/>
              <a:t>Page Replacement </a:t>
            </a:r>
            <a:r>
              <a:rPr lang="en-US" dirty="0" smtClean="0"/>
              <a:t>Algorithm)</a:t>
            </a:r>
            <a:endParaRPr lang="en-US" dirty="0"/>
          </a:p>
        </p:txBody>
      </p:sp>
      <p:sp>
        <p:nvSpPr>
          <p:cNvPr id="3" name="Content Placeholder 2"/>
          <p:cNvSpPr>
            <a:spLocks noGrp="1"/>
          </p:cNvSpPr>
          <p:nvPr>
            <p:ph idx="1"/>
          </p:nvPr>
        </p:nvSpPr>
        <p:spPr/>
        <p:txBody>
          <a:bodyPr/>
          <a:lstStyle/>
          <a:p>
            <a:r>
              <a:rPr lang="en-US" dirty="0"/>
              <a:t>Page Reference String: </a:t>
            </a:r>
            <a:r>
              <a:rPr lang="en-US" dirty="0" smtClean="0"/>
              <a:t>1</a:t>
            </a:r>
            <a:r>
              <a:rPr lang="en-US" dirty="0"/>
              <a:t>, 2, 3, 4, 1, 2, 5, 1, 2, 3, 4, </a:t>
            </a:r>
            <a:r>
              <a:rPr lang="en-US" dirty="0" smtClean="0"/>
              <a:t>5</a:t>
            </a:r>
          </a:p>
        </p:txBody>
      </p:sp>
      <p:graphicFrame>
        <p:nvGraphicFramePr>
          <p:cNvPr id="4" name="Table 3"/>
          <p:cNvGraphicFramePr>
            <a:graphicFrameLocks noGrp="1"/>
          </p:cNvGraphicFramePr>
          <p:nvPr>
            <p:extLst>
              <p:ext uri="{D42A27DB-BD31-4B8C-83A1-F6EECF244321}">
                <p14:modId xmlns="" xmlns:p14="http://schemas.microsoft.com/office/powerpoint/2010/main" val="3695597624"/>
              </p:ext>
            </p:extLst>
          </p:nvPr>
        </p:nvGraphicFramePr>
        <p:xfrm>
          <a:off x="1078028" y="1377571"/>
          <a:ext cx="6432419" cy="426720"/>
        </p:xfrm>
        <a:graphic>
          <a:graphicData uri="http://schemas.openxmlformats.org/drawingml/2006/table">
            <a:tbl>
              <a:tblPr firstRow="1" bandRow="1">
                <a:tableStyleId>{93296810-A885-4BE3-A3E7-6D5BEEA58F35}</a:tableStyleId>
              </a:tblPr>
              <a:tblGrid>
                <a:gridCol w="1787843"/>
                <a:gridCol w="387048"/>
                <a:gridCol w="387048"/>
                <a:gridCol w="387048"/>
                <a:gridCol w="387048"/>
                <a:gridCol w="387048"/>
                <a:gridCol w="387048"/>
                <a:gridCol w="387048"/>
                <a:gridCol w="387048"/>
                <a:gridCol w="387048"/>
                <a:gridCol w="387048"/>
                <a:gridCol w="387048"/>
                <a:gridCol w="387048"/>
              </a:tblGrid>
              <a:tr h="370840">
                <a:tc>
                  <a:txBody>
                    <a:bodyPr/>
                    <a:lstStyle/>
                    <a:p>
                      <a:r>
                        <a:rPr lang="en-US" sz="2200" dirty="0" smtClean="0"/>
                        <a:t>Page</a:t>
                      </a:r>
                      <a:r>
                        <a:rPr lang="en-US" sz="2200" baseline="0" dirty="0" smtClean="0"/>
                        <a:t> Request</a:t>
                      </a:r>
                      <a:endParaRPr lang="en-US" sz="2200" dirty="0"/>
                    </a:p>
                  </a:txBody>
                  <a:tcPr/>
                </a:tc>
                <a:tc>
                  <a:txBody>
                    <a:bodyPr/>
                    <a:lstStyle/>
                    <a:p>
                      <a:pPr algn="ctr"/>
                      <a:r>
                        <a:rPr lang="en-US" sz="2200" dirty="0" smtClean="0"/>
                        <a:t>1</a:t>
                      </a:r>
                      <a:endParaRPr lang="en-US" sz="2200" dirty="0"/>
                    </a:p>
                  </a:txBody>
                  <a:tcPr/>
                </a:tc>
                <a:tc>
                  <a:txBody>
                    <a:bodyPr/>
                    <a:lstStyle/>
                    <a:p>
                      <a:pPr algn="ctr"/>
                      <a:r>
                        <a:rPr lang="en-US" sz="2200" dirty="0" smtClean="0"/>
                        <a:t>2</a:t>
                      </a:r>
                      <a:endParaRPr lang="en-US" sz="2200" dirty="0"/>
                    </a:p>
                  </a:txBody>
                  <a:tcPr/>
                </a:tc>
                <a:tc>
                  <a:txBody>
                    <a:bodyPr/>
                    <a:lstStyle/>
                    <a:p>
                      <a:pPr algn="ctr"/>
                      <a:r>
                        <a:rPr lang="en-US" sz="2200" dirty="0" smtClean="0"/>
                        <a:t>3</a:t>
                      </a:r>
                      <a:endParaRPr lang="en-US" sz="2200" dirty="0"/>
                    </a:p>
                  </a:txBody>
                  <a:tcPr/>
                </a:tc>
                <a:tc>
                  <a:txBody>
                    <a:bodyPr/>
                    <a:lstStyle/>
                    <a:p>
                      <a:pPr algn="ctr"/>
                      <a:r>
                        <a:rPr lang="en-US" sz="2200" dirty="0" smtClean="0"/>
                        <a:t>4</a:t>
                      </a:r>
                      <a:endParaRPr lang="en-US" sz="2200" dirty="0"/>
                    </a:p>
                  </a:txBody>
                  <a:tcPr/>
                </a:tc>
                <a:tc>
                  <a:txBody>
                    <a:bodyPr/>
                    <a:lstStyle/>
                    <a:p>
                      <a:pPr algn="ctr"/>
                      <a:r>
                        <a:rPr lang="en-US" sz="2200" dirty="0" smtClean="0"/>
                        <a:t>1</a:t>
                      </a:r>
                      <a:endParaRPr lang="en-US" sz="2200" dirty="0"/>
                    </a:p>
                  </a:txBody>
                  <a:tcPr/>
                </a:tc>
                <a:tc>
                  <a:txBody>
                    <a:bodyPr/>
                    <a:lstStyle/>
                    <a:p>
                      <a:pPr algn="ctr"/>
                      <a:r>
                        <a:rPr lang="en-US" sz="2200" dirty="0" smtClean="0"/>
                        <a:t>2</a:t>
                      </a:r>
                      <a:endParaRPr lang="en-US" sz="2200" dirty="0"/>
                    </a:p>
                  </a:txBody>
                  <a:tcPr/>
                </a:tc>
                <a:tc>
                  <a:txBody>
                    <a:bodyPr/>
                    <a:lstStyle/>
                    <a:p>
                      <a:pPr algn="ctr"/>
                      <a:r>
                        <a:rPr lang="en-US" sz="2200" dirty="0" smtClean="0"/>
                        <a:t>5</a:t>
                      </a:r>
                      <a:endParaRPr lang="en-US" sz="2200" dirty="0"/>
                    </a:p>
                  </a:txBody>
                  <a:tcPr/>
                </a:tc>
                <a:tc>
                  <a:txBody>
                    <a:bodyPr/>
                    <a:lstStyle/>
                    <a:p>
                      <a:pPr algn="ctr"/>
                      <a:r>
                        <a:rPr lang="en-US" sz="2200" dirty="0" smtClean="0"/>
                        <a:t>1</a:t>
                      </a:r>
                      <a:endParaRPr lang="en-US" sz="2200" dirty="0"/>
                    </a:p>
                  </a:txBody>
                  <a:tcPr/>
                </a:tc>
                <a:tc>
                  <a:txBody>
                    <a:bodyPr/>
                    <a:lstStyle/>
                    <a:p>
                      <a:pPr algn="ctr"/>
                      <a:r>
                        <a:rPr lang="en-US" sz="2200" dirty="0" smtClean="0"/>
                        <a:t>2</a:t>
                      </a:r>
                      <a:endParaRPr lang="en-US" sz="2200" dirty="0"/>
                    </a:p>
                  </a:txBody>
                  <a:tcPr/>
                </a:tc>
                <a:tc>
                  <a:txBody>
                    <a:bodyPr/>
                    <a:lstStyle/>
                    <a:p>
                      <a:pPr algn="ctr"/>
                      <a:r>
                        <a:rPr lang="en-US" sz="2200" dirty="0" smtClean="0"/>
                        <a:t>3</a:t>
                      </a:r>
                      <a:endParaRPr lang="en-US" sz="2200" dirty="0"/>
                    </a:p>
                  </a:txBody>
                  <a:tcPr/>
                </a:tc>
                <a:tc>
                  <a:txBody>
                    <a:bodyPr/>
                    <a:lstStyle/>
                    <a:p>
                      <a:pPr algn="ctr"/>
                      <a:r>
                        <a:rPr lang="en-US" sz="2200" dirty="0" smtClean="0"/>
                        <a:t>4</a:t>
                      </a:r>
                      <a:endParaRPr lang="en-US" sz="2200" dirty="0"/>
                    </a:p>
                  </a:txBody>
                  <a:tcPr/>
                </a:tc>
                <a:tc>
                  <a:txBody>
                    <a:bodyPr/>
                    <a:lstStyle/>
                    <a:p>
                      <a:pPr algn="ctr"/>
                      <a:r>
                        <a:rPr lang="en-US" sz="2200" dirty="0" smtClean="0"/>
                        <a:t>5</a:t>
                      </a:r>
                      <a:endParaRPr lang="en-US" sz="2200" dirty="0"/>
                    </a:p>
                  </a:txBody>
                  <a:tcPr/>
                </a:tc>
              </a:tr>
            </a:tbl>
          </a:graphicData>
        </a:graphic>
      </p:graphicFrame>
      <p:graphicFrame>
        <p:nvGraphicFramePr>
          <p:cNvPr id="6" name="Table 5"/>
          <p:cNvGraphicFramePr>
            <a:graphicFrameLocks noGrp="1"/>
          </p:cNvGraphicFramePr>
          <p:nvPr>
            <p:extLst>
              <p:ext uri="{D42A27DB-BD31-4B8C-83A1-F6EECF244321}">
                <p14:modId xmlns="" xmlns:p14="http://schemas.microsoft.com/office/powerpoint/2010/main" val="3802461561"/>
              </p:ext>
            </p:extLst>
          </p:nvPr>
        </p:nvGraphicFramePr>
        <p:xfrm>
          <a:off x="1078028" y="1834295"/>
          <a:ext cx="6432419" cy="1280160"/>
        </p:xfrm>
        <a:graphic>
          <a:graphicData uri="http://schemas.openxmlformats.org/drawingml/2006/table">
            <a:tbl>
              <a:tblPr firstRow="1" bandRow="1">
                <a:tableStyleId>{2D5ABB26-0587-4C30-8999-92F81FD0307C}</a:tableStyleId>
              </a:tblPr>
              <a:tblGrid>
                <a:gridCol w="1787843"/>
                <a:gridCol w="387048"/>
                <a:gridCol w="387048"/>
                <a:gridCol w="387048"/>
                <a:gridCol w="387048"/>
                <a:gridCol w="387048"/>
                <a:gridCol w="387048"/>
                <a:gridCol w="387048"/>
                <a:gridCol w="387048"/>
                <a:gridCol w="387048"/>
                <a:gridCol w="387048"/>
                <a:gridCol w="387048"/>
                <a:gridCol w="387048"/>
              </a:tblGrid>
              <a:tr h="370840">
                <a:tc>
                  <a:txBody>
                    <a:bodyPr/>
                    <a:lstStyle/>
                    <a:p>
                      <a:r>
                        <a:rPr lang="en-US" sz="2200" dirty="0" smtClean="0"/>
                        <a:t>Frame – 1</a:t>
                      </a:r>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smtClean="0"/>
                        <a:t>1</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smtClean="0"/>
                        <a:t>1</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smtClean="0"/>
                        <a:t>1</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smtClean="0"/>
                        <a:t>4</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smtClean="0"/>
                        <a:t>4</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smtClean="0"/>
                        <a:t>4</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smtClean="0"/>
                        <a:t>5</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smtClean="0"/>
                        <a:t>5</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smtClean="0"/>
                        <a:t>5</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smtClean="0"/>
                        <a:t>5</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smtClean="0"/>
                        <a:t>5</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smtClean="0"/>
                        <a:t>5</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Frame – 2</a:t>
                      </a:r>
                      <a:endParaRPr lang="en-US" sz="2200" b="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smtClean="0"/>
                        <a:t>2</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smtClean="0"/>
                        <a:t>2</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smtClean="0"/>
                        <a:t>2</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smtClean="0"/>
                        <a:t>1</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smtClean="0"/>
                        <a:t>1</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smtClean="0"/>
                        <a:t>1</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smtClean="0"/>
                        <a:t>1</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smtClean="0"/>
                        <a:t>1</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smtClean="0"/>
                        <a:t>3</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smtClean="0"/>
                        <a:t>3</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smtClean="0"/>
                        <a:t>3</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r>
              <a:tr h="40333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Frame – 3</a:t>
                      </a:r>
                      <a:endParaRPr lang="en-US" sz="2200" b="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smtClean="0"/>
                        <a:t>3</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smtClean="0"/>
                        <a:t>3</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smtClean="0"/>
                        <a:t>3</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smtClean="0"/>
                        <a:t>2</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smtClean="0"/>
                        <a:t>2</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smtClean="0"/>
                        <a:t>2</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smtClean="0"/>
                        <a:t>2</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smtClean="0"/>
                        <a:t>2</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smtClean="0"/>
                        <a:t>4</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smtClean="0"/>
                        <a:t>4</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r>
            </a:tbl>
          </a:graphicData>
        </a:graphic>
      </p:graphicFrame>
      <p:graphicFrame>
        <p:nvGraphicFramePr>
          <p:cNvPr id="8" name="Table 7"/>
          <p:cNvGraphicFramePr>
            <a:graphicFrameLocks noGrp="1"/>
          </p:cNvGraphicFramePr>
          <p:nvPr>
            <p:extLst>
              <p:ext uri="{D42A27DB-BD31-4B8C-83A1-F6EECF244321}">
                <p14:modId xmlns="" xmlns:p14="http://schemas.microsoft.com/office/powerpoint/2010/main" val="1229683"/>
              </p:ext>
            </p:extLst>
          </p:nvPr>
        </p:nvGraphicFramePr>
        <p:xfrm>
          <a:off x="1078028" y="3134933"/>
          <a:ext cx="6432419" cy="426720"/>
        </p:xfrm>
        <a:graphic>
          <a:graphicData uri="http://schemas.openxmlformats.org/drawingml/2006/table">
            <a:tbl>
              <a:tblPr firstRow="1" bandRow="1">
                <a:tableStyleId>{93296810-A885-4BE3-A3E7-6D5BEEA58F35}</a:tableStyleId>
              </a:tblPr>
              <a:tblGrid>
                <a:gridCol w="1787843"/>
                <a:gridCol w="387048"/>
                <a:gridCol w="387048"/>
                <a:gridCol w="387048"/>
                <a:gridCol w="387048"/>
                <a:gridCol w="387048"/>
                <a:gridCol w="387048"/>
                <a:gridCol w="387048"/>
                <a:gridCol w="387048"/>
                <a:gridCol w="387048"/>
                <a:gridCol w="387048"/>
                <a:gridCol w="387048"/>
                <a:gridCol w="387048"/>
              </a:tblGrid>
              <a:tr h="370840">
                <a:tc>
                  <a:txBody>
                    <a:bodyPr/>
                    <a:lstStyle/>
                    <a:p>
                      <a:r>
                        <a:rPr lang="en-US" sz="1900" b="0" dirty="0" smtClean="0">
                          <a:solidFill>
                            <a:schemeClr val="tx1"/>
                          </a:solidFill>
                        </a:rPr>
                        <a:t>Page</a:t>
                      </a:r>
                      <a:r>
                        <a:rPr lang="en-US" sz="1900" b="0" baseline="0" dirty="0" smtClean="0">
                          <a:solidFill>
                            <a:schemeClr val="tx1"/>
                          </a:solidFill>
                        </a:rPr>
                        <a:t> Faults </a:t>
                      </a:r>
                      <a:r>
                        <a:rPr lang="en-US" sz="1900" b="1" baseline="0" dirty="0" smtClean="0">
                          <a:solidFill>
                            <a:schemeClr val="accent6"/>
                          </a:solidFill>
                        </a:rPr>
                        <a:t>(9)</a:t>
                      </a:r>
                      <a:endParaRPr lang="en-US" sz="1900" b="1" dirty="0">
                        <a:solidFill>
                          <a:schemeClr val="accent6"/>
                        </a:solidFill>
                      </a:endParaRPr>
                    </a:p>
                  </a:txBody>
                  <a:tcPr anchor="ctr">
                    <a:solidFill>
                      <a:schemeClr val="accent6">
                        <a:lumMod val="20000"/>
                        <a:lumOff val="80000"/>
                      </a:schemeClr>
                    </a:solidFill>
                  </a:tcPr>
                </a:tc>
                <a:tc>
                  <a:txBody>
                    <a:bodyPr/>
                    <a:lstStyle/>
                    <a:p>
                      <a:pPr algn="ctr"/>
                      <a:r>
                        <a:rPr lang="en-US" sz="2200" b="0" dirty="0" smtClean="0">
                          <a:solidFill>
                            <a:schemeClr val="tx1"/>
                          </a:solidFill>
                        </a:rPr>
                        <a:t>F</a:t>
                      </a:r>
                      <a:endParaRPr lang="en-US" sz="2200" b="0" dirty="0">
                        <a:solidFill>
                          <a:schemeClr val="tx1"/>
                        </a:solidFill>
                      </a:endParaRPr>
                    </a:p>
                  </a:txBody>
                  <a:tcPr>
                    <a:solidFill>
                      <a:schemeClr val="accent6">
                        <a:lumMod val="20000"/>
                        <a:lumOff val="80000"/>
                      </a:schemeClr>
                    </a:solidFill>
                  </a:tcPr>
                </a:tc>
                <a:tc>
                  <a:txBody>
                    <a:bodyPr/>
                    <a:lstStyle/>
                    <a:p>
                      <a:pPr algn="ctr"/>
                      <a:r>
                        <a:rPr lang="en-US" sz="2200" b="0" dirty="0" smtClean="0">
                          <a:solidFill>
                            <a:schemeClr val="tx1"/>
                          </a:solidFill>
                        </a:rPr>
                        <a:t>F</a:t>
                      </a:r>
                      <a:endParaRPr lang="en-US" sz="2200" b="0" dirty="0">
                        <a:solidFill>
                          <a:schemeClr val="tx1"/>
                        </a:solidFill>
                      </a:endParaRPr>
                    </a:p>
                  </a:txBody>
                  <a:tcPr>
                    <a:solidFill>
                      <a:schemeClr val="accent6">
                        <a:lumMod val="20000"/>
                        <a:lumOff val="80000"/>
                      </a:schemeClr>
                    </a:solidFill>
                  </a:tcPr>
                </a:tc>
                <a:tc>
                  <a:txBody>
                    <a:bodyPr/>
                    <a:lstStyle/>
                    <a:p>
                      <a:pPr algn="ctr"/>
                      <a:r>
                        <a:rPr lang="en-US" sz="2200" b="0" dirty="0" smtClean="0">
                          <a:solidFill>
                            <a:schemeClr val="tx1"/>
                          </a:solidFill>
                        </a:rPr>
                        <a:t>F</a:t>
                      </a:r>
                      <a:endParaRPr lang="en-US" sz="2200" b="0" dirty="0">
                        <a:solidFill>
                          <a:schemeClr val="tx1"/>
                        </a:solidFill>
                      </a:endParaRPr>
                    </a:p>
                  </a:txBody>
                  <a:tcPr>
                    <a:solidFill>
                      <a:schemeClr val="accent6">
                        <a:lumMod val="20000"/>
                        <a:lumOff val="80000"/>
                      </a:schemeClr>
                    </a:solidFill>
                  </a:tcPr>
                </a:tc>
                <a:tc>
                  <a:txBody>
                    <a:bodyPr/>
                    <a:lstStyle/>
                    <a:p>
                      <a:pPr algn="ctr"/>
                      <a:r>
                        <a:rPr lang="en-US" sz="2200" b="0" dirty="0" smtClean="0">
                          <a:solidFill>
                            <a:schemeClr val="tx1"/>
                          </a:solidFill>
                        </a:rPr>
                        <a:t>F</a:t>
                      </a:r>
                      <a:endParaRPr lang="en-US" sz="2200" b="0" dirty="0">
                        <a:solidFill>
                          <a:schemeClr val="tx1"/>
                        </a:solidFill>
                      </a:endParaRPr>
                    </a:p>
                  </a:txBody>
                  <a:tcPr>
                    <a:solidFill>
                      <a:schemeClr val="accent6">
                        <a:lumMod val="20000"/>
                        <a:lumOff val="80000"/>
                      </a:schemeClr>
                    </a:solidFill>
                  </a:tcPr>
                </a:tc>
                <a:tc>
                  <a:txBody>
                    <a:bodyPr/>
                    <a:lstStyle/>
                    <a:p>
                      <a:pPr algn="ctr"/>
                      <a:r>
                        <a:rPr lang="en-US" sz="2200" b="0" dirty="0" smtClean="0">
                          <a:solidFill>
                            <a:schemeClr val="tx1"/>
                          </a:solidFill>
                        </a:rPr>
                        <a:t>F</a:t>
                      </a:r>
                      <a:endParaRPr lang="en-US" sz="2200" b="0" dirty="0">
                        <a:solidFill>
                          <a:schemeClr val="tx1"/>
                        </a:solidFill>
                      </a:endParaRPr>
                    </a:p>
                  </a:txBody>
                  <a:tcPr>
                    <a:solidFill>
                      <a:schemeClr val="accent6">
                        <a:lumMod val="20000"/>
                        <a:lumOff val="80000"/>
                      </a:schemeClr>
                    </a:solidFill>
                  </a:tcPr>
                </a:tc>
                <a:tc>
                  <a:txBody>
                    <a:bodyPr/>
                    <a:lstStyle/>
                    <a:p>
                      <a:pPr algn="ctr"/>
                      <a:r>
                        <a:rPr lang="en-US" sz="2200" b="0" dirty="0" smtClean="0">
                          <a:solidFill>
                            <a:schemeClr val="tx1"/>
                          </a:solidFill>
                        </a:rPr>
                        <a:t>F</a:t>
                      </a:r>
                      <a:endParaRPr lang="en-US" sz="2200" b="0" dirty="0">
                        <a:solidFill>
                          <a:schemeClr val="tx1"/>
                        </a:solidFill>
                      </a:endParaRPr>
                    </a:p>
                  </a:txBody>
                  <a:tcPr>
                    <a:solidFill>
                      <a:schemeClr val="accent6">
                        <a:lumMod val="20000"/>
                        <a:lumOff val="80000"/>
                      </a:schemeClr>
                    </a:solidFill>
                  </a:tcPr>
                </a:tc>
                <a:tc>
                  <a:txBody>
                    <a:bodyPr/>
                    <a:lstStyle/>
                    <a:p>
                      <a:pPr algn="ctr"/>
                      <a:r>
                        <a:rPr lang="en-US" sz="2200" b="0" dirty="0" smtClean="0">
                          <a:solidFill>
                            <a:schemeClr val="tx1"/>
                          </a:solidFill>
                        </a:rPr>
                        <a:t>F</a:t>
                      </a:r>
                      <a:endParaRPr lang="en-US" sz="2200" b="0" dirty="0">
                        <a:solidFill>
                          <a:schemeClr val="tx1"/>
                        </a:solidFill>
                      </a:endParaRPr>
                    </a:p>
                  </a:txBody>
                  <a:tcPr>
                    <a:solidFill>
                      <a:schemeClr val="accent6">
                        <a:lumMod val="20000"/>
                        <a:lumOff val="80000"/>
                      </a:schemeClr>
                    </a:solidFill>
                  </a:tcPr>
                </a:tc>
                <a:tc>
                  <a:txBody>
                    <a:bodyPr/>
                    <a:lstStyle/>
                    <a:p>
                      <a:pPr algn="ctr"/>
                      <a:endParaRPr lang="en-US" sz="2200" b="0" dirty="0">
                        <a:solidFill>
                          <a:schemeClr val="tx1"/>
                        </a:solidFill>
                      </a:endParaRPr>
                    </a:p>
                  </a:txBody>
                  <a:tcPr>
                    <a:solidFill>
                      <a:schemeClr val="accent6">
                        <a:lumMod val="20000"/>
                        <a:lumOff val="80000"/>
                      </a:schemeClr>
                    </a:solidFill>
                  </a:tcPr>
                </a:tc>
                <a:tc>
                  <a:txBody>
                    <a:bodyPr/>
                    <a:lstStyle/>
                    <a:p>
                      <a:pPr algn="ctr"/>
                      <a:endParaRPr lang="en-US" sz="2200" b="0" dirty="0">
                        <a:solidFill>
                          <a:schemeClr val="tx1"/>
                        </a:solidFill>
                      </a:endParaRPr>
                    </a:p>
                  </a:txBody>
                  <a:tcPr>
                    <a:solidFill>
                      <a:schemeClr val="accent6">
                        <a:lumMod val="20000"/>
                        <a:lumOff val="80000"/>
                      </a:schemeClr>
                    </a:solidFill>
                  </a:tcPr>
                </a:tc>
                <a:tc>
                  <a:txBody>
                    <a:bodyPr/>
                    <a:lstStyle/>
                    <a:p>
                      <a:pPr algn="ctr"/>
                      <a:r>
                        <a:rPr lang="en-US" sz="2200" b="0" dirty="0" smtClean="0">
                          <a:solidFill>
                            <a:schemeClr val="tx1"/>
                          </a:solidFill>
                        </a:rPr>
                        <a:t>F</a:t>
                      </a:r>
                      <a:endParaRPr lang="en-US" sz="2200" b="0" dirty="0">
                        <a:solidFill>
                          <a:schemeClr val="tx1"/>
                        </a:solidFill>
                      </a:endParaRPr>
                    </a:p>
                  </a:txBody>
                  <a:tcPr>
                    <a:solidFill>
                      <a:schemeClr val="accent6">
                        <a:lumMod val="20000"/>
                        <a:lumOff val="80000"/>
                      </a:schemeClr>
                    </a:solidFill>
                  </a:tcPr>
                </a:tc>
                <a:tc>
                  <a:txBody>
                    <a:bodyPr/>
                    <a:lstStyle/>
                    <a:p>
                      <a:pPr algn="ctr"/>
                      <a:r>
                        <a:rPr lang="en-US" sz="2200" b="0" dirty="0" smtClean="0">
                          <a:solidFill>
                            <a:schemeClr val="tx1"/>
                          </a:solidFill>
                        </a:rPr>
                        <a:t>F</a:t>
                      </a:r>
                      <a:endParaRPr lang="en-US" sz="2200" b="0" dirty="0">
                        <a:solidFill>
                          <a:schemeClr val="tx1"/>
                        </a:solidFill>
                      </a:endParaRPr>
                    </a:p>
                  </a:txBody>
                  <a:tcPr>
                    <a:solidFill>
                      <a:schemeClr val="accent6">
                        <a:lumMod val="20000"/>
                        <a:lumOff val="80000"/>
                      </a:schemeClr>
                    </a:solidFill>
                  </a:tcPr>
                </a:tc>
                <a:tc>
                  <a:txBody>
                    <a:bodyPr/>
                    <a:lstStyle/>
                    <a:p>
                      <a:pPr algn="ctr"/>
                      <a:endParaRPr lang="en-US" sz="2200" b="0" dirty="0">
                        <a:solidFill>
                          <a:schemeClr val="tx1"/>
                        </a:solidFill>
                      </a:endParaRPr>
                    </a:p>
                  </a:txBody>
                  <a:tcPr>
                    <a:solidFill>
                      <a:schemeClr val="accent6">
                        <a:lumMod val="20000"/>
                        <a:lumOff val="80000"/>
                      </a:schemeClr>
                    </a:solidFill>
                  </a:tcPr>
                </a:tc>
              </a:tr>
            </a:tbl>
          </a:graphicData>
        </a:graphic>
      </p:graphicFrame>
      <p:graphicFrame>
        <p:nvGraphicFramePr>
          <p:cNvPr id="7" name="Table 6"/>
          <p:cNvGraphicFramePr>
            <a:graphicFrameLocks noGrp="1"/>
          </p:cNvGraphicFramePr>
          <p:nvPr>
            <p:extLst>
              <p:ext uri="{D42A27DB-BD31-4B8C-83A1-F6EECF244321}">
                <p14:modId xmlns="" xmlns:p14="http://schemas.microsoft.com/office/powerpoint/2010/main" val="765856730"/>
              </p:ext>
            </p:extLst>
          </p:nvPr>
        </p:nvGraphicFramePr>
        <p:xfrm>
          <a:off x="1070770" y="3810460"/>
          <a:ext cx="6432419" cy="426720"/>
        </p:xfrm>
        <a:graphic>
          <a:graphicData uri="http://schemas.openxmlformats.org/drawingml/2006/table">
            <a:tbl>
              <a:tblPr firstRow="1" bandRow="1">
                <a:tableStyleId>{93296810-A885-4BE3-A3E7-6D5BEEA58F35}</a:tableStyleId>
              </a:tblPr>
              <a:tblGrid>
                <a:gridCol w="1787843"/>
                <a:gridCol w="387048"/>
                <a:gridCol w="387048"/>
                <a:gridCol w="387048"/>
                <a:gridCol w="387048"/>
                <a:gridCol w="387048"/>
                <a:gridCol w="387048"/>
                <a:gridCol w="387048"/>
                <a:gridCol w="387048"/>
                <a:gridCol w="387048"/>
                <a:gridCol w="387048"/>
                <a:gridCol w="387048"/>
                <a:gridCol w="387048"/>
              </a:tblGrid>
              <a:tr h="370840">
                <a:tc>
                  <a:txBody>
                    <a:bodyPr/>
                    <a:lstStyle/>
                    <a:p>
                      <a:r>
                        <a:rPr lang="en-US" sz="2200" dirty="0" smtClean="0"/>
                        <a:t>Page</a:t>
                      </a:r>
                      <a:r>
                        <a:rPr lang="en-US" sz="2200" baseline="0" dirty="0" smtClean="0"/>
                        <a:t> Request</a:t>
                      </a:r>
                      <a:endParaRPr lang="en-US" sz="2200" dirty="0"/>
                    </a:p>
                  </a:txBody>
                  <a:tcPr/>
                </a:tc>
                <a:tc>
                  <a:txBody>
                    <a:bodyPr/>
                    <a:lstStyle/>
                    <a:p>
                      <a:pPr algn="ctr"/>
                      <a:r>
                        <a:rPr lang="en-US" sz="2200" dirty="0" smtClean="0"/>
                        <a:t>1</a:t>
                      </a:r>
                      <a:endParaRPr lang="en-US" sz="2200" dirty="0"/>
                    </a:p>
                  </a:txBody>
                  <a:tcPr/>
                </a:tc>
                <a:tc>
                  <a:txBody>
                    <a:bodyPr/>
                    <a:lstStyle/>
                    <a:p>
                      <a:pPr algn="ctr"/>
                      <a:r>
                        <a:rPr lang="en-US" sz="2200" dirty="0" smtClean="0"/>
                        <a:t>2</a:t>
                      </a:r>
                      <a:endParaRPr lang="en-US" sz="2200" dirty="0"/>
                    </a:p>
                  </a:txBody>
                  <a:tcPr/>
                </a:tc>
                <a:tc>
                  <a:txBody>
                    <a:bodyPr/>
                    <a:lstStyle/>
                    <a:p>
                      <a:pPr algn="ctr"/>
                      <a:r>
                        <a:rPr lang="en-US" sz="2200" dirty="0" smtClean="0"/>
                        <a:t>3</a:t>
                      </a:r>
                      <a:endParaRPr lang="en-US" sz="2200" dirty="0"/>
                    </a:p>
                  </a:txBody>
                  <a:tcPr/>
                </a:tc>
                <a:tc>
                  <a:txBody>
                    <a:bodyPr/>
                    <a:lstStyle/>
                    <a:p>
                      <a:pPr algn="ctr"/>
                      <a:r>
                        <a:rPr lang="en-US" sz="2200" dirty="0" smtClean="0"/>
                        <a:t>4</a:t>
                      </a:r>
                      <a:endParaRPr lang="en-US" sz="2200" dirty="0"/>
                    </a:p>
                  </a:txBody>
                  <a:tcPr/>
                </a:tc>
                <a:tc>
                  <a:txBody>
                    <a:bodyPr/>
                    <a:lstStyle/>
                    <a:p>
                      <a:pPr algn="ctr"/>
                      <a:r>
                        <a:rPr lang="en-US" sz="2200" dirty="0" smtClean="0"/>
                        <a:t>1</a:t>
                      </a:r>
                      <a:endParaRPr lang="en-US" sz="2200" dirty="0"/>
                    </a:p>
                  </a:txBody>
                  <a:tcPr/>
                </a:tc>
                <a:tc>
                  <a:txBody>
                    <a:bodyPr/>
                    <a:lstStyle/>
                    <a:p>
                      <a:pPr algn="ctr"/>
                      <a:r>
                        <a:rPr lang="en-US" sz="2200" dirty="0" smtClean="0"/>
                        <a:t>2</a:t>
                      </a:r>
                      <a:endParaRPr lang="en-US" sz="2200" dirty="0"/>
                    </a:p>
                  </a:txBody>
                  <a:tcPr/>
                </a:tc>
                <a:tc>
                  <a:txBody>
                    <a:bodyPr/>
                    <a:lstStyle/>
                    <a:p>
                      <a:pPr algn="ctr"/>
                      <a:r>
                        <a:rPr lang="en-US" sz="2200" dirty="0" smtClean="0"/>
                        <a:t>5</a:t>
                      </a:r>
                      <a:endParaRPr lang="en-US" sz="2200" dirty="0"/>
                    </a:p>
                  </a:txBody>
                  <a:tcPr/>
                </a:tc>
                <a:tc>
                  <a:txBody>
                    <a:bodyPr/>
                    <a:lstStyle/>
                    <a:p>
                      <a:pPr algn="ctr"/>
                      <a:r>
                        <a:rPr lang="en-US" sz="2200" dirty="0" smtClean="0"/>
                        <a:t>1</a:t>
                      </a:r>
                      <a:endParaRPr lang="en-US" sz="2200" dirty="0"/>
                    </a:p>
                  </a:txBody>
                  <a:tcPr/>
                </a:tc>
                <a:tc>
                  <a:txBody>
                    <a:bodyPr/>
                    <a:lstStyle/>
                    <a:p>
                      <a:pPr algn="ctr"/>
                      <a:r>
                        <a:rPr lang="en-US" sz="2200" dirty="0" smtClean="0"/>
                        <a:t>2</a:t>
                      </a:r>
                      <a:endParaRPr lang="en-US" sz="2200" dirty="0"/>
                    </a:p>
                  </a:txBody>
                  <a:tcPr/>
                </a:tc>
                <a:tc>
                  <a:txBody>
                    <a:bodyPr/>
                    <a:lstStyle/>
                    <a:p>
                      <a:pPr algn="ctr"/>
                      <a:r>
                        <a:rPr lang="en-US" sz="2200" dirty="0" smtClean="0"/>
                        <a:t>3</a:t>
                      </a:r>
                      <a:endParaRPr lang="en-US" sz="2200" dirty="0"/>
                    </a:p>
                  </a:txBody>
                  <a:tcPr/>
                </a:tc>
                <a:tc>
                  <a:txBody>
                    <a:bodyPr/>
                    <a:lstStyle/>
                    <a:p>
                      <a:pPr algn="ctr"/>
                      <a:r>
                        <a:rPr lang="en-US" sz="2200" dirty="0" smtClean="0"/>
                        <a:t>4</a:t>
                      </a:r>
                      <a:endParaRPr lang="en-US" sz="2200" dirty="0"/>
                    </a:p>
                  </a:txBody>
                  <a:tcPr/>
                </a:tc>
                <a:tc>
                  <a:txBody>
                    <a:bodyPr/>
                    <a:lstStyle/>
                    <a:p>
                      <a:pPr algn="ctr"/>
                      <a:r>
                        <a:rPr lang="en-US" sz="2200" dirty="0" smtClean="0"/>
                        <a:t>5</a:t>
                      </a:r>
                      <a:endParaRPr lang="en-US" sz="2200" dirty="0"/>
                    </a:p>
                  </a:txBody>
                  <a:tcPr/>
                </a:tc>
              </a:tr>
            </a:tbl>
          </a:graphicData>
        </a:graphic>
      </p:graphicFrame>
      <p:graphicFrame>
        <p:nvGraphicFramePr>
          <p:cNvPr id="9" name="Table 8"/>
          <p:cNvGraphicFramePr>
            <a:graphicFrameLocks noGrp="1"/>
          </p:cNvGraphicFramePr>
          <p:nvPr>
            <p:extLst>
              <p:ext uri="{D42A27DB-BD31-4B8C-83A1-F6EECF244321}">
                <p14:modId xmlns="" xmlns:p14="http://schemas.microsoft.com/office/powerpoint/2010/main" val="1240416187"/>
              </p:ext>
            </p:extLst>
          </p:nvPr>
        </p:nvGraphicFramePr>
        <p:xfrm>
          <a:off x="1070770" y="4267184"/>
          <a:ext cx="6432419" cy="1706880"/>
        </p:xfrm>
        <a:graphic>
          <a:graphicData uri="http://schemas.openxmlformats.org/drawingml/2006/table">
            <a:tbl>
              <a:tblPr firstRow="1" bandRow="1">
                <a:tableStyleId>{2D5ABB26-0587-4C30-8999-92F81FD0307C}</a:tableStyleId>
              </a:tblPr>
              <a:tblGrid>
                <a:gridCol w="1787843"/>
                <a:gridCol w="387048"/>
                <a:gridCol w="387048"/>
                <a:gridCol w="387048"/>
                <a:gridCol w="387048"/>
                <a:gridCol w="387048"/>
                <a:gridCol w="387048"/>
                <a:gridCol w="387048"/>
                <a:gridCol w="387048"/>
                <a:gridCol w="387048"/>
                <a:gridCol w="387048"/>
                <a:gridCol w="387048"/>
                <a:gridCol w="387048"/>
              </a:tblGrid>
              <a:tr h="370840">
                <a:tc>
                  <a:txBody>
                    <a:bodyPr/>
                    <a:lstStyle/>
                    <a:p>
                      <a:r>
                        <a:rPr lang="en-US" sz="2200" dirty="0" smtClean="0"/>
                        <a:t>Frame – 1</a:t>
                      </a:r>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smtClean="0"/>
                        <a:t>1</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smtClean="0"/>
                        <a:t>1</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smtClean="0"/>
                        <a:t>1</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smtClean="0"/>
                        <a:t>1</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smtClean="0"/>
                        <a:t>1</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smtClean="0"/>
                        <a:t>1</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smtClean="0"/>
                        <a:t>5</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smtClean="0"/>
                        <a:t>5</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smtClean="0"/>
                        <a:t>5</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smtClean="0"/>
                        <a:t>5</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smtClean="0"/>
                        <a:t>4</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smtClean="0"/>
                        <a:t>4</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Frame – 2</a:t>
                      </a:r>
                      <a:endParaRPr lang="en-US" sz="2200" b="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smtClean="0"/>
                        <a:t>2</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smtClean="0"/>
                        <a:t>2</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smtClean="0"/>
                        <a:t>2</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smtClean="0"/>
                        <a:t>2</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smtClean="0"/>
                        <a:t>2</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smtClean="0"/>
                        <a:t>2</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smtClean="0"/>
                        <a:t>1</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smtClean="0"/>
                        <a:t>1</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smtClean="0"/>
                        <a:t>1</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smtClean="0"/>
                        <a:t>1</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smtClean="0"/>
                        <a:t>5</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r>
              <a:tr h="40333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Frame – 3</a:t>
                      </a:r>
                      <a:endParaRPr lang="en-US" sz="2200" b="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smtClean="0"/>
                        <a:t>3</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smtClean="0"/>
                        <a:t>3</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smtClean="0"/>
                        <a:t>3</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smtClean="0"/>
                        <a:t>3</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smtClean="0"/>
                        <a:t>3</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smtClean="0"/>
                        <a:t>3</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smtClean="0"/>
                        <a:t>2</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smtClean="0"/>
                        <a:t>2</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smtClean="0"/>
                        <a:t>2</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smtClean="0"/>
                        <a:t>2</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r>
              <a:tr h="40333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Frame – 4</a:t>
                      </a:r>
                      <a:endParaRPr lang="en-US" sz="2200" b="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smtClean="0"/>
                        <a:t>4</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smtClean="0"/>
                        <a:t>4</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smtClean="0"/>
                        <a:t>4</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smtClean="0"/>
                        <a:t>4</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smtClean="0"/>
                        <a:t>4</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smtClean="0"/>
                        <a:t>4</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smtClean="0"/>
                        <a:t>3</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smtClean="0"/>
                        <a:t>3</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200" dirty="0" smtClean="0"/>
                        <a:t>3</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r>
            </a:tbl>
          </a:graphicData>
        </a:graphic>
      </p:graphicFrame>
      <p:graphicFrame>
        <p:nvGraphicFramePr>
          <p:cNvPr id="10" name="Table 9"/>
          <p:cNvGraphicFramePr>
            <a:graphicFrameLocks noGrp="1"/>
          </p:cNvGraphicFramePr>
          <p:nvPr>
            <p:extLst>
              <p:ext uri="{D42A27DB-BD31-4B8C-83A1-F6EECF244321}">
                <p14:modId xmlns="" xmlns:p14="http://schemas.microsoft.com/office/powerpoint/2010/main" val="3822894013"/>
              </p:ext>
            </p:extLst>
          </p:nvPr>
        </p:nvGraphicFramePr>
        <p:xfrm>
          <a:off x="1070770" y="6003251"/>
          <a:ext cx="6432419" cy="426720"/>
        </p:xfrm>
        <a:graphic>
          <a:graphicData uri="http://schemas.openxmlformats.org/drawingml/2006/table">
            <a:tbl>
              <a:tblPr firstRow="1" bandRow="1">
                <a:tableStyleId>{93296810-A885-4BE3-A3E7-6D5BEEA58F35}</a:tableStyleId>
              </a:tblPr>
              <a:tblGrid>
                <a:gridCol w="1787843"/>
                <a:gridCol w="387048"/>
                <a:gridCol w="387048"/>
                <a:gridCol w="387048"/>
                <a:gridCol w="387048"/>
                <a:gridCol w="387048"/>
                <a:gridCol w="387048"/>
                <a:gridCol w="387048"/>
                <a:gridCol w="387048"/>
                <a:gridCol w="387048"/>
                <a:gridCol w="387048"/>
                <a:gridCol w="387048"/>
                <a:gridCol w="387048"/>
              </a:tblGrid>
              <a:tr h="370840">
                <a:tc>
                  <a:txBody>
                    <a:bodyPr/>
                    <a:lstStyle/>
                    <a:p>
                      <a:r>
                        <a:rPr lang="en-US" sz="1900" b="0" dirty="0" smtClean="0">
                          <a:solidFill>
                            <a:schemeClr val="tx1"/>
                          </a:solidFill>
                        </a:rPr>
                        <a:t>Page</a:t>
                      </a:r>
                      <a:r>
                        <a:rPr lang="en-US" sz="1900" b="0" baseline="0" dirty="0" smtClean="0">
                          <a:solidFill>
                            <a:schemeClr val="tx1"/>
                          </a:solidFill>
                        </a:rPr>
                        <a:t> Faults </a:t>
                      </a:r>
                      <a:r>
                        <a:rPr lang="en-US" sz="1900" b="1" baseline="0" dirty="0" smtClean="0">
                          <a:solidFill>
                            <a:schemeClr val="accent6"/>
                          </a:solidFill>
                        </a:rPr>
                        <a:t>(10)</a:t>
                      </a:r>
                      <a:endParaRPr lang="en-US" sz="1900" b="1" dirty="0">
                        <a:solidFill>
                          <a:schemeClr val="accent6"/>
                        </a:solidFill>
                      </a:endParaRPr>
                    </a:p>
                  </a:txBody>
                  <a:tcPr anchor="ctr">
                    <a:solidFill>
                      <a:schemeClr val="accent6">
                        <a:lumMod val="20000"/>
                        <a:lumOff val="80000"/>
                      </a:schemeClr>
                    </a:solidFill>
                  </a:tcPr>
                </a:tc>
                <a:tc>
                  <a:txBody>
                    <a:bodyPr/>
                    <a:lstStyle/>
                    <a:p>
                      <a:pPr algn="ctr"/>
                      <a:r>
                        <a:rPr lang="en-US" sz="2200" b="0" dirty="0" smtClean="0">
                          <a:solidFill>
                            <a:schemeClr val="tx1"/>
                          </a:solidFill>
                        </a:rPr>
                        <a:t>F</a:t>
                      </a:r>
                      <a:endParaRPr lang="en-US" sz="2200" b="0" dirty="0">
                        <a:solidFill>
                          <a:schemeClr val="tx1"/>
                        </a:solidFill>
                      </a:endParaRPr>
                    </a:p>
                  </a:txBody>
                  <a:tcPr>
                    <a:solidFill>
                      <a:schemeClr val="accent6">
                        <a:lumMod val="20000"/>
                        <a:lumOff val="80000"/>
                      </a:schemeClr>
                    </a:solidFill>
                  </a:tcPr>
                </a:tc>
                <a:tc>
                  <a:txBody>
                    <a:bodyPr/>
                    <a:lstStyle/>
                    <a:p>
                      <a:pPr algn="ctr"/>
                      <a:r>
                        <a:rPr lang="en-US" sz="2200" b="0" dirty="0" smtClean="0">
                          <a:solidFill>
                            <a:schemeClr val="tx1"/>
                          </a:solidFill>
                        </a:rPr>
                        <a:t>F</a:t>
                      </a:r>
                      <a:endParaRPr lang="en-US" sz="2200" b="0" dirty="0">
                        <a:solidFill>
                          <a:schemeClr val="tx1"/>
                        </a:solidFill>
                      </a:endParaRPr>
                    </a:p>
                  </a:txBody>
                  <a:tcPr>
                    <a:solidFill>
                      <a:schemeClr val="accent6">
                        <a:lumMod val="20000"/>
                        <a:lumOff val="80000"/>
                      </a:schemeClr>
                    </a:solidFill>
                  </a:tcPr>
                </a:tc>
                <a:tc>
                  <a:txBody>
                    <a:bodyPr/>
                    <a:lstStyle/>
                    <a:p>
                      <a:pPr algn="ctr"/>
                      <a:r>
                        <a:rPr lang="en-US" sz="2200" b="0" dirty="0" smtClean="0">
                          <a:solidFill>
                            <a:schemeClr val="tx1"/>
                          </a:solidFill>
                        </a:rPr>
                        <a:t>F</a:t>
                      </a:r>
                      <a:endParaRPr lang="en-US" sz="2200" b="0" dirty="0">
                        <a:solidFill>
                          <a:schemeClr val="tx1"/>
                        </a:solidFill>
                      </a:endParaRPr>
                    </a:p>
                  </a:txBody>
                  <a:tcPr>
                    <a:solidFill>
                      <a:schemeClr val="accent6">
                        <a:lumMod val="20000"/>
                        <a:lumOff val="80000"/>
                      </a:schemeClr>
                    </a:solidFill>
                  </a:tcPr>
                </a:tc>
                <a:tc>
                  <a:txBody>
                    <a:bodyPr/>
                    <a:lstStyle/>
                    <a:p>
                      <a:pPr algn="ctr"/>
                      <a:r>
                        <a:rPr lang="en-US" sz="2200" b="0" dirty="0" smtClean="0">
                          <a:solidFill>
                            <a:schemeClr val="tx1"/>
                          </a:solidFill>
                        </a:rPr>
                        <a:t>F</a:t>
                      </a:r>
                      <a:endParaRPr lang="en-US" sz="2200" b="0" dirty="0">
                        <a:solidFill>
                          <a:schemeClr val="tx1"/>
                        </a:solidFill>
                      </a:endParaRPr>
                    </a:p>
                  </a:txBody>
                  <a:tcPr>
                    <a:solidFill>
                      <a:schemeClr val="accent6">
                        <a:lumMod val="20000"/>
                        <a:lumOff val="80000"/>
                      </a:schemeClr>
                    </a:solidFill>
                  </a:tcPr>
                </a:tc>
                <a:tc>
                  <a:txBody>
                    <a:bodyPr/>
                    <a:lstStyle/>
                    <a:p>
                      <a:pPr algn="ctr"/>
                      <a:endParaRPr lang="en-US" sz="2200" b="0" dirty="0">
                        <a:solidFill>
                          <a:schemeClr val="tx1"/>
                        </a:solidFill>
                      </a:endParaRPr>
                    </a:p>
                  </a:txBody>
                  <a:tcPr>
                    <a:solidFill>
                      <a:schemeClr val="accent6">
                        <a:lumMod val="20000"/>
                        <a:lumOff val="80000"/>
                      </a:schemeClr>
                    </a:solidFill>
                  </a:tcPr>
                </a:tc>
                <a:tc>
                  <a:txBody>
                    <a:bodyPr/>
                    <a:lstStyle/>
                    <a:p>
                      <a:pPr algn="ctr"/>
                      <a:endParaRPr lang="en-US" sz="2200" b="0" dirty="0">
                        <a:solidFill>
                          <a:schemeClr val="tx1"/>
                        </a:solidFill>
                      </a:endParaRPr>
                    </a:p>
                  </a:txBody>
                  <a:tcPr>
                    <a:solidFill>
                      <a:schemeClr val="accent6">
                        <a:lumMod val="20000"/>
                        <a:lumOff val="80000"/>
                      </a:schemeClr>
                    </a:solidFill>
                  </a:tcPr>
                </a:tc>
                <a:tc>
                  <a:txBody>
                    <a:bodyPr/>
                    <a:lstStyle/>
                    <a:p>
                      <a:pPr algn="ctr"/>
                      <a:r>
                        <a:rPr lang="en-US" sz="2200" b="0" dirty="0" smtClean="0">
                          <a:solidFill>
                            <a:schemeClr val="tx1"/>
                          </a:solidFill>
                        </a:rPr>
                        <a:t>F</a:t>
                      </a:r>
                      <a:endParaRPr lang="en-US" sz="2200" b="0" dirty="0">
                        <a:solidFill>
                          <a:schemeClr val="tx1"/>
                        </a:solidFill>
                      </a:endParaRPr>
                    </a:p>
                  </a:txBody>
                  <a:tcPr>
                    <a:solidFill>
                      <a:schemeClr val="accent6">
                        <a:lumMod val="20000"/>
                        <a:lumOff val="80000"/>
                      </a:schemeClr>
                    </a:solidFill>
                  </a:tcPr>
                </a:tc>
                <a:tc>
                  <a:txBody>
                    <a:bodyPr/>
                    <a:lstStyle/>
                    <a:p>
                      <a:pPr algn="ctr"/>
                      <a:r>
                        <a:rPr lang="en-US" sz="2200" b="0" dirty="0" smtClean="0">
                          <a:solidFill>
                            <a:schemeClr val="tx1"/>
                          </a:solidFill>
                        </a:rPr>
                        <a:t>F</a:t>
                      </a:r>
                      <a:endParaRPr lang="en-US" sz="2200" b="0" dirty="0">
                        <a:solidFill>
                          <a:schemeClr val="tx1"/>
                        </a:solidFill>
                      </a:endParaRPr>
                    </a:p>
                  </a:txBody>
                  <a:tcPr>
                    <a:solidFill>
                      <a:schemeClr val="accent6">
                        <a:lumMod val="20000"/>
                        <a:lumOff val="80000"/>
                      </a:schemeClr>
                    </a:solidFill>
                  </a:tcPr>
                </a:tc>
                <a:tc>
                  <a:txBody>
                    <a:bodyPr/>
                    <a:lstStyle/>
                    <a:p>
                      <a:pPr algn="ctr"/>
                      <a:r>
                        <a:rPr lang="en-US" sz="2200" b="0" dirty="0" smtClean="0">
                          <a:solidFill>
                            <a:schemeClr val="tx1"/>
                          </a:solidFill>
                        </a:rPr>
                        <a:t>F</a:t>
                      </a:r>
                      <a:endParaRPr lang="en-US" sz="2200" b="0" dirty="0">
                        <a:solidFill>
                          <a:schemeClr val="tx1"/>
                        </a:solidFill>
                      </a:endParaRPr>
                    </a:p>
                  </a:txBody>
                  <a:tcPr>
                    <a:solidFill>
                      <a:schemeClr val="accent6">
                        <a:lumMod val="20000"/>
                        <a:lumOff val="80000"/>
                      </a:schemeClr>
                    </a:solidFill>
                  </a:tcPr>
                </a:tc>
                <a:tc>
                  <a:txBody>
                    <a:bodyPr/>
                    <a:lstStyle/>
                    <a:p>
                      <a:pPr algn="ctr"/>
                      <a:r>
                        <a:rPr lang="en-US" sz="2200" b="0" dirty="0" smtClean="0">
                          <a:solidFill>
                            <a:schemeClr val="tx1"/>
                          </a:solidFill>
                        </a:rPr>
                        <a:t>F</a:t>
                      </a:r>
                      <a:endParaRPr lang="en-US" sz="2200" b="0" dirty="0">
                        <a:solidFill>
                          <a:schemeClr val="tx1"/>
                        </a:solidFill>
                      </a:endParaRPr>
                    </a:p>
                  </a:txBody>
                  <a:tcPr>
                    <a:solidFill>
                      <a:schemeClr val="accent6">
                        <a:lumMod val="20000"/>
                        <a:lumOff val="80000"/>
                      </a:schemeClr>
                    </a:solidFill>
                  </a:tcPr>
                </a:tc>
                <a:tc>
                  <a:txBody>
                    <a:bodyPr/>
                    <a:lstStyle/>
                    <a:p>
                      <a:pPr algn="ctr"/>
                      <a:r>
                        <a:rPr lang="en-US" sz="2200" b="0" dirty="0" smtClean="0">
                          <a:solidFill>
                            <a:schemeClr val="tx1"/>
                          </a:solidFill>
                        </a:rPr>
                        <a:t>F</a:t>
                      </a:r>
                      <a:endParaRPr lang="en-US" sz="2200" b="0" dirty="0">
                        <a:solidFill>
                          <a:schemeClr val="tx1"/>
                        </a:solidFill>
                      </a:endParaRPr>
                    </a:p>
                  </a:txBody>
                  <a:tcPr>
                    <a:solidFill>
                      <a:schemeClr val="accent6">
                        <a:lumMod val="20000"/>
                        <a:lumOff val="80000"/>
                      </a:schemeClr>
                    </a:solidFill>
                  </a:tcPr>
                </a:tc>
                <a:tc>
                  <a:txBody>
                    <a:bodyPr/>
                    <a:lstStyle/>
                    <a:p>
                      <a:pPr algn="ctr"/>
                      <a:r>
                        <a:rPr lang="en-US" sz="2200" b="0" dirty="0" smtClean="0">
                          <a:solidFill>
                            <a:schemeClr val="tx1"/>
                          </a:solidFill>
                        </a:rPr>
                        <a:t>F</a:t>
                      </a:r>
                      <a:endParaRPr lang="en-US" sz="2200" b="0" dirty="0">
                        <a:solidFill>
                          <a:schemeClr val="tx1"/>
                        </a:solidFill>
                      </a:endParaRPr>
                    </a:p>
                  </a:txBody>
                  <a:tcPr>
                    <a:solidFill>
                      <a:schemeClr val="accent6">
                        <a:lumMod val="20000"/>
                        <a:lumOff val="80000"/>
                      </a:schemeClr>
                    </a:solidFill>
                  </a:tcPr>
                </a:tc>
              </a:tr>
            </a:tbl>
          </a:graphicData>
        </a:graphic>
      </p:graphicFrame>
      <p:sp>
        <p:nvSpPr>
          <p:cNvPr id="11" name="TextBox 10"/>
          <p:cNvSpPr txBox="1"/>
          <p:nvPr/>
        </p:nvSpPr>
        <p:spPr>
          <a:xfrm>
            <a:off x="535632" y="1792287"/>
            <a:ext cx="461665" cy="1371600"/>
          </a:xfrm>
          <a:prstGeom prst="rect">
            <a:avLst/>
          </a:prstGeom>
          <a:solidFill>
            <a:schemeClr val="tx2"/>
          </a:solidFill>
          <a:ln>
            <a:noFill/>
          </a:ln>
        </p:spPr>
        <p:txBody>
          <a:bodyPr vert="vert270" wrap="square" rtlCol="0">
            <a:spAutoFit/>
          </a:bodyPr>
          <a:lstStyle/>
          <a:p>
            <a:r>
              <a:rPr lang="en-US" dirty="0" smtClean="0">
                <a:solidFill>
                  <a:schemeClr val="bg1"/>
                </a:solidFill>
              </a:rPr>
              <a:t>Three Frames</a:t>
            </a:r>
            <a:endParaRPr lang="en-US" dirty="0">
              <a:solidFill>
                <a:schemeClr val="bg1"/>
              </a:solidFill>
            </a:endParaRPr>
          </a:p>
        </p:txBody>
      </p:sp>
      <p:sp>
        <p:nvSpPr>
          <p:cNvPr id="12" name="TextBox 11"/>
          <p:cNvSpPr txBox="1"/>
          <p:nvPr/>
        </p:nvSpPr>
        <p:spPr>
          <a:xfrm>
            <a:off x="535632" y="4410075"/>
            <a:ext cx="461665" cy="1371600"/>
          </a:xfrm>
          <a:prstGeom prst="rect">
            <a:avLst/>
          </a:prstGeom>
          <a:solidFill>
            <a:schemeClr val="tx2"/>
          </a:solidFill>
          <a:ln>
            <a:noFill/>
          </a:ln>
        </p:spPr>
        <p:txBody>
          <a:bodyPr vert="vert270" wrap="square" rtlCol="0">
            <a:spAutoFit/>
          </a:bodyPr>
          <a:lstStyle/>
          <a:p>
            <a:r>
              <a:rPr lang="en-US" dirty="0" smtClean="0">
                <a:solidFill>
                  <a:schemeClr val="bg1"/>
                </a:solidFill>
              </a:rPr>
              <a:t>Four Frames</a:t>
            </a:r>
            <a:endParaRPr lang="en-US" dirty="0">
              <a:solidFill>
                <a:schemeClr val="bg1"/>
              </a:solidFill>
            </a:endParaRPr>
          </a:p>
        </p:txBody>
      </p:sp>
      <p:sp>
        <p:nvSpPr>
          <p:cNvPr id="13" name="TextBox 12"/>
          <p:cNvSpPr txBox="1"/>
          <p:nvPr/>
        </p:nvSpPr>
        <p:spPr>
          <a:xfrm>
            <a:off x="6940181" y="863772"/>
            <a:ext cx="5120640" cy="400110"/>
          </a:xfrm>
          <a:prstGeom prst="rect">
            <a:avLst/>
          </a:prstGeom>
          <a:solidFill>
            <a:schemeClr val="accent6">
              <a:lumMod val="75000"/>
            </a:schemeClr>
          </a:solidFill>
          <a:ln>
            <a:solidFill>
              <a:schemeClr val="bg1">
                <a:lumMod val="65000"/>
              </a:schemeClr>
            </a:solidFill>
          </a:ln>
        </p:spPr>
        <p:txBody>
          <a:bodyPr vert="horz" wrap="square" rtlCol="0" anchor="ctr">
            <a:spAutoFit/>
          </a:bodyPr>
          <a:lstStyle/>
          <a:p>
            <a:r>
              <a:rPr lang="en-US" sz="2000" b="1" dirty="0" smtClean="0">
                <a:solidFill>
                  <a:schemeClr val="bg1"/>
                </a:solidFill>
              </a:rPr>
              <a:t>Page Faults of 4 Frame &gt;</a:t>
            </a:r>
            <a:r>
              <a:rPr lang="en-US" sz="2000" b="1" dirty="0">
                <a:solidFill>
                  <a:schemeClr val="bg1"/>
                </a:solidFill>
              </a:rPr>
              <a:t> Page Faults of </a:t>
            </a:r>
            <a:r>
              <a:rPr lang="en-US" sz="2000" b="1" dirty="0" smtClean="0">
                <a:solidFill>
                  <a:schemeClr val="bg1"/>
                </a:solidFill>
              </a:rPr>
              <a:t>3 </a:t>
            </a:r>
            <a:r>
              <a:rPr lang="en-US" sz="2000" b="1" dirty="0">
                <a:solidFill>
                  <a:schemeClr val="bg1"/>
                </a:solidFill>
              </a:rPr>
              <a:t>Frame</a:t>
            </a:r>
            <a:r>
              <a:rPr lang="en-US" sz="2000" b="1" dirty="0" smtClean="0">
                <a:solidFill>
                  <a:schemeClr val="bg1"/>
                </a:solidFill>
              </a:rPr>
              <a:t> </a:t>
            </a:r>
            <a:endParaRPr lang="en-US" sz="2000" b="1" dirty="0">
              <a:solidFill>
                <a:schemeClr val="bg1"/>
              </a:solidFill>
            </a:endParaRPr>
          </a:p>
        </p:txBody>
      </p:sp>
    </p:spTree>
    <p:extLst>
      <p:ext uri="{BB962C8B-B14F-4D97-AF65-F5344CB8AC3E}">
        <p14:creationId xmlns="" xmlns:p14="http://schemas.microsoft.com/office/powerpoint/2010/main" val="772459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wipe(left)">
                                      <p:cBhvr>
                                        <p:cTn id="21" dur="500"/>
                                        <p:tgtEl>
                                          <p:spTgt spid="6"/>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wipe(left)">
                                      <p:cBhvr>
                                        <p:cTn id="26" dur="500"/>
                                        <p:tgtEl>
                                          <p:spTgt spid="8"/>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wipe(left)">
                                      <p:cBhvr>
                                        <p:cTn id="31" dur="500"/>
                                        <p:tgtEl>
                                          <p:spTgt spid="7"/>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2"/>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wipe(left)">
                                      <p:cBhvr>
                                        <p:cTn id="40" dur="500"/>
                                        <p:tgtEl>
                                          <p:spTgt spid="9"/>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wipe(left)">
                                      <p:cBhvr>
                                        <p:cTn id="45" dur="500"/>
                                        <p:tgtEl>
                                          <p:spTgt spid="10"/>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Belady’s</a:t>
            </a:r>
            <a:r>
              <a:rPr lang="en-US" dirty="0"/>
              <a:t> Anomaly (in FIFO Page Replacement Algorithm)</a:t>
            </a:r>
          </a:p>
        </p:txBody>
      </p:sp>
      <p:sp>
        <p:nvSpPr>
          <p:cNvPr id="3" name="Content Placeholder 2"/>
          <p:cNvSpPr>
            <a:spLocks noGrp="1"/>
          </p:cNvSpPr>
          <p:nvPr>
            <p:ph idx="1"/>
          </p:nvPr>
        </p:nvSpPr>
        <p:spPr/>
        <p:txBody>
          <a:bodyPr/>
          <a:lstStyle/>
          <a:p>
            <a:r>
              <a:rPr lang="en-US" dirty="0" err="1"/>
              <a:t>Belady’s</a:t>
            </a:r>
            <a:r>
              <a:rPr lang="en-US" dirty="0"/>
              <a:t> anomaly is the </a:t>
            </a:r>
            <a:r>
              <a:rPr lang="en-US" b="1" dirty="0">
                <a:solidFill>
                  <a:schemeClr val="accent6"/>
                </a:solidFill>
              </a:rPr>
              <a:t>phenomenon in which increasing the number of page frames results in an increase in the number of page faults for certain memory access patterns</a:t>
            </a:r>
            <a:r>
              <a:rPr lang="en-US" dirty="0"/>
              <a:t>. </a:t>
            </a:r>
          </a:p>
          <a:p>
            <a:r>
              <a:rPr lang="en-US" dirty="0"/>
              <a:t>This phenomenon is commonly </a:t>
            </a:r>
            <a:r>
              <a:rPr lang="en-US" b="1" dirty="0">
                <a:solidFill>
                  <a:schemeClr val="accent6"/>
                </a:solidFill>
              </a:rPr>
              <a:t>experienced when using the </a:t>
            </a:r>
            <a:r>
              <a:rPr lang="en-US" b="1" dirty="0" smtClean="0">
                <a:solidFill>
                  <a:schemeClr val="accent6"/>
                </a:solidFill>
              </a:rPr>
              <a:t>First-In First-Out </a:t>
            </a:r>
            <a:r>
              <a:rPr lang="en-US" b="1" dirty="0">
                <a:solidFill>
                  <a:schemeClr val="accent6"/>
                </a:solidFill>
              </a:rPr>
              <a:t>(FIFO) page replacement algorithm</a:t>
            </a:r>
            <a:r>
              <a:rPr lang="en-US" dirty="0"/>
              <a:t>. </a:t>
            </a:r>
          </a:p>
          <a:p>
            <a:r>
              <a:rPr lang="en-US" dirty="0"/>
              <a:t>In FIFO, the page fault may or may not increase as the page frames increase, but in Optimal and stack-based algorithms like LRU, as the page frames increase the page fault decreases.</a:t>
            </a:r>
          </a:p>
        </p:txBody>
      </p:sp>
    </p:spTree>
    <p:extLst>
      <p:ext uri="{BB962C8B-B14F-4D97-AF65-F5344CB8AC3E}">
        <p14:creationId xmlns="" xmlns:p14="http://schemas.microsoft.com/office/powerpoint/2010/main" val="2198387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a:t>
            </a:r>
            <a:endParaRPr lang="en-US" dirty="0"/>
          </a:p>
        </p:txBody>
      </p:sp>
      <p:sp>
        <p:nvSpPr>
          <p:cNvPr id="3" name="Content Placeholder 2"/>
          <p:cNvSpPr>
            <a:spLocks noGrp="1"/>
          </p:cNvSpPr>
          <p:nvPr>
            <p:ph idx="1"/>
          </p:nvPr>
        </p:nvSpPr>
        <p:spPr>
          <a:xfrm>
            <a:off x="131181" y="863445"/>
            <a:ext cx="7474306" cy="1313700"/>
          </a:xfrm>
        </p:spPr>
        <p:txBody>
          <a:bodyPr/>
          <a:lstStyle/>
          <a:p>
            <a:r>
              <a:rPr lang="en-US" dirty="0"/>
              <a:t>A computer has four page frames. The time of loading, time of last access and the R and M bit for each page given below.  Which page FIFO, LRU and NRU will replace</a:t>
            </a:r>
            <a:r>
              <a:rPr lang="en-US" dirty="0" smtClean="0"/>
              <a:t>.</a:t>
            </a:r>
          </a:p>
          <a:p>
            <a:endParaRPr lang="en-US" dirty="0"/>
          </a:p>
        </p:txBody>
      </p:sp>
      <p:graphicFrame>
        <p:nvGraphicFramePr>
          <p:cNvPr id="4" name="Table 3"/>
          <p:cNvGraphicFramePr>
            <a:graphicFrameLocks noGrp="1"/>
          </p:cNvGraphicFramePr>
          <p:nvPr>
            <p:extLst>
              <p:ext uri="{D42A27DB-BD31-4B8C-83A1-F6EECF244321}">
                <p14:modId xmlns="" xmlns:p14="http://schemas.microsoft.com/office/powerpoint/2010/main" val="4039317168"/>
              </p:ext>
            </p:extLst>
          </p:nvPr>
        </p:nvGraphicFramePr>
        <p:xfrm>
          <a:off x="7764590" y="863444"/>
          <a:ext cx="4344988" cy="2286000"/>
        </p:xfrm>
        <a:graphic>
          <a:graphicData uri="http://schemas.openxmlformats.org/drawingml/2006/table">
            <a:tbl>
              <a:tblPr firstRow="1" bandRow="1">
                <a:tableStyleId>{93296810-A885-4BE3-A3E7-6D5BEEA58F35}</a:tableStyleId>
              </a:tblPr>
              <a:tblGrid>
                <a:gridCol w="868680"/>
                <a:gridCol w="1141730"/>
                <a:gridCol w="1429068"/>
                <a:gridCol w="421005"/>
                <a:gridCol w="484505"/>
              </a:tblGrid>
              <a:tr h="370840">
                <a:tc>
                  <a:txBody>
                    <a:bodyPr/>
                    <a:lstStyle/>
                    <a:p>
                      <a:r>
                        <a:rPr lang="en-US" sz="2400" dirty="0" smtClean="0"/>
                        <a:t>Page</a:t>
                      </a:r>
                      <a:endParaRPr lang="en-US" sz="2400" dirty="0"/>
                    </a:p>
                  </a:txBody>
                  <a:tcPr/>
                </a:tc>
                <a:tc>
                  <a:txBody>
                    <a:bodyPr/>
                    <a:lstStyle/>
                    <a:p>
                      <a:r>
                        <a:rPr lang="en-US" sz="2400" dirty="0" smtClean="0"/>
                        <a:t>Loaded</a:t>
                      </a:r>
                      <a:endParaRPr lang="en-US" sz="2400" dirty="0"/>
                    </a:p>
                  </a:txBody>
                  <a:tcPr/>
                </a:tc>
                <a:tc>
                  <a:txBody>
                    <a:bodyPr/>
                    <a:lstStyle/>
                    <a:p>
                      <a:r>
                        <a:rPr lang="en-US" sz="2400" dirty="0" smtClean="0"/>
                        <a:t>Last used</a:t>
                      </a:r>
                      <a:endParaRPr lang="en-US" sz="2400" dirty="0"/>
                    </a:p>
                  </a:txBody>
                  <a:tcPr/>
                </a:tc>
                <a:tc>
                  <a:txBody>
                    <a:bodyPr/>
                    <a:lstStyle/>
                    <a:p>
                      <a:r>
                        <a:rPr lang="en-US" sz="2400" dirty="0" smtClean="0"/>
                        <a:t>R</a:t>
                      </a:r>
                      <a:endParaRPr lang="en-US" sz="2400" dirty="0"/>
                    </a:p>
                  </a:txBody>
                  <a:tcPr/>
                </a:tc>
                <a:tc>
                  <a:txBody>
                    <a:bodyPr/>
                    <a:lstStyle/>
                    <a:p>
                      <a:r>
                        <a:rPr lang="en-US" sz="2400" dirty="0" smtClean="0"/>
                        <a:t>M</a:t>
                      </a:r>
                      <a:endParaRPr lang="en-US" sz="2400" dirty="0"/>
                    </a:p>
                  </a:txBody>
                  <a:tcPr/>
                </a:tc>
              </a:tr>
              <a:tr h="370840">
                <a:tc>
                  <a:txBody>
                    <a:bodyPr/>
                    <a:lstStyle/>
                    <a:p>
                      <a:r>
                        <a:rPr lang="en-US" sz="2400" dirty="0" smtClean="0"/>
                        <a:t>0</a:t>
                      </a:r>
                      <a:endParaRPr lang="en-US" sz="2400" dirty="0"/>
                    </a:p>
                  </a:txBody>
                  <a:tcPr/>
                </a:tc>
                <a:tc>
                  <a:txBody>
                    <a:bodyPr/>
                    <a:lstStyle/>
                    <a:p>
                      <a:r>
                        <a:rPr lang="en-US" sz="2400" dirty="0" smtClean="0"/>
                        <a:t>126</a:t>
                      </a:r>
                      <a:endParaRPr lang="en-US" sz="2400" dirty="0"/>
                    </a:p>
                  </a:txBody>
                  <a:tcPr/>
                </a:tc>
                <a:tc>
                  <a:txBody>
                    <a:bodyPr/>
                    <a:lstStyle/>
                    <a:p>
                      <a:r>
                        <a:rPr lang="en-US" sz="2400" dirty="0" smtClean="0"/>
                        <a:t>280</a:t>
                      </a:r>
                      <a:endParaRPr lang="en-US" sz="2400" dirty="0"/>
                    </a:p>
                  </a:txBody>
                  <a:tcPr/>
                </a:tc>
                <a:tc>
                  <a:txBody>
                    <a:bodyPr/>
                    <a:lstStyle/>
                    <a:p>
                      <a:r>
                        <a:rPr lang="en-US" sz="2400" dirty="0" smtClean="0"/>
                        <a:t>1</a:t>
                      </a:r>
                      <a:endParaRPr lang="en-US" sz="2400" dirty="0"/>
                    </a:p>
                  </a:txBody>
                  <a:tcPr/>
                </a:tc>
                <a:tc>
                  <a:txBody>
                    <a:bodyPr/>
                    <a:lstStyle/>
                    <a:p>
                      <a:r>
                        <a:rPr lang="en-US" sz="2400" dirty="0" smtClean="0"/>
                        <a:t>0</a:t>
                      </a:r>
                      <a:endParaRPr lang="en-US" sz="2400" dirty="0"/>
                    </a:p>
                  </a:txBody>
                  <a:tcPr/>
                </a:tc>
              </a:tr>
              <a:tr h="370840">
                <a:tc>
                  <a:txBody>
                    <a:bodyPr/>
                    <a:lstStyle/>
                    <a:p>
                      <a:r>
                        <a:rPr lang="en-US" sz="2400" dirty="0" smtClean="0"/>
                        <a:t>1</a:t>
                      </a:r>
                      <a:endParaRPr lang="en-US" sz="2400" dirty="0"/>
                    </a:p>
                  </a:txBody>
                  <a:tcPr/>
                </a:tc>
                <a:tc>
                  <a:txBody>
                    <a:bodyPr/>
                    <a:lstStyle/>
                    <a:p>
                      <a:r>
                        <a:rPr lang="en-US" sz="2400" dirty="0" smtClean="0"/>
                        <a:t>230</a:t>
                      </a:r>
                      <a:endParaRPr lang="en-US" sz="2400" dirty="0"/>
                    </a:p>
                  </a:txBody>
                  <a:tcPr/>
                </a:tc>
                <a:tc>
                  <a:txBody>
                    <a:bodyPr/>
                    <a:lstStyle/>
                    <a:p>
                      <a:r>
                        <a:rPr lang="en-US" sz="2400" dirty="0" smtClean="0"/>
                        <a:t>265</a:t>
                      </a:r>
                      <a:endParaRPr lang="en-US" sz="2400" dirty="0"/>
                    </a:p>
                  </a:txBody>
                  <a:tcPr/>
                </a:tc>
                <a:tc>
                  <a:txBody>
                    <a:bodyPr/>
                    <a:lstStyle/>
                    <a:p>
                      <a:r>
                        <a:rPr lang="en-US" sz="2400" dirty="0" smtClean="0"/>
                        <a:t>0</a:t>
                      </a:r>
                      <a:endParaRPr lang="en-US" sz="2400" dirty="0"/>
                    </a:p>
                  </a:txBody>
                  <a:tcPr/>
                </a:tc>
                <a:tc>
                  <a:txBody>
                    <a:bodyPr/>
                    <a:lstStyle/>
                    <a:p>
                      <a:r>
                        <a:rPr lang="en-US" sz="2400" dirty="0" smtClean="0"/>
                        <a:t>1</a:t>
                      </a:r>
                      <a:endParaRPr lang="en-US" sz="2400" dirty="0"/>
                    </a:p>
                  </a:txBody>
                  <a:tcPr/>
                </a:tc>
              </a:tr>
              <a:tr h="370840">
                <a:tc>
                  <a:txBody>
                    <a:bodyPr/>
                    <a:lstStyle/>
                    <a:p>
                      <a:r>
                        <a:rPr lang="en-US" sz="2400" dirty="0" smtClean="0"/>
                        <a:t>2</a:t>
                      </a:r>
                      <a:endParaRPr lang="en-US" sz="2400" dirty="0"/>
                    </a:p>
                  </a:txBody>
                  <a:tcPr/>
                </a:tc>
                <a:tc>
                  <a:txBody>
                    <a:bodyPr/>
                    <a:lstStyle/>
                    <a:p>
                      <a:r>
                        <a:rPr lang="en-US" sz="2400" dirty="0" smtClean="0"/>
                        <a:t>140</a:t>
                      </a:r>
                      <a:endParaRPr lang="en-US" sz="2400" dirty="0"/>
                    </a:p>
                  </a:txBody>
                  <a:tcPr/>
                </a:tc>
                <a:tc>
                  <a:txBody>
                    <a:bodyPr/>
                    <a:lstStyle/>
                    <a:p>
                      <a:r>
                        <a:rPr lang="en-US" sz="2400" dirty="0" smtClean="0"/>
                        <a:t>270</a:t>
                      </a:r>
                      <a:endParaRPr lang="en-US" sz="2400" dirty="0"/>
                    </a:p>
                  </a:txBody>
                  <a:tcPr/>
                </a:tc>
                <a:tc>
                  <a:txBody>
                    <a:bodyPr/>
                    <a:lstStyle/>
                    <a:p>
                      <a:r>
                        <a:rPr lang="en-US" sz="2400" dirty="0" smtClean="0"/>
                        <a:t>0</a:t>
                      </a:r>
                      <a:endParaRPr lang="en-US" sz="2400" dirty="0"/>
                    </a:p>
                  </a:txBody>
                  <a:tcPr/>
                </a:tc>
                <a:tc>
                  <a:txBody>
                    <a:bodyPr/>
                    <a:lstStyle/>
                    <a:p>
                      <a:r>
                        <a:rPr lang="en-US" sz="2400" dirty="0" smtClean="0"/>
                        <a:t>0</a:t>
                      </a:r>
                      <a:endParaRPr lang="en-US" sz="2400" dirty="0"/>
                    </a:p>
                  </a:txBody>
                  <a:tcPr/>
                </a:tc>
              </a:tr>
              <a:tr h="370840">
                <a:tc>
                  <a:txBody>
                    <a:bodyPr/>
                    <a:lstStyle/>
                    <a:p>
                      <a:r>
                        <a:rPr lang="en-US" sz="2400" dirty="0" smtClean="0"/>
                        <a:t>3</a:t>
                      </a:r>
                      <a:endParaRPr lang="en-US" sz="2400" dirty="0"/>
                    </a:p>
                  </a:txBody>
                  <a:tcPr/>
                </a:tc>
                <a:tc>
                  <a:txBody>
                    <a:bodyPr/>
                    <a:lstStyle/>
                    <a:p>
                      <a:r>
                        <a:rPr lang="en-US" sz="2400" dirty="0" smtClean="0"/>
                        <a:t>110</a:t>
                      </a:r>
                      <a:endParaRPr lang="en-US" sz="2400" dirty="0"/>
                    </a:p>
                  </a:txBody>
                  <a:tcPr/>
                </a:tc>
                <a:tc>
                  <a:txBody>
                    <a:bodyPr/>
                    <a:lstStyle/>
                    <a:p>
                      <a:r>
                        <a:rPr lang="en-US" sz="2400" dirty="0" smtClean="0"/>
                        <a:t>285</a:t>
                      </a:r>
                      <a:endParaRPr lang="en-US" sz="2400" dirty="0"/>
                    </a:p>
                  </a:txBody>
                  <a:tcPr/>
                </a:tc>
                <a:tc>
                  <a:txBody>
                    <a:bodyPr/>
                    <a:lstStyle/>
                    <a:p>
                      <a:r>
                        <a:rPr lang="en-US" sz="2400" dirty="0" smtClean="0"/>
                        <a:t>1</a:t>
                      </a:r>
                      <a:endParaRPr lang="en-US" sz="2400" dirty="0"/>
                    </a:p>
                  </a:txBody>
                  <a:tcPr/>
                </a:tc>
                <a:tc>
                  <a:txBody>
                    <a:bodyPr/>
                    <a:lstStyle/>
                    <a:p>
                      <a:r>
                        <a:rPr lang="en-US" sz="2400" dirty="0" smtClean="0"/>
                        <a:t>1</a:t>
                      </a:r>
                      <a:endParaRPr lang="en-US" sz="2400" dirty="0"/>
                    </a:p>
                  </a:txBody>
                  <a:tcPr/>
                </a:tc>
              </a:tr>
            </a:tbl>
          </a:graphicData>
        </a:graphic>
      </p:graphicFrame>
      <p:sp>
        <p:nvSpPr>
          <p:cNvPr id="5" name="Rounded Rectangle 4"/>
          <p:cNvSpPr/>
          <p:nvPr/>
        </p:nvSpPr>
        <p:spPr>
          <a:xfrm>
            <a:off x="7778750" y="2692244"/>
            <a:ext cx="4297680" cy="457200"/>
          </a:xfrm>
          <a:prstGeom prst="roundRect">
            <a:avLst/>
          </a:prstGeom>
          <a:noFill/>
          <a:ln w="38100">
            <a:solidFill>
              <a:schemeClr val="tx2"/>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6" name="Content Placeholder 2"/>
          <p:cNvSpPr txBox="1">
            <a:spLocks/>
          </p:cNvSpPr>
          <p:nvPr/>
        </p:nvSpPr>
        <p:spPr>
          <a:xfrm>
            <a:off x="131181" y="2177145"/>
            <a:ext cx="7498080" cy="914400"/>
          </a:xfrm>
          <a:prstGeom prst="rect">
            <a:avLst/>
          </a:prstGeom>
          <a:ln w="28575">
            <a:solidFill>
              <a:schemeClr val="accent6"/>
            </a:solidFill>
          </a:ln>
        </p:spPr>
        <p:txBody>
          <a:bodyPr vert="horz" lIns="91440" tIns="45720" rIns="91440" bIns="45720" rtlCol="0" anchor="ctr">
            <a:no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solidFill>
                  <a:schemeClr val="tx2"/>
                </a:solidFill>
              </a:rPr>
              <a:t>FIFO</a:t>
            </a:r>
            <a:r>
              <a:rPr lang="en-US" dirty="0"/>
              <a:t>:- Page which is </a:t>
            </a:r>
            <a:r>
              <a:rPr lang="en-US" b="1" dirty="0">
                <a:solidFill>
                  <a:schemeClr val="tx2"/>
                </a:solidFill>
              </a:rPr>
              <a:t>arrived first needs to be removed first</a:t>
            </a:r>
            <a:r>
              <a:rPr lang="en-US" dirty="0"/>
              <a:t>, so </a:t>
            </a:r>
            <a:r>
              <a:rPr lang="en-US" b="1" dirty="0">
                <a:solidFill>
                  <a:schemeClr val="accent6"/>
                </a:solidFill>
              </a:rPr>
              <a:t>page-3</a:t>
            </a:r>
            <a:r>
              <a:rPr lang="en-US" dirty="0"/>
              <a:t> needs to replace</a:t>
            </a:r>
            <a:r>
              <a:rPr lang="en-US" dirty="0" smtClean="0"/>
              <a:t>.</a:t>
            </a:r>
          </a:p>
        </p:txBody>
      </p:sp>
      <p:sp>
        <p:nvSpPr>
          <p:cNvPr id="7" name="Content Placeholder 2"/>
          <p:cNvSpPr txBox="1">
            <a:spLocks/>
          </p:cNvSpPr>
          <p:nvPr/>
        </p:nvSpPr>
        <p:spPr>
          <a:xfrm>
            <a:off x="131181" y="3216277"/>
            <a:ext cx="11929641" cy="914400"/>
          </a:xfrm>
          <a:prstGeom prst="rect">
            <a:avLst/>
          </a:prstGeom>
          <a:ln w="28575">
            <a:solidFill>
              <a:schemeClr val="accent6"/>
            </a:solidFill>
          </a:ln>
        </p:spPr>
        <p:txBody>
          <a:bodyPr vert="horz" lIns="91440" tIns="45720" rIns="91440" bIns="45720" rtlCol="0" anchor="ctr">
            <a:no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solidFill>
                  <a:schemeClr val="tx2"/>
                </a:solidFill>
              </a:rPr>
              <a:t>LRU</a:t>
            </a:r>
            <a:r>
              <a:rPr lang="en-US" dirty="0"/>
              <a:t>:- When page fault occurs, throw out the </a:t>
            </a:r>
            <a:r>
              <a:rPr lang="en-US" b="1" dirty="0">
                <a:solidFill>
                  <a:schemeClr val="tx2"/>
                </a:solidFill>
              </a:rPr>
              <a:t>page that has been used for the longest time</a:t>
            </a:r>
            <a:r>
              <a:rPr lang="en-US" dirty="0"/>
              <a:t>. </a:t>
            </a:r>
          </a:p>
          <a:p>
            <a:r>
              <a:rPr lang="en-US" b="1" dirty="0" smtClean="0">
                <a:solidFill>
                  <a:schemeClr val="accent6"/>
                </a:solidFill>
              </a:rPr>
              <a:t>Page-1</a:t>
            </a:r>
            <a:r>
              <a:rPr lang="en-US" dirty="0" smtClean="0"/>
              <a:t> </a:t>
            </a:r>
            <a:r>
              <a:rPr lang="en-US" dirty="0"/>
              <a:t>is not used for the long time from all four, so LRU suggest replacing page-1.</a:t>
            </a:r>
            <a:endParaRPr lang="en-US" dirty="0" smtClean="0"/>
          </a:p>
        </p:txBody>
      </p:sp>
      <p:sp>
        <p:nvSpPr>
          <p:cNvPr id="8" name="Rounded Rectangle 7"/>
          <p:cNvSpPr/>
          <p:nvPr/>
        </p:nvSpPr>
        <p:spPr>
          <a:xfrm>
            <a:off x="7778750" y="1789796"/>
            <a:ext cx="4297680" cy="457200"/>
          </a:xfrm>
          <a:prstGeom prst="roundRect">
            <a:avLst/>
          </a:prstGeom>
          <a:noFill/>
          <a:ln w="38100">
            <a:solidFill>
              <a:schemeClr val="tx2"/>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9" name="Content Placeholder 2"/>
          <p:cNvSpPr txBox="1">
            <a:spLocks/>
          </p:cNvSpPr>
          <p:nvPr/>
        </p:nvSpPr>
        <p:spPr>
          <a:xfrm>
            <a:off x="131181" y="4255409"/>
            <a:ext cx="9099907" cy="2286000"/>
          </a:xfrm>
          <a:prstGeom prst="rect">
            <a:avLst/>
          </a:prstGeom>
          <a:ln w="28575">
            <a:solidFill>
              <a:schemeClr val="accent6"/>
            </a:solidFill>
          </a:ln>
        </p:spPr>
        <p:txBody>
          <a:bodyPr vert="horz" lIns="91440" tIns="45720" rIns="91440" bIns="45720" rtlCol="0" anchor="ctr">
            <a:no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solidFill>
                  <a:schemeClr val="tx2"/>
                </a:solidFill>
              </a:rPr>
              <a:t>NRU</a:t>
            </a:r>
            <a:r>
              <a:rPr lang="en-US" dirty="0"/>
              <a:t>:-</a:t>
            </a:r>
          </a:p>
          <a:p>
            <a:pPr lvl="1"/>
            <a:r>
              <a:rPr lang="en-US" dirty="0"/>
              <a:t>Page-0 is of class-2 (referenced, not modified)</a:t>
            </a:r>
          </a:p>
          <a:p>
            <a:pPr lvl="1"/>
            <a:r>
              <a:rPr lang="en-US" dirty="0"/>
              <a:t>Page-1 is of class-1 (not referenced, modified)</a:t>
            </a:r>
          </a:p>
          <a:p>
            <a:pPr lvl="1"/>
            <a:r>
              <a:rPr lang="en-US" dirty="0"/>
              <a:t>Page-2 is of class-0 ( not referenced, not modified)</a:t>
            </a:r>
          </a:p>
          <a:p>
            <a:pPr lvl="1"/>
            <a:r>
              <a:rPr lang="en-US" dirty="0"/>
              <a:t>Page-3 is of class-3 (referenced, modified)</a:t>
            </a:r>
          </a:p>
          <a:p>
            <a:pPr lvl="1"/>
            <a:r>
              <a:rPr lang="en-US" dirty="0"/>
              <a:t>So lowest class </a:t>
            </a:r>
            <a:r>
              <a:rPr lang="en-US" b="1" dirty="0">
                <a:solidFill>
                  <a:schemeClr val="accent6"/>
                </a:solidFill>
              </a:rPr>
              <a:t>page-2</a:t>
            </a:r>
            <a:r>
              <a:rPr lang="en-US" dirty="0"/>
              <a:t> needs to be replaced by NRU</a:t>
            </a:r>
          </a:p>
        </p:txBody>
      </p:sp>
      <p:sp>
        <p:nvSpPr>
          <p:cNvPr id="10" name="Rounded Rectangle 9"/>
          <p:cNvSpPr/>
          <p:nvPr/>
        </p:nvSpPr>
        <p:spPr>
          <a:xfrm>
            <a:off x="7778750" y="2241020"/>
            <a:ext cx="4297680" cy="457200"/>
          </a:xfrm>
          <a:prstGeom prst="roundRect">
            <a:avLst/>
          </a:prstGeom>
          <a:noFill/>
          <a:ln w="38100">
            <a:solidFill>
              <a:schemeClr val="tx2"/>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 xmlns:p14="http://schemas.microsoft.com/office/powerpoint/2010/main" val="2271678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gradFill flip="none" rotWithShape="1">
                  <a:gsLst>
                    <a:gs pos="10000">
                      <a:schemeClr val="accent6">
                        <a:lumMod val="50000"/>
                      </a:schemeClr>
                    </a:gs>
                    <a:gs pos="100000">
                      <a:schemeClr val="accent6"/>
                    </a:gs>
                  </a:gsLst>
                  <a:lin ang="0" scaled="1"/>
                  <a:tileRect/>
                </a:gradFill>
              </a:rPr>
              <a:t>Segmentation</a:t>
            </a:r>
          </a:p>
        </p:txBody>
      </p:sp>
      <p:sp>
        <p:nvSpPr>
          <p:cNvPr id="5" name="Text Placeholder 4"/>
          <p:cNvSpPr>
            <a:spLocks noGrp="1"/>
          </p:cNvSpPr>
          <p:nvPr>
            <p:ph type="body" idx="1"/>
          </p:nvPr>
        </p:nvSpPr>
        <p:spPr/>
        <p:txBody>
          <a:bodyPr/>
          <a:lstStyle/>
          <a:p>
            <a:r>
              <a:rPr lang="en-US" dirty="0" smtClean="0"/>
              <a:t>Section - 8</a:t>
            </a:r>
          </a:p>
          <a:p>
            <a:endParaRPr lang="en-US" dirty="0"/>
          </a:p>
        </p:txBody>
      </p:sp>
    </p:spTree>
    <p:extLst>
      <p:ext uri="{BB962C8B-B14F-4D97-AF65-F5344CB8AC3E}">
        <p14:creationId xmlns="" xmlns:p14="http://schemas.microsoft.com/office/powerpoint/2010/main" val="1061620312"/>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Segmentation</a:t>
            </a:r>
          </a:p>
        </p:txBody>
      </p:sp>
      <p:sp>
        <p:nvSpPr>
          <p:cNvPr id="3" name="Content Placeholder 2"/>
          <p:cNvSpPr>
            <a:spLocks noGrp="1"/>
          </p:cNvSpPr>
          <p:nvPr>
            <p:ph idx="1"/>
          </p:nvPr>
        </p:nvSpPr>
        <p:spPr>
          <a:xfrm>
            <a:off x="131180" y="863444"/>
            <a:ext cx="5398083" cy="5590565"/>
          </a:xfrm>
        </p:spPr>
        <p:txBody>
          <a:bodyPr/>
          <a:lstStyle/>
          <a:p>
            <a:r>
              <a:rPr lang="en-US" dirty="0"/>
              <a:t>Segmentation is a </a:t>
            </a:r>
            <a:r>
              <a:rPr lang="en-US" b="1" dirty="0">
                <a:solidFill>
                  <a:schemeClr val="accent6"/>
                </a:solidFill>
              </a:rPr>
              <a:t>memory management technique in which each job is divided into several segments of different sizes</a:t>
            </a:r>
            <a:r>
              <a:rPr lang="en-US" dirty="0"/>
              <a:t>, one for each module that contains pieces that perform related functions. </a:t>
            </a:r>
          </a:p>
          <a:p>
            <a:r>
              <a:rPr lang="en-US" b="1" dirty="0">
                <a:solidFill>
                  <a:schemeClr val="accent6"/>
                </a:solidFill>
              </a:rPr>
              <a:t>Each segment is actually a different logical address space </a:t>
            </a:r>
            <a:r>
              <a:rPr lang="en-US" dirty="0"/>
              <a:t>of the program.</a:t>
            </a:r>
          </a:p>
          <a:p>
            <a:r>
              <a:rPr lang="en-US" b="1" dirty="0">
                <a:solidFill>
                  <a:schemeClr val="accent6"/>
                </a:solidFill>
              </a:rPr>
              <a:t>When a process is to be executed</a:t>
            </a:r>
            <a:r>
              <a:rPr lang="en-US" dirty="0"/>
              <a:t>, its </a:t>
            </a:r>
            <a:r>
              <a:rPr lang="en-US" b="1" dirty="0">
                <a:solidFill>
                  <a:schemeClr val="accent6"/>
                </a:solidFill>
              </a:rPr>
              <a:t>corresponding segmentation are loaded into non-contiguous memory</a:t>
            </a:r>
            <a:r>
              <a:rPr lang="en-US" dirty="0"/>
              <a:t> though every segment is loaded into a contiguous block of available memory.</a:t>
            </a:r>
          </a:p>
          <a:p>
            <a:r>
              <a:rPr lang="en-US" dirty="0"/>
              <a:t>Segmentation memory management works very similar to paging but here </a:t>
            </a:r>
            <a:r>
              <a:rPr lang="en-US" b="1" dirty="0">
                <a:solidFill>
                  <a:schemeClr val="accent6"/>
                </a:solidFill>
              </a:rPr>
              <a:t>segments are of variable-length where as in paging pages are of fixed size</a:t>
            </a:r>
            <a:r>
              <a:rPr lang="en-US" dirty="0"/>
              <a:t>.</a:t>
            </a:r>
          </a:p>
        </p:txBody>
      </p:sp>
      <p:graphicFrame>
        <p:nvGraphicFramePr>
          <p:cNvPr id="4" name="Content Placeholder 8"/>
          <p:cNvGraphicFramePr>
            <a:graphicFrameLocks/>
          </p:cNvGraphicFramePr>
          <p:nvPr>
            <p:extLst>
              <p:ext uri="{D42A27DB-BD31-4B8C-83A1-F6EECF244321}">
                <p14:modId xmlns="" xmlns:p14="http://schemas.microsoft.com/office/powerpoint/2010/main" val="1731176491"/>
              </p:ext>
            </p:extLst>
          </p:nvPr>
        </p:nvGraphicFramePr>
        <p:xfrm>
          <a:off x="7137093" y="1090057"/>
          <a:ext cx="2070989" cy="2123440"/>
        </p:xfrm>
        <a:graphic>
          <a:graphicData uri="http://schemas.openxmlformats.org/drawingml/2006/table">
            <a:tbl>
              <a:tblPr firstRow="1" bandRow="1">
                <a:tableStyleId>{5C22544A-7EE6-4342-B048-85BDC9FD1C3A}</a:tableStyleId>
              </a:tblPr>
              <a:tblGrid>
                <a:gridCol w="424180"/>
                <a:gridCol w="599313"/>
                <a:gridCol w="1047496"/>
              </a:tblGrid>
              <a:tr h="370840">
                <a:tc>
                  <a:txBody>
                    <a:bodyPr/>
                    <a:lstStyle/>
                    <a:p>
                      <a:r>
                        <a:rPr lang="en-US" dirty="0" err="1" smtClean="0"/>
                        <a:t>Sr</a:t>
                      </a:r>
                      <a:endParaRPr lang="en-IN" dirty="0"/>
                    </a:p>
                  </a:txBody>
                  <a:tcPr/>
                </a:tc>
                <a:tc>
                  <a:txBody>
                    <a:bodyPr/>
                    <a:lstStyle/>
                    <a:p>
                      <a:r>
                        <a:rPr lang="en-US" dirty="0" smtClean="0"/>
                        <a:t>Size</a:t>
                      </a:r>
                      <a:endParaRPr lang="en-IN" dirty="0"/>
                    </a:p>
                  </a:txBody>
                  <a:tcPr/>
                </a:tc>
                <a:tc>
                  <a:txBody>
                    <a:bodyPr/>
                    <a:lstStyle/>
                    <a:p>
                      <a:r>
                        <a:rPr lang="en-US" dirty="0" smtClean="0"/>
                        <a:t>Memory</a:t>
                      </a:r>
                    </a:p>
                    <a:p>
                      <a:r>
                        <a:rPr lang="en-US" dirty="0" smtClean="0"/>
                        <a:t>Address</a:t>
                      </a:r>
                      <a:endParaRPr lang="en-IN" dirty="0"/>
                    </a:p>
                  </a:txBody>
                  <a:tcPr/>
                </a:tc>
              </a:tr>
              <a:tr h="370840">
                <a:tc>
                  <a:txBody>
                    <a:bodyPr/>
                    <a:lstStyle/>
                    <a:p>
                      <a:r>
                        <a:rPr lang="en-US" dirty="0" smtClean="0"/>
                        <a:t>1</a:t>
                      </a:r>
                      <a:endParaRPr lang="en-IN" dirty="0"/>
                    </a:p>
                  </a:txBody>
                  <a:tcPr>
                    <a:solidFill>
                      <a:schemeClr val="accent3"/>
                    </a:solidFill>
                  </a:tcPr>
                </a:tc>
                <a:tc>
                  <a:txBody>
                    <a:bodyPr/>
                    <a:lstStyle/>
                    <a:p>
                      <a:r>
                        <a:rPr lang="en-US" dirty="0" smtClean="0"/>
                        <a:t>300</a:t>
                      </a:r>
                      <a:endParaRPr lang="en-IN" dirty="0"/>
                    </a:p>
                  </a:txBody>
                  <a:tcPr>
                    <a:solidFill>
                      <a:schemeClr val="accent3"/>
                    </a:solidFill>
                  </a:tcPr>
                </a:tc>
                <a:tc>
                  <a:txBody>
                    <a:bodyPr/>
                    <a:lstStyle/>
                    <a:p>
                      <a:r>
                        <a:rPr lang="en-US" dirty="0" smtClean="0"/>
                        <a:t>100</a:t>
                      </a:r>
                      <a:endParaRPr lang="en-IN" dirty="0"/>
                    </a:p>
                  </a:txBody>
                  <a:tcPr>
                    <a:solidFill>
                      <a:schemeClr val="accent3"/>
                    </a:solidFill>
                  </a:tcPr>
                </a:tc>
              </a:tr>
              <a:tr h="370840">
                <a:tc>
                  <a:txBody>
                    <a:bodyPr/>
                    <a:lstStyle/>
                    <a:p>
                      <a:r>
                        <a:rPr lang="en-US" dirty="0" smtClean="0"/>
                        <a:t>2</a:t>
                      </a:r>
                      <a:endParaRPr lang="en-IN" dirty="0"/>
                    </a:p>
                  </a:txBody>
                  <a:tcPr>
                    <a:solidFill>
                      <a:schemeClr val="accent6">
                        <a:lumMod val="60000"/>
                        <a:lumOff val="40000"/>
                      </a:schemeClr>
                    </a:solidFill>
                  </a:tcPr>
                </a:tc>
                <a:tc>
                  <a:txBody>
                    <a:bodyPr/>
                    <a:lstStyle/>
                    <a:p>
                      <a:r>
                        <a:rPr lang="en-US" dirty="0" smtClean="0"/>
                        <a:t>500</a:t>
                      </a:r>
                      <a:endParaRPr lang="en-IN" dirty="0"/>
                    </a:p>
                  </a:txBody>
                  <a:tcPr>
                    <a:solidFill>
                      <a:schemeClr val="accent6">
                        <a:lumMod val="60000"/>
                        <a:lumOff val="40000"/>
                      </a:schemeClr>
                    </a:solidFill>
                  </a:tcPr>
                </a:tc>
                <a:tc>
                  <a:txBody>
                    <a:bodyPr/>
                    <a:lstStyle/>
                    <a:p>
                      <a:r>
                        <a:rPr lang="en-US" dirty="0" smtClean="0"/>
                        <a:t>400</a:t>
                      </a:r>
                      <a:endParaRPr lang="en-IN" dirty="0"/>
                    </a:p>
                  </a:txBody>
                  <a:tcPr>
                    <a:solidFill>
                      <a:schemeClr val="accent6">
                        <a:lumMod val="60000"/>
                        <a:lumOff val="40000"/>
                      </a:schemeClr>
                    </a:solidFill>
                  </a:tcPr>
                </a:tc>
              </a:tr>
              <a:tr h="370840">
                <a:tc>
                  <a:txBody>
                    <a:bodyPr/>
                    <a:lstStyle/>
                    <a:p>
                      <a:r>
                        <a:rPr lang="en-US" dirty="0" smtClean="0"/>
                        <a:t>3</a:t>
                      </a:r>
                      <a:endParaRPr lang="en-IN" dirty="0"/>
                    </a:p>
                  </a:txBody>
                  <a:tcPr>
                    <a:solidFill>
                      <a:schemeClr val="accent1">
                        <a:lumMod val="40000"/>
                        <a:lumOff val="60000"/>
                      </a:schemeClr>
                    </a:solidFill>
                  </a:tcPr>
                </a:tc>
                <a:tc>
                  <a:txBody>
                    <a:bodyPr/>
                    <a:lstStyle/>
                    <a:p>
                      <a:r>
                        <a:rPr lang="en-US" dirty="0" smtClean="0"/>
                        <a:t>100</a:t>
                      </a:r>
                      <a:endParaRPr lang="en-IN" dirty="0"/>
                    </a:p>
                  </a:txBody>
                  <a:tcPr>
                    <a:solidFill>
                      <a:schemeClr val="accent1">
                        <a:lumMod val="40000"/>
                        <a:lumOff val="60000"/>
                      </a:schemeClr>
                    </a:solidFill>
                  </a:tcPr>
                </a:tc>
                <a:tc>
                  <a:txBody>
                    <a:bodyPr/>
                    <a:lstStyle/>
                    <a:p>
                      <a:r>
                        <a:rPr lang="en-US" dirty="0" smtClean="0"/>
                        <a:t>900</a:t>
                      </a:r>
                      <a:endParaRPr lang="en-IN" dirty="0"/>
                    </a:p>
                  </a:txBody>
                  <a:tcPr>
                    <a:solidFill>
                      <a:schemeClr val="accent1">
                        <a:lumMod val="40000"/>
                        <a:lumOff val="60000"/>
                      </a:schemeClr>
                    </a:solidFill>
                  </a:tcPr>
                </a:tc>
              </a:tr>
              <a:tr h="370840">
                <a:tc>
                  <a:txBody>
                    <a:bodyPr/>
                    <a:lstStyle/>
                    <a:p>
                      <a:r>
                        <a:rPr lang="en-US" dirty="0" smtClean="0"/>
                        <a:t>N</a:t>
                      </a:r>
                      <a:endParaRPr lang="en-IN" dirty="0"/>
                    </a:p>
                  </a:txBody>
                  <a:tcPr>
                    <a:solidFill>
                      <a:schemeClr val="bg1">
                        <a:lumMod val="95000"/>
                      </a:schemeClr>
                    </a:solidFill>
                  </a:tcPr>
                </a:tc>
                <a:tc>
                  <a:txBody>
                    <a:bodyPr/>
                    <a:lstStyle/>
                    <a:p>
                      <a:r>
                        <a:rPr lang="en-US" dirty="0" smtClean="0"/>
                        <a:t>X</a:t>
                      </a:r>
                      <a:endParaRPr lang="en-IN" dirty="0"/>
                    </a:p>
                  </a:txBody>
                  <a:tcPr>
                    <a:solidFill>
                      <a:schemeClr val="bg1">
                        <a:lumMod val="95000"/>
                      </a:schemeClr>
                    </a:solidFill>
                  </a:tcPr>
                </a:tc>
                <a:tc>
                  <a:txBody>
                    <a:bodyPr/>
                    <a:lstStyle/>
                    <a:p>
                      <a:r>
                        <a:rPr lang="en-US" dirty="0" smtClean="0"/>
                        <a:t>NM</a:t>
                      </a:r>
                      <a:endParaRPr lang="en-IN" dirty="0"/>
                    </a:p>
                  </a:txBody>
                  <a:tcPr>
                    <a:solidFill>
                      <a:schemeClr val="bg1">
                        <a:lumMod val="95000"/>
                      </a:schemeClr>
                    </a:solidFill>
                  </a:tcPr>
                </a:tc>
              </a:tr>
            </a:tbl>
          </a:graphicData>
        </a:graphic>
      </p:graphicFrame>
      <p:sp>
        <p:nvSpPr>
          <p:cNvPr id="5" name="Rectangle 4"/>
          <p:cNvSpPr/>
          <p:nvPr/>
        </p:nvSpPr>
        <p:spPr>
          <a:xfrm>
            <a:off x="5622150" y="1090057"/>
            <a:ext cx="1280160" cy="83820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Segment 1</a:t>
            </a:r>
            <a:endParaRPr lang="en-IN" dirty="0">
              <a:solidFill>
                <a:schemeClr val="tx1"/>
              </a:solidFill>
            </a:endParaRPr>
          </a:p>
        </p:txBody>
      </p:sp>
      <p:sp>
        <p:nvSpPr>
          <p:cNvPr id="6" name="Rectangle 5"/>
          <p:cNvSpPr/>
          <p:nvPr/>
        </p:nvSpPr>
        <p:spPr>
          <a:xfrm>
            <a:off x="5622150" y="2234644"/>
            <a:ext cx="1280160" cy="16764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Segment </a:t>
            </a:r>
            <a:r>
              <a:rPr lang="en-US" dirty="0" smtClean="0">
                <a:solidFill>
                  <a:schemeClr val="tx1"/>
                </a:solidFill>
              </a:rPr>
              <a:t>2</a:t>
            </a:r>
            <a:endParaRPr lang="en-IN" dirty="0">
              <a:solidFill>
                <a:schemeClr val="tx1"/>
              </a:solidFill>
            </a:endParaRPr>
          </a:p>
        </p:txBody>
      </p:sp>
      <p:sp>
        <p:nvSpPr>
          <p:cNvPr id="7" name="Rectangle 6"/>
          <p:cNvSpPr/>
          <p:nvPr/>
        </p:nvSpPr>
        <p:spPr>
          <a:xfrm>
            <a:off x="5622150" y="4217431"/>
            <a:ext cx="1280160" cy="762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Segment </a:t>
            </a:r>
            <a:r>
              <a:rPr lang="en-US" dirty="0" smtClean="0">
                <a:solidFill>
                  <a:schemeClr val="tx1"/>
                </a:solidFill>
              </a:rPr>
              <a:t>3</a:t>
            </a:r>
            <a:endParaRPr lang="en-IN" dirty="0">
              <a:solidFill>
                <a:schemeClr val="tx1"/>
              </a:solidFill>
            </a:endParaRPr>
          </a:p>
        </p:txBody>
      </p:sp>
      <p:sp>
        <p:nvSpPr>
          <p:cNvPr id="8" name="Rectangle 7"/>
          <p:cNvSpPr/>
          <p:nvPr/>
        </p:nvSpPr>
        <p:spPr>
          <a:xfrm>
            <a:off x="5622150" y="5285819"/>
            <a:ext cx="1280160" cy="452438"/>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Segment N</a:t>
            </a:r>
            <a:endParaRPr lang="en-IN" dirty="0">
              <a:solidFill>
                <a:schemeClr val="tx1"/>
              </a:solidFill>
            </a:endParaRPr>
          </a:p>
        </p:txBody>
      </p:sp>
      <p:sp>
        <p:nvSpPr>
          <p:cNvPr id="9" name="TextBox 8"/>
          <p:cNvSpPr txBox="1"/>
          <p:nvPr/>
        </p:nvSpPr>
        <p:spPr>
          <a:xfrm>
            <a:off x="5652630" y="682625"/>
            <a:ext cx="1219200" cy="369332"/>
          </a:xfrm>
          <a:prstGeom prst="rect">
            <a:avLst/>
          </a:prstGeom>
          <a:noFill/>
        </p:spPr>
        <p:txBody>
          <a:bodyPr wrap="square" rtlCol="0">
            <a:spAutoFit/>
          </a:bodyPr>
          <a:lstStyle/>
          <a:p>
            <a:pPr algn="ctr"/>
            <a:r>
              <a:rPr lang="en-US" dirty="0" smtClean="0"/>
              <a:t>Process P</a:t>
            </a:r>
            <a:endParaRPr lang="en-IN" dirty="0"/>
          </a:p>
        </p:txBody>
      </p:sp>
      <p:sp>
        <p:nvSpPr>
          <p:cNvPr id="10" name="TextBox 9"/>
          <p:cNvSpPr txBox="1"/>
          <p:nvPr/>
        </p:nvSpPr>
        <p:spPr>
          <a:xfrm>
            <a:off x="7137092" y="720725"/>
            <a:ext cx="2070989" cy="369332"/>
          </a:xfrm>
          <a:prstGeom prst="rect">
            <a:avLst/>
          </a:prstGeom>
          <a:noFill/>
        </p:spPr>
        <p:txBody>
          <a:bodyPr wrap="square" rtlCol="0">
            <a:spAutoFit/>
          </a:bodyPr>
          <a:lstStyle/>
          <a:p>
            <a:pPr algn="ctr"/>
            <a:r>
              <a:rPr lang="en-US" dirty="0" smtClean="0"/>
              <a:t>Segment Map Table</a:t>
            </a:r>
            <a:endParaRPr lang="en-IN" dirty="0"/>
          </a:p>
        </p:txBody>
      </p:sp>
      <p:graphicFrame>
        <p:nvGraphicFramePr>
          <p:cNvPr id="11" name="Table 10"/>
          <p:cNvGraphicFramePr>
            <a:graphicFrameLocks noGrp="1"/>
          </p:cNvGraphicFramePr>
          <p:nvPr>
            <p:extLst>
              <p:ext uri="{D42A27DB-BD31-4B8C-83A1-F6EECF244321}">
                <p14:modId xmlns="" xmlns:p14="http://schemas.microsoft.com/office/powerpoint/2010/main" val="1701227743"/>
              </p:ext>
            </p:extLst>
          </p:nvPr>
        </p:nvGraphicFramePr>
        <p:xfrm>
          <a:off x="10025072" y="1010801"/>
          <a:ext cx="2011680" cy="4820920"/>
        </p:xfrm>
        <a:graphic>
          <a:graphicData uri="http://schemas.openxmlformats.org/drawingml/2006/table">
            <a:tbl>
              <a:tblPr firstRow="1" bandRow="1">
                <a:tableStyleId>{5C22544A-7EE6-4342-B048-85BDC9FD1C3A}</a:tableStyleId>
              </a:tblPr>
              <a:tblGrid>
                <a:gridCol w="2011680"/>
              </a:tblGrid>
              <a:tr h="370840">
                <a:tc>
                  <a:txBody>
                    <a:bodyPr/>
                    <a:lstStyle/>
                    <a:p>
                      <a:pPr algn="ctr"/>
                      <a:r>
                        <a:rPr lang="en-US" dirty="0" smtClean="0"/>
                        <a:t>Physical Memory</a:t>
                      </a:r>
                      <a:endParaRPr lang="en-IN" dirty="0"/>
                    </a:p>
                  </a:txBody>
                  <a:tcPr/>
                </a:tc>
              </a:tr>
              <a:tr h="370840">
                <a:tc>
                  <a:txBody>
                    <a:bodyPr/>
                    <a:lstStyle/>
                    <a:p>
                      <a:pPr algn="ctr"/>
                      <a:endParaRPr lang="en-IN" dirty="0"/>
                    </a:p>
                  </a:txBody>
                  <a:tcPr/>
                </a:tc>
              </a:tr>
              <a:tr h="370840">
                <a:tc>
                  <a:txBody>
                    <a:bodyPr/>
                    <a:lstStyle/>
                    <a:p>
                      <a:pPr algn="ctr"/>
                      <a:r>
                        <a:rPr lang="en-US" dirty="0" smtClean="0"/>
                        <a:t>100</a:t>
                      </a:r>
                      <a:endParaRPr lang="en-IN" dirty="0"/>
                    </a:p>
                  </a:txBody>
                  <a:tcPr>
                    <a:solidFill>
                      <a:schemeClr val="accent3"/>
                    </a:solidFill>
                  </a:tcPr>
                </a:tc>
              </a:tr>
              <a:tr h="370840">
                <a:tc>
                  <a:txBody>
                    <a:bodyPr/>
                    <a:lstStyle/>
                    <a:p>
                      <a:pPr algn="ctr"/>
                      <a:r>
                        <a:rPr lang="en-US" dirty="0" smtClean="0"/>
                        <a:t>200</a:t>
                      </a:r>
                      <a:endParaRPr lang="en-IN" dirty="0"/>
                    </a:p>
                  </a:txBody>
                  <a:tcPr>
                    <a:solidFill>
                      <a:schemeClr val="accent3"/>
                    </a:solidFill>
                  </a:tcPr>
                </a:tc>
              </a:tr>
              <a:tr h="370840">
                <a:tc>
                  <a:txBody>
                    <a:bodyPr/>
                    <a:lstStyle/>
                    <a:p>
                      <a:pPr algn="ctr"/>
                      <a:r>
                        <a:rPr lang="en-US" dirty="0" smtClean="0"/>
                        <a:t>300</a:t>
                      </a:r>
                      <a:endParaRPr lang="en-IN" dirty="0"/>
                    </a:p>
                  </a:txBody>
                  <a:tcPr>
                    <a:solidFill>
                      <a:schemeClr val="accent3"/>
                    </a:solidFill>
                  </a:tcPr>
                </a:tc>
              </a:tr>
              <a:tr h="370840">
                <a:tc>
                  <a:txBody>
                    <a:bodyPr/>
                    <a:lstStyle/>
                    <a:p>
                      <a:pPr algn="ctr"/>
                      <a:r>
                        <a:rPr lang="en-US" dirty="0" smtClean="0"/>
                        <a:t>400</a:t>
                      </a:r>
                      <a:endParaRPr lang="en-IN" dirty="0"/>
                    </a:p>
                  </a:txBody>
                  <a:tcPr>
                    <a:solidFill>
                      <a:schemeClr val="accent6">
                        <a:lumMod val="60000"/>
                        <a:lumOff val="40000"/>
                      </a:schemeClr>
                    </a:solidFill>
                  </a:tcPr>
                </a:tc>
              </a:tr>
              <a:tr h="370840">
                <a:tc>
                  <a:txBody>
                    <a:bodyPr/>
                    <a:lstStyle/>
                    <a:p>
                      <a:pPr algn="ctr"/>
                      <a:r>
                        <a:rPr lang="en-US" dirty="0" smtClean="0"/>
                        <a:t>500</a:t>
                      </a:r>
                      <a:endParaRPr lang="en-IN" dirty="0"/>
                    </a:p>
                  </a:txBody>
                  <a:tcPr>
                    <a:solidFill>
                      <a:schemeClr val="accent6">
                        <a:lumMod val="60000"/>
                        <a:lumOff val="40000"/>
                      </a:schemeClr>
                    </a:solidFill>
                  </a:tcPr>
                </a:tc>
              </a:tr>
              <a:tr h="370840">
                <a:tc>
                  <a:txBody>
                    <a:bodyPr/>
                    <a:lstStyle/>
                    <a:p>
                      <a:pPr algn="ctr"/>
                      <a:r>
                        <a:rPr lang="en-US" dirty="0" smtClean="0"/>
                        <a:t>600</a:t>
                      </a:r>
                      <a:endParaRPr lang="en-IN" dirty="0"/>
                    </a:p>
                  </a:txBody>
                  <a:tcPr>
                    <a:solidFill>
                      <a:schemeClr val="accent6">
                        <a:lumMod val="60000"/>
                        <a:lumOff val="40000"/>
                      </a:schemeClr>
                    </a:solidFill>
                  </a:tcPr>
                </a:tc>
              </a:tr>
              <a:tr h="370840">
                <a:tc>
                  <a:txBody>
                    <a:bodyPr/>
                    <a:lstStyle/>
                    <a:p>
                      <a:pPr algn="ctr"/>
                      <a:r>
                        <a:rPr lang="en-US" dirty="0" smtClean="0"/>
                        <a:t>700</a:t>
                      </a:r>
                      <a:endParaRPr lang="en-IN" dirty="0"/>
                    </a:p>
                  </a:txBody>
                  <a:tcPr>
                    <a:solidFill>
                      <a:schemeClr val="accent6">
                        <a:lumMod val="60000"/>
                        <a:lumOff val="40000"/>
                      </a:schemeClr>
                    </a:solidFill>
                  </a:tcPr>
                </a:tc>
              </a:tr>
              <a:tr h="370840">
                <a:tc>
                  <a:txBody>
                    <a:bodyPr/>
                    <a:lstStyle/>
                    <a:p>
                      <a:pPr algn="ctr"/>
                      <a:r>
                        <a:rPr lang="en-US" dirty="0" smtClean="0"/>
                        <a:t>800</a:t>
                      </a:r>
                      <a:endParaRPr lang="en-IN" dirty="0"/>
                    </a:p>
                  </a:txBody>
                  <a:tcPr>
                    <a:solidFill>
                      <a:schemeClr val="accent6">
                        <a:lumMod val="60000"/>
                        <a:lumOff val="40000"/>
                      </a:schemeClr>
                    </a:solidFill>
                  </a:tcPr>
                </a:tc>
              </a:tr>
              <a:tr h="370840">
                <a:tc>
                  <a:txBody>
                    <a:bodyPr/>
                    <a:lstStyle/>
                    <a:p>
                      <a:pPr algn="ctr"/>
                      <a:r>
                        <a:rPr lang="en-US" dirty="0" smtClean="0"/>
                        <a:t>900</a:t>
                      </a:r>
                      <a:endParaRPr lang="en-IN" dirty="0"/>
                    </a:p>
                  </a:txBody>
                  <a:tcPr>
                    <a:solidFill>
                      <a:schemeClr val="accent1">
                        <a:lumMod val="40000"/>
                        <a:lumOff val="60000"/>
                      </a:schemeClr>
                    </a:solidFill>
                  </a:tcPr>
                </a:tc>
              </a:tr>
              <a:tr h="370840">
                <a:tc>
                  <a:txBody>
                    <a:bodyPr/>
                    <a:lstStyle/>
                    <a:p>
                      <a:pPr algn="ctr"/>
                      <a:r>
                        <a:rPr lang="en-US" dirty="0" smtClean="0"/>
                        <a:t>1000</a:t>
                      </a:r>
                      <a:endParaRPr lang="en-IN" dirty="0"/>
                    </a:p>
                  </a:txBody>
                  <a:tcPr>
                    <a:solidFill>
                      <a:schemeClr val="bg1">
                        <a:lumMod val="95000"/>
                      </a:schemeClr>
                    </a:solidFill>
                  </a:tcPr>
                </a:tc>
              </a:tr>
              <a:tr h="370840">
                <a:tc>
                  <a:txBody>
                    <a:bodyPr/>
                    <a:lstStyle/>
                    <a:p>
                      <a:pPr algn="ctr"/>
                      <a:r>
                        <a:rPr lang="en-US" dirty="0" smtClean="0"/>
                        <a:t>1100</a:t>
                      </a:r>
                      <a:endParaRPr lang="en-IN" dirty="0"/>
                    </a:p>
                  </a:txBody>
                  <a:tcPr>
                    <a:solidFill>
                      <a:schemeClr val="bg1">
                        <a:lumMod val="95000"/>
                      </a:schemeClr>
                    </a:solidFill>
                  </a:tcPr>
                </a:tc>
              </a:tr>
            </a:tbl>
          </a:graphicData>
        </a:graphic>
      </p:graphicFrame>
      <p:cxnSp>
        <p:nvCxnSpPr>
          <p:cNvPr id="12" name="Elbow Connector 11"/>
          <p:cNvCxnSpPr/>
          <p:nvPr/>
        </p:nvCxnSpPr>
        <p:spPr>
          <a:xfrm>
            <a:off x="9200461" y="2297271"/>
            <a:ext cx="824611" cy="773986"/>
          </a:xfrm>
          <a:prstGeom prst="bentConnector3">
            <a:avLst>
              <a:gd name="adj1" fmla="val 50000"/>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3" name="Elbow Connector 12"/>
          <p:cNvCxnSpPr/>
          <p:nvPr/>
        </p:nvCxnSpPr>
        <p:spPr>
          <a:xfrm rot="16200000" flipH="1">
            <a:off x="8419434" y="3299301"/>
            <a:ext cx="2220675" cy="990599"/>
          </a:xfrm>
          <a:prstGeom prst="bentConnector3">
            <a:avLst>
              <a:gd name="adj1" fmla="val 9954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9200461" y="1928257"/>
            <a:ext cx="824610"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3303157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fade">
                                      <p:cBhvr>
                                        <p:cTn id="27" dur="500"/>
                                        <p:tgtEl>
                                          <p:spTgt spid="3">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11"/>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3">
                                            <p:txEl>
                                              <p:pRg st="3" end="3"/>
                                            </p:txEl>
                                          </p:spTgt>
                                        </p:tgtEl>
                                        <p:attrNameLst>
                                          <p:attrName>style.visibility</p:attrName>
                                        </p:attrNameLst>
                                      </p:cBhvr>
                                      <p:to>
                                        <p:strVal val="visible"/>
                                      </p:to>
                                    </p:set>
                                    <p:animEffect transition="in" filter="fade">
                                      <p:cBhvr>
                                        <p:cTn id="36" dur="500"/>
                                        <p:tgtEl>
                                          <p:spTgt spid="3">
                                            <p:txEl>
                                              <p:pRg st="3" end="3"/>
                                            </p:txEl>
                                          </p:spTgt>
                                        </p:tgtEl>
                                      </p:cBhvr>
                                    </p:animEffect>
                                  </p:childTnLst>
                                </p:cTn>
                              </p:par>
                              <p:par>
                                <p:cTn id="37" presetID="1" presetClass="entr" presetSubtype="0" fill="hold" grpId="0" nodeType="with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
                                        </p:tgtEl>
                                        <p:attrNameLst>
                                          <p:attrName>style.visibility</p:attrName>
                                        </p:attrNameLst>
                                      </p:cBhvr>
                                      <p:to>
                                        <p:strVal val="visible"/>
                                      </p:to>
                                    </p:set>
                                  </p:childTnLst>
                                </p:cTn>
                              </p:par>
                              <p:par>
                                <p:cTn id="41" presetID="22" presetClass="entr" presetSubtype="8" fill="hold" nodeType="with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wipe(left)">
                                      <p:cBhvr>
                                        <p:cTn id="43" dur="500"/>
                                        <p:tgtEl>
                                          <p:spTgt spid="14"/>
                                        </p:tgtEl>
                                      </p:cBhvr>
                                    </p:animEffect>
                                  </p:childTnLst>
                                </p:cTn>
                              </p:par>
                              <p:par>
                                <p:cTn id="44" presetID="22" presetClass="entr" presetSubtype="1" fill="hold" nodeType="with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wipe(up)">
                                      <p:cBhvr>
                                        <p:cTn id="46" dur="500"/>
                                        <p:tgtEl>
                                          <p:spTgt spid="12"/>
                                        </p:tgtEl>
                                      </p:cBhvr>
                                    </p:animEffect>
                                  </p:childTnLst>
                                </p:cTn>
                              </p:par>
                              <p:par>
                                <p:cTn id="47" presetID="22" presetClass="entr" presetSubtype="1" fill="hold" nodeType="withEffect">
                                  <p:stCondLst>
                                    <p:cond delay="0"/>
                                  </p:stCondLst>
                                  <p:childTnLst>
                                    <p:set>
                                      <p:cBhvr>
                                        <p:cTn id="48" dur="1" fill="hold">
                                          <p:stCondLst>
                                            <p:cond delay="0"/>
                                          </p:stCondLst>
                                        </p:cTn>
                                        <p:tgtEl>
                                          <p:spTgt spid="13"/>
                                        </p:tgtEl>
                                        <p:attrNameLst>
                                          <p:attrName>style.visibility</p:attrName>
                                        </p:attrNameLst>
                                      </p:cBhvr>
                                      <p:to>
                                        <p:strVal val="visible"/>
                                      </p:to>
                                    </p:set>
                                    <p:animEffect transition="in" filter="wipe(up)">
                                      <p:cBhvr>
                                        <p:cTn id="4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p:bldP spid="10"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Segmentation</a:t>
            </a:r>
          </a:p>
        </p:txBody>
      </p:sp>
      <p:sp>
        <p:nvSpPr>
          <p:cNvPr id="3" name="Content Placeholder 2"/>
          <p:cNvSpPr>
            <a:spLocks noGrp="1"/>
          </p:cNvSpPr>
          <p:nvPr>
            <p:ph idx="1"/>
          </p:nvPr>
        </p:nvSpPr>
        <p:spPr>
          <a:xfrm>
            <a:off x="131180" y="863444"/>
            <a:ext cx="5398083" cy="5590565"/>
          </a:xfrm>
        </p:spPr>
        <p:txBody>
          <a:bodyPr/>
          <a:lstStyle/>
          <a:p>
            <a:r>
              <a:rPr lang="en-US" dirty="0"/>
              <a:t>A program segment contains the program's main function, utility functions, data structures, and so on. </a:t>
            </a:r>
          </a:p>
          <a:p>
            <a:r>
              <a:rPr lang="en-US" dirty="0"/>
              <a:t>The </a:t>
            </a:r>
            <a:r>
              <a:rPr lang="en-US" b="1" dirty="0">
                <a:solidFill>
                  <a:schemeClr val="accent6"/>
                </a:solidFill>
              </a:rPr>
              <a:t>operating system maintains a segment map table for every process</a:t>
            </a:r>
            <a:r>
              <a:rPr lang="en-US" dirty="0"/>
              <a:t>. </a:t>
            </a:r>
          </a:p>
          <a:p>
            <a:r>
              <a:rPr lang="en-US" b="1" dirty="0">
                <a:solidFill>
                  <a:schemeClr val="accent6"/>
                </a:solidFill>
              </a:rPr>
              <a:t>Segment map table contains list of free memory blocks along with segment numbers, their size and corresponding memory locations</a:t>
            </a:r>
            <a:r>
              <a:rPr lang="en-US" dirty="0"/>
              <a:t> in main memory. </a:t>
            </a:r>
          </a:p>
          <a:p>
            <a:r>
              <a:rPr lang="en-US" dirty="0"/>
              <a:t>For each segment, the </a:t>
            </a:r>
            <a:r>
              <a:rPr lang="en-US" b="1" dirty="0">
                <a:solidFill>
                  <a:schemeClr val="accent6"/>
                </a:solidFill>
              </a:rPr>
              <a:t>table stores the starting address of the segment and the length of the segment</a:t>
            </a:r>
            <a:r>
              <a:rPr lang="en-US" dirty="0"/>
              <a:t>. </a:t>
            </a:r>
          </a:p>
          <a:p>
            <a:r>
              <a:rPr lang="en-US" dirty="0"/>
              <a:t>A reference to a memory location includes a value that identifies a segment and an offset.</a:t>
            </a:r>
          </a:p>
        </p:txBody>
      </p:sp>
      <p:graphicFrame>
        <p:nvGraphicFramePr>
          <p:cNvPr id="4" name="Content Placeholder 8"/>
          <p:cNvGraphicFramePr>
            <a:graphicFrameLocks/>
          </p:cNvGraphicFramePr>
          <p:nvPr>
            <p:extLst>
              <p:ext uri="{D42A27DB-BD31-4B8C-83A1-F6EECF244321}">
                <p14:modId xmlns="" xmlns:p14="http://schemas.microsoft.com/office/powerpoint/2010/main" val="1731176491"/>
              </p:ext>
            </p:extLst>
          </p:nvPr>
        </p:nvGraphicFramePr>
        <p:xfrm>
          <a:off x="7137093" y="1090057"/>
          <a:ext cx="2070989" cy="2123440"/>
        </p:xfrm>
        <a:graphic>
          <a:graphicData uri="http://schemas.openxmlformats.org/drawingml/2006/table">
            <a:tbl>
              <a:tblPr firstRow="1" bandRow="1">
                <a:tableStyleId>{5C22544A-7EE6-4342-B048-85BDC9FD1C3A}</a:tableStyleId>
              </a:tblPr>
              <a:tblGrid>
                <a:gridCol w="424180"/>
                <a:gridCol w="599313"/>
                <a:gridCol w="1047496"/>
              </a:tblGrid>
              <a:tr h="370840">
                <a:tc>
                  <a:txBody>
                    <a:bodyPr/>
                    <a:lstStyle/>
                    <a:p>
                      <a:r>
                        <a:rPr lang="en-US" dirty="0" err="1" smtClean="0"/>
                        <a:t>Sr</a:t>
                      </a:r>
                      <a:endParaRPr lang="en-IN" dirty="0"/>
                    </a:p>
                  </a:txBody>
                  <a:tcPr/>
                </a:tc>
                <a:tc>
                  <a:txBody>
                    <a:bodyPr/>
                    <a:lstStyle/>
                    <a:p>
                      <a:r>
                        <a:rPr lang="en-US" dirty="0" smtClean="0"/>
                        <a:t>Size</a:t>
                      </a:r>
                      <a:endParaRPr lang="en-IN" dirty="0"/>
                    </a:p>
                  </a:txBody>
                  <a:tcPr/>
                </a:tc>
                <a:tc>
                  <a:txBody>
                    <a:bodyPr/>
                    <a:lstStyle/>
                    <a:p>
                      <a:r>
                        <a:rPr lang="en-US" dirty="0" smtClean="0"/>
                        <a:t>Memory</a:t>
                      </a:r>
                    </a:p>
                    <a:p>
                      <a:r>
                        <a:rPr lang="en-US" dirty="0" smtClean="0"/>
                        <a:t>Address</a:t>
                      </a:r>
                      <a:endParaRPr lang="en-IN" dirty="0"/>
                    </a:p>
                  </a:txBody>
                  <a:tcPr/>
                </a:tc>
              </a:tr>
              <a:tr h="370840">
                <a:tc>
                  <a:txBody>
                    <a:bodyPr/>
                    <a:lstStyle/>
                    <a:p>
                      <a:r>
                        <a:rPr lang="en-US" dirty="0" smtClean="0"/>
                        <a:t>1</a:t>
                      </a:r>
                      <a:endParaRPr lang="en-IN" dirty="0"/>
                    </a:p>
                  </a:txBody>
                  <a:tcPr>
                    <a:solidFill>
                      <a:schemeClr val="accent3"/>
                    </a:solidFill>
                  </a:tcPr>
                </a:tc>
                <a:tc>
                  <a:txBody>
                    <a:bodyPr/>
                    <a:lstStyle/>
                    <a:p>
                      <a:r>
                        <a:rPr lang="en-US" dirty="0" smtClean="0"/>
                        <a:t>300</a:t>
                      </a:r>
                      <a:endParaRPr lang="en-IN" dirty="0"/>
                    </a:p>
                  </a:txBody>
                  <a:tcPr>
                    <a:solidFill>
                      <a:schemeClr val="accent3"/>
                    </a:solidFill>
                  </a:tcPr>
                </a:tc>
                <a:tc>
                  <a:txBody>
                    <a:bodyPr/>
                    <a:lstStyle/>
                    <a:p>
                      <a:r>
                        <a:rPr lang="en-US" dirty="0" smtClean="0"/>
                        <a:t>100</a:t>
                      </a:r>
                      <a:endParaRPr lang="en-IN" dirty="0"/>
                    </a:p>
                  </a:txBody>
                  <a:tcPr>
                    <a:solidFill>
                      <a:schemeClr val="accent3"/>
                    </a:solidFill>
                  </a:tcPr>
                </a:tc>
              </a:tr>
              <a:tr h="370840">
                <a:tc>
                  <a:txBody>
                    <a:bodyPr/>
                    <a:lstStyle/>
                    <a:p>
                      <a:r>
                        <a:rPr lang="en-US" dirty="0" smtClean="0"/>
                        <a:t>2</a:t>
                      </a:r>
                      <a:endParaRPr lang="en-IN" dirty="0"/>
                    </a:p>
                  </a:txBody>
                  <a:tcPr>
                    <a:solidFill>
                      <a:schemeClr val="accent6">
                        <a:lumMod val="60000"/>
                        <a:lumOff val="40000"/>
                      </a:schemeClr>
                    </a:solidFill>
                  </a:tcPr>
                </a:tc>
                <a:tc>
                  <a:txBody>
                    <a:bodyPr/>
                    <a:lstStyle/>
                    <a:p>
                      <a:r>
                        <a:rPr lang="en-US" dirty="0" smtClean="0"/>
                        <a:t>500</a:t>
                      </a:r>
                      <a:endParaRPr lang="en-IN" dirty="0"/>
                    </a:p>
                  </a:txBody>
                  <a:tcPr>
                    <a:solidFill>
                      <a:schemeClr val="accent6">
                        <a:lumMod val="60000"/>
                        <a:lumOff val="40000"/>
                      </a:schemeClr>
                    </a:solidFill>
                  </a:tcPr>
                </a:tc>
                <a:tc>
                  <a:txBody>
                    <a:bodyPr/>
                    <a:lstStyle/>
                    <a:p>
                      <a:r>
                        <a:rPr lang="en-US" dirty="0" smtClean="0"/>
                        <a:t>400</a:t>
                      </a:r>
                      <a:endParaRPr lang="en-IN" dirty="0"/>
                    </a:p>
                  </a:txBody>
                  <a:tcPr>
                    <a:solidFill>
                      <a:schemeClr val="accent6">
                        <a:lumMod val="60000"/>
                        <a:lumOff val="40000"/>
                      </a:schemeClr>
                    </a:solidFill>
                  </a:tcPr>
                </a:tc>
              </a:tr>
              <a:tr h="370840">
                <a:tc>
                  <a:txBody>
                    <a:bodyPr/>
                    <a:lstStyle/>
                    <a:p>
                      <a:r>
                        <a:rPr lang="en-US" dirty="0" smtClean="0"/>
                        <a:t>3</a:t>
                      </a:r>
                      <a:endParaRPr lang="en-IN" dirty="0"/>
                    </a:p>
                  </a:txBody>
                  <a:tcPr>
                    <a:solidFill>
                      <a:schemeClr val="accent1">
                        <a:lumMod val="40000"/>
                        <a:lumOff val="60000"/>
                      </a:schemeClr>
                    </a:solidFill>
                  </a:tcPr>
                </a:tc>
                <a:tc>
                  <a:txBody>
                    <a:bodyPr/>
                    <a:lstStyle/>
                    <a:p>
                      <a:r>
                        <a:rPr lang="en-US" dirty="0" smtClean="0"/>
                        <a:t>100</a:t>
                      </a:r>
                      <a:endParaRPr lang="en-IN" dirty="0"/>
                    </a:p>
                  </a:txBody>
                  <a:tcPr>
                    <a:solidFill>
                      <a:schemeClr val="accent1">
                        <a:lumMod val="40000"/>
                        <a:lumOff val="60000"/>
                      </a:schemeClr>
                    </a:solidFill>
                  </a:tcPr>
                </a:tc>
                <a:tc>
                  <a:txBody>
                    <a:bodyPr/>
                    <a:lstStyle/>
                    <a:p>
                      <a:r>
                        <a:rPr lang="en-US" dirty="0" smtClean="0"/>
                        <a:t>900</a:t>
                      </a:r>
                      <a:endParaRPr lang="en-IN" dirty="0"/>
                    </a:p>
                  </a:txBody>
                  <a:tcPr>
                    <a:solidFill>
                      <a:schemeClr val="accent1">
                        <a:lumMod val="40000"/>
                        <a:lumOff val="60000"/>
                      </a:schemeClr>
                    </a:solidFill>
                  </a:tcPr>
                </a:tc>
              </a:tr>
              <a:tr h="370840">
                <a:tc>
                  <a:txBody>
                    <a:bodyPr/>
                    <a:lstStyle/>
                    <a:p>
                      <a:r>
                        <a:rPr lang="en-US" dirty="0" smtClean="0"/>
                        <a:t>N</a:t>
                      </a:r>
                      <a:endParaRPr lang="en-IN" dirty="0"/>
                    </a:p>
                  </a:txBody>
                  <a:tcPr>
                    <a:solidFill>
                      <a:schemeClr val="bg1">
                        <a:lumMod val="95000"/>
                      </a:schemeClr>
                    </a:solidFill>
                  </a:tcPr>
                </a:tc>
                <a:tc>
                  <a:txBody>
                    <a:bodyPr/>
                    <a:lstStyle/>
                    <a:p>
                      <a:r>
                        <a:rPr lang="en-US" dirty="0" smtClean="0"/>
                        <a:t>X</a:t>
                      </a:r>
                      <a:endParaRPr lang="en-IN" dirty="0"/>
                    </a:p>
                  </a:txBody>
                  <a:tcPr>
                    <a:solidFill>
                      <a:schemeClr val="bg1">
                        <a:lumMod val="95000"/>
                      </a:schemeClr>
                    </a:solidFill>
                  </a:tcPr>
                </a:tc>
                <a:tc>
                  <a:txBody>
                    <a:bodyPr/>
                    <a:lstStyle/>
                    <a:p>
                      <a:r>
                        <a:rPr lang="en-US" dirty="0" smtClean="0"/>
                        <a:t>NM</a:t>
                      </a:r>
                      <a:endParaRPr lang="en-IN" dirty="0"/>
                    </a:p>
                  </a:txBody>
                  <a:tcPr>
                    <a:solidFill>
                      <a:schemeClr val="bg1">
                        <a:lumMod val="95000"/>
                      </a:schemeClr>
                    </a:solidFill>
                  </a:tcPr>
                </a:tc>
              </a:tr>
            </a:tbl>
          </a:graphicData>
        </a:graphic>
      </p:graphicFrame>
      <p:sp>
        <p:nvSpPr>
          <p:cNvPr id="5" name="Rectangle 4"/>
          <p:cNvSpPr/>
          <p:nvPr/>
        </p:nvSpPr>
        <p:spPr>
          <a:xfrm>
            <a:off x="5622150" y="1090057"/>
            <a:ext cx="1280160" cy="83820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Segment 1</a:t>
            </a:r>
            <a:endParaRPr lang="en-IN" dirty="0">
              <a:solidFill>
                <a:schemeClr val="tx1"/>
              </a:solidFill>
            </a:endParaRPr>
          </a:p>
        </p:txBody>
      </p:sp>
      <p:sp>
        <p:nvSpPr>
          <p:cNvPr id="6" name="Rectangle 5"/>
          <p:cNvSpPr/>
          <p:nvPr/>
        </p:nvSpPr>
        <p:spPr>
          <a:xfrm>
            <a:off x="5622150" y="2234644"/>
            <a:ext cx="1280160" cy="16764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Segment </a:t>
            </a:r>
            <a:r>
              <a:rPr lang="en-US" dirty="0" smtClean="0">
                <a:solidFill>
                  <a:schemeClr val="tx1"/>
                </a:solidFill>
              </a:rPr>
              <a:t>2</a:t>
            </a:r>
            <a:endParaRPr lang="en-IN" dirty="0">
              <a:solidFill>
                <a:schemeClr val="tx1"/>
              </a:solidFill>
            </a:endParaRPr>
          </a:p>
        </p:txBody>
      </p:sp>
      <p:sp>
        <p:nvSpPr>
          <p:cNvPr id="7" name="Rectangle 6"/>
          <p:cNvSpPr/>
          <p:nvPr/>
        </p:nvSpPr>
        <p:spPr>
          <a:xfrm>
            <a:off x="5622150" y="4217431"/>
            <a:ext cx="1280160" cy="762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Segment </a:t>
            </a:r>
            <a:r>
              <a:rPr lang="en-US" dirty="0" smtClean="0">
                <a:solidFill>
                  <a:schemeClr val="tx1"/>
                </a:solidFill>
              </a:rPr>
              <a:t>3</a:t>
            </a:r>
            <a:endParaRPr lang="en-IN" dirty="0">
              <a:solidFill>
                <a:schemeClr val="tx1"/>
              </a:solidFill>
            </a:endParaRPr>
          </a:p>
        </p:txBody>
      </p:sp>
      <p:sp>
        <p:nvSpPr>
          <p:cNvPr id="8" name="Rectangle 7"/>
          <p:cNvSpPr/>
          <p:nvPr/>
        </p:nvSpPr>
        <p:spPr>
          <a:xfrm>
            <a:off x="5622150" y="5285819"/>
            <a:ext cx="1280160" cy="452438"/>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Segment N</a:t>
            </a:r>
            <a:endParaRPr lang="en-IN" dirty="0">
              <a:solidFill>
                <a:schemeClr val="tx1"/>
              </a:solidFill>
            </a:endParaRPr>
          </a:p>
        </p:txBody>
      </p:sp>
      <p:sp>
        <p:nvSpPr>
          <p:cNvPr id="9" name="TextBox 8"/>
          <p:cNvSpPr txBox="1"/>
          <p:nvPr/>
        </p:nvSpPr>
        <p:spPr>
          <a:xfrm>
            <a:off x="5652630" y="682625"/>
            <a:ext cx="1219200" cy="369332"/>
          </a:xfrm>
          <a:prstGeom prst="rect">
            <a:avLst/>
          </a:prstGeom>
          <a:noFill/>
        </p:spPr>
        <p:txBody>
          <a:bodyPr wrap="square" rtlCol="0">
            <a:spAutoFit/>
          </a:bodyPr>
          <a:lstStyle/>
          <a:p>
            <a:pPr algn="ctr"/>
            <a:r>
              <a:rPr lang="en-US" dirty="0" smtClean="0"/>
              <a:t>Process P</a:t>
            </a:r>
            <a:endParaRPr lang="en-IN" dirty="0"/>
          </a:p>
        </p:txBody>
      </p:sp>
      <p:sp>
        <p:nvSpPr>
          <p:cNvPr id="10" name="TextBox 9"/>
          <p:cNvSpPr txBox="1"/>
          <p:nvPr/>
        </p:nvSpPr>
        <p:spPr>
          <a:xfrm>
            <a:off x="7137092" y="720725"/>
            <a:ext cx="2070989" cy="369332"/>
          </a:xfrm>
          <a:prstGeom prst="rect">
            <a:avLst/>
          </a:prstGeom>
          <a:noFill/>
        </p:spPr>
        <p:txBody>
          <a:bodyPr wrap="square" rtlCol="0">
            <a:spAutoFit/>
          </a:bodyPr>
          <a:lstStyle/>
          <a:p>
            <a:pPr algn="ctr"/>
            <a:r>
              <a:rPr lang="en-US" dirty="0" smtClean="0"/>
              <a:t>Segment Map Table</a:t>
            </a:r>
            <a:endParaRPr lang="en-IN" dirty="0"/>
          </a:p>
        </p:txBody>
      </p:sp>
      <p:graphicFrame>
        <p:nvGraphicFramePr>
          <p:cNvPr id="11" name="Table 10"/>
          <p:cNvGraphicFramePr>
            <a:graphicFrameLocks noGrp="1"/>
          </p:cNvGraphicFramePr>
          <p:nvPr>
            <p:extLst>
              <p:ext uri="{D42A27DB-BD31-4B8C-83A1-F6EECF244321}">
                <p14:modId xmlns="" xmlns:p14="http://schemas.microsoft.com/office/powerpoint/2010/main" val="1701227743"/>
              </p:ext>
            </p:extLst>
          </p:nvPr>
        </p:nvGraphicFramePr>
        <p:xfrm>
          <a:off x="10025072" y="1010801"/>
          <a:ext cx="2011680" cy="4820920"/>
        </p:xfrm>
        <a:graphic>
          <a:graphicData uri="http://schemas.openxmlformats.org/drawingml/2006/table">
            <a:tbl>
              <a:tblPr firstRow="1" bandRow="1">
                <a:tableStyleId>{5C22544A-7EE6-4342-B048-85BDC9FD1C3A}</a:tableStyleId>
              </a:tblPr>
              <a:tblGrid>
                <a:gridCol w="2011680"/>
              </a:tblGrid>
              <a:tr h="370840">
                <a:tc>
                  <a:txBody>
                    <a:bodyPr/>
                    <a:lstStyle/>
                    <a:p>
                      <a:pPr algn="ctr"/>
                      <a:r>
                        <a:rPr lang="en-US" dirty="0" smtClean="0"/>
                        <a:t>Physical Memory</a:t>
                      </a:r>
                      <a:endParaRPr lang="en-IN" dirty="0"/>
                    </a:p>
                  </a:txBody>
                  <a:tcPr/>
                </a:tc>
              </a:tr>
              <a:tr h="370840">
                <a:tc>
                  <a:txBody>
                    <a:bodyPr/>
                    <a:lstStyle/>
                    <a:p>
                      <a:pPr algn="ctr"/>
                      <a:endParaRPr lang="en-IN" dirty="0"/>
                    </a:p>
                  </a:txBody>
                  <a:tcPr/>
                </a:tc>
              </a:tr>
              <a:tr h="370840">
                <a:tc>
                  <a:txBody>
                    <a:bodyPr/>
                    <a:lstStyle/>
                    <a:p>
                      <a:pPr algn="ctr"/>
                      <a:r>
                        <a:rPr lang="en-US" dirty="0" smtClean="0"/>
                        <a:t>100</a:t>
                      </a:r>
                      <a:endParaRPr lang="en-IN" dirty="0"/>
                    </a:p>
                  </a:txBody>
                  <a:tcPr>
                    <a:solidFill>
                      <a:schemeClr val="accent3"/>
                    </a:solidFill>
                  </a:tcPr>
                </a:tc>
              </a:tr>
              <a:tr h="370840">
                <a:tc>
                  <a:txBody>
                    <a:bodyPr/>
                    <a:lstStyle/>
                    <a:p>
                      <a:pPr algn="ctr"/>
                      <a:r>
                        <a:rPr lang="en-US" dirty="0" smtClean="0"/>
                        <a:t>200</a:t>
                      </a:r>
                      <a:endParaRPr lang="en-IN" dirty="0"/>
                    </a:p>
                  </a:txBody>
                  <a:tcPr>
                    <a:solidFill>
                      <a:schemeClr val="accent3"/>
                    </a:solidFill>
                  </a:tcPr>
                </a:tc>
              </a:tr>
              <a:tr h="370840">
                <a:tc>
                  <a:txBody>
                    <a:bodyPr/>
                    <a:lstStyle/>
                    <a:p>
                      <a:pPr algn="ctr"/>
                      <a:r>
                        <a:rPr lang="en-US" dirty="0" smtClean="0"/>
                        <a:t>300</a:t>
                      </a:r>
                      <a:endParaRPr lang="en-IN" dirty="0"/>
                    </a:p>
                  </a:txBody>
                  <a:tcPr>
                    <a:solidFill>
                      <a:schemeClr val="accent3"/>
                    </a:solidFill>
                  </a:tcPr>
                </a:tc>
              </a:tr>
              <a:tr h="370840">
                <a:tc>
                  <a:txBody>
                    <a:bodyPr/>
                    <a:lstStyle/>
                    <a:p>
                      <a:pPr algn="ctr"/>
                      <a:r>
                        <a:rPr lang="en-US" dirty="0" smtClean="0"/>
                        <a:t>400</a:t>
                      </a:r>
                      <a:endParaRPr lang="en-IN" dirty="0"/>
                    </a:p>
                  </a:txBody>
                  <a:tcPr>
                    <a:solidFill>
                      <a:schemeClr val="accent6">
                        <a:lumMod val="60000"/>
                        <a:lumOff val="40000"/>
                      </a:schemeClr>
                    </a:solidFill>
                  </a:tcPr>
                </a:tc>
              </a:tr>
              <a:tr h="370840">
                <a:tc>
                  <a:txBody>
                    <a:bodyPr/>
                    <a:lstStyle/>
                    <a:p>
                      <a:pPr algn="ctr"/>
                      <a:r>
                        <a:rPr lang="en-US" dirty="0" smtClean="0"/>
                        <a:t>500</a:t>
                      </a:r>
                      <a:endParaRPr lang="en-IN" dirty="0"/>
                    </a:p>
                  </a:txBody>
                  <a:tcPr>
                    <a:solidFill>
                      <a:schemeClr val="accent6">
                        <a:lumMod val="60000"/>
                        <a:lumOff val="40000"/>
                      </a:schemeClr>
                    </a:solidFill>
                  </a:tcPr>
                </a:tc>
              </a:tr>
              <a:tr h="370840">
                <a:tc>
                  <a:txBody>
                    <a:bodyPr/>
                    <a:lstStyle/>
                    <a:p>
                      <a:pPr algn="ctr"/>
                      <a:r>
                        <a:rPr lang="en-US" dirty="0" smtClean="0"/>
                        <a:t>600</a:t>
                      </a:r>
                      <a:endParaRPr lang="en-IN" dirty="0"/>
                    </a:p>
                  </a:txBody>
                  <a:tcPr>
                    <a:solidFill>
                      <a:schemeClr val="accent6">
                        <a:lumMod val="60000"/>
                        <a:lumOff val="40000"/>
                      </a:schemeClr>
                    </a:solidFill>
                  </a:tcPr>
                </a:tc>
              </a:tr>
              <a:tr h="370840">
                <a:tc>
                  <a:txBody>
                    <a:bodyPr/>
                    <a:lstStyle/>
                    <a:p>
                      <a:pPr algn="ctr"/>
                      <a:r>
                        <a:rPr lang="en-US" dirty="0" smtClean="0"/>
                        <a:t>700</a:t>
                      </a:r>
                      <a:endParaRPr lang="en-IN" dirty="0"/>
                    </a:p>
                  </a:txBody>
                  <a:tcPr>
                    <a:solidFill>
                      <a:schemeClr val="accent6">
                        <a:lumMod val="60000"/>
                        <a:lumOff val="40000"/>
                      </a:schemeClr>
                    </a:solidFill>
                  </a:tcPr>
                </a:tc>
              </a:tr>
              <a:tr h="370840">
                <a:tc>
                  <a:txBody>
                    <a:bodyPr/>
                    <a:lstStyle/>
                    <a:p>
                      <a:pPr algn="ctr"/>
                      <a:r>
                        <a:rPr lang="en-US" dirty="0" smtClean="0"/>
                        <a:t>800</a:t>
                      </a:r>
                      <a:endParaRPr lang="en-IN" dirty="0"/>
                    </a:p>
                  </a:txBody>
                  <a:tcPr>
                    <a:solidFill>
                      <a:schemeClr val="accent6">
                        <a:lumMod val="60000"/>
                        <a:lumOff val="40000"/>
                      </a:schemeClr>
                    </a:solidFill>
                  </a:tcPr>
                </a:tc>
              </a:tr>
              <a:tr h="370840">
                <a:tc>
                  <a:txBody>
                    <a:bodyPr/>
                    <a:lstStyle/>
                    <a:p>
                      <a:pPr algn="ctr"/>
                      <a:r>
                        <a:rPr lang="en-US" dirty="0" smtClean="0"/>
                        <a:t>900</a:t>
                      </a:r>
                      <a:endParaRPr lang="en-IN" dirty="0"/>
                    </a:p>
                  </a:txBody>
                  <a:tcPr>
                    <a:solidFill>
                      <a:schemeClr val="accent1">
                        <a:lumMod val="40000"/>
                        <a:lumOff val="60000"/>
                      </a:schemeClr>
                    </a:solidFill>
                  </a:tcPr>
                </a:tc>
              </a:tr>
              <a:tr h="370840">
                <a:tc>
                  <a:txBody>
                    <a:bodyPr/>
                    <a:lstStyle/>
                    <a:p>
                      <a:pPr algn="ctr"/>
                      <a:r>
                        <a:rPr lang="en-US" dirty="0" smtClean="0"/>
                        <a:t>1000</a:t>
                      </a:r>
                      <a:endParaRPr lang="en-IN" dirty="0"/>
                    </a:p>
                  </a:txBody>
                  <a:tcPr>
                    <a:solidFill>
                      <a:schemeClr val="bg1">
                        <a:lumMod val="95000"/>
                      </a:schemeClr>
                    </a:solidFill>
                  </a:tcPr>
                </a:tc>
              </a:tr>
              <a:tr h="370840">
                <a:tc>
                  <a:txBody>
                    <a:bodyPr/>
                    <a:lstStyle/>
                    <a:p>
                      <a:pPr algn="ctr"/>
                      <a:r>
                        <a:rPr lang="en-US" dirty="0" smtClean="0"/>
                        <a:t>1100</a:t>
                      </a:r>
                      <a:endParaRPr lang="en-IN" dirty="0"/>
                    </a:p>
                  </a:txBody>
                  <a:tcPr>
                    <a:solidFill>
                      <a:schemeClr val="bg1">
                        <a:lumMod val="95000"/>
                      </a:schemeClr>
                    </a:solidFill>
                  </a:tcPr>
                </a:tc>
              </a:tr>
            </a:tbl>
          </a:graphicData>
        </a:graphic>
      </p:graphicFrame>
      <p:cxnSp>
        <p:nvCxnSpPr>
          <p:cNvPr id="12" name="Elbow Connector 11"/>
          <p:cNvCxnSpPr/>
          <p:nvPr/>
        </p:nvCxnSpPr>
        <p:spPr>
          <a:xfrm>
            <a:off x="9200461" y="2297271"/>
            <a:ext cx="824611" cy="773986"/>
          </a:xfrm>
          <a:prstGeom prst="bentConnector3">
            <a:avLst>
              <a:gd name="adj1" fmla="val 50000"/>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3" name="Elbow Connector 12"/>
          <p:cNvCxnSpPr/>
          <p:nvPr/>
        </p:nvCxnSpPr>
        <p:spPr>
          <a:xfrm rot="16200000" flipH="1">
            <a:off x="8419434" y="3299301"/>
            <a:ext cx="2220675" cy="990599"/>
          </a:xfrm>
          <a:prstGeom prst="bentConnector3">
            <a:avLst>
              <a:gd name="adj1" fmla="val 9954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9200461" y="1928257"/>
            <a:ext cx="824610"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820597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left)">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ipe(up)">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wipe(up)">
                                      <p:cBhvr>
                                        <p:cTn id="37" dur="500"/>
                                        <p:tgtEl>
                                          <p:spTgt spid="13"/>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fade">
                                      <p:cBhvr>
                                        <p:cTn id="4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Paging VS Segmentation</a:t>
            </a:r>
          </a:p>
        </p:txBody>
      </p:sp>
      <p:sp>
        <p:nvSpPr>
          <p:cNvPr id="3" name="Content Placeholder 2"/>
          <p:cNvSpPr>
            <a:spLocks noGrp="1"/>
          </p:cNvSpPr>
          <p:nvPr>
            <p:ph idx="1"/>
          </p:nvPr>
        </p:nvSpPr>
        <p:spPr>
          <a:xfrm>
            <a:off x="131180" y="863444"/>
            <a:ext cx="11929641" cy="5590565"/>
          </a:xfrm>
        </p:spPr>
        <p:txBody>
          <a:bodyPr/>
          <a:lstStyle/>
          <a:p>
            <a:endParaRPr lang="en-US" dirty="0"/>
          </a:p>
        </p:txBody>
      </p:sp>
      <p:graphicFrame>
        <p:nvGraphicFramePr>
          <p:cNvPr id="4" name="Content Placeholder 4">
            <a:extLst>
              <a:ext uri="{FF2B5EF4-FFF2-40B4-BE49-F238E27FC236}">
                <a16:creationId xmlns="" xmlns:a16="http://schemas.microsoft.com/office/drawing/2014/main" id="{26B864CA-85CD-4666-B9D1-870ED08B272C}"/>
              </a:ext>
            </a:extLst>
          </p:cNvPr>
          <p:cNvGraphicFramePr>
            <a:graphicFrameLocks/>
          </p:cNvGraphicFramePr>
          <p:nvPr>
            <p:extLst>
              <p:ext uri="{D42A27DB-BD31-4B8C-83A1-F6EECF244321}">
                <p14:modId xmlns="" xmlns:p14="http://schemas.microsoft.com/office/powerpoint/2010/main" val="881096092"/>
              </p:ext>
            </p:extLst>
          </p:nvPr>
        </p:nvGraphicFramePr>
        <p:xfrm>
          <a:off x="226012" y="871110"/>
          <a:ext cx="11795760" cy="630000"/>
        </p:xfrm>
        <a:graphic>
          <a:graphicData uri="http://schemas.openxmlformats.org/drawingml/2006/table">
            <a:tbl>
              <a:tblPr firstRow="1" bandRow="1">
                <a:tableStyleId>{8EC20E35-A176-4012-BC5E-935CFFF8708E}</a:tableStyleId>
              </a:tblPr>
              <a:tblGrid>
                <a:gridCol w="5897880">
                  <a:extLst>
                    <a:ext uri="{9D8B030D-6E8A-4147-A177-3AD203B41FA5}">
                      <a16:colId xmlns="" xmlns:a16="http://schemas.microsoft.com/office/drawing/2014/main" val="20000"/>
                    </a:ext>
                  </a:extLst>
                </a:gridCol>
                <a:gridCol w="5897880">
                  <a:extLst>
                    <a:ext uri="{9D8B030D-6E8A-4147-A177-3AD203B41FA5}">
                      <a16:colId xmlns="" xmlns:a16="http://schemas.microsoft.com/office/drawing/2014/main" val="20001"/>
                    </a:ext>
                  </a:extLst>
                </a:gridCol>
              </a:tblGrid>
              <a:tr h="630000">
                <a:tc>
                  <a:txBody>
                    <a:bodyPr/>
                    <a:lstStyle/>
                    <a:p>
                      <a:pPr algn="l"/>
                      <a:r>
                        <a:rPr lang="en-US" sz="2400" b="1" dirty="0" smtClean="0">
                          <a:solidFill>
                            <a:schemeClr val="tx1"/>
                          </a:solidFill>
                        </a:rPr>
                        <a:t>Paging</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2400" b="1" dirty="0" smtClean="0">
                          <a:solidFill>
                            <a:schemeClr val="tx1"/>
                          </a:solidFill>
                        </a:rPr>
                        <a:t>Segmentation</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 xmlns:a16="http://schemas.microsoft.com/office/drawing/2014/main" val="10001"/>
                  </a:ext>
                </a:extLst>
              </a:tr>
            </a:tbl>
          </a:graphicData>
        </a:graphic>
      </p:graphicFrame>
      <p:graphicFrame>
        <p:nvGraphicFramePr>
          <p:cNvPr id="5" name="Content Placeholder 4">
            <a:extLst>
              <a:ext uri="{FF2B5EF4-FFF2-40B4-BE49-F238E27FC236}">
                <a16:creationId xmlns="" xmlns:a16="http://schemas.microsoft.com/office/drawing/2014/main" id="{26B864CA-85CD-4666-B9D1-870ED08B272C}"/>
              </a:ext>
            </a:extLst>
          </p:cNvPr>
          <p:cNvGraphicFramePr>
            <a:graphicFrameLocks/>
          </p:cNvGraphicFramePr>
          <p:nvPr>
            <p:extLst>
              <p:ext uri="{D42A27DB-BD31-4B8C-83A1-F6EECF244321}">
                <p14:modId xmlns="" xmlns:p14="http://schemas.microsoft.com/office/powerpoint/2010/main" val="1865891167"/>
              </p:ext>
            </p:extLst>
          </p:nvPr>
        </p:nvGraphicFramePr>
        <p:xfrm>
          <a:off x="226012" y="1499583"/>
          <a:ext cx="11795760" cy="1554480"/>
        </p:xfrm>
        <a:graphic>
          <a:graphicData uri="http://schemas.openxmlformats.org/drawingml/2006/table">
            <a:tbl>
              <a:tblPr firstRow="1" bandRow="1">
                <a:tableStyleId>{8EC20E35-A176-4012-BC5E-935CFFF8708E}</a:tableStyleId>
              </a:tblPr>
              <a:tblGrid>
                <a:gridCol w="5897880">
                  <a:extLst>
                    <a:ext uri="{9D8B030D-6E8A-4147-A177-3AD203B41FA5}">
                      <a16:colId xmlns="" xmlns:a16="http://schemas.microsoft.com/office/drawing/2014/main" val="20000"/>
                    </a:ext>
                  </a:extLst>
                </a:gridCol>
                <a:gridCol w="5897880">
                  <a:extLst>
                    <a:ext uri="{9D8B030D-6E8A-4147-A177-3AD203B41FA5}">
                      <a16:colId xmlns="" xmlns:a16="http://schemas.microsoft.com/office/drawing/2014/main" val="20001"/>
                    </a:ext>
                  </a:extLst>
                </a:gridCol>
              </a:tblGrid>
              <a:tr h="540000">
                <a:tc>
                  <a:txBody>
                    <a:bodyPr/>
                    <a:lstStyle/>
                    <a:p>
                      <a:r>
                        <a:rPr lang="en-US" sz="2400" b="0" kern="1200" dirty="0" smtClean="0">
                          <a:solidFill>
                            <a:schemeClr val="dk1"/>
                          </a:solidFill>
                          <a:latin typeface="+mn-lt"/>
                          <a:ea typeface="+mn-ea"/>
                          <a:cs typeface="+mn-cs"/>
                        </a:rPr>
                        <a:t>Paging was invented to </a:t>
                      </a:r>
                      <a:r>
                        <a:rPr lang="en-US" sz="2400" b="0" kern="1200" dirty="0" smtClean="0">
                          <a:solidFill>
                            <a:schemeClr val="accent6"/>
                          </a:solidFill>
                          <a:latin typeface="+mn-lt"/>
                          <a:ea typeface="+mn-ea"/>
                          <a:cs typeface="+mn-cs"/>
                        </a:rPr>
                        <a:t>get large address space without having to buy more physical memory</a:t>
                      </a:r>
                      <a:r>
                        <a:rPr lang="en-US" sz="2400" b="0" kern="1200" dirty="0" smtClean="0">
                          <a:solidFill>
                            <a:schemeClr val="dk1"/>
                          </a:solidFill>
                          <a:latin typeface="+mn-lt"/>
                          <a:ea typeface="+mn-ea"/>
                          <a:cs typeface="+mn-cs"/>
                        </a:rPr>
                        <a:t>.</a:t>
                      </a:r>
                      <a:endParaRPr lang="en-US" sz="2400" b="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US" sz="2400" b="0" kern="1200" dirty="0" smtClean="0">
                          <a:solidFill>
                            <a:schemeClr val="dk1"/>
                          </a:solidFill>
                          <a:latin typeface="+mn-lt"/>
                          <a:ea typeface="+mn-ea"/>
                          <a:cs typeface="+mn-cs"/>
                        </a:rPr>
                        <a:t>Segmentation was invented to </a:t>
                      </a:r>
                      <a:r>
                        <a:rPr lang="en-US" sz="2400" b="0" kern="1200" dirty="0" smtClean="0">
                          <a:solidFill>
                            <a:schemeClr val="accent6"/>
                          </a:solidFill>
                          <a:latin typeface="+mn-lt"/>
                          <a:ea typeface="+mn-ea"/>
                          <a:cs typeface="+mn-cs"/>
                        </a:rPr>
                        <a:t>allow programs and data to be broken up into logically independent address space and to add sharing and protection</a:t>
                      </a:r>
                      <a:r>
                        <a:rPr lang="en-US" sz="2400" b="0" kern="1200" dirty="0" smtClean="0">
                          <a:solidFill>
                            <a:schemeClr val="dk1"/>
                          </a:solidFill>
                          <a:latin typeface="+mn-lt"/>
                          <a:ea typeface="+mn-ea"/>
                          <a:cs typeface="+mn-cs"/>
                        </a:rPr>
                        <a:t>.</a:t>
                      </a:r>
                      <a:endParaRPr lang="en-US" sz="2400" b="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2"/>
                  </a:ext>
                </a:extLst>
              </a:tr>
            </a:tbl>
          </a:graphicData>
        </a:graphic>
      </p:graphicFrame>
      <p:graphicFrame>
        <p:nvGraphicFramePr>
          <p:cNvPr id="6" name="Content Placeholder 4">
            <a:extLst>
              <a:ext uri="{FF2B5EF4-FFF2-40B4-BE49-F238E27FC236}">
                <a16:creationId xmlns="" xmlns:a16="http://schemas.microsoft.com/office/drawing/2014/main" id="{26B864CA-85CD-4666-B9D1-870ED08B272C}"/>
              </a:ext>
            </a:extLst>
          </p:cNvPr>
          <p:cNvGraphicFramePr>
            <a:graphicFrameLocks/>
          </p:cNvGraphicFramePr>
          <p:nvPr>
            <p:extLst>
              <p:ext uri="{D42A27DB-BD31-4B8C-83A1-F6EECF244321}">
                <p14:modId xmlns="" xmlns:p14="http://schemas.microsoft.com/office/powerpoint/2010/main" val="4005670964"/>
              </p:ext>
            </p:extLst>
          </p:nvPr>
        </p:nvGraphicFramePr>
        <p:xfrm>
          <a:off x="226012" y="3055711"/>
          <a:ext cx="11795760" cy="822960"/>
        </p:xfrm>
        <a:graphic>
          <a:graphicData uri="http://schemas.openxmlformats.org/drawingml/2006/table">
            <a:tbl>
              <a:tblPr firstRow="1" bandRow="1">
                <a:tableStyleId>{8EC20E35-A176-4012-BC5E-935CFFF8708E}</a:tableStyleId>
              </a:tblPr>
              <a:tblGrid>
                <a:gridCol w="5897880">
                  <a:extLst>
                    <a:ext uri="{9D8B030D-6E8A-4147-A177-3AD203B41FA5}">
                      <a16:colId xmlns="" xmlns:a16="http://schemas.microsoft.com/office/drawing/2014/main" val="20000"/>
                    </a:ext>
                  </a:extLst>
                </a:gridCol>
                <a:gridCol w="5897880">
                  <a:extLst>
                    <a:ext uri="{9D8B030D-6E8A-4147-A177-3AD203B41FA5}">
                      <a16:colId xmlns="" xmlns:a16="http://schemas.microsoft.com/office/drawing/2014/main" val="20001"/>
                    </a:ext>
                  </a:extLst>
                </a:gridCol>
              </a:tblGrid>
              <a:tr h="540000">
                <a:tc>
                  <a:txBody>
                    <a:bodyPr/>
                    <a:lstStyle/>
                    <a:p>
                      <a:r>
                        <a:rPr lang="en-US" sz="2400" b="0" kern="1200" dirty="0" smtClean="0">
                          <a:solidFill>
                            <a:schemeClr val="dk1"/>
                          </a:solidFill>
                          <a:latin typeface="+mn-lt"/>
                          <a:ea typeface="+mn-ea"/>
                          <a:cs typeface="+mn-cs"/>
                        </a:rPr>
                        <a:t>The </a:t>
                      </a:r>
                      <a:r>
                        <a:rPr lang="en-US" sz="2400" b="0" kern="1200" dirty="0" smtClean="0">
                          <a:solidFill>
                            <a:schemeClr val="accent6"/>
                          </a:solidFill>
                          <a:latin typeface="+mn-lt"/>
                          <a:ea typeface="+mn-ea"/>
                          <a:cs typeface="+mn-cs"/>
                        </a:rPr>
                        <a:t>programmer does not aware </a:t>
                      </a:r>
                      <a:r>
                        <a:rPr lang="en-US" sz="2400" b="0" kern="1200" dirty="0" smtClean="0">
                          <a:solidFill>
                            <a:schemeClr val="dk1"/>
                          </a:solidFill>
                          <a:latin typeface="+mn-lt"/>
                          <a:ea typeface="+mn-ea"/>
                          <a:cs typeface="+mn-cs"/>
                        </a:rPr>
                        <a:t>that paging is used.</a:t>
                      </a:r>
                      <a:endParaRPr lang="en-US" sz="2400" b="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US" sz="2400" b="0" kern="1200" dirty="0" smtClean="0">
                          <a:solidFill>
                            <a:schemeClr val="dk1"/>
                          </a:solidFill>
                          <a:latin typeface="+mn-lt"/>
                          <a:ea typeface="+mn-ea"/>
                          <a:cs typeface="+mn-cs"/>
                        </a:rPr>
                        <a:t>The </a:t>
                      </a:r>
                      <a:r>
                        <a:rPr lang="en-US" sz="2400" b="0" kern="1200" dirty="0" smtClean="0">
                          <a:solidFill>
                            <a:schemeClr val="accent6"/>
                          </a:solidFill>
                          <a:latin typeface="+mn-lt"/>
                          <a:ea typeface="+mn-ea"/>
                          <a:cs typeface="+mn-cs"/>
                        </a:rPr>
                        <a:t>programmer is aware</a:t>
                      </a:r>
                      <a:r>
                        <a:rPr lang="en-US" sz="2400" b="0" kern="1200" dirty="0" smtClean="0">
                          <a:solidFill>
                            <a:schemeClr val="dk1"/>
                          </a:solidFill>
                          <a:latin typeface="+mn-lt"/>
                          <a:ea typeface="+mn-ea"/>
                          <a:cs typeface="+mn-cs"/>
                        </a:rPr>
                        <a:t> that segmentation is used.</a:t>
                      </a:r>
                      <a:endParaRPr lang="en-GB" sz="2400" b="0" kern="1200" dirty="0" smtClean="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2"/>
                  </a:ext>
                </a:extLst>
              </a:tr>
            </a:tbl>
          </a:graphicData>
        </a:graphic>
      </p:graphicFrame>
      <p:graphicFrame>
        <p:nvGraphicFramePr>
          <p:cNvPr id="7" name="Content Placeholder 4">
            <a:extLst>
              <a:ext uri="{FF2B5EF4-FFF2-40B4-BE49-F238E27FC236}">
                <a16:creationId xmlns="" xmlns:a16="http://schemas.microsoft.com/office/drawing/2014/main" id="{26B864CA-85CD-4666-B9D1-870ED08B272C}"/>
              </a:ext>
            </a:extLst>
          </p:cNvPr>
          <p:cNvGraphicFramePr>
            <a:graphicFrameLocks/>
          </p:cNvGraphicFramePr>
          <p:nvPr>
            <p:extLst>
              <p:ext uri="{D42A27DB-BD31-4B8C-83A1-F6EECF244321}">
                <p14:modId xmlns="" xmlns:p14="http://schemas.microsoft.com/office/powerpoint/2010/main" val="3328033262"/>
              </p:ext>
            </p:extLst>
          </p:nvPr>
        </p:nvGraphicFramePr>
        <p:xfrm>
          <a:off x="226012" y="3883494"/>
          <a:ext cx="11795760" cy="822960"/>
        </p:xfrm>
        <a:graphic>
          <a:graphicData uri="http://schemas.openxmlformats.org/drawingml/2006/table">
            <a:tbl>
              <a:tblPr firstRow="1" bandRow="1">
                <a:tableStyleId>{8EC20E35-A176-4012-BC5E-935CFFF8708E}</a:tableStyleId>
              </a:tblPr>
              <a:tblGrid>
                <a:gridCol w="5897880">
                  <a:extLst>
                    <a:ext uri="{9D8B030D-6E8A-4147-A177-3AD203B41FA5}">
                      <a16:colId xmlns="" xmlns:a16="http://schemas.microsoft.com/office/drawing/2014/main" val="20000"/>
                    </a:ext>
                  </a:extLst>
                </a:gridCol>
                <a:gridCol w="5897880">
                  <a:extLst>
                    <a:ext uri="{9D8B030D-6E8A-4147-A177-3AD203B41FA5}">
                      <a16:colId xmlns="" xmlns:a16="http://schemas.microsoft.com/office/drawing/2014/main" val="20001"/>
                    </a:ext>
                  </a:extLst>
                </a:gridCol>
              </a:tblGrid>
              <a:tr h="540000">
                <a:tc>
                  <a:txBody>
                    <a:bodyPr/>
                    <a:lstStyle/>
                    <a:p>
                      <a:r>
                        <a:rPr lang="en-US" sz="2400" b="0" kern="1200" dirty="0" smtClean="0">
                          <a:solidFill>
                            <a:schemeClr val="accent6"/>
                          </a:solidFill>
                          <a:latin typeface="+mn-lt"/>
                          <a:ea typeface="+mn-ea"/>
                          <a:cs typeface="+mn-cs"/>
                        </a:rPr>
                        <a:t>Procedure and data cannot be distinguished and protected separately</a:t>
                      </a:r>
                      <a:r>
                        <a:rPr lang="en-US" sz="2400" b="0" kern="1200" dirty="0" smtClean="0">
                          <a:solidFill>
                            <a:schemeClr val="dk1"/>
                          </a:solidFill>
                          <a:latin typeface="+mn-lt"/>
                          <a:ea typeface="+mn-ea"/>
                          <a:cs typeface="+mn-cs"/>
                        </a:rPr>
                        <a:t>.</a:t>
                      </a:r>
                      <a:endParaRPr lang="en-GB" sz="2400" b="0" kern="1200" dirty="0" smtClean="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US" sz="2400" b="0" kern="1200" dirty="0" smtClean="0">
                          <a:solidFill>
                            <a:schemeClr val="accent6"/>
                          </a:solidFill>
                          <a:latin typeface="+mn-lt"/>
                          <a:ea typeface="+mn-ea"/>
                          <a:cs typeface="+mn-cs"/>
                        </a:rPr>
                        <a:t>Procedure and data can be distinguished and protected separately</a:t>
                      </a:r>
                      <a:r>
                        <a:rPr lang="en-US" sz="2400" b="0" kern="1200" dirty="0" smtClean="0">
                          <a:solidFill>
                            <a:schemeClr val="dk1"/>
                          </a:solidFill>
                          <a:latin typeface="+mn-lt"/>
                          <a:ea typeface="+mn-ea"/>
                          <a:cs typeface="+mn-cs"/>
                        </a:rPr>
                        <a:t>.</a:t>
                      </a:r>
                      <a:endParaRPr lang="en-GB" sz="2400" b="0" kern="1200" dirty="0" smtClean="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2"/>
                  </a:ext>
                </a:extLst>
              </a:tr>
            </a:tbl>
          </a:graphicData>
        </a:graphic>
      </p:graphicFrame>
      <p:graphicFrame>
        <p:nvGraphicFramePr>
          <p:cNvPr id="8" name="Content Placeholder 4">
            <a:extLst>
              <a:ext uri="{FF2B5EF4-FFF2-40B4-BE49-F238E27FC236}">
                <a16:creationId xmlns="" xmlns:a16="http://schemas.microsoft.com/office/drawing/2014/main" id="{26B864CA-85CD-4666-B9D1-870ED08B272C}"/>
              </a:ext>
            </a:extLst>
          </p:cNvPr>
          <p:cNvGraphicFramePr>
            <a:graphicFrameLocks/>
          </p:cNvGraphicFramePr>
          <p:nvPr>
            <p:extLst>
              <p:ext uri="{D42A27DB-BD31-4B8C-83A1-F6EECF244321}">
                <p14:modId xmlns="" xmlns:p14="http://schemas.microsoft.com/office/powerpoint/2010/main" val="3994289322"/>
              </p:ext>
            </p:extLst>
          </p:nvPr>
        </p:nvGraphicFramePr>
        <p:xfrm>
          <a:off x="226012" y="4711277"/>
          <a:ext cx="11795760" cy="822960"/>
        </p:xfrm>
        <a:graphic>
          <a:graphicData uri="http://schemas.openxmlformats.org/drawingml/2006/table">
            <a:tbl>
              <a:tblPr firstRow="1" bandRow="1">
                <a:tableStyleId>{8EC20E35-A176-4012-BC5E-935CFFF8708E}</a:tableStyleId>
              </a:tblPr>
              <a:tblGrid>
                <a:gridCol w="5897880">
                  <a:extLst>
                    <a:ext uri="{9D8B030D-6E8A-4147-A177-3AD203B41FA5}">
                      <a16:colId xmlns="" xmlns:a16="http://schemas.microsoft.com/office/drawing/2014/main" val="20000"/>
                    </a:ext>
                  </a:extLst>
                </a:gridCol>
                <a:gridCol w="5897880">
                  <a:extLst>
                    <a:ext uri="{9D8B030D-6E8A-4147-A177-3AD203B41FA5}">
                      <a16:colId xmlns="" xmlns:a16="http://schemas.microsoft.com/office/drawing/2014/main" val="20001"/>
                    </a:ext>
                  </a:extLst>
                </a:gridCol>
              </a:tblGrid>
              <a:tr h="540000">
                <a:tc>
                  <a:txBody>
                    <a:bodyPr/>
                    <a:lstStyle/>
                    <a:p>
                      <a:r>
                        <a:rPr lang="en-US" sz="2400" b="0" kern="1200" dirty="0" smtClean="0">
                          <a:solidFill>
                            <a:schemeClr val="accent6"/>
                          </a:solidFill>
                          <a:latin typeface="+mn-lt"/>
                          <a:ea typeface="+mn-ea"/>
                          <a:cs typeface="+mn-cs"/>
                        </a:rPr>
                        <a:t>Change in data or procedure requires compiling entire program</a:t>
                      </a:r>
                      <a:r>
                        <a:rPr lang="en-US" sz="2400" b="0" kern="1200" dirty="0" smtClean="0">
                          <a:solidFill>
                            <a:schemeClr val="tx1"/>
                          </a:solidFill>
                          <a:latin typeface="+mn-lt"/>
                          <a:ea typeface="+mn-ea"/>
                          <a:cs typeface="+mn-cs"/>
                        </a:rPr>
                        <a:t>.</a:t>
                      </a:r>
                      <a:endParaRPr lang="en-US" sz="2400" b="0" kern="1200" dirty="0">
                        <a:solidFill>
                          <a:schemeClr val="tx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US" sz="2400" b="0" kern="1200" dirty="0" smtClean="0">
                          <a:solidFill>
                            <a:schemeClr val="accent6"/>
                          </a:solidFill>
                          <a:latin typeface="+mn-lt"/>
                          <a:ea typeface="+mn-ea"/>
                          <a:cs typeface="+mn-cs"/>
                        </a:rPr>
                        <a:t>Change in data or procedure requires compiling only affected segment not entire program</a:t>
                      </a:r>
                      <a:r>
                        <a:rPr lang="en-US" sz="2400" b="0" kern="1200" dirty="0" smtClean="0">
                          <a:solidFill>
                            <a:schemeClr val="tx1"/>
                          </a:solidFill>
                          <a:latin typeface="+mn-lt"/>
                          <a:ea typeface="+mn-ea"/>
                          <a:cs typeface="+mn-cs"/>
                        </a:rPr>
                        <a:t>.</a:t>
                      </a:r>
                      <a:endParaRPr lang="en-GB" sz="2400" b="0" kern="1200" dirty="0" smtClean="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2"/>
                  </a:ext>
                </a:extLst>
              </a:tr>
            </a:tbl>
          </a:graphicData>
        </a:graphic>
      </p:graphicFrame>
      <p:graphicFrame>
        <p:nvGraphicFramePr>
          <p:cNvPr id="9" name="Content Placeholder 4">
            <a:extLst>
              <a:ext uri="{FF2B5EF4-FFF2-40B4-BE49-F238E27FC236}">
                <a16:creationId xmlns="" xmlns:a16="http://schemas.microsoft.com/office/drawing/2014/main" id="{26B864CA-85CD-4666-B9D1-870ED08B272C}"/>
              </a:ext>
            </a:extLst>
          </p:cNvPr>
          <p:cNvGraphicFramePr>
            <a:graphicFrameLocks/>
          </p:cNvGraphicFramePr>
          <p:nvPr>
            <p:extLst>
              <p:ext uri="{D42A27DB-BD31-4B8C-83A1-F6EECF244321}">
                <p14:modId xmlns="" xmlns:p14="http://schemas.microsoft.com/office/powerpoint/2010/main" val="762364975"/>
              </p:ext>
            </p:extLst>
          </p:nvPr>
        </p:nvGraphicFramePr>
        <p:xfrm>
          <a:off x="226012" y="5535885"/>
          <a:ext cx="11795760" cy="540000"/>
        </p:xfrm>
        <a:graphic>
          <a:graphicData uri="http://schemas.openxmlformats.org/drawingml/2006/table">
            <a:tbl>
              <a:tblPr firstRow="1" bandRow="1">
                <a:tableStyleId>{8EC20E35-A176-4012-BC5E-935CFFF8708E}</a:tableStyleId>
              </a:tblPr>
              <a:tblGrid>
                <a:gridCol w="5897880">
                  <a:extLst>
                    <a:ext uri="{9D8B030D-6E8A-4147-A177-3AD203B41FA5}">
                      <a16:colId xmlns="" xmlns:a16="http://schemas.microsoft.com/office/drawing/2014/main" val="20000"/>
                    </a:ext>
                  </a:extLst>
                </a:gridCol>
                <a:gridCol w="5897880">
                  <a:extLst>
                    <a:ext uri="{9D8B030D-6E8A-4147-A177-3AD203B41FA5}">
                      <a16:colId xmlns="" xmlns:a16="http://schemas.microsoft.com/office/drawing/2014/main" val="20001"/>
                    </a:ext>
                  </a:extLst>
                </a:gridCol>
              </a:tblGrid>
              <a:tr h="540000">
                <a:tc>
                  <a:txBody>
                    <a:bodyPr/>
                    <a:lstStyle/>
                    <a:p>
                      <a:r>
                        <a:rPr lang="en-US" sz="2400" b="0" kern="1200" dirty="0" smtClean="0">
                          <a:solidFill>
                            <a:schemeClr val="accent6"/>
                          </a:solidFill>
                          <a:latin typeface="+mn-lt"/>
                          <a:ea typeface="+mn-ea"/>
                          <a:cs typeface="+mn-cs"/>
                        </a:rPr>
                        <a:t>Sharing of different procedures not available</a:t>
                      </a:r>
                      <a:r>
                        <a:rPr lang="en-US" sz="2400" b="0" kern="1200" dirty="0" smtClean="0">
                          <a:solidFill>
                            <a:schemeClr val="dk1"/>
                          </a:solidFill>
                          <a:latin typeface="+mn-lt"/>
                          <a:ea typeface="+mn-ea"/>
                          <a:cs typeface="+mn-cs"/>
                        </a:rPr>
                        <a:t>.</a:t>
                      </a:r>
                      <a:endParaRPr lang="en-US" sz="2400" b="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US" sz="2400" b="0" kern="1200" dirty="0" smtClean="0">
                          <a:solidFill>
                            <a:schemeClr val="accent6"/>
                          </a:solidFill>
                          <a:latin typeface="+mn-lt"/>
                          <a:ea typeface="+mn-ea"/>
                          <a:cs typeface="+mn-cs"/>
                        </a:rPr>
                        <a:t>Sharing of different procedures available</a:t>
                      </a:r>
                      <a:r>
                        <a:rPr lang="en-US" sz="2400" b="0" kern="1200" dirty="0" smtClean="0">
                          <a:solidFill>
                            <a:schemeClr val="dk1"/>
                          </a:solidFill>
                          <a:latin typeface="+mn-lt"/>
                          <a:ea typeface="+mn-ea"/>
                          <a:cs typeface="+mn-cs"/>
                        </a:rPr>
                        <a:t>.</a:t>
                      </a:r>
                      <a:endParaRPr lang="en-GB" sz="2400" b="0" kern="1200" dirty="0" smtClean="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2"/>
                  </a:ext>
                </a:extLst>
              </a:tr>
            </a:tbl>
          </a:graphicData>
        </a:graphic>
      </p:graphicFrame>
    </p:spTree>
    <p:extLst>
      <p:ext uri="{BB962C8B-B14F-4D97-AF65-F5344CB8AC3E}">
        <p14:creationId xmlns="" xmlns:p14="http://schemas.microsoft.com/office/powerpoint/2010/main" val="544334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Questions asked in </a:t>
            </a:r>
            <a:r>
              <a:rPr lang="en-US" dirty="0" smtClean="0"/>
              <a:t>GTU</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a:t>Explain multiprogramming with fixed partition.</a:t>
            </a:r>
          </a:p>
          <a:p>
            <a:pPr marL="457200" indent="-457200">
              <a:buFont typeface="+mj-lt"/>
              <a:buAutoNum type="arabicPeriod"/>
            </a:pPr>
            <a:r>
              <a:rPr lang="en-US" dirty="0"/>
              <a:t>Explain link list method for dynamic memory management.</a:t>
            </a:r>
          </a:p>
          <a:p>
            <a:pPr marL="457200" indent="-457200">
              <a:buFont typeface="+mj-lt"/>
              <a:buAutoNum type="arabicPeriod"/>
            </a:pPr>
            <a:r>
              <a:rPr lang="en-US" dirty="0"/>
              <a:t>How free space can be managed by OS.</a:t>
            </a:r>
          </a:p>
          <a:p>
            <a:pPr marL="457200" indent="-457200">
              <a:buFont typeface="+mj-lt"/>
              <a:buAutoNum type="arabicPeriod"/>
            </a:pPr>
            <a:r>
              <a:rPr lang="en-US" dirty="0"/>
              <a:t>Explain Swapping and Fragmentation in detail.</a:t>
            </a:r>
          </a:p>
          <a:p>
            <a:pPr marL="457200" indent="-457200">
              <a:buFont typeface="+mj-lt"/>
              <a:buAutoNum type="arabicPeriod"/>
            </a:pPr>
            <a:r>
              <a:rPr lang="en-US" dirty="0"/>
              <a:t>What is Paging? Explain paging mechanism in MMU with example.</a:t>
            </a:r>
          </a:p>
          <a:p>
            <a:pPr marL="457200" indent="-457200">
              <a:buFont typeface="+mj-lt"/>
              <a:buAutoNum type="arabicPeriod"/>
            </a:pPr>
            <a:r>
              <a:rPr lang="en-US" dirty="0"/>
              <a:t>Explain TLB and Virtual Memory.</a:t>
            </a:r>
          </a:p>
          <a:p>
            <a:pPr marL="457200" indent="-457200">
              <a:buFont typeface="+mj-lt"/>
              <a:buAutoNum type="arabicPeriod"/>
            </a:pPr>
            <a:r>
              <a:rPr lang="en-US" dirty="0"/>
              <a:t>Discuss demand paging.</a:t>
            </a:r>
          </a:p>
          <a:p>
            <a:pPr marL="457200" indent="-457200">
              <a:buFont typeface="+mj-lt"/>
              <a:buAutoNum type="arabicPeriod"/>
            </a:pPr>
            <a:r>
              <a:rPr lang="en-US" dirty="0"/>
              <a:t>Define following Terms: Thrashing</a:t>
            </a:r>
          </a:p>
          <a:p>
            <a:pPr marL="457200" indent="-457200">
              <a:buFont typeface="+mj-lt"/>
              <a:buAutoNum type="arabicPeriod"/>
            </a:pPr>
            <a:r>
              <a:rPr lang="en-US" dirty="0"/>
              <a:t>List different Page Replacement Algorithms? Discuss it in terms of page faults.</a:t>
            </a:r>
          </a:p>
          <a:p>
            <a:pPr marL="457200" indent="-457200">
              <a:buFont typeface="+mj-lt"/>
              <a:buAutoNum type="arabicPeriod"/>
            </a:pPr>
            <a:r>
              <a:rPr lang="en-US" dirty="0"/>
              <a:t>What is </a:t>
            </a:r>
            <a:r>
              <a:rPr lang="en-US" dirty="0" err="1"/>
              <a:t>Belady’s</a:t>
            </a:r>
            <a:r>
              <a:rPr lang="en-US" dirty="0"/>
              <a:t> anomaly? Explain with suitable example</a:t>
            </a:r>
            <a:r>
              <a:rPr lang="en-US" dirty="0" smtClean="0"/>
              <a:t>.</a:t>
            </a:r>
          </a:p>
          <a:p>
            <a:pPr marL="457200" indent="-457200">
              <a:buFont typeface="+mj-lt"/>
              <a:buAutoNum type="arabicPeriod"/>
            </a:pPr>
            <a:r>
              <a:rPr lang="en-US" dirty="0"/>
              <a:t>Consider (70120304230321201701) page reference string: How many page fault would occur for following page replacement algorithm. Consider 3 frames and 4 frames. </a:t>
            </a:r>
          </a:p>
          <a:p>
            <a:pPr marL="544512" lvl="1" indent="0">
              <a:buNone/>
            </a:pPr>
            <a:r>
              <a:rPr lang="en-US" dirty="0"/>
              <a:t>1. FIFO    2. LRU      3. </a:t>
            </a:r>
            <a:r>
              <a:rPr lang="en-US" dirty="0" smtClean="0"/>
              <a:t>Optimal</a:t>
            </a:r>
            <a:endParaRPr lang="en-US" dirty="0"/>
          </a:p>
        </p:txBody>
      </p:sp>
    </p:spTree>
    <p:extLst>
      <p:ext uri="{BB962C8B-B14F-4D97-AF65-F5344CB8AC3E}">
        <p14:creationId xmlns="" xmlns:p14="http://schemas.microsoft.com/office/powerpoint/2010/main" val="1610840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fade">
                                      <p:cBhvr>
                                        <p:cTn id="62"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Memory abstraction</a:t>
            </a:r>
          </a:p>
        </p:txBody>
      </p:sp>
      <p:sp>
        <p:nvSpPr>
          <p:cNvPr id="3" name="Content Placeholder 2"/>
          <p:cNvSpPr>
            <a:spLocks noGrp="1"/>
          </p:cNvSpPr>
          <p:nvPr>
            <p:ph idx="1"/>
          </p:nvPr>
        </p:nvSpPr>
        <p:spPr/>
        <p:txBody>
          <a:bodyPr/>
          <a:lstStyle/>
          <a:p>
            <a:r>
              <a:rPr lang="en-US" dirty="0"/>
              <a:t>The hardware and OS memory manager makes you see the memory as a single contiguous entity.</a:t>
            </a:r>
          </a:p>
          <a:p>
            <a:r>
              <a:rPr lang="en-US" dirty="0"/>
              <a:t>How do they do that?</a:t>
            </a:r>
          </a:p>
          <a:p>
            <a:pPr lvl="1"/>
            <a:r>
              <a:rPr lang="en-US" dirty="0"/>
              <a:t>Abstraction</a:t>
            </a:r>
          </a:p>
          <a:p>
            <a:r>
              <a:rPr lang="en-US" dirty="0"/>
              <a:t>Is abstraction necessary?</a:t>
            </a:r>
          </a:p>
        </p:txBody>
      </p:sp>
    </p:spTree>
    <p:extLst>
      <p:ext uri="{BB962C8B-B14F-4D97-AF65-F5344CB8AC3E}">
        <p14:creationId xmlns="" xmlns:p14="http://schemas.microsoft.com/office/powerpoint/2010/main" val="3899310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Questions asked in </a:t>
            </a:r>
            <a:r>
              <a:rPr lang="en-US" dirty="0" smtClean="0"/>
              <a:t>GTU</a:t>
            </a:r>
            <a:endParaRPr lang="en-US" dirty="0"/>
          </a:p>
        </p:txBody>
      </p:sp>
      <p:sp>
        <p:nvSpPr>
          <p:cNvPr id="3" name="Content Placeholder 2"/>
          <p:cNvSpPr>
            <a:spLocks noGrp="1"/>
          </p:cNvSpPr>
          <p:nvPr>
            <p:ph idx="1"/>
          </p:nvPr>
        </p:nvSpPr>
        <p:spPr>
          <a:xfrm>
            <a:off x="178805" y="863444"/>
            <a:ext cx="11929641" cy="5590565"/>
          </a:xfrm>
        </p:spPr>
        <p:txBody>
          <a:bodyPr/>
          <a:lstStyle/>
          <a:p>
            <a:pPr marL="457200" indent="-457200">
              <a:buFont typeface="+mj-lt"/>
              <a:buAutoNum type="arabicPeriod" startAt="12"/>
            </a:pPr>
            <a:r>
              <a:rPr lang="en-US" dirty="0" smtClean="0"/>
              <a:t>Given </a:t>
            </a:r>
            <a:r>
              <a:rPr lang="en-US" dirty="0"/>
              <a:t>six Partition of 300KB, 600KB, 350KB, 200KB, 750KB and 125KB(in order), how would the first-fit, best-fit and worst-fit algorithms places  processes of size 115 KB, 500KB, 358KB, 200KB and 375KB(in order)? Which algorithm is efficient for the use of memory? </a:t>
            </a:r>
          </a:p>
          <a:p>
            <a:pPr marL="457200" indent="-457200">
              <a:buFont typeface="+mj-lt"/>
              <a:buAutoNum type="arabicPeriod" startAt="12"/>
            </a:pPr>
            <a:r>
              <a:rPr lang="en-US" dirty="0"/>
              <a:t>Calculate the page fault rates for below reference string in case of FIFO and Optimal page replacement algorithm. Assume the memory size is 4 page frames and all frames are initially empty. </a:t>
            </a:r>
            <a:r>
              <a:rPr lang="en-US" dirty="0" smtClean="0"/>
              <a:t>0,2,1,6,4,0,1,0,3,1,2,1</a:t>
            </a:r>
          </a:p>
          <a:p>
            <a:pPr marL="457200" indent="-457200">
              <a:buFont typeface="+mj-lt"/>
              <a:buAutoNum type="arabicPeriod" startAt="12"/>
            </a:pPr>
            <a:r>
              <a:rPr lang="en-US" dirty="0"/>
              <a:t>Consider the following reference string. Calculate the page fault rates for FIFO and OPTIMAL page replacement algorithm. Assume the memory size is 4 page frame.</a:t>
            </a:r>
          </a:p>
          <a:p>
            <a:pPr marL="0" indent="0">
              <a:buNone/>
            </a:pPr>
            <a:r>
              <a:rPr lang="en-US" dirty="0"/>
              <a:t>	</a:t>
            </a:r>
            <a:r>
              <a:rPr lang="en-US" dirty="0" smtClean="0"/>
              <a:t>1,2,3,4,5,3,4,1,6,7,8,7,8,9,7,8,9,5,4,5,4,2</a:t>
            </a:r>
          </a:p>
          <a:p>
            <a:pPr marL="457200" indent="-457200">
              <a:buFont typeface="+mj-lt"/>
              <a:buAutoNum type="arabicPeriod" startAt="15"/>
            </a:pPr>
            <a:r>
              <a:rPr lang="en-US" dirty="0" smtClean="0"/>
              <a:t>Consider </a:t>
            </a:r>
            <a:r>
              <a:rPr lang="en-US" dirty="0"/>
              <a:t>the page reference string: 1,2,3,4,5,3,4,1,6,7,8,7,8,9,7,8,9,5,4,5,4,2 With four Frames How many page faults would occur for the FIFO, Optimal page replacement algorithms? which algorithm is efficient? (assume all frames are initially empty</a:t>
            </a:r>
            <a:r>
              <a:rPr lang="en-US" dirty="0" smtClean="0"/>
              <a:t>)</a:t>
            </a:r>
            <a:endParaRPr lang="en-GB" dirty="0"/>
          </a:p>
        </p:txBody>
      </p:sp>
    </p:spTree>
    <p:extLst>
      <p:ext uri="{BB962C8B-B14F-4D97-AF65-F5344CB8AC3E}">
        <p14:creationId xmlns="" xmlns:p14="http://schemas.microsoft.com/office/powerpoint/2010/main" val="2958740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 Placeholder 13">
            <a:extLst>
              <a:ext uri="{FF2B5EF4-FFF2-40B4-BE49-F238E27FC236}">
                <a16:creationId xmlns:a16="http://schemas.microsoft.com/office/drawing/2014/main" xmlns="" id="{E2AD8B6E-51EA-4A15-8752-4F221E5E02C5}"/>
              </a:ext>
            </a:extLst>
          </p:cNvPr>
          <p:cNvSpPr>
            <a:spLocks noGrp="1"/>
          </p:cNvSpPr>
          <p:nvPr>
            <p:ph type="body" sz="quarter" idx="16"/>
          </p:nvPr>
        </p:nvSpPr>
        <p:spPr>
          <a:xfrm>
            <a:off x="2581756" y="20384"/>
            <a:ext cx="4646358" cy="734653"/>
          </a:xfrm>
        </p:spPr>
        <p:txBody>
          <a:bodyPr/>
          <a:lstStyle/>
          <a:p>
            <a:r>
              <a:rPr lang="en-US" b="1" dirty="0"/>
              <a:t>Database Management Systems </a:t>
            </a:r>
            <a:r>
              <a:rPr lang="en-US" dirty="0">
                <a:latin typeface="Roboto Condensed Light" panose="02000000000000000000" pitchFamily="2" charset="0"/>
                <a:ea typeface="Roboto Condensed Light" panose="02000000000000000000" pitchFamily="2" charset="0"/>
              </a:rPr>
              <a:t>(DBMS)</a:t>
            </a:r>
          </a:p>
          <a:p>
            <a:r>
              <a:rPr lang="en-US" dirty="0"/>
              <a:t>GTU # 3130703</a:t>
            </a:r>
          </a:p>
        </p:txBody>
      </p:sp>
      <p:sp>
        <p:nvSpPr>
          <p:cNvPr id="28" name="Text Placeholder 9">
            <a:extLst>
              <a:ext uri="{FF2B5EF4-FFF2-40B4-BE49-F238E27FC236}">
                <a16:creationId xmlns:a16="http://schemas.microsoft.com/office/drawing/2014/main" xmlns="" id="{4F27F027-AAC9-4C88-B3AF-3C4A20BDDDA6}"/>
              </a:ext>
            </a:extLst>
          </p:cNvPr>
          <p:cNvSpPr>
            <a:spLocks noGrp="1"/>
          </p:cNvSpPr>
          <p:nvPr>
            <p:ph type="body" sz="quarter" idx="11"/>
          </p:nvPr>
        </p:nvSpPr>
        <p:spPr>
          <a:xfrm>
            <a:off x="2180943" y="6175935"/>
            <a:ext cx="3735998" cy="290081"/>
          </a:xfrm>
        </p:spPr>
        <p:txBody>
          <a:bodyPr/>
          <a:lstStyle/>
          <a:p>
            <a:endParaRPr lang="en-US" dirty="0"/>
          </a:p>
        </p:txBody>
      </p:sp>
      <p:sp>
        <p:nvSpPr>
          <p:cNvPr id="29" name="Text Placeholder 10">
            <a:extLst>
              <a:ext uri="{FF2B5EF4-FFF2-40B4-BE49-F238E27FC236}">
                <a16:creationId xmlns:a16="http://schemas.microsoft.com/office/drawing/2014/main" xmlns="" id="{59B646FF-BD32-4C5A-94AF-AC4347EADA2E}"/>
              </a:ext>
            </a:extLst>
          </p:cNvPr>
          <p:cNvSpPr>
            <a:spLocks noGrp="1"/>
          </p:cNvSpPr>
          <p:nvPr>
            <p:ph type="body" sz="quarter" idx="12"/>
          </p:nvPr>
        </p:nvSpPr>
        <p:spPr>
          <a:xfrm>
            <a:off x="2183874" y="6460218"/>
            <a:ext cx="3735998" cy="290081"/>
          </a:xfrm>
        </p:spPr>
        <p:txBody>
          <a:bodyPr/>
          <a:lstStyle/>
          <a:p>
            <a:endParaRPr lang="en-US" dirty="0"/>
          </a:p>
        </p:txBody>
      </p:sp>
      <p:sp>
        <p:nvSpPr>
          <p:cNvPr id="30" name="Text Placeholder 11">
            <a:extLst>
              <a:ext uri="{FF2B5EF4-FFF2-40B4-BE49-F238E27FC236}">
                <a16:creationId xmlns:a16="http://schemas.microsoft.com/office/drawing/2014/main" xmlns="" id="{915CF252-06A8-43C0-BB69-DA7109EA62D1}"/>
              </a:ext>
            </a:extLst>
          </p:cNvPr>
          <p:cNvSpPr>
            <a:spLocks noGrp="1"/>
          </p:cNvSpPr>
          <p:nvPr>
            <p:ph type="body" sz="quarter" idx="13"/>
          </p:nvPr>
        </p:nvSpPr>
        <p:spPr>
          <a:xfrm>
            <a:off x="1837678" y="5537768"/>
            <a:ext cx="3735998" cy="290081"/>
          </a:xfrm>
        </p:spPr>
        <p:txBody>
          <a:bodyPr/>
          <a:lstStyle/>
          <a:p>
            <a:endParaRPr lang="en-US" dirty="0"/>
          </a:p>
        </p:txBody>
      </p:sp>
      <p:sp>
        <p:nvSpPr>
          <p:cNvPr id="31" name="Text Placeholder 12">
            <a:extLst>
              <a:ext uri="{FF2B5EF4-FFF2-40B4-BE49-F238E27FC236}">
                <a16:creationId xmlns:a16="http://schemas.microsoft.com/office/drawing/2014/main" xmlns="" id="{89F5B5F8-350F-4941-B9DE-36BF8B014803}"/>
              </a:ext>
            </a:extLst>
          </p:cNvPr>
          <p:cNvSpPr>
            <a:spLocks noGrp="1"/>
          </p:cNvSpPr>
          <p:nvPr>
            <p:ph type="body" sz="quarter" idx="14"/>
          </p:nvPr>
        </p:nvSpPr>
        <p:spPr>
          <a:xfrm>
            <a:off x="1837677" y="5273332"/>
            <a:ext cx="5581039" cy="290081"/>
          </a:xfrm>
        </p:spPr>
        <p:txBody>
          <a:bodyPr/>
          <a:lstStyle/>
          <a:p>
            <a:endParaRPr lang="en-US" dirty="0"/>
          </a:p>
        </p:txBody>
      </p:sp>
      <p:sp>
        <p:nvSpPr>
          <p:cNvPr id="8" name="Picture Placeholder 7"/>
          <p:cNvSpPr>
            <a:spLocks noGrp="1"/>
          </p:cNvSpPr>
          <p:nvPr>
            <p:ph type="pic" sz="quarter" idx="10"/>
          </p:nvPr>
        </p:nvSpPr>
        <p:spPr/>
      </p:sp>
    </p:spTree>
    <p:extLst>
      <p:ext uri="{BB962C8B-B14F-4D97-AF65-F5344CB8AC3E}">
        <p14:creationId xmlns="" xmlns:p14="http://schemas.microsoft.com/office/powerpoint/2010/main" val="14534595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 memory </a:t>
            </a:r>
            <a:r>
              <a:rPr lang="en-US" dirty="0"/>
              <a:t>abstraction</a:t>
            </a:r>
          </a:p>
        </p:txBody>
      </p:sp>
      <p:sp>
        <p:nvSpPr>
          <p:cNvPr id="3" name="Content Placeholder 2"/>
          <p:cNvSpPr>
            <a:spLocks noGrp="1"/>
          </p:cNvSpPr>
          <p:nvPr>
            <p:ph idx="1"/>
          </p:nvPr>
        </p:nvSpPr>
        <p:spPr/>
        <p:txBody>
          <a:bodyPr/>
          <a:lstStyle/>
          <a:p>
            <a:r>
              <a:rPr lang="en-US" dirty="0"/>
              <a:t>In this model the  memory presented to the programmer was simply a </a:t>
            </a:r>
            <a:r>
              <a:rPr lang="en-US" b="1" dirty="0">
                <a:solidFill>
                  <a:schemeClr val="accent6"/>
                </a:solidFill>
              </a:rPr>
              <a:t>single block of physical </a:t>
            </a:r>
            <a:r>
              <a:rPr lang="en-US" b="1" dirty="0" smtClean="0">
                <a:solidFill>
                  <a:schemeClr val="accent6"/>
                </a:solidFill>
              </a:rPr>
              <a:t>memory.</a:t>
            </a:r>
            <a:endParaRPr lang="en-US" b="1" dirty="0">
              <a:solidFill>
                <a:schemeClr val="accent6"/>
              </a:solidFill>
            </a:endParaRPr>
          </a:p>
          <a:p>
            <a:pPr lvl="1"/>
            <a:r>
              <a:rPr lang="en-US" dirty="0"/>
              <a:t>having a set of addresses from 0 to some maximum</a:t>
            </a:r>
          </a:p>
          <a:p>
            <a:pPr lvl="1"/>
            <a:r>
              <a:rPr lang="en-US" dirty="0"/>
              <a:t>with each address corresponding to a cell containing some number of bits, commonly eight</a:t>
            </a:r>
            <a:r>
              <a:rPr lang="en-US" dirty="0" smtClean="0"/>
              <a:t>.</a:t>
            </a:r>
          </a:p>
          <a:p>
            <a:r>
              <a:rPr lang="en-US" dirty="0"/>
              <a:t>When program execute instruction </a:t>
            </a:r>
            <a:r>
              <a:rPr lang="en-US" dirty="0" smtClean="0"/>
              <a:t>like </a:t>
            </a:r>
            <a:r>
              <a:rPr lang="en-US" b="1" dirty="0" smtClean="0">
                <a:solidFill>
                  <a:schemeClr val="tx2"/>
                </a:solidFill>
              </a:rPr>
              <a:t>MOV </a:t>
            </a:r>
            <a:r>
              <a:rPr lang="en-US" b="1" dirty="0">
                <a:solidFill>
                  <a:schemeClr val="tx2"/>
                </a:solidFill>
              </a:rPr>
              <a:t>REGISTER1, 1000</a:t>
            </a:r>
          </a:p>
          <a:p>
            <a:r>
              <a:rPr lang="en-US" dirty="0"/>
              <a:t>If at the </a:t>
            </a:r>
            <a:r>
              <a:rPr lang="en-US" b="1" dirty="0">
                <a:solidFill>
                  <a:schemeClr val="accent6"/>
                </a:solidFill>
              </a:rPr>
              <a:t>same time another program execute same instruction then value of first program will be overwrite</a:t>
            </a:r>
            <a:r>
              <a:rPr lang="en-US" dirty="0"/>
              <a:t>. </a:t>
            </a:r>
            <a:r>
              <a:rPr lang="en-US" dirty="0" smtClean="0"/>
              <a:t>So </a:t>
            </a:r>
            <a:r>
              <a:rPr lang="en-US" dirty="0"/>
              <a:t>only </a:t>
            </a:r>
            <a:r>
              <a:rPr lang="en-US" b="1" dirty="0">
                <a:solidFill>
                  <a:schemeClr val="accent6"/>
                </a:solidFill>
              </a:rPr>
              <a:t>one process at a time can be running</a:t>
            </a:r>
            <a:r>
              <a:rPr lang="en-US" dirty="0"/>
              <a:t>.</a:t>
            </a:r>
          </a:p>
        </p:txBody>
      </p:sp>
      <p:sp>
        <p:nvSpPr>
          <p:cNvPr id="4" name="Rectangle 3"/>
          <p:cNvSpPr/>
          <p:nvPr/>
        </p:nvSpPr>
        <p:spPr>
          <a:xfrm>
            <a:off x="1285875" y="3757612"/>
            <a:ext cx="1554480" cy="2057400"/>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p:cNvCxnSpPr/>
          <p:nvPr/>
        </p:nvCxnSpPr>
        <p:spPr>
          <a:xfrm>
            <a:off x="1285875" y="5281612"/>
            <a:ext cx="155448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339215" y="4310751"/>
            <a:ext cx="1447800" cy="365760"/>
          </a:xfrm>
          <a:prstGeom prst="rect">
            <a:avLst/>
          </a:prstGeom>
          <a:noFill/>
        </p:spPr>
        <p:txBody>
          <a:bodyPr wrap="square" rtlCol="0">
            <a:spAutoFit/>
          </a:bodyPr>
          <a:lstStyle/>
          <a:p>
            <a:pPr algn="ctr"/>
            <a:r>
              <a:rPr lang="en-US" dirty="0" smtClean="0"/>
              <a:t>User Program</a:t>
            </a:r>
            <a:endParaRPr lang="en-US" dirty="0"/>
          </a:p>
        </p:txBody>
      </p:sp>
      <p:sp>
        <p:nvSpPr>
          <p:cNvPr id="7" name="TextBox 6"/>
          <p:cNvSpPr txBox="1"/>
          <p:nvPr/>
        </p:nvSpPr>
        <p:spPr>
          <a:xfrm>
            <a:off x="1339215" y="5369480"/>
            <a:ext cx="1447800" cy="369332"/>
          </a:xfrm>
          <a:prstGeom prst="rect">
            <a:avLst/>
          </a:prstGeom>
          <a:noFill/>
        </p:spPr>
        <p:txBody>
          <a:bodyPr wrap="square" rtlCol="0">
            <a:spAutoFit/>
          </a:bodyPr>
          <a:lstStyle/>
          <a:p>
            <a:pPr algn="ctr"/>
            <a:r>
              <a:rPr lang="en-US" dirty="0" smtClean="0"/>
              <a:t>OS in RAM</a:t>
            </a:r>
            <a:endParaRPr lang="en-US" dirty="0"/>
          </a:p>
        </p:txBody>
      </p:sp>
      <p:sp>
        <p:nvSpPr>
          <p:cNvPr id="8" name="TextBox 7"/>
          <p:cNvSpPr txBox="1"/>
          <p:nvPr/>
        </p:nvSpPr>
        <p:spPr>
          <a:xfrm>
            <a:off x="2835593" y="5445680"/>
            <a:ext cx="274320" cy="369332"/>
          </a:xfrm>
          <a:prstGeom prst="rect">
            <a:avLst/>
          </a:prstGeom>
          <a:noFill/>
        </p:spPr>
        <p:txBody>
          <a:bodyPr wrap="square" rtlCol="0">
            <a:spAutoFit/>
          </a:bodyPr>
          <a:lstStyle/>
          <a:p>
            <a:r>
              <a:rPr lang="en-US" dirty="0" smtClean="0"/>
              <a:t>0</a:t>
            </a:r>
            <a:endParaRPr lang="en-US" dirty="0"/>
          </a:p>
        </p:txBody>
      </p:sp>
      <p:sp>
        <p:nvSpPr>
          <p:cNvPr id="9" name="TextBox 8"/>
          <p:cNvSpPr txBox="1"/>
          <p:nvPr/>
        </p:nvSpPr>
        <p:spPr>
          <a:xfrm>
            <a:off x="2835593" y="3744914"/>
            <a:ext cx="1028700" cy="369332"/>
          </a:xfrm>
          <a:prstGeom prst="rect">
            <a:avLst/>
          </a:prstGeom>
          <a:noFill/>
        </p:spPr>
        <p:txBody>
          <a:bodyPr wrap="square" rtlCol="0">
            <a:spAutoFit/>
          </a:bodyPr>
          <a:lstStyle/>
          <a:p>
            <a:r>
              <a:rPr lang="en-US" dirty="0" smtClean="0"/>
              <a:t>0xFFF…</a:t>
            </a:r>
            <a:endParaRPr lang="en-US" dirty="0"/>
          </a:p>
        </p:txBody>
      </p:sp>
      <p:sp>
        <p:nvSpPr>
          <p:cNvPr id="10" name="Rectangle 9"/>
          <p:cNvSpPr/>
          <p:nvPr/>
        </p:nvSpPr>
        <p:spPr>
          <a:xfrm>
            <a:off x="7103755" y="3757612"/>
            <a:ext cx="1554480" cy="2057400"/>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7154783" y="4531259"/>
            <a:ext cx="1447800" cy="365760"/>
          </a:xfrm>
          <a:prstGeom prst="rect">
            <a:avLst/>
          </a:prstGeom>
          <a:noFill/>
        </p:spPr>
        <p:txBody>
          <a:bodyPr wrap="square" rtlCol="0">
            <a:spAutoFit/>
          </a:bodyPr>
          <a:lstStyle/>
          <a:p>
            <a:pPr algn="ctr"/>
            <a:r>
              <a:rPr lang="en-US" dirty="0" smtClean="0"/>
              <a:t>User Program</a:t>
            </a:r>
            <a:endParaRPr lang="en-US" dirty="0"/>
          </a:p>
        </p:txBody>
      </p:sp>
      <p:sp>
        <p:nvSpPr>
          <p:cNvPr id="12" name="TextBox 11"/>
          <p:cNvSpPr txBox="1"/>
          <p:nvPr/>
        </p:nvSpPr>
        <p:spPr>
          <a:xfrm>
            <a:off x="7154783" y="5369480"/>
            <a:ext cx="1447800" cy="369332"/>
          </a:xfrm>
          <a:prstGeom prst="rect">
            <a:avLst/>
          </a:prstGeom>
          <a:noFill/>
        </p:spPr>
        <p:txBody>
          <a:bodyPr wrap="square" rtlCol="0">
            <a:spAutoFit/>
          </a:bodyPr>
          <a:lstStyle/>
          <a:p>
            <a:pPr algn="ctr"/>
            <a:r>
              <a:rPr lang="en-US" dirty="0" smtClean="0"/>
              <a:t>OS in RAM</a:t>
            </a:r>
            <a:endParaRPr lang="en-US" dirty="0"/>
          </a:p>
        </p:txBody>
      </p:sp>
      <p:sp>
        <p:nvSpPr>
          <p:cNvPr id="13" name="TextBox 12"/>
          <p:cNvSpPr txBox="1"/>
          <p:nvPr/>
        </p:nvSpPr>
        <p:spPr>
          <a:xfrm>
            <a:off x="8658235" y="5445680"/>
            <a:ext cx="274320" cy="369332"/>
          </a:xfrm>
          <a:prstGeom prst="rect">
            <a:avLst/>
          </a:prstGeom>
          <a:noFill/>
        </p:spPr>
        <p:txBody>
          <a:bodyPr wrap="square" rtlCol="0">
            <a:spAutoFit/>
          </a:bodyPr>
          <a:lstStyle/>
          <a:p>
            <a:r>
              <a:rPr lang="en-US" dirty="0" smtClean="0"/>
              <a:t>0</a:t>
            </a:r>
            <a:endParaRPr lang="en-US" dirty="0"/>
          </a:p>
        </p:txBody>
      </p:sp>
      <p:sp>
        <p:nvSpPr>
          <p:cNvPr id="14" name="TextBox 13"/>
          <p:cNvSpPr txBox="1"/>
          <p:nvPr/>
        </p:nvSpPr>
        <p:spPr>
          <a:xfrm>
            <a:off x="8658235" y="3744914"/>
            <a:ext cx="1028700" cy="369332"/>
          </a:xfrm>
          <a:prstGeom prst="rect">
            <a:avLst/>
          </a:prstGeom>
          <a:noFill/>
        </p:spPr>
        <p:txBody>
          <a:bodyPr wrap="square" rtlCol="0">
            <a:spAutoFit/>
          </a:bodyPr>
          <a:lstStyle/>
          <a:p>
            <a:r>
              <a:rPr lang="en-US" dirty="0" smtClean="0"/>
              <a:t>0xFFF…</a:t>
            </a:r>
            <a:endParaRPr lang="en-US" dirty="0"/>
          </a:p>
        </p:txBody>
      </p:sp>
      <p:sp>
        <p:nvSpPr>
          <p:cNvPr id="15" name="Rectangle 14"/>
          <p:cNvSpPr/>
          <p:nvPr/>
        </p:nvSpPr>
        <p:spPr>
          <a:xfrm>
            <a:off x="4095755" y="3757612"/>
            <a:ext cx="1554480" cy="2057400"/>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4149095" y="4753223"/>
            <a:ext cx="1447800" cy="365760"/>
          </a:xfrm>
          <a:prstGeom prst="rect">
            <a:avLst/>
          </a:prstGeom>
          <a:noFill/>
        </p:spPr>
        <p:txBody>
          <a:bodyPr wrap="square" rtlCol="0">
            <a:spAutoFit/>
          </a:bodyPr>
          <a:lstStyle/>
          <a:p>
            <a:pPr algn="ctr"/>
            <a:r>
              <a:rPr lang="en-US" dirty="0" smtClean="0"/>
              <a:t>User Program</a:t>
            </a:r>
            <a:endParaRPr lang="en-US" dirty="0"/>
          </a:p>
        </p:txBody>
      </p:sp>
      <p:sp>
        <p:nvSpPr>
          <p:cNvPr id="17" name="TextBox 16"/>
          <p:cNvSpPr txBox="1"/>
          <p:nvPr/>
        </p:nvSpPr>
        <p:spPr>
          <a:xfrm>
            <a:off x="4149095" y="3808583"/>
            <a:ext cx="1447800" cy="369332"/>
          </a:xfrm>
          <a:prstGeom prst="rect">
            <a:avLst/>
          </a:prstGeom>
          <a:noFill/>
        </p:spPr>
        <p:txBody>
          <a:bodyPr wrap="square" rtlCol="0">
            <a:spAutoFit/>
          </a:bodyPr>
          <a:lstStyle/>
          <a:p>
            <a:pPr algn="ctr"/>
            <a:r>
              <a:rPr lang="en-US" dirty="0" smtClean="0"/>
              <a:t>OS in ROM</a:t>
            </a:r>
            <a:endParaRPr lang="en-US" dirty="0"/>
          </a:p>
        </p:txBody>
      </p:sp>
      <p:sp>
        <p:nvSpPr>
          <p:cNvPr id="18" name="TextBox 17"/>
          <p:cNvSpPr txBox="1"/>
          <p:nvPr/>
        </p:nvSpPr>
        <p:spPr>
          <a:xfrm>
            <a:off x="5657855" y="5445680"/>
            <a:ext cx="365760" cy="369332"/>
          </a:xfrm>
          <a:prstGeom prst="rect">
            <a:avLst/>
          </a:prstGeom>
          <a:noFill/>
        </p:spPr>
        <p:txBody>
          <a:bodyPr wrap="square" rtlCol="0">
            <a:spAutoFit/>
          </a:bodyPr>
          <a:lstStyle/>
          <a:p>
            <a:r>
              <a:rPr lang="en-US" dirty="0" smtClean="0"/>
              <a:t>0</a:t>
            </a:r>
            <a:endParaRPr lang="en-US" dirty="0"/>
          </a:p>
        </p:txBody>
      </p:sp>
      <p:sp>
        <p:nvSpPr>
          <p:cNvPr id="19" name="TextBox 18"/>
          <p:cNvSpPr txBox="1"/>
          <p:nvPr/>
        </p:nvSpPr>
        <p:spPr>
          <a:xfrm>
            <a:off x="5657855" y="3744914"/>
            <a:ext cx="1028700" cy="369332"/>
          </a:xfrm>
          <a:prstGeom prst="rect">
            <a:avLst/>
          </a:prstGeom>
          <a:noFill/>
        </p:spPr>
        <p:txBody>
          <a:bodyPr wrap="square" rtlCol="0">
            <a:spAutoFit/>
          </a:bodyPr>
          <a:lstStyle/>
          <a:p>
            <a:r>
              <a:rPr lang="en-US" dirty="0" smtClean="0"/>
              <a:t>0xFFF…</a:t>
            </a:r>
            <a:endParaRPr lang="en-US" dirty="0"/>
          </a:p>
        </p:txBody>
      </p:sp>
      <p:cxnSp>
        <p:nvCxnSpPr>
          <p:cNvPr id="20" name="Straight Connector 19"/>
          <p:cNvCxnSpPr/>
          <p:nvPr/>
        </p:nvCxnSpPr>
        <p:spPr>
          <a:xfrm>
            <a:off x="4085823" y="4214812"/>
            <a:ext cx="155448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7103755" y="4214812"/>
            <a:ext cx="155448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7101443" y="5281612"/>
            <a:ext cx="155448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7154783" y="3817591"/>
            <a:ext cx="1447800" cy="353943"/>
          </a:xfrm>
          <a:prstGeom prst="rect">
            <a:avLst/>
          </a:prstGeom>
          <a:noFill/>
        </p:spPr>
        <p:txBody>
          <a:bodyPr wrap="square" rtlCol="0">
            <a:spAutoFit/>
          </a:bodyPr>
          <a:lstStyle/>
          <a:p>
            <a:pPr algn="ctr"/>
            <a:r>
              <a:rPr lang="en-US" sz="1700" dirty="0" smtClean="0"/>
              <a:t>Driver in ROM</a:t>
            </a:r>
            <a:endParaRPr lang="en-US" sz="1700" dirty="0"/>
          </a:p>
        </p:txBody>
      </p:sp>
      <p:sp>
        <p:nvSpPr>
          <p:cNvPr id="24" name="TextBox 23"/>
          <p:cNvSpPr txBox="1"/>
          <p:nvPr/>
        </p:nvSpPr>
        <p:spPr>
          <a:xfrm>
            <a:off x="1285875" y="6003794"/>
            <a:ext cx="7084288" cy="400110"/>
          </a:xfrm>
          <a:prstGeom prst="rect">
            <a:avLst/>
          </a:prstGeom>
          <a:noFill/>
        </p:spPr>
        <p:txBody>
          <a:bodyPr wrap="square" rtlCol="0">
            <a:spAutoFit/>
          </a:bodyPr>
          <a:lstStyle/>
          <a:p>
            <a:pPr algn="ctr"/>
            <a:r>
              <a:rPr lang="en-US" sz="2000" dirty="0"/>
              <a:t>Even with no abstraction, we can have several setups!</a:t>
            </a:r>
          </a:p>
        </p:txBody>
      </p:sp>
    </p:spTree>
    <p:extLst>
      <p:ext uri="{BB962C8B-B14F-4D97-AF65-F5344CB8AC3E}">
        <p14:creationId xmlns="" xmlns:p14="http://schemas.microsoft.com/office/powerpoint/2010/main" val="4055360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5"/>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6"/>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9"/>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8"/>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5"/>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20"/>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17"/>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16"/>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18"/>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19"/>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10"/>
                                        </p:tgtEl>
                                        <p:attrNameLst>
                                          <p:attrName>style.visibility</p:attrName>
                                        </p:attrNameLst>
                                      </p:cBhvr>
                                      <p:to>
                                        <p:strVal val="visible"/>
                                      </p:to>
                                    </p:set>
                                  </p:childTnLst>
                                </p:cTn>
                              </p:par>
                              <p:par>
                                <p:cTn id="50" presetID="1" presetClass="entr" presetSubtype="0" fill="hold" nodeType="withEffect">
                                  <p:stCondLst>
                                    <p:cond delay="0"/>
                                  </p:stCondLst>
                                  <p:childTnLst>
                                    <p:set>
                                      <p:cBhvr>
                                        <p:cTn id="51" dur="1" fill="hold">
                                          <p:stCondLst>
                                            <p:cond delay="0"/>
                                          </p:stCondLst>
                                        </p:cTn>
                                        <p:tgtEl>
                                          <p:spTgt spid="21"/>
                                        </p:tgtEl>
                                        <p:attrNameLst>
                                          <p:attrName>style.visibility</p:attrName>
                                        </p:attrNameLst>
                                      </p:cBhvr>
                                      <p:to>
                                        <p:strVal val="visible"/>
                                      </p:to>
                                    </p:set>
                                  </p:childTnLst>
                                </p:cTn>
                              </p:par>
                              <p:par>
                                <p:cTn id="52" presetID="1" presetClass="entr" presetSubtype="0" fill="hold" nodeType="withEffect">
                                  <p:stCondLst>
                                    <p:cond delay="0"/>
                                  </p:stCondLst>
                                  <p:childTnLst>
                                    <p:set>
                                      <p:cBhvr>
                                        <p:cTn id="53" dur="1" fill="hold">
                                          <p:stCondLst>
                                            <p:cond delay="0"/>
                                          </p:stCondLst>
                                        </p:cTn>
                                        <p:tgtEl>
                                          <p:spTgt spid="22"/>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12"/>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23"/>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14"/>
                                        </p:tgtEl>
                                        <p:attrNameLst>
                                          <p:attrName>style.visibility</p:attrName>
                                        </p:attrNameLst>
                                      </p:cBhvr>
                                      <p:to>
                                        <p:strVal val="visible"/>
                                      </p:to>
                                    </p:set>
                                  </p:childTnLst>
                                </p:cTn>
                              </p:par>
                              <p:par>
                                <p:cTn id="60" presetID="1" presetClass="entr" presetSubtype="0" fill="hold" grpId="0" nodeType="withEffect">
                                  <p:stCondLst>
                                    <p:cond delay="0"/>
                                  </p:stCondLst>
                                  <p:childTnLst>
                                    <p:set>
                                      <p:cBhvr>
                                        <p:cTn id="61" dur="1" fill="hold">
                                          <p:stCondLst>
                                            <p:cond delay="0"/>
                                          </p:stCondLst>
                                        </p:cTn>
                                        <p:tgtEl>
                                          <p:spTgt spid="13"/>
                                        </p:tgtEl>
                                        <p:attrNameLst>
                                          <p:attrName>style.visibility</p:attrName>
                                        </p:attrNameLst>
                                      </p:cBhvr>
                                      <p:to>
                                        <p:strVal val="visible"/>
                                      </p:to>
                                    </p:set>
                                  </p:childTnLst>
                                </p:cTn>
                              </p:par>
                              <p:par>
                                <p:cTn id="62" presetID="1" presetClass="entr" presetSubtype="0" fill="hold" grpId="0" nodeType="withEffect">
                                  <p:stCondLst>
                                    <p:cond delay="0"/>
                                  </p:stCondLst>
                                  <p:childTnLst>
                                    <p:set>
                                      <p:cBhvr>
                                        <p:cTn id="63" dur="1" fill="hold">
                                          <p:stCondLst>
                                            <p:cond delay="0"/>
                                          </p:stCondLst>
                                        </p:cTn>
                                        <p:tgtEl>
                                          <p:spTgt spid="11"/>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24"/>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3">
                                            <p:txEl>
                                              <p:pRg st="3" end="3"/>
                                            </p:txEl>
                                          </p:spTgt>
                                        </p:tgtEl>
                                        <p:attrNameLst>
                                          <p:attrName>style.visibility</p:attrName>
                                        </p:attrNameLst>
                                      </p:cBhvr>
                                      <p:to>
                                        <p:strVal val="visible"/>
                                      </p:to>
                                    </p:set>
                                    <p:animEffect transition="in" filter="fade">
                                      <p:cBhvr>
                                        <p:cTn id="72" dur="500"/>
                                        <p:tgtEl>
                                          <p:spTgt spid="3">
                                            <p:txEl>
                                              <p:pRg st="3" end="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3">
                                            <p:txEl>
                                              <p:pRg st="4" end="4"/>
                                            </p:txEl>
                                          </p:spTgt>
                                        </p:tgtEl>
                                        <p:attrNameLst>
                                          <p:attrName>style.visibility</p:attrName>
                                        </p:attrNameLst>
                                      </p:cBhvr>
                                      <p:to>
                                        <p:strVal val="visible"/>
                                      </p:to>
                                    </p:set>
                                    <p:animEffect transition="in" filter="fade">
                                      <p:cBhvr>
                                        <p:cTn id="7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P spid="7" grpId="0"/>
      <p:bldP spid="8" grpId="0"/>
      <p:bldP spid="9" grpId="0"/>
      <p:bldP spid="10" grpId="0" animBg="1"/>
      <p:bldP spid="11" grpId="0"/>
      <p:bldP spid="12" grpId="0"/>
      <p:bldP spid="13" grpId="0"/>
      <p:bldP spid="14" grpId="0"/>
      <p:bldP spid="15" grpId="0" animBg="1"/>
      <p:bldP spid="16" grpId="0"/>
      <p:bldP spid="17" grpId="0"/>
      <p:bldP spid="18" grpId="0"/>
      <p:bldP spid="19" grpId="0"/>
      <p:bldP spid="23" grpId="0"/>
      <p:bldP spid="24" grpId="0"/>
    </p:bldLst>
  </p:timing>
</p:sld>
</file>

<file path=ppt/theme/theme1.xml><?xml version="1.0" encoding="utf-8"?>
<a:theme xmlns:a="http://schemas.openxmlformats.org/drawingml/2006/main" name="Office Theme">
  <a:themeElements>
    <a:clrScheme name="Jay">
      <a:dk1>
        <a:srgbClr val="212121"/>
      </a:dk1>
      <a:lt1>
        <a:sysClr val="window" lastClr="FFFFFF"/>
      </a:lt1>
      <a:dk2>
        <a:srgbClr val="1D6FA9"/>
      </a:dk2>
      <a:lt2>
        <a:srgbClr val="FFFFFF"/>
      </a:lt2>
      <a:accent1>
        <a:srgbClr val="909090"/>
      </a:accent1>
      <a:accent2>
        <a:srgbClr val="00BBD3"/>
      </a:accent2>
      <a:accent3>
        <a:srgbClr val="8BC145"/>
      </a:accent3>
      <a:accent4>
        <a:srgbClr val="1D9A78"/>
      </a:accent4>
      <a:accent5>
        <a:srgbClr val="F19D19"/>
      </a:accent5>
      <a:accent6>
        <a:srgbClr val="B84742"/>
      </a:accent6>
      <a:hlink>
        <a:srgbClr val="70AD47"/>
      </a:hlink>
      <a:folHlink>
        <a:srgbClr val="ED7D31"/>
      </a:folHlink>
    </a:clrScheme>
    <a:fontScheme name="Custom 1">
      <a:majorFont>
        <a:latin typeface="Roboto Condensed"/>
        <a:ea typeface=""/>
        <a:cs typeface=""/>
      </a:majorFont>
      <a:minorFont>
        <a:latin typeface="Roboto Condense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43AB45CD321A945AF4F7542B43F2D76" ma:contentTypeVersion="0" ma:contentTypeDescription="Create a new document." ma:contentTypeScope="" ma:versionID="49021ac593fd9873bb01e0971c993862">
  <xsd:schema xmlns:xsd="http://www.w3.org/2001/XMLSchema" xmlns:xs="http://www.w3.org/2001/XMLSchema" xmlns:p="http://schemas.microsoft.com/office/2006/metadata/properties" targetNamespace="http://schemas.microsoft.com/office/2006/metadata/properties" ma:root="true" ma:fieldsID="0967b7be50301903c78f9c39c6fd9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344C975-AA60-4E76-B707-C4E18C164A1E}"/>
</file>

<file path=customXml/itemProps2.xml><?xml version="1.0" encoding="utf-8"?>
<ds:datastoreItem xmlns:ds="http://schemas.openxmlformats.org/officeDocument/2006/customXml" ds:itemID="{F5126585-EA21-4BB0-A889-8D9B2711143E}"/>
</file>

<file path=customXml/itemProps3.xml><?xml version="1.0" encoding="utf-8"?>
<ds:datastoreItem xmlns:ds="http://schemas.openxmlformats.org/officeDocument/2006/customXml" ds:itemID="{F9EC17AD-4061-4FE3-9A26-32A8BF8F99CA}"/>
</file>

<file path=docProps/app.xml><?xml version="1.0" encoding="utf-8"?>
<Properties xmlns="http://schemas.openxmlformats.org/officeDocument/2006/extended-properties" xmlns:vt="http://schemas.openxmlformats.org/officeDocument/2006/docPropsVTypes">
  <TotalTime>10782</TotalTime>
  <Words>7727</Words>
  <Application>Microsoft Office PowerPoint</Application>
  <PresentationFormat>Custom</PresentationFormat>
  <Paragraphs>1910</Paragraphs>
  <Slides>81</Slides>
  <Notes>13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81</vt:i4>
      </vt:variant>
    </vt:vector>
  </HeadingPairs>
  <TitlesOfParts>
    <vt:vector size="91" baseType="lpstr">
      <vt:lpstr>Arial</vt:lpstr>
      <vt:lpstr>Roboto Condensed Light</vt:lpstr>
      <vt:lpstr>Roboto Condensed</vt:lpstr>
      <vt:lpstr>Segoe UI Black</vt:lpstr>
      <vt:lpstr>Wingdings 2</vt:lpstr>
      <vt:lpstr>Wingdings 3</vt:lpstr>
      <vt:lpstr>Wingdings</vt:lpstr>
      <vt:lpstr>Times New Roman</vt:lpstr>
      <vt:lpstr>Calibri</vt:lpstr>
      <vt:lpstr>Office Theme</vt:lpstr>
      <vt:lpstr>Unit-6  Memory Management</vt:lpstr>
      <vt:lpstr>Slide 2</vt:lpstr>
      <vt:lpstr>Concept of Memory</vt:lpstr>
      <vt:lpstr>What is Memory?</vt:lpstr>
      <vt:lpstr>What is Memory?</vt:lpstr>
      <vt:lpstr>What is Memory Hierarchy?</vt:lpstr>
      <vt:lpstr>Memory abstraction</vt:lpstr>
      <vt:lpstr>Memory abstraction</vt:lpstr>
      <vt:lpstr>No memory abstraction</vt:lpstr>
      <vt:lpstr>No memory abstraction</vt:lpstr>
      <vt:lpstr>Ways to implement swapping system</vt:lpstr>
      <vt:lpstr>Multiprogramming with fixed partitions</vt:lpstr>
      <vt:lpstr>Multiprogramming with fixed partitions</vt:lpstr>
      <vt:lpstr>Multiprogramming with dynamic partitions</vt:lpstr>
      <vt:lpstr>Multiprogramming with dynamic partitions</vt:lpstr>
      <vt:lpstr>Memory compaction</vt:lpstr>
      <vt:lpstr>Multiprogramming without memory abstraction</vt:lpstr>
      <vt:lpstr>Static relocation</vt:lpstr>
      <vt:lpstr>Logical and Physical address map</vt:lpstr>
      <vt:lpstr>Base and Limit register</vt:lpstr>
      <vt:lpstr>Dynamic relocation</vt:lpstr>
      <vt:lpstr>Managing free memory</vt:lpstr>
      <vt:lpstr>Memory management with Bitmaps</vt:lpstr>
      <vt:lpstr>Memory management with Linked List</vt:lpstr>
      <vt:lpstr>Memory management with Linked List</vt:lpstr>
      <vt:lpstr>Memory allocation</vt:lpstr>
      <vt:lpstr>Memory allocation</vt:lpstr>
      <vt:lpstr>First fit</vt:lpstr>
      <vt:lpstr>Next fit</vt:lpstr>
      <vt:lpstr>Best fit</vt:lpstr>
      <vt:lpstr>Worst fit</vt:lpstr>
      <vt:lpstr>Virtual Memory: Basics of Virtual Memory</vt:lpstr>
      <vt:lpstr>Virtual Memory</vt:lpstr>
      <vt:lpstr>Virtual Memory</vt:lpstr>
      <vt:lpstr>Paging</vt:lpstr>
      <vt:lpstr>Paging</vt:lpstr>
      <vt:lpstr>Paging</vt:lpstr>
      <vt:lpstr>Paging</vt:lpstr>
      <vt:lpstr>Paging</vt:lpstr>
      <vt:lpstr>Paging</vt:lpstr>
      <vt:lpstr>Logical Address vs Physical Address</vt:lpstr>
      <vt:lpstr>Conversion of virtual address to physical address</vt:lpstr>
      <vt:lpstr>Conversion of virtual address to physical address</vt:lpstr>
      <vt:lpstr>Internal operation of the MMU</vt:lpstr>
      <vt:lpstr>Internal operation of the MMU</vt:lpstr>
      <vt:lpstr>Page table</vt:lpstr>
      <vt:lpstr>Page table</vt:lpstr>
      <vt:lpstr>Definitions (Demand paging)</vt:lpstr>
      <vt:lpstr>Demand paging</vt:lpstr>
      <vt:lpstr>Definitions</vt:lpstr>
      <vt:lpstr>Issues in Paging</vt:lpstr>
      <vt:lpstr>Mapping from virtual address to physical address must be fast</vt:lpstr>
      <vt:lpstr>Mapping from virtual address to physical address must be fast</vt:lpstr>
      <vt:lpstr>Mapping from virtual address to physical address  using TLB</vt:lpstr>
      <vt:lpstr>Virtual address space is large, the page table will be large</vt:lpstr>
      <vt:lpstr>Multilevel Page Table</vt:lpstr>
      <vt:lpstr>Inverted Page Table</vt:lpstr>
      <vt:lpstr>Inverted Page Table</vt:lpstr>
      <vt:lpstr>Page Replacement Algorithms</vt:lpstr>
      <vt:lpstr>Page replacement algorithms</vt:lpstr>
      <vt:lpstr>Optimal Page Replacement Algorithm</vt:lpstr>
      <vt:lpstr>Optimal Page Replacement Algorithm</vt:lpstr>
      <vt:lpstr>FIFO Page Replacement Algorithm</vt:lpstr>
      <vt:lpstr>FIFO Page Replacement Algorithm</vt:lpstr>
      <vt:lpstr>Second Chance Page Replacement Algorithm</vt:lpstr>
      <vt:lpstr>Second Chance Page Replacement Algorithm</vt:lpstr>
      <vt:lpstr>Clock Page Replacement Algorithm</vt:lpstr>
      <vt:lpstr>LRU (Least Recently Used) Page Replacement Algorithm</vt:lpstr>
      <vt:lpstr>LRU (Least Recently Used) Page Replacement Algorithm</vt:lpstr>
      <vt:lpstr>NRU (Not Recently Used) Page Replacement Algorithm</vt:lpstr>
      <vt:lpstr>NRU (Not Recently Used) Page Replacement Algorithm</vt:lpstr>
      <vt:lpstr>Belady’s Anomaly (in FIFO Page Replacement Algorithm)</vt:lpstr>
      <vt:lpstr>Belady’s Anomaly (in FIFO Page Replacement Algorithm)</vt:lpstr>
      <vt:lpstr>Sum</vt:lpstr>
      <vt:lpstr>Segmentation</vt:lpstr>
      <vt:lpstr>Segmentation</vt:lpstr>
      <vt:lpstr>Segmentation</vt:lpstr>
      <vt:lpstr>Paging VS Segmentation</vt:lpstr>
      <vt:lpstr>Questions asked in GTU</vt:lpstr>
      <vt:lpstr>Questions asked in GTU</vt:lpstr>
      <vt:lpstr>Slide 81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DD</cp:lastModifiedBy>
  <cp:revision>1398</cp:revision>
  <cp:lastPrinted>2021-03-25T03:24:31Z</cp:lastPrinted>
  <dcterms:created xsi:type="dcterms:W3CDTF">2020-05-01T05:09:15Z</dcterms:created>
  <dcterms:modified xsi:type="dcterms:W3CDTF">2021-10-01T06:55:36Z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0x010100643AB45CD321A945AF4F7542B43F2D76</vt:lpwstr>
  </property>
</Properties>
</file>