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7"/>
  </p:notesMasterIdLst>
  <p:sldIdLst>
    <p:sldId id="495" r:id="rId2"/>
    <p:sldId id="444" r:id="rId3"/>
    <p:sldId id="498" r:id="rId4"/>
    <p:sldId id="445" r:id="rId5"/>
    <p:sldId id="446" r:id="rId6"/>
    <p:sldId id="447" r:id="rId7"/>
    <p:sldId id="448" r:id="rId8"/>
    <p:sldId id="449" r:id="rId9"/>
    <p:sldId id="450" r:id="rId10"/>
    <p:sldId id="451" r:id="rId11"/>
    <p:sldId id="499" r:id="rId12"/>
    <p:sldId id="500" r:id="rId13"/>
    <p:sldId id="501" r:id="rId14"/>
    <p:sldId id="502" r:id="rId15"/>
    <p:sldId id="452" r:id="rId16"/>
    <p:sldId id="453" r:id="rId17"/>
    <p:sldId id="454" r:id="rId18"/>
    <p:sldId id="455" r:id="rId19"/>
    <p:sldId id="456" r:id="rId20"/>
    <p:sldId id="457" r:id="rId21"/>
    <p:sldId id="458" r:id="rId22"/>
    <p:sldId id="459" r:id="rId23"/>
    <p:sldId id="460" r:id="rId24"/>
    <p:sldId id="461" r:id="rId25"/>
    <p:sldId id="462" r:id="rId26"/>
    <p:sldId id="463" r:id="rId27"/>
    <p:sldId id="464" r:id="rId28"/>
    <p:sldId id="465" r:id="rId29"/>
    <p:sldId id="466" r:id="rId30"/>
    <p:sldId id="467" r:id="rId31"/>
    <p:sldId id="469" r:id="rId32"/>
    <p:sldId id="470" r:id="rId33"/>
    <p:sldId id="471" r:id="rId34"/>
    <p:sldId id="472" r:id="rId35"/>
    <p:sldId id="49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7A7A7"/>
    <a:srgbClr val="59595B"/>
    <a:srgbClr val="00FF00"/>
    <a:srgbClr val="D0D8E8"/>
    <a:srgbClr val="E9EDF4"/>
    <a:srgbClr val="4F81BD"/>
    <a:srgbClr val="E7EDDF"/>
    <a:srgbClr val="10B8BC"/>
    <a:srgbClr val="D9D9D9"/>
    <a:srgbClr val="6666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8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A338F-0A2B-4948-982B-83364FACE3A6}" type="datetimeFigureOut">
              <a:rPr lang="en-IN" smtClean="0"/>
              <a:pPr/>
              <a:t>30-11-2021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7A7E3-6A75-4C42-8DA2-F48C95F636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189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813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684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1803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066800"/>
            <a:ext cx="4305300" cy="5059363"/>
          </a:xfrm>
        </p:spPr>
        <p:txBody>
          <a:bodyPr/>
          <a:lstStyle>
            <a:lvl1pP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defRPr lang="en-US" sz="2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/>
              <a:t>Second level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053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6: </a:t>
            </a:r>
            <a:r>
              <a:rPr lang="en-US">
                <a:solidFill>
                  <a:prstClr val="white"/>
                </a:solidFill>
              </a:rPr>
              <a:t>I/O </a:t>
            </a:r>
            <a:r>
              <a:rPr lang="en-US" dirty="0">
                <a:solidFill>
                  <a:prstClr val="white"/>
                </a:solidFill>
              </a:rPr>
              <a:t>Management</a:t>
            </a:r>
            <a:endParaRPr lang="da-DK" noProof="1">
              <a:solidFill>
                <a:srgbClr val="FFFFF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  <a:endParaRPr lang="da-DK" noProof="1">
              <a:solidFill>
                <a:srgbClr val="FFFFF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noProof="1" smtClean="0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noProof="1">
              <a:solidFill>
                <a:srgbClr val="FFFFF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8721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ZapfDingbatsITC" charset="0"/>
              <a:buChar char="✔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14000"/>
              </a:lnSpc>
              <a:buClrTx/>
              <a:buFont typeface="Wingdings" charset="2"/>
              <a:buChar char="§"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14000"/>
              </a:lnSpc>
              <a:buClrTx/>
              <a:buFont typeface="Wingdings" charset="2"/>
              <a:buChar char="§"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114000"/>
              </a:lnSpc>
              <a:buClrTx/>
              <a:buFont typeface="Wingdings" charset="2"/>
              <a:buChar char="§"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2017613"/>
              </p:ext>
            </p:extLst>
          </p:nvPr>
        </p:nvGraphicFramePr>
        <p:xfrm>
          <a:off x="0" y="6477000"/>
          <a:ext cx="9144000" cy="39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1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Unit: 9 – </a:t>
                      </a:r>
                      <a:r>
                        <a:rPr lang="en-IN" sz="1400" b="1" kern="1200" baseline="0" dirty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Unix Shell 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400" b="1" kern="1200" noProof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400" b="1" kern="1200" noProof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4305300" y="651361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879C56B-9442-4A46-A8E3-D0BE8591F40A}" type="slidenum">
              <a:rPr lang="en-US" sz="1400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C2A45EBD-8D63-744F-95D7-614B58F7FE07}"/>
              </a:ext>
            </a:extLst>
          </p:cNvPr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2994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499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00" y="215182"/>
            <a:ext cx="8758800" cy="8064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600" y="1143000"/>
            <a:ext cx="4303200" cy="5181600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400"/>
            </a:lvl1pPr>
            <a:lvl2pPr marL="742950" indent="-285750">
              <a:buFont typeface="ZapfDingbatsITC" charset="0"/>
              <a:buChar char="✔"/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03200" cy="5181600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400"/>
            </a:lvl1pPr>
            <a:lvl2pPr marL="742950" indent="-285750">
              <a:buFont typeface="ZapfDingbatsITC" charset="0"/>
              <a:buChar char="✔"/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10638399"/>
              </p:ext>
            </p:extLst>
          </p:nvPr>
        </p:nvGraphicFramePr>
        <p:xfrm>
          <a:off x="0" y="6477000"/>
          <a:ext cx="9144000" cy="39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1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Unit: 1 – </a:t>
                      </a:r>
                      <a:r>
                        <a:rPr lang="en-IN" sz="1400" b="1" kern="1200" baseline="0" dirty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Unix Commands / Shell Script</a:t>
                      </a:r>
                      <a:endParaRPr lang="en-IN" sz="1400" b="1" kern="1200" dirty="0">
                        <a:solidFill>
                          <a:schemeClr val="bg1"/>
                        </a:solidFill>
                        <a:latin typeface="+mn-lt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kern="1200" noProof="1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Darshan Institute of Engineering &amp; Technology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24400" y="651361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879C56B-9442-4A46-A8E3-D0BE8591F40A}" type="slidenum">
              <a:rPr lang="en-US" sz="1400" b="1" smtClean="0">
                <a:solidFill>
                  <a:schemeClr val="bg1"/>
                </a:solidFill>
              </a:rPr>
              <a:pPr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35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250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626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837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581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682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492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76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-14748" y="986564"/>
            <a:ext cx="9158748" cy="4789606"/>
            <a:chOff x="-14748" y="986564"/>
            <a:chExt cx="9158748" cy="4789606"/>
          </a:xfrm>
        </p:grpSpPr>
        <p:grpSp>
          <p:nvGrpSpPr>
            <p:cNvPr id="25" name="Shape 411"/>
            <p:cNvGrpSpPr/>
            <p:nvPr/>
          </p:nvGrpSpPr>
          <p:grpSpPr>
            <a:xfrm>
              <a:off x="272251" y="5632170"/>
              <a:ext cx="216000" cy="144000"/>
              <a:chOff x="564675" y="1700625"/>
              <a:chExt cx="465200" cy="314200"/>
            </a:xfrm>
            <a:solidFill>
              <a:schemeClr val="accent2"/>
            </a:solidFill>
          </p:grpSpPr>
          <p:sp>
            <p:nvSpPr>
              <p:cNvPr id="53" name="Shape 41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4" name="Shape 413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5" name="Shape 41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>
                  <a:solidFill>
                    <a:srgbClr val="ED7D31"/>
                  </a:solidFill>
                </a:endParaRPr>
              </a:p>
            </p:txBody>
          </p:sp>
        </p:grpSp>
        <p:sp>
          <p:nvSpPr>
            <p:cNvPr id="26" name="Shape 509"/>
            <p:cNvSpPr/>
            <p:nvPr/>
          </p:nvSpPr>
          <p:spPr>
            <a:xfrm>
              <a:off x="308251" y="5275944"/>
              <a:ext cx="144000" cy="252000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solidFill>
              <a:schemeClr val="accent2"/>
            </a:solidFill>
            <a:ln w="12175" cap="rnd" cmpd="sng">
              <a:solidFill>
                <a:srgbClr val="59595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ED7D31"/>
                </a:soli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-14748" y="986564"/>
              <a:ext cx="9158748" cy="3628907"/>
              <a:chOff x="-14748" y="986564"/>
              <a:chExt cx="9158748" cy="3628907"/>
            </a:xfrm>
          </p:grpSpPr>
          <p:sp>
            <p:nvSpPr>
              <p:cNvPr id="45" name="Freeform 44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>
                  <a:gd name="connsiteX0" fmla="*/ 1 w 4140797"/>
                  <a:gd name="connsiteY0" fmla="*/ 0 h 2622445"/>
                  <a:gd name="connsiteX1" fmla="*/ 4140797 w 4140797"/>
                  <a:gd name="connsiteY1" fmla="*/ 0 h 2622445"/>
                  <a:gd name="connsiteX2" fmla="*/ 4140797 w 4140797"/>
                  <a:gd name="connsiteY2" fmla="*/ 2622445 h 2622445"/>
                  <a:gd name="connsiteX3" fmla="*/ 0 w 4140797"/>
                  <a:gd name="connsiteY3" fmla="*/ 2622445 h 2622445"/>
                  <a:gd name="connsiteX4" fmla="*/ 1311223 w 4140797"/>
                  <a:gd name="connsiteY4" fmla="*/ 1311222 h 2622445"/>
                  <a:gd name="connsiteX5" fmla="*/ 1 w 4140797"/>
                  <a:gd name="connsiteY5" fmla="*/ 0 h 262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797" h="2622445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Pentagon 45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/>
              </a:prstGeom>
              <a:solidFill>
                <a:srgbClr val="59595B"/>
              </a:solidFill>
              <a:ln>
                <a:solidFill>
                  <a:srgbClr val="59595B"/>
                </a:solidFill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-14748" y="986564"/>
                <a:ext cx="4014973" cy="1075928"/>
                <a:chOff x="-19391" y="1011603"/>
                <a:chExt cx="5278947" cy="1075928"/>
              </a:xfrm>
            </p:grpSpPr>
            <p:sp>
              <p:nvSpPr>
                <p:cNvPr id="51" name="Pentagon 50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/>
                </a:prstGeom>
                <a:solidFill>
                  <a:srgbClr val="F39C12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237041" y="1195624"/>
                  <a:ext cx="4181886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2000" b="1" dirty="0">
                      <a:solidFill>
                        <a:prstClr val="white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3140702</a:t>
                  </a:r>
                </a:p>
                <a:p>
                  <a:r>
                    <a:rPr lang="en-US" sz="2000" b="1" dirty="0">
                      <a:solidFill>
                        <a:prstClr val="white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Operating System</a:t>
                  </a:r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177782" y="2315222"/>
                <a:ext cx="418815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solidFill>
                      <a:prstClr val="white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Unit-9</a:t>
                </a:r>
              </a:p>
              <a:p>
                <a:r>
                  <a:rPr lang="en-US" sz="4000" b="1">
                    <a:solidFill>
                      <a:prstClr val="white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Shell Script</a:t>
                </a:r>
                <a:endParaRPr lang="en-US" sz="4400" b="1" dirty="0">
                  <a:solidFill>
                    <a:prstClr val="white"/>
                  </a:solidFill>
                  <a:ea typeface="Open Sans Bold" panose="020B0806030504020204" pitchFamily="34" charset="0"/>
                  <a:cs typeface="Open Sans Bold" panose="020B0806030504020204" pitchFamily="34" charset="0"/>
                </a:endParaRPr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>
                  <a:gd name="connsiteX0" fmla="*/ 0 w 1672363"/>
                  <a:gd name="connsiteY0" fmla="*/ 0 h 3086099"/>
                  <a:gd name="connsiteX1" fmla="*/ 129314 w 1672363"/>
                  <a:gd name="connsiteY1" fmla="*/ 0 h 3086099"/>
                  <a:gd name="connsiteX2" fmla="*/ 1672363 w 1672363"/>
                  <a:gd name="connsiteY2" fmla="*/ 1543050 h 3086099"/>
                  <a:gd name="connsiteX3" fmla="*/ 129314 w 1672363"/>
                  <a:gd name="connsiteY3" fmla="*/ 3086099 h 3086099"/>
                  <a:gd name="connsiteX4" fmla="*/ 0 w 1672363"/>
                  <a:gd name="connsiteY4" fmla="*/ 3086099 h 3086099"/>
                  <a:gd name="connsiteX5" fmla="*/ 1543049 w 1672363"/>
                  <a:gd name="connsiteY5" fmla="*/ 1543050 h 3086099"/>
                  <a:gd name="connsiteX6" fmla="*/ 0 w 1672363"/>
                  <a:gd name="connsiteY6" fmla="*/ 0 h 308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363" h="3086099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00800" y="1762696"/>
            <a:ext cx="2743200" cy="264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7457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IN" sz="4000" dirty="0">
                <a:latin typeface="+mj-lt"/>
              </a:rPr>
              <a:t>Operators</a:t>
            </a:r>
            <a:endParaRPr lang="en-US" sz="4000" dirty="0">
              <a:latin typeface="+mj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16030" y="914402"/>
          <a:ext cx="8111939" cy="540572"/>
        </p:xfrm>
        <a:graphic>
          <a:graphicData uri="http://schemas.openxmlformats.org/drawingml/2006/table">
            <a:tbl>
              <a:tblPr/>
              <a:tblGrid>
                <a:gridCol w="81119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0572">
                <a:tc>
                  <a:txBody>
                    <a:bodyPr/>
                    <a:lstStyle/>
                    <a:p>
                      <a:pPr algn="l"/>
                      <a:r>
                        <a:rPr lang="en-IN" sz="2200" b="1" dirty="0">
                          <a:effectLst/>
                        </a:rPr>
                        <a:t>Boolean Operators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16030" y="1454974"/>
          <a:ext cx="8111939" cy="2162288"/>
        </p:xfrm>
        <a:graphic>
          <a:graphicData uri="http://schemas.openxmlformats.org/drawingml/2006/table">
            <a:tbl>
              <a:tblPr/>
              <a:tblGrid>
                <a:gridCol w="22783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45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190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0572">
                <a:tc>
                  <a:txBody>
                    <a:bodyPr/>
                    <a:lstStyle/>
                    <a:p>
                      <a:pPr algn="l"/>
                      <a:r>
                        <a:rPr lang="en-IN" sz="2200" dirty="0">
                          <a:effectLst/>
                        </a:rPr>
                        <a:t>Bash 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 dirty="0">
                          <a:effectLst/>
                        </a:rPr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 dirty="0">
                          <a:effectLst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572">
                <a:tc>
                  <a:txBody>
                    <a:bodyPr/>
                    <a:lstStyle/>
                    <a:p>
                      <a:pPr algn="l"/>
                      <a:r>
                        <a:rPr lang="en-IN" sz="2200" dirty="0">
                          <a:effectLst/>
                        </a:rPr>
                        <a:t>!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 dirty="0">
                          <a:effectLst/>
                        </a:rPr>
                        <a:t>!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>
                          <a:effectLst/>
                        </a:rPr>
                        <a:t>This is logical negation.</a:t>
                      </a:r>
                      <a:endParaRPr lang="en-IN" sz="22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0572">
                <a:tc>
                  <a:txBody>
                    <a:bodyPr/>
                    <a:lstStyle/>
                    <a:p>
                      <a:pPr algn="l"/>
                      <a:r>
                        <a:rPr lang="en-IN" sz="2200" dirty="0">
                          <a:effectLst/>
                        </a:rPr>
                        <a:t>-o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 dirty="0">
                          <a:effectLst/>
                        </a:rPr>
                        <a:t>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 dirty="0">
                          <a:effectLst/>
                        </a:rPr>
                        <a:t>This is logical OR.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0572">
                <a:tc>
                  <a:txBody>
                    <a:bodyPr/>
                    <a:lstStyle/>
                    <a:p>
                      <a:pPr algn="l"/>
                      <a:r>
                        <a:rPr lang="en-IN" sz="2200" dirty="0">
                          <a:effectLst/>
                        </a:rPr>
                        <a:t>-a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 dirty="0">
                          <a:effectLst/>
                        </a:rPr>
                        <a:t>AND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 dirty="0">
                          <a:effectLst/>
                        </a:rPr>
                        <a:t>This is logical AND.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516029" y="3617262"/>
          <a:ext cx="8111939" cy="540572"/>
        </p:xfrm>
        <a:graphic>
          <a:graphicData uri="http://schemas.openxmlformats.org/drawingml/2006/table">
            <a:tbl>
              <a:tblPr/>
              <a:tblGrid>
                <a:gridCol w="81119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0572">
                <a:tc>
                  <a:txBody>
                    <a:bodyPr/>
                    <a:lstStyle/>
                    <a:p>
                      <a:pPr algn="l"/>
                      <a:r>
                        <a:rPr lang="en-IN" sz="2200" b="1" dirty="0">
                          <a:effectLst/>
                        </a:rPr>
                        <a:t>String Operators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421899" y="4157834"/>
          <a:ext cx="8111939" cy="2064572"/>
        </p:xfrm>
        <a:graphic>
          <a:graphicData uri="http://schemas.openxmlformats.org/drawingml/2006/table">
            <a:tbl>
              <a:tblPr/>
              <a:tblGrid>
                <a:gridCol w="22783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45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190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0572">
                <a:tc>
                  <a:txBody>
                    <a:bodyPr/>
                    <a:lstStyle/>
                    <a:p>
                      <a:pPr algn="l"/>
                      <a:r>
                        <a:rPr lang="en-IN" sz="2200" dirty="0">
                          <a:effectLst/>
                        </a:rPr>
                        <a:t>Bash 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 dirty="0">
                          <a:effectLst/>
                        </a:rPr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 dirty="0">
                          <a:effectLst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572">
                <a:tc>
                  <a:txBody>
                    <a:bodyPr/>
                    <a:lstStyle/>
                    <a:p>
                      <a:pPr algn="l"/>
                      <a:r>
                        <a:rPr lang="en-IN" sz="2200" dirty="0">
                          <a:effectLst/>
                        </a:rPr>
                        <a:t>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 dirty="0">
                          <a:effectLst/>
                        </a:rPr>
                        <a:t>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effectLst/>
                        </a:rPr>
                        <a:t>Checks if the value of two operands are equal or not</a:t>
                      </a:r>
                      <a:endParaRPr lang="en-IN" sz="22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0572">
                <a:tc>
                  <a:txBody>
                    <a:bodyPr/>
                    <a:lstStyle/>
                    <a:p>
                      <a:pPr algn="l"/>
                      <a:r>
                        <a:rPr lang="en-IN" sz="2200" dirty="0">
                          <a:effectLst/>
                        </a:rPr>
                        <a:t>!=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 dirty="0">
                          <a:effectLst/>
                        </a:rPr>
                        <a:t>!=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effectLst/>
                        </a:rPr>
                        <a:t>If values are not equal then the condition becomes true.</a:t>
                      </a:r>
                      <a:endParaRPr lang="en-IN" sz="22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3113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8CC972-8504-FC4E-A4E7-4E895AEC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Arithmetic Operator Example </a:t>
            </a:r>
            <a:r>
              <a:rPr lang="en-US" sz="2400" dirty="0"/>
              <a:t>(e.g. a=10, b=20)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5C4741C7-41BB-F94F-8F27-3D078F5BC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42170462"/>
              </p:ext>
            </p:extLst>
          </p:nvPr>
        </p:nvGraphicFramePr>
        <p:xfrm>
          <a:off x="190501" y="995423"/>
          <a:ext cx="8763001" cy="5436003"/>
        </p:xfrm>
        <a:graphic>
          <a:graphicData uri="http://schemas.openxmlformats.org/drawingml/2006/table">
            <a:tbl>
              <a:tblPr/>
              <a:tblGrid>
                <a:gridCol w="1811919">
                  <a:extLst>
                    <a:ext uri="{9D8B030D-6E8A-4147-A177-3AD203B41FA5}">
                      <a16:colId xmlns:a16="http://schemas.microsoft.com/office/drawing/2014/main" xmlns="" val="1796879578"/>
                    </a:ext>
                  </a:extLst>
                </a:gridCol>
                <a:gridCol w="4027990">
                  <a:extLst>
                    <a:ext uri="{9D8B030D-6E8A-4147-A177-3AD203B41FA5}">
                      <a16:colId xmlns:a16="http://schemas.microsoft.com/office/drawing/2014/main" xmlns="" val="1975451196"/>
                    </a:ext>
                  </a:extLst>
                </a:gridCol>
                <a:gridCol w="2923092">
                  <a:extLst>
                    <a:ext uri="{9D8B030D-6E8A-4147-A177-3AD203B41FA5}">
                      <a16:colId xmlns:a16="http://schemas.microsoft.com/office/drawing/2014/main" xmlns="" val="1693426808"/>
                    </a:ext>
                  </a:extLst>
                </a:gridCol>
              </a:tblGrid>
              <a:tr h="40063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</a:rPr>
                        <a:t>Operator</a:t>
                      </a:r>
                    </a:p>
                  </a:txBody>
                  <a:tcPr marL="52917" marR="52917" marT="52917" marB="529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</a:rPr>
                        <a:t>Description</a:t>
                      </a:r>
                    </a:p>
                  </a:txBody>
                  <a:tcPr marL="52917" marR="52917" marT="52917" marB="529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</a:rPr>
                        <a:t>Example</a:t>
                      </a:r>
                    </a:p>
                  </a:txBody>
                  <a:tcPr marL="52917" marR="52917" marT="52917" marB="529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40549005"/>
                  </a:ext>
                </a:extLst>
              </a:tr>
              <a:tr h="49633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</a:rPr>
                        <a:t>+ (Addition)</a:t>
                      </a:r>
                    </a:p>
                  </a:txBody>
                  <a:tcPr marL="52917" marR="52917" marT="52917" marB="529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effectLst/>
                        </a:rPr>
                        <a:t>Adds values on either side of the operator</a:t>
                      </a:r>
                    </a:p>
                  </a:txBody>
                  <a:tcPr marL="52917" marR="52917" marT="52917" marB="529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effectLst/>
                        </a:rPr>
                        <a:t>`expr $a + $b` will give 30</a:t>
                      </a:r>
                    </a:p>
                  </a:txBody>
                  <a:tcPr marL="52917" marR="52917" marT="52917" marB="529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521673"/>
                  </a:ext>
                </a:extLst>
              </a:tr>
              <a:tr h="68973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>
                          <a:effectLst/>
                        </a:rPr>
                        <a:t>- (Subtraction)</a:t>
                      </a:r>
                    </a:p>
                  </a:txBody>
                  <a:tcPr marL="52917" marR="52917" marT="52917" marB="529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effectLst/>
                        </a:rPr>
                        <a:t>Subtracts right hand operand from left hand operand</a:t>
                      </a:r>
                    </a:p>
                  </a:txBody>
                  <a:tcPr marL="52917" marR="52917" marT="52917" marB="529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effectLst/>
                        </a:rPr>
                        <a:t>`expr $a - $b` will give -10</a:t>
                      </a:r>
                    </a:p>
                  </a:txBody>
                  <a:tcPr marL="52917" marR="52917" marT="52917" marB="529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2581174"/>
                  </a:ext>
                </a:extLst>
              </a:tr>
              <a:tr h="68973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</a:rPr>
                        <a:t>* (Multiplication)</a:t>
                      </a:r>
                    </a:p>
                  </a:txBody>
                  <a:tcPr marL="52917" marR="52917" marT="52917" marB="529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effectLst/>
                        </a:rPr>
                        <a:t>Multiplies values on either side of the operator</a:t>
                      </a:r>
                    </a:p>
                  </a:txBody>
                  <a:tcPr marL="52917" marR="52917" marT="52917" marB="529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effectLst/>
                        </a:rPr>
                        <a:t>`expr $a \* $b` will give 200</a:t>
                      </a:r>
                    </a:p>
                  </a:txBody>
                  <a:tcPr marL="52917" marR="52917" marT="52917" marB="529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12808"/>
                  </a:ext>
                </a:extLst>
              </a:tr>
              <a:tr h="68973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>
                          <a:effectLst/>
                        </a:rPr>
                        <a:t>/ (Division)</a:t>
                      </a:r>
                    </a:p>
                  </a:txBody>
                  <a:tcPr marL="52917" marR="52917" marT="52917" marB="529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effectLst/>
                        </a:rPr>
                        <a:t>Divides left hand operand by right hand operand</a:t>
                      </a:r>
                    </a:p>
                  </a:txBody>
                  <a:tcPr marL="52917" marR="52917" marT="52917" marB="529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effectLst/>
                        </a:rPr>
                        <a:t>`expr $b / $a` will give 2</a:t>
                      </a:r>
                    </a:p>
                  </a:txBody>
                  <a:tcPr marL="52917" marR="52917" marT="52917" marB="529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385964"/>
                  </a:ext>
                </a:extLst>
              </a:tr>
              <a:tr h="68973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>
                          <a:effectLst/>
                        </a:rPr>
                        <a:t>% (Modulus)</a:t>
                      </a:r>
                    </a:p>
                  </a:txBody>
                  <a:tcPr marL="52917" marR="52917" marT="52917" marB="529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effectLst/>
                        </a:rPr>
                        <a:t>Divides left hand operand by right hand operand and returns remainder</a:t>
                      </a:r>
                    </a:p>
                  </a:txBody>
                  <a:tcPr marL="52917" marR="52917" marT="52917" marB="529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effectLst/>
                        </a:rPr>
                        <a:t>`expr $b % $a` will give 0</a:t>
                      </a:r>
                    </a:p>
                  </a:txBody>
                  <a:tcPr marL="52917" marR="52917" marT="52917" marB="529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7073460"/>
                  </a:ext>
                </a:extLst>
              </a:tr>
              <a:tr h="40063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</a:rPr>
                        <a:t>= (Assignment)</a:t>
                      </a:r>
                    </a:p>
                  </a:txBody>
                  <a:tcPr marL="52917" marR="52917" marT="52917" marB="529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1800" dirty="0">
                          <a:effectLst/>
                        </a:rPr>
                        <a:t>Assigns right operand in left operand</a:t>
                      </a:r>
                    </a:p>
                  </a:txBody>
                  <a:tcPr marL="52917" marR="52917" marT="52917" marB="52917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effectLst/>
                        </a:rPr>
                        <a:t>a = $b assign value of b into a</a:t>
                      </a:r>
                    </a:p>
                  </a:txBody>
                  <a:tcPr marL="52917" marR="52917" marT="52917" marB="529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7982633"/>
                  </a:ext>
                </a:extLst>
              </a:tr>
              <a:tr h="68973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</a:rPr>
                        <a:t>== (Equality)</a:t>
                      </a:r>
                    </a:p>
                  </a:txBody>
                  <a:tcPr marL="52917" marR="52917" marT="52917" marB="529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effectLst/>
                        </a:rPr>
                        <a:t>Compares two numbers, if both are same then returns true.</a:t>
                      </a:r>
                    </a:p>
                  </a:txBody>
                  <a:tcPr marL="52917" marR="52917" marT="52917" marB="529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effectLst/>
                        </a:rPr>
                        <a:t>[ $a == $b ] would return false.</a:t>
                      </a:r>
                    </a:p>
                  </a:txBody>
                  <a:tcPr marL="52917" marR="52917" marT="52917" marB="529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372246"/>
                  </a:ext>
                </a:extLst>
              </a:tr>
              <a:tr h="68973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</a:rPr>
                        <a:t>!= (Not Equality)</a:t>
                      </a:r>
                    </a:p>
                  </a:txBody>
                  <a:tcPr marL="52917" marR="52917" marT="52917" marB="529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effectLst/>
                        </a:rPr>
                        <a:t>Compares two numbers, if both are different then returns true.</a:t>
                      </a:r>
                    </a:p>
                  </a:txBody>
                  <a:tcPr marL="52917" marR="52917" marT="52917" marB="529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effectLst/>
                        </a:rPr>
                        <a:t>[ $a != $b ] would return true.</a:t>
                      </a:r>
                    </a:p>
                  </a:txBody>
                  <a:tcPr marL="52917" marR="52917" marT="52917" marB="529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70441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19665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842049-F258-0140-8168-99F44EB3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Operator Example </a:t>
            </a:r>
            <a:r>
              <a:rPr lang="en-US" sz="2400" dirty="0"/>
              <a:t>(e.g. a=10, b=20)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8BE909A-71D6-0E4B-A5B2-7DF51599FB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58443174"/>
              </p:ext>
            </p:extLst>
          </p:nvPr>
        </p:nvGraphicFramePr>
        <p:xfrm>
          <a:off x="190501" y="1002175"/>
          <a:ext cx="8653285" cy="5400001"/>
        </p:xfrm>
        <a:graphic>
          <a:graphicData uri="http://schemas.openxmlformats.org/drawingml/2006/table">
            <a:tbl>
              <a:tblPr/>
              <a:tblGrid>
                <a:gridCol w="1065597">
                  <a:extLst>
                    <a:ext uri="{9D8B030D-6E8A-4147-A177-3AD203B41FA5}">
                      <a16:colId xmlns:a16="http://schemas.microsoft.com/office/drawing/2014/main" xmlns="" val="84733648"/>
                    </a:ext>
                  </a:extLst>
                </a:gridCol>
                <a:gridCol w="6221148">
                  <a:extLst>
                    <a:ext uri="{9D8B030D-6E8A-4147-A177-3AD203B41FA5}">
                      <a16:colId xmlns:a16="http://schemas.microsoft.com/office/drawing/2014/main" xmlns="" val="3938694133"/>
                    </a:ext>
                  </a:extLst>
                </a:gridCol>
                <a:gridCol w="1366540">
                  <a:extLst>
                    <a:ext uri="{9D8B030D-6E8A-4147-A177-3AD203B41FA5}">
                      <a16:colId xmlns:a16="http://schemas.microsoft.com/office/drawing/2014/main" xmlns="" val="3353838486"/>
                    </a:ext>
                  </a:extLst>
                </a:gridCol>
              </a:tblGrid>
              <a:tr h="389362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effectLst/>
                        </a:rPr>
                        <a:t>Operator</a:t>
                      </a:r>
                    </a:p>
                  </a:txBody>
                  <a:tcPr marL="35371" marR="35371" marT="35371" marB="353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effectLst/>
                        </a:rPr>
                        <a:t>Description</a:t>
                      </a:r>
                    </a:p>
                  </a:txBody>
                  <a:tcPr marL="35371" marR="35371" marT="35371" marB="353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effectLst/>
                        </a:rPr>
                        <a:t>Example</a:t>
                      </a:r>
                    </a:p>
                  </a:txBody>
                  <a:tcPr marL="35371" marR="35371" marT="35371" marB="353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594739"/>
                  </a:ext>
                </a:extLst>
              </a:tr>
              <a:tr h="70537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effectLst/>
                        </a:rPr>
                        <a:t>-</a:t>
                      </a:r>
                      <a:r>
                        <a:rPr lang="en-IN" sz="2000" b="1" dirty="0" err="1">
                          <a:effectLst/>
                        </a:rPr>
                        <a:t>eq</a:t>
                      </a:r>
                      <a:endParaRPr lang="en-IN" sz="2000" dirty="0">
                        <a:effectLst/>
                      </a:endParaRPr>
                    </a:p>
                  </a:txBody>
                  <a:tcPr marL="35371" marR="35371" marT="35371" marB="353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Checks if the value of two operands are equal or not; if yes, then the condition becomes true.</a:t>
                      </a:r>
                    </a:p>
                  </a:txBody>
                  <a:tcPr marL="35371" marR="35371" marT="35371" marB="353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[ $a -</a:t>
                      </a:r>
                      <a:r>
                        <a:rPr lang="en-IN" sz="2000" dirty="0" err="1">
                          <a:effectLst/>
                        </a:rPr>
                        <a:t>eq</a:t>
                      </a:r>
                      <a:r>
                        <a:rPr lang="en-IN" sz="2000" dirty="0">
                          <a:effectLst/>
                        </a:rPr>
                        <a:t> $b ] is not true.</a:t>
                      </a:r>
                    </a:p>
                  </a:txBody>
                  <a:tcPr marL="35371" marR="35371" marT="35371" marB="353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1024760"/>
                  </a:ext>
                </a:extLst>
              </a:tr>
              <a:tr h="754161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effectLst/>
                        </a:rPr>
                        <a:t>-ne</a:t>
                      </a:r>
                      <a:endParaRPr lang="en-IN" sz="2000" dirty="0">
                        <a:effectLst/>
                      </a:endParaRPr>
                    </a:p>
                  </a:txBody>
                  <a:tcPr marL="35371" marR="35371" marT="35371" marB="353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Checks if the value of two operands are equal or not; if values are not equal, then the condition becomes true.</a:t>
                      </a:r>
                    </a:p>
                  </a:txBody>
                  <a:tcPr marL="35371" marR="35371" marT="35371" marB="353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dirty="0">
                          <a:effectLst/>
                        </a:rPr>
                        <a:t>[ $a -ne $b ] is true.</a:t>
                      </a:r>
                    </a:p>
                  </a:txBody>
                  <a:tcPr marL="35371" marR="35371" marT="35371" marB="3537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4452265"/>
                  </a:ext>
                </a:extLst>
              </a:tr>
              <a:tr h="754161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effectLst/>
                        </a:rPr>
                        <a:t>-</a:t>
                      </a:r>
                      <a:r>
                        <a:rPr lang="en-IN" sz="2000" b="1" dirty="0" err="1">
                          <a:effectLst/>
                        </a:rPr>
                        <a:t>gt</a:t>
                      </a:r>
                      <a:endParaRPr lang="en-IN" sz="2000" dirty="0">
                        <a:effectLst/>
                      </a:endParaRPr>
                    </a:p>
                  </a:txBody>
                  <a:tcPr marL="35371" marR="35371" marT="35371" marB="353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Checks if the value of left operand is greater than the value of right operand; if yes, then the condition becomes true.</a:t>
                      </a:r>
                    </a:p>
                  </a:txBody>
                  <a:tcPr marL="35371" marR="35371" marT="35371" marB="353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dirty="0">
                          <a:effectLst/>
                        </a:rPr>
                        <a:t>[ $a -</a:t>
                      </a:r>
                      <a:r>
                        <a:rPr lang="en-IN" sz="2000" dirty="0" err="1">
                          <a:effectLst/>
                        </a:rPr>
                        <a:t>gt</a:t>
                      </a:r>
                      <a:r>
                        <a:rPr lang="en-IN" sz="2000" dirty="0">
                          <a:effectLst/>
                        </a:rPr>
                        <a:t> $b ] is not true.</a:t>
                      </a:r>
                    </a:p>
                  </a:txBody>
                  <a:tcPr marL="35371" marR="35371" marT="35371" marB="3537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0085442"/>
                  </a:ext>
                </a:extLst>
              </a:tr>
              <a:tr h="754161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effectLst/>
                        </a:rPr>
                        <a:t>-</a:t>
                      </a:r>
                      <a:r>
                        <a:rPr lang="en-IN" sz="2000" b="1" dirty="0" err="1">
                          <a:effectLst/>
                        </a:rPr>
                        <a:t>lt</a:t>
                      </a:r>
                      <a:endParaRPr lang="en-IN" sz="2000" dirty="0">
                        <a:effectLst/>
                      </a:endParaRPr>
                    </a:p>
                  </a:txBody>
                  <a:tcPr marL="35371" marR="35371" marT="35371" marB="353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Checks if the value of left operand is less than the value of right operand; if yes, then the condition becomes true.</a:t>
                      </a:r>
                    </a:p>
                  </a:txBody>
                  <a:tcPr marL="35371" marR="35371" marT="35371" marB="353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dirty="0">
                          <a:effectLst/>
                        </a:rPr>
                        <a:t>[ $a -</a:t>
                      </a:r>
                      <a:r>
                        <a:rPr lang="en-IN" sz="2000" dirty="0" err="1">
                          <a:effectLst/>
                        </a:rPr>
                        <a:t>lt</a:t>
                      </a:r>
                      <a:r>
                        <a:rPr lang="en-IN" sz="2000" dirty="0">
                          <a:effectLst/>
                        </a:rPr>
                        <a:t> $b ] is true.</a:t>
                      </a:r>
                    </a:p>
                  </a:txBody>
                  <a:tcPr marL="35371" marR="35371" marT="35371" marB="3537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2352580"/>
                  </a:ext>
                </a:extLst>
              </a:tr>
              <a:tr h="102139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effectLst/>
                        </a:rPr>
                        <a:t>-</a:t>
                      </a:r>
                      <a:r>
                        <a:rPr lang="en-IN" sz="2000" b="1" dirty="0" err="1">
                          <a:effectLst/>
                        </a:rPr>
                        <a:t>ge</a:t>
                      </a:r>
                      <a:endParaRPr lang="en-IN" sz="2000" dirty="0">
                        <a:effectLst/>
                      </a:endParaRPr>
                    </a:p>
                  </a:txBody>
                  <a:tcPr marL="35371" marR="35371" marT="35371" marB="353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Checks if the value of left operand is greater than or equal to the value of right operand; if yes, then the condition becomes true.</a:t>
                      </a:r>
                    </a:p>
                  </a:txBody>
                  <a:tcPr marL="35371" marR="35371" marT="35371" marB="353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dirty="0">
                          <a:effectLst/>
                        </a:rPr>
                        <a:t>[ $a -</a:t>
                      </a:r>
                      <a:r>
                        <a:rPr lang="en-IN" sz="2000" dirty="0" err="1">
                          <a:effectLst/>
                        </a:rPr>
                        <a:t>ge</a:t>
                      </a:r>
                      <a:r>
                        <a:rPr lang="en-IN" sz="2000" dirty="0">
                          <a:effectLst/>
                        </a:rPr>
                        <a:t> $b ] is not true.</a:t>
                      </a:r>
                    </a:p>
                  </a:txBody>
                  <a:tcPr marL="35371" marR="35371" marT="35371" marB="3537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7241486"/>
                  </a:ext>
                </a:extLst>
              </a:tr>
              <a:tr h="102139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effectLst/>
                        </a:rPr>
                        <a:t>-le</a:t>
                      </a:r>
                      <a:endParaRPr lang="en-IN" sz="2000" dirty="0">
                        <a:effectLst/>
                      </a:endParaRPr>
                    </a:p>
                  </a:txBody>
                  <a:tcPr marL="35371" marR="35371" marT="35371" marB="353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Checks if the value of left operand is less than or equal to the value of right operand; if yes, then the condition becomes true.</a:t>
                      </a:r>
                    </a:p>
                  </a:txBody>
                  <a:tcPr marL="35371" marR="35371" marT="35371" marB="3537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dirty="0">
                          <a:effectLst/>
                        </a:rPr>
                        <a:t>[ $a -le $b ] is true.</a:t>
                      </a:r>
                    </a:p>
                  </a:txBody>
                  <a:tcPr marL="35371" marR="35371" marT="35371" marB="3537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8901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82214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549F90-7315-9846-8F1D-5F6F2627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 Example </a:t>
            </a:r>
            <a:r>
              <a:rPr lang="en-US" sz="2400" dirty="0"/>
              <a:t>(e.g. a=10, b=20)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A41FE1B1-E1B1-724C-BF36-D446770F9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09197757"/>
              </p:ext>
            </p:extLst>
          </p:nvPr>
        </p:nvGraphicFramePr>
        <p:xfrm>
          <a:off x="190501" y="1006033"/>
          <a:ext cx="8762999" cy="3048000"/>
        </p:xfrm>
        <a:graphic>
          <a:graphicData uri="http://schemas.openxmlformats.org/drawingml/2006/table">
            <a:tbl>
              <a:tblPr/>
              <a:tblGrid>
                <a:gridCol w="1147411">
                  <a:extLst>
                    <a:ext uri="{9D8B030D-6E8A-4147-A177-3AD203B41FA5}">
                      <a16:colId xmlns:a16="http://schemas.microsoft.com/office/drawing/2014/main" xmlns="" val="1340573556"/>
                    </a:ext>
                  </a:extLst>
                </a:gridCol>
                <a:gridCol w="4912417">
                  <a:extLst>
                    <a:ext uri="{9D8B030D-6E8A-4147-A177-3AD203B41FA5}">
                      <a16:colId xmlns:a16="http://schemas.microsoft.com/office/drawing/2014/main" xmlns="" val="2173526682"/>
                    </a:ext>
                  </a:extLst>
                </a:gridCol>
                <a:gridCol w="2703171">
                  <a:extLst>
                    <a:ext uri="{9D8B030D-6E8A-4147-A177-3AD203B41FA5}">
                      <a16:colId xmlns:a16="http://schemas.microsoft.com/office/drawing/2014/main" xmlns="" val="4231918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1573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effectLst/>
                        </a:rPr>
                        <a:t>!</a:t>
                      </a:r>
                      <a:endParaRPr lang="en-IN" sz="20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This is logical negation. This inverts a true condition into false and vice versa.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dirty="0">
                          <a:effectLst/>
                        </a:rPr>
                        <a:t>[ ! false ] is true.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4602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effectLst/>
                        </a:rPr>
                        <a:t>-o</a:t>
                      </a:r>
                      <a:endParaRPr lang="en-IN" sz="20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This is logical </a:t>
                      </a:r>
                      <a:r>
                        <a:rPr lang="en-IN" sz="2000" b="1" dirty="0">
                          <a:effectLst/>
                        </a:rPr>
                        <a:t>OR</a:t>
                      </a:r>
                      <a:r>
                        <a:rPr lang="en-IN" sz="2000" dirty="0">
                          <a:effectLst/>
                        </a:rPr>
                        <a:t>. If one of the operands is true, then the condition becomes true.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[ $a -</a:t>
                      </a:r>
                      <a:r>
                        <a:rPr lang="en-IN" sz="2000" dirty="0" err="1">
                          <a:effectLst/>
                        </a:rPr>
                        <a:t>lt</a:t>
                      </a:r>
                      <a:r>
                        <a:rPr lang="en-IN" sz="2000" dirty="0">
                          <a:effectLst/>
                        </a:rPr>
                        <a:t> 20 -o $b -</a:t>
                      </a:r>
                      <a:r>
                        <a:rPr lang="en-IN" sz="2000" dirty="0" err="1">
                          <a:effectLst/>
                        </a:rPr>
                        <a:t>gt</a:t>
                      </a:r>
                      <a:r>
                        <a:rPr lang="en-IN" sz="2000" dirty="0">
                          <a:effectLst/>
                        </a:rPr>
                        <a:t> 100 ] is true.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8463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effectLst/>
                        </a:rPr>
                        <a:t>-a</a:t>
                      </a:r>
                      <a:endParaRPr lang="en-IN" sz="20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This is logical </a:t>
                      </a:r>
                      <a:r>
                        <a:rPr lang="en-IN" sz="2000" b="1" dirty="0">
                          <a:effectLst/>
                        </a:rPr>
                        <a:t>AND</a:t>
                      </a:r>
                      <a:r>
                        <a:rPr lang="en-IN" sz="2000" dirty="0">
                          <a:effectLst/>
                        </a:rPr>
                        <a:t>. If both the operands are true, then the condition becomes true otherwise false.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dirty="0">
                          <a:effectLst/>
                        </a:rPr>
                        <a:t>[ $a -</a:t>
                      </a:r>
                      <a:r>
                        <a:rPr lang="en-IN" sz="2000" dirty="0" err="1">
                          <a:effectLst/>
                        </a:rPr>
                        <a:t>lt</a:t>
                      </a:r>
                      <a:r>
                        <a:rPr lang="en-IN" sz="2000" dirty="0">
                          <a:effectLst/>
                        </a:rPr>
                        <a:t> 20 -a $b -</a:t>
                      </a:r>
                      <a:r>
                        <a:rPr lang="en-IN" sz="2000" dirty="0" err="1">
                          <a:effectLst/>
                        </a:rPr>
                        <a:t>gt</a:t>
                      </a:r>
                      <a:r>
                        <a:rPr lang="en-IN" sz="2000" dirty="0">
                          <a:effectLst/>
                        </a:rPr>
                        <a:t> 100 ] is false.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040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35740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083BEB-D6EF-D641-B0BC-576FF221A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Operator Example </a:t>
            </a:r>
            <a:r>
              <a:rPr lang="en-US" sz="2400" dirty="0"/>
              <a:t>(e.g. a=“</a:t>
            </a:r>
            <a:r>
              <a:rPr lang="en-US" sz="2400" dirty="0" err="1"/>
              <a:t>abc</a:t>
            </a:r>
            <a:r>
              <a:rPr lang="en-US" sz="2400" dirty="0"/>
              <a:t>”, b=“</a:t>
            </a:r>
            <a:r>
              <a:rPr lang="en-US" sz="2400" dirty="0" err="1"/>
              <a:t>efg</a:t>
            </a:r>
            <a:r>
              <a:rPr lang="en-US" sz="2400" dirty="0"/>
              <a:t>”)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11E821BA-ED79-1E4A-8F02-5172E97D45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97441331"/>
              </p:ext>
            </p:extLst>
          </p:nvPr>
        </p:nvGraphicFramePr>
        <p:xfrm>
          <a:off x="190501" y="1000243"/>
          <a:ext cx="8828693" cy="4418685"/>
        </p:xfrm>
        <a:graphic>
          <a:graphicData uri="http://schemas.openxmlformats.org/drawingml/2006/table">
            <a:tbl>
              <a:tblPr/>
              <a:tblGrid>
                <a:gridCol w="1114545">
                  <a:extLst>
                    <a:ext uri="{9D8B030D-6E8A-4147-A177-3AD203B41FA5}">
                      <a16:colId xmlns:a16="http://schemas.microsoft.com/office/drawing/2014/main" xmlns="" val="3601781009"/>
                    </a:ext>
                  </a:extLst>
                </a:gridCol>
                <a:gridCol w="6330490">
                  <a:extLst>
                    <a:ext uri="{9D8B030D-6E8A-4147-A177-3AD203B41FA5}">
                      <a16:colId xmlns:a16="http://schemas.microsoft.com/office/drawing/2014/main" xmlns="" val="922520694"/>
                    </a:ext>
                  </a:extLst>
                </a:gridCol>
                <a:gridCol w="1383658">
                  <a:extLst>
                    <a:ext uri="{9D8B030D-6E8A-4147-A177-3AD203B41FA5}">
                      <a16:colId xmlns:a16="http://schemas.microsoft.com/office/drawing/2014/main" xmlns="" val="2074148236"/>
                    </a:ext>
                  </a:extLst>
                </a:gridCol>
              </a:tblGrid>
              <a:tr h="469742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effectLst/>
                        </a:rPr>
                        <a:t>Operator</a:t>
                      </a:r>
                    </a:p>
                  </a:txBody>
                  <a:tcPr marL="50511" marR="50511" marT="50511" marB="5051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effectLst/>
                        </a:rPr>
                        <a:t>Description</a:t>
                      </a:r>
                    </a:p>
                  </a:txBody>
                  <a:tcPr marL="50511" marR="50511" marT="50511" marB="5051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effectLst/>
                        </a:rPr>
                        <a:t>Example</a:t>
                      </a:r>
                    </a:p>
                  </a:txBody>
                  <a:tcPr marL="50511" marR="50511" marT="50511" marB="5051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5941493"/>
                  </a:ext>
                </a:extLst>
              </a:tr>
              <a:tr h="79979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effectLst/>
                        </a:rPr>
                        <a:t>=</a:t>
                      </a:r>
                      <a:endParaRPr lang="en-IN" sz="2000" dirty="0">
                        <a:effectLst/>
                      </a:endParaRPr>
                    </a:p>
                  </a:txBody>
                  <a:tcPr marL="50511" marR="50511" marT="50511" marB="505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Checks if the value of two operands are equal or not; if yes, then the condition becomes true.</a:t>
                      </a:r>
                    </a:p>
                  </a:txBody>
                  <a:tcPr marL="50511" marR="50511" marT="50511" marB="505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[ $a = $b ] </a:t>
                      </a:r>
                    </a:p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is not true.</a:t>
                      </a:r>
                    </a:p>
                  </a:txBody>
                  <a:tcPr marL="50511" marR="50511" marT="50511" marB="505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7833954"/>
                  </a:ext>
                </a:extLst>
              </a:tr>
              <a:tr h="897283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effectLst/>
                        </a:rPr>
                        <a:t>!=</a:t>
                      </a:r>
                      <a:endParaRPr lang="en-IN" sz="2000" dirty="0">
                        <a:effectLst/>
                      </a:endParaRPr>
                    </a:p>
                  </a:txBody>
                  <a:tcPr marL="50511" marR="50511" marT="50511" marB="505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Checks if the value of two operands are equal or not; if values are not equal then the condition becomes true.</a:t>
                      </a:r>
                    </a:p>
                  </a:txBody>
                  <a:tcPr marL="50511" marR="50511" marT="50511" marB="505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[ $a != $b ] is true.</a:t>
                      </a:r>
                    </a:p>
                  </a:txBody>
                  <a:tcPr marL="50511" marR="50511" marT="50511" marB="505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9242671"/>
                  </a:ext>
                </a:extLst>
              </a:tr>
              <a:tr h="760407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effectLst/>
                        </a:rPr>
                        <a:t>-z</a:t>
                      </a:r>
                      <a:endParaRPr lang="en-IN" sz="2000" dirty="0">
                        <a:effectLst/>
                      </a:endParaRPr>
                    </a:p>
                  </a:txBody>
                  <a:tcPr marL="50511" marR="50511" marT="50511" marB="505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Checks if the given string operand size is zero; if it is zero length, then it returns true.</a:t>
                      </a:r>
                    </a:p>
                  </a:txBody>
                  <a:tcPr marL="50511" marR="50511" marT="50511" marB="505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[ -z $a ] </a:t>
                      </a:r>
                    </a:p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is not true.</a:t>
                      </a:r>
                    </a:p>
                  </a:txBody>
                  <a:tcPr marL="50511" marR="50511" marT="50511" marB="505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077310"/>
                  </a:ext>
                </a:extLst>
              </a:tr>
              <a:tr h="760407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effectLst/>
                        </a:rPr>
                        <a:t>-n</a:t>
                      </a:r>
                      <a:endParaRPr lang="en-IN" sz="2000" dirty="0">
                        <a:effectLst/>
                      </a:endParaRPr>
                    </a:p>
                  </a:txBody>
                  <a:tcPr marL="50511" marR="50511" marT="50511" marB="505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Checks if the given string operand size is non-zero; if it is nonzero length, then it returns true.</a:t>
                      </a:r>
                    </a:p>
                  </a:txBody>
                  <a:tcPr marL="50511" marR="50511" marT="50511" marB="505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[ -n $a ] </a:t>
                      </a:r>
                    </a:p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is not false.</a:t>
                      </a:r>
                    </a:p>
                  </a:txBody>
                  <a:tcPr marL="50511" marR="50511" marT="50511" marB="505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6762174"/>
                  </a:ext>
                </a:extLst>
              </a:tr>
              <a:tr h="73105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 err="1">
                          <a:effectLst/>
                        </a:rPr>
                        <a:t>str</a:t>
                      </a:r>
                      <a:endParaRPr lang="en-IN" sz="2000" dirty="0">
                        <a:effectLst/>
                      </a:endParaRPr>
                    </a:p>
                  </a:txBody>
                  <a:tcPr marL="50511" marR="50511" marT="50511" marB="505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Checks if </a:t>
                      </a:r>
                      <a:r>
                        <a:rPr lang="en-IN" sz="2000" b="1">
                          <a:effectLst/>
                        </a:rPr>
                        <a:t>str</a:t>
                      </a:r>
                      <a:r>
                        <a:rPr lang="en-IN" sz="2000">
                          <a:effectLst/>
                        </a:rPr>
                        <a:t> is not the empty string; if it is empty, then it returns false.</a:t>
                      </a:r>
                    </a:p>
                  </a:txBody>
                  <a:tcPr marL="50511" marR="50511" marT="50511" marB="505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[ $a ] </a:t>
                      </a:r>
                    </a:p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is not false.</a:t>
                      </a:r>
                    </a:p>
                  </a:txBody>
                  <a:tcPr marL="50511" marR="50511" marT="50511" marB="5051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8792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10982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IN" sz="4000" dirty="0">
                <a:latin typeface="+mj-lt"/>
              </a:rPr>
              <a:t>expr Command</a:t>
            </a:r>
            <a:endParaRPr lang="en-US" sz="4000" dirty="0"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expr command in Unix evaluates a given expression and displays its corresponding output.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It is used for:</a:t>
            </a:r>
          </a:p>
          <a:p>
            <a:pPr marL="444500" indent="-269875" algn="just">
              <a:buFont typeface="Arial" panose="020B0604020202020204" pitchFamily="34" charset="0"/>
              <a:buChar char="•"/>
            </a:pPr>
            <a:r>
              <a:rPr lang="en-US" dirty="0"/>
              <a:t>Basic operations like addition, subtraction, multiplication, division, and modulus on integers.</a:t>
            </a:r>
          </a:p>
          <a:p>
            <a:pPr marL="444500" indent="-269875" algn="just">
              <a:buFont typeface="Arial" panose="020B0604020202020204" pitchFamily="34" charset="0"/>
              <a:buChar char="•"/>
            </a:pPr>
            <a:r>
              <a:rPr lang="en-US" dirty="0"/>
              <a:t>Evaluating regular expressions, string operations like substring, length of strings etc.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Syntax : </a:t>
            </a:r>
            <a:r>
              <a:rPr lang="en-US" b="1" dirty="0"/>
              <a:t>expr EXPRESSION</a:t>
            </a:r>
          </a:p>
          <a:p>
            <a:pPr marL="174625" indent="0" algn="just">
              <a:buNone/>
            </a:pP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97540" y="4787153"/>
            <a:ext cx="1761565" cy="1116106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</a:rPr>
              <a:t>$ expr 3 + 5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output:</a:t>
            </a:r>
          </a:p>
          <a:p>
            <a:r>
              <a:rPr lang="en-IN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438399" y="4787153"/>
            <a:ext cx="1761565" cy="1116106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</a:rPr>
              <a:t>$ expr 3 \* 5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output:</a:t>
            </a:r>
          </a:p>
          <a:p>
            <a:r>
              <a:rPr lang="en-IN" sz="2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374773" y="4518764"/>
            <a:ext cx="3666567" cy="1882033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>
                <a:solidFill>
                  <a:schemeClr val="tx1"/>
                </a:solidFill>
              </a:rPr>
              <a:t>num1=10</a:t>
            </a:r>
          </a:p>
          <a:p>
            <a:r>
              <a:rPr lang="pt-BR" sz="2000" dirty="0">
                <a:solidFill>
                  <a:schemeClr val="tx1"/>
                </a:solidFill>
              </a:rPr>
              <a:t>num2=20</a:t>
            </a:r>
          </a:p>
          <a:p>
            <a:r>
              <a:rPr lang="pt-BR" sz="2000" dirty="0">
                <a:solidFill>
                  <a:schemeClr val="tx1"/>
                </a:solidFill>
              </a:rPr>
              <a:t>sum=`expr $num1 + $num2`</a:t>
            </a:r>
          </a:p>
          <a:p>
            <a:r>
              <a:rPr lang="pt-BR" sz="2000" dirty="0">
                <a:solidFill>
                  <a:schemeClr val="tx1"/>
                </a:solidFill>
              </a:rPr>
              <a:t>echo $sum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output:</a:t>
            </a:r>
            <a:r>
              <a:rPr lang="en-IN" sz="2000" dirty="0">
                <a:solidFill>
                  <a:schemeClr val="tx1"/>
                </a:solidFill>
              </a:rPr>
              <a:t> 30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56826" y="3681640"/>
            <a:ext cx="2082052" cy="1662214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4792753" y="3968924"/>
            <a:ext cx="1232648" cy="499169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 err="1">
                <a:solidFill>
                  <a:schemeClr val="tx1"/>
                </a:solidFill>
              </a:rPr>
              <a:t>Backtick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495795" y="5354874"/>
            <a:ext cx="3490635" cy="30325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200" b="1" dirty="0">
                <a:solidFill>
                  <a:schemeClr val="tx1"/>
                </a:solidFill>
              </a:rPr>
              <a:t>sum=`expr $num1 + $num2`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177711" y="5261434"/>
            <a:ext cx="221281" cy="396691"/>
          </a:xfrm>
          <a:prstGeom prst="roundRect">
            <a:avLst/>
          </a:prstGeom>
          <a:noFill/>
          <a:ln w="412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le 19"/>
          <p:cNvSpPr/>
          <p:nvPr/>
        </p:nvSpPr>
        <p:spPr>
          <a:xfrm>
            <a:off x="7723163" y="5308153"/>
            <a:ext cx="173621" cy="396691"/>
          </a:xfrm>
          <a:prstGeom prst="roundRect">
            <a:avLst/>
          </a:prstGeom>
          <a:noFill/>
          <a:ln w="412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/>
          <p:cNvCxnSpPr>
            <a:stCxn id="15" idx="1"/>
          </p:cNvCxnSpPr>
          <p:nvPr/>
        </p:nvCxnSpPr>
        <p:spPr>
          <a:xfrm flipH="1">
            <a:off x="5409077" y="4512747"/>
            <a:ext cx="1047749" cy="74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1"/>
            <a:endCxn id="20" idx="0"/>
          </p:cNvCxnSpPr>
          <p:nvPr/>
        </p:nvCxnSpPr>
        <p:spPr>
          <a:xfrm>
            <a:off x="6456826" y="4512747"/>
            <a:ext cx="1353148" cy="79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</p:cNvCxnSpPr>
          <p:nvPr/>
        </p:nvCxnSpPr>
        <p:spPr>
          <a:xfrm>
            <a:off x="6025401" y="4218509"/>
            <a:ext cx="431425" cy="11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7370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6" grpId="0" animBg="1"/>
      <p:bldP spid="19" grpId="0" animBg="1"/>
      <p:bldP spid="18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IN" sz="4000" dirty="0">
                <a:latin typeface="+mj-lt"/>
              </a:rPr>
              <a:t>if Statement</a:t>
            </a:r>
            <a:endParaRPr lang="en-US" sz="4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If statements use the if, then, else, and fi keywords.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condition goes in square brackets.</a:t>
            </a:r>
          </a:p>
          <a:p>
            <a:pPr algn="just"/>
            <a:r>
              <a:rPr lang="en-US" b="1" dirty="0"/>
              <a:t>Syntax :</a:t>
            </a:r>
          </a:p>
          <a:p>
            <a:pPr marL="0" indent="538163">
              <a:buNone/>
            </a:pPr>
            <a:r>
              <a:rPr lang="en-US" sz="3600" b="1" dirty="0"/>
              <a:t>if [ &lt;some test&gt; ]</a:t>
            </a:r>
            <a:br>
              <a:rPr lang="en-US" sz="3600" b="1" dirty="0"/>
            </a:br>
            <a:r>
              <a:rPr lang="en-US" sz="3600" dirty="0"/>
              <a:t>        </a:t>
            </a:r>
            <a:r>
              <a:rPr lang="en-US" sz="3600" b="1" dirty="0"/>
              <a:t>then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	&lt;commands&gt;</a:t>
            </a:r>
            <a:br>
              <a:rPr lang="en-US" sz="3600" dirty="0"/>
            </a:br>
            <a:r>
              <a:rPr lang="en-US" sz="3600" dirty="0"/>
              <a:t>       </a:t>
            </a:r>
            <a:r>
              <a:rPr lang="en-US" sz="3600" b="1" dirty="0"/>
              <a:t>fi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598893" y="2846238"/>
            <a:ext cx="4354607" cy="20621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3200" dirty="0"/>
              <a:t>if [ $no -</a:t>
            </a:r>
            <a:r>
              <a:rPr lang="en-IN" sz="3200" dirty="0" err="1"/>
              <a:t>gt</a:t>
            </a:r>
            <a:r>
              <a:rPr lang="en-IN" sz="3200" dirty="0"/>
              <a:t> 100 ]</a:t>
            </a:r>
          </a:p>
          <a:p>
            <a:r>
              <a:rPr lang="en-IN" sz="3200" dirty="0"/>
              <a:t>then</a:t>
            </a:r>
          </a:p>
          <a:p>
            <a:r>
              <a:rPr lang="en-IN" sz="3200" dirty="0"/>
              <a:t>echo "Greater than 100"</a:t>
            </a:r>
          </a:p>
          <a:p>
            <a:r>
              <a:rPr lang="en-IN" sz="3200" dirty="0"/>
              <a:t>fi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75764" y="2586208"/>
            <a:ext cx="349623" cy="546956"/>
          </a:xfrm>
          <a:prstGeom prst="roundRect">
            <a:avLst/>
          </a:prstGeom>
          <a:noFill/>
          <a:ln w="412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3675529" y="2599654"/>
            <a:ext cx="385483" cy="546957"/>
          </a:xfrm>
          <a:prstGeom prst="roundRect">
            <a:avLst/>
          </a:prstGeom>
          <a:noFill/>
          <a:ln w="412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1425387" y="4728772"/>
            <a:ext cx="2958354" cy="1595827"/>
          </a:xfrm>
          <a:prstGeom prst="roundRect">
            <a:avLst/>
          </a:prstGeom>
          <a:noFill/>
          <a:ln w="412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The spaces before and after the square brackets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 [ ] are required.</a:t>
            </a:r>
            <a:endParaRPr lang="en-IN" sz="24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425387" y="3133164"/>
            <a:ext cx="914401" cy="159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</p:cNvCxnSpPr>
          <p:nvPr/>
        </p:nvCxnSpPr>
        <p:spPr>
          <a:xfrm flipH="1">
            <a:off x="3684494" y="3146611"/>
            <a:ext cx="183777" cy="158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3194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IN" sz="4000" dirty="0">
                <a:latin typeface="+mj-lt"/>
              </a:rPr>
              <a:t>if Statement</a:t>
            </a:r>
            <a:endParaRPr lang="en-US" sz="40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5653" y="1474637"/>
            <a:ext cx="3991535" cy="1815882"/>
          </a:xfrm>
          <a:prstGeom prst="rect">
            <a:avLst/>
          </a:prstGeom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/>
              <a:t>if [ $a -</a:t>
            </a:r>
            <a:r>
              <a:rPr lang="en-IN" sz="2800" dirty="0" err="1"/>
              <a:t>gt</a:t>
            </a:r>
            <a:r>
              <a:rPr lang="en-IN" sz="2800" dirty="0"/>
              <a:t> $b ]</a:t>
            </a:r>
          </a:p>
          <a:p>
            <a:r>
              <a:rPr lang="en-IN" sz="2800" dirty="0"/>
              <a:t>then</a:t>
            </a:r>
          </a:p>
          <a:p>
            <a:r>
              <a:rPr lang="en-IN" sz="2800" dirty="0"/>
              <a:t>echo “A is Greater than B"</a:t>
            </a:r>
          </a:p>
          <a:p>
            <a:r>
              <a:rPr lang="en-IN" sz="2800" dirty="0"/>
              <a:t>fi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12341" y="1484075"/>
            <a:ext cx="4020673" cy="1815882"/>
          </a:xfrm>
          <a:prstGeom prst="rect">
            <a:avLst/>
          </a:prstGeom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/>
              <a:t>if [ $a -ne </a:t>
            </a:r>
            <a:r>
              <a:rPr lang="en-IN" sz="2800"/>
              <a:t>$b ]</a:t>
            </a:r>
            <a:endParaRPr lang="en-IN" sz="2800" dirty="0"/>
          </a:p>
          <a:p>
            <a:r>
              <a:rPr lang="en-IN" sz="2800" dirty="0"/>
              <a:t>then</a:t>
            </a:r>
          </a:p>
          <a:p>
            <a:r>
              <a:rPr lang="en-IN" sz="2800" dirty="0"/>
              <a:t>echo “A is not </a:t>
            </a:r>
            <a:r>
              <a:rPr lang="en-IN" sz="2800" dirty="0" err="1"/>
              <a:t>eqal</a:t>
            </a:r>
            <a:r>
              <a:rPr lang="en-IN" sz="2800" dirty="0"/>
              <a:t> to B"</a:t>
            </a:r>
          </a:p>
          <a:p>
            <a:r>
              <a:rPr lang="en-IN" sz="2800" dirty="0"/>
              <a:t>fi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5652" y="3670990"/>
            <a:ext cx="6775077" cy="1815882"/>
          </a:xfrm>
          <a:prstGeom prst="rect">
            <a:avLst/>
          </a:prstGeom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/>
              <a:t>if [ `expr $mid1_total + $mid2_total` -</a:t>
            </a:r>
            <a:r>
              <a:rPr lang="en-IN" sz="2800" dirty="0" err="1"/>
              <a:t>gt</a:t>
            </a:r>
            <a:r>
              <a:rPr lang="en-IN" sz="2800" dirty="0"/>
              <a:t> 50 ]</a:t>
            </a:r>
          </a:p>
          <a:p>
            <a:r>
              <a:rPr lang="en-IN" sz="2800" dirty="0"/>
              <a:t>then</a:t>
            </a:r>
          </a:p>
          <a:p>
            <a:r>
              <a:rPr lang="en-IN" sz="2800" dirty="0"/>
              <a:t>echo “Total Marks is Greater than 50"</a:t>
            </a:r>
          </a:p>
          <a:p>
            <a:r>
              <a:rPr lang="en-IN" sz="2800" dirty="0"/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xmlns="" val="328829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0" dirty="0">
                <a:solidFill>
                  <a:sysClr val="windowText" lastClr="000000"/>
                </a:solidFill>
                <a:latin typeface="Calibri"/>
              </a:rPr>
              <a:t>if…else Statement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89964" y="1102658"/>
            <a:ext cx="3993778" cy="3402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if [control command]</a:t>
            </a:r>
          </a:p>
          <a:p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b="1" dirty="0">
                <a:solidFill>
                  <a:schemeClr val="tx1"/>
                </a:solidFill>
              </a:rPr>
              <a:t>then</a:t>
            </a:r>
          </a:p>
          <a:p>
            <a:r>
              <a:rPr lang="en-US" sz="3200" dirty="0">
                <a:solidFill>
                  <a:schemeClr val="tx1"/>
                </a:solidFill>
              </a:rPr>
              <a:t> &lt;statements-1&gt;</a:t>
            </a:r>
          </a:p>
          <a:p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b="1" dirty="0">
                <a:solidFill>
                  <a:schemeClr val="tx1"/>
                </a:solidFill>
              </a:rPr>
              <a:t>else</a:t>
            </a:r>
          </a:p>
          <a:p>
            <a:r>
              <a:rPr lang="en-US" sz="3200" dirty="0">
                <a:solidFill>
                  <a:schemeClr val="tx1"/>
                </a:solidFill>
              </a:rPr>
              <a:t> &lt;statements-2&gt;</a:t>
            </a:r>
          </a:p>
          <a:p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b="1" dirty="0">
                <a:solidFill>
                  <a:schemeClr val="tx1"/>
                </a:solidFill>
              </a:rPr>
              <a:t>fi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1102659"/>
            <a:ext cx="4061013" cy="2380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>
                <a:solidFill>
                  <a:schemeClr val="tx1"/>
                </a:solidFill>
              </a:rPr>
              <a:t>if [ $a -</a:t>
            </a:r>
            <a:r>
              <a:rPr lang="en-US" sz="2600" dirty="0" err="1">
                <a:solidFill>
                  <a:schemeClr val="tx1"/>
                </a:solidFill>
              </a:rPr>
              <a:t>eq</a:t>
            </a:r>
            <a:r>
              <a:rPr lang="en-US" sz="2600" dirty="0">
                <a:solidFill>
                  <a:schemeClr val="tx1"/>
                </a:solidFill>
              </a:rPr>
              <a:t> $b ]</a:t>
            </a:r>
          </a:p>
          <a:p>
            <a:r>
              <a:rPr lang="en-US" sz="2600" dirty="0">
                <a:solidFill>
                  <a:schemeClr val="tx1"/>
                </a:solidFill>
              </a:rPr>
              <a:t>then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echo "a is equal to b"</a:t>
            </a:r>
          </a:p>
          <a:p>
            <a:r>
              <a:rPr lang="en-US" sz="2600" dirty="0">
                <a:solidFill>
                  <a:schemeClr val="tx1"/>
                </a:solidFill>
              </a:rPr>
              <a:t>else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echo "a is not equal to b"</a:t>
            </a:r>
          </a:p>
          <a:p>
            <a:r>
              <a:rPr lang="en-US" sz="2600" dirty="0">
                <a:solidFill>
                  <a:schemeClr val="tx1"/>
                </a:solidFill>
              </a:rPr>
              <a:t>fi</a:t>
            </a:r>
            <a:endParaRPr lang="en-IN" sz="2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9964" y="4948082"/>
            <a:ext cx="69924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executes statements-1 if condition is true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executes statements-2 if condition is false</a:t>
            </a:r>
          </a:p>
        </p:txBody>
      </p:sp>
    </p:spTree>
    <p:extLst>
      <p:ext uri="{BB962C8B-B14F-4D97-AF65-F5344CB8AC3E}">
        <p14:creationId xmlns:p14="http://schemas.microsoft.com/office/powerpoint/2010/main" xmlns="" val="122893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0" dirty="0">
                <a:solidFill>
                  <a:sysClr val="windowText" lastClr="000000"/>
                </a:solidFill>
                <a:latin typeface="Calibri"/>
              </a:rPr>
              <a:t>Nested if-else-fi  Statement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09280" y="1041400"/>
            <a:ext cx="7678273" cy="533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if [control command]</a:t>
            </a:r>
          </a:p>
          <a:p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b="1" dirty="0">
                <a:solidFill>
                  <a:schemeClr val="tx1"/>
                </a:solidFill>
              </a:rPr>
              <a:t>then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   	if [control command]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	then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 	&lt;statements&gt;</a:t>
            </a:r>
          </a:p>
          <a:p>
            <a:r>
              <a:rPr lang="en-US" sz="3200" dirty="0">
                <a:solidFill>
                  <a:schemeClr val="tx1"/>
                </a:solidFill>
              </a:rPr>
              <a:t> 	</a:t>
            </a:r>
            <a:r>
              <a:rPr lang="en-US" sz="3200" b="1" dirty="0">
                <a:solidFill>
                  <a:schemeClr val="tx1"/>
                </a:solidFill>
              </a:rPr>
              <a:t>else</a:t>
            </a:r>
          </a:p>
          <a:p>
            <a:r>
              <a:rPr lang="en-US" sz="3200" dirty="0">
                <a:solidFill>
                  <a:schemeClr val="tx1"/>
                </a:solidFill>
              </a:rPr>
              <a:t> 	&lt;statements&gt;</a:t>
            </a:r>
          </a:p>
          <a:p>
            <a:r>
              <a:rPr lang="en-US" sz="3200" dirty="0">
                <a:solidFill>
                  <a:schemeClr val="tx1"/>
                </a:solidFill>
              </a:rPr>
              <a:t> 	</a:t>
            </a:r>
            <a:r>
              <a:rPr lang="en-US" sz="3200" b="1" dirty="0">
                <a:solidFill>
                  <a:schemeClr val="tx1"/>
                </a:solidFill>
              </a:rPr>
              <a:t>fi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else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	</a:t>
            </a:r>
            <a:r>
              <a:rPr lang="en-US" sz="3200" dirty="0">
                <a:solidFill>
                  <a:schemeClr val="tx1"/>
                </a:solidFill>
              </a:rPr>
              <a:t>&lt;statements&gt;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xmlns="" val="300988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IN" sz="4000" dirty="0">
                <a:latin typeface="+mj-lt"/>
              </a:rPr>
              <a:t>Shell Script</a:t>
            </a:r>
            <a:endParaRPr lang="en-US" sz="4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Script</a:t>
            </a:r>
            <a:r>
              <a:rPr lang="en-US" dirty="0"/>
              <a:t> is a sequence of commands written as plain text and run by an interpreter (shell).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 shell script is a computer program designed to be run by the Unix/Linux shell which could be one of the following:</a:t>
            </a:r>
          </a:p>
          <a:p>
            <a:pPr marL="901700" indent="-363538" algn="just">
              <a:buFont typeface="Arial" panose="020B0604020202020204" pitchFamily="34" charset="0"/>
              <a:buChar char="•"/>
            </a:pPr>
            <a:r>
              <a:rPr lang="en-US" dirty="0"/>
              <a:t>The Bourne Shell</a:t>
            </a:r>
          </a:p>
          <a:p>
            <a:pPr marL="901700" indent="-363538" algn="just">
              <a:buFont typeface="Arial" panose="020B0604020202020204" pitchFamily="34" charset="0"/>
              <a:buChar char="•"/>
            </a:pPr>
            <a:r>
              <a:rPr lang="en-US" dirty="0"/>
              <a:t>The C Shell</a:t>
            </a:r>
          </a:p>
          <a:p>
            <a:pPr marL="901700" indent="-363538" algn="just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Korn</a:t>
            </a:r>
            <a:r>
              <a:rPr lang="en-US" dirty="0"/>
              <a:t> Shell</a:t>
            </a:r>
          </a:p>
          <a:p>
            <a:pPr marL="901700" indent="-363538" algn="just">
              <a:buFont typeface="Arial" panose="020B0604020202020204" pitchFamily="34" charset="0"/>
              <a:buChar char="•"/>
            </a:pPr>
            <a:r>
              <a:rPr lang="en-US" dirty="0"/>
              <a:t>The GNU Bourne-Again Shell</a:t>
            </a:r>
          </a:p>
        </p:txBody>
      </p:sp>
    </p:spTree>
    <p:extLst>
      <p:ext uri="{BB962C8B-B14F-4D97-AF65-F5344CB8AC3E}">
        <p14:creationId xmlns:p14="http://schemas.microsoft.com/office/powerpoint/2010/main" xmlns="" val="214446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IN" sz="4000" dirty="0">
                <a:latin typeface="+mj-lt"/>
              </a:rPr>
              <a:t>if-else-if ladder </a:t>
            </a:r>
            <a:endParaRPr lang="en-US" sz="4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90500" y="998031"/>
            <a:ext cx="4960234" cy="4341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if [control command]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then</a:t>
            </a:r>
          </a:p>
          <a:p>
            <a:r>
              <a:rPr lang="en-US" sz="2400" dirty="0">
                <a:solidFill>
                  <a:schemeClr val="tx1"/>
                </a:solidFill>
              </a:rPr>
              <a:t> &lt;statements&gt;</a:t>
            </a:r>
          </a:p>
          <a:p>
            <a:r>
              <a:rPr lang="en-US" sz="2400" b="1" dirty="0" err="1">
                <a:solidFill>
                  <a:schemeClr val="tx1"/>
                </a:solidFill>
              </a:rPr>
              <a:t>elif</a:t>
            </a:r>
            <a:r>
              <a:rPr lang="en-US" sz="2400" b="1" dirty="0">
                <a:solidFill>
                  <a:schemeClr val="tx1"/>
                </a:solidFill>
              </a:rPr>
              <a:t> [control command]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then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 &lt;statements&gt;</a:t>
            </a:r>
          </a:p>
          <a:p>
            <a:r>
              <a:rPr lang="en-US" sz="2400" b="1" dirty="0" err="1">
                <a:solidFill>
                  <a:schemeClr val="tx1"/>
                </a:solidFill>
              </a:rPr>
              <a:t>elif</a:t>
            </a:r>
            <a:r>
              <a:rPr lang="en-US" sz="2400" b="1" dirty="0">
                <a:solidFill>
                  <a:schemeClr val="tx1"/>
                </a:solidFill>
              </a:rPr>
              <a:t> [control command]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then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 &lt;statements&gt;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else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&lt;statements&gt;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fi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" y="5339841"/>
            <a:ext cx="81601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word </a:t>
            </a:r>
            <a:r>
              <a:rPr lang="en-US" sz="2400" b="1" dirty="0" err="1">
                <a:solidFill>
                  <a:srgbClr val="FF0000"/>
                </a:solidFill>
              </a:rPr>
              <a:t>elif</a:t>
            </a:r>
            <a:r>
              <a:rPr lang="en-US" sz="2400" b="1" dirty="0">
                <a:solidFill>
                  <a:srgbClr val="FF0000"/>
                </a:solidFill>
              </a:rPr>
              <a:t> stands for “else if”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part of the if statement and cannot be used by itself</a:t>
            </a:r>
          </a:p>
        </p:txBody>
      </p:sp>
    </p:spTree>
    <p:extLst>
      <p:ext uri="{BB962C8B-B14F-4D97-AF65-F5344CB8AC3E}">
        <p14:creationId xmlns:p14="http://schemas.microsoft.com/office/powerpoint/2010/main" xmlns="" val="314413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if-else-if ladder Example</a:t>
            </a:r>
            <a:endParaRPr lang="en-US" sz="40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4970" y="1072277"/>
            <a:ext cx="5860678" cy="5170646"/>
          </a:xfrm>
          <a:prstGeom prst="rect">
            <a:avLst/>
          </a:prstGeom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/>
              <a:t>if [ $</a:t>
            </a:r>
            <a:r>
              <a:rPr lang="en-US" sz="2200" dirty="0" err="1"/>
              <a:t>i</a:t>
            </a:r>
            <a:r>
              <a:rPr lang="en-US" sz="2200" dirty="0"/>
              <a:t> -</a:t>
            </a:r>
            <a:r>
              <a:rPr lang="en-US" sz="2200" dirty="0" err="1"/>
              <a:t>eq</a:t>
            </a:r>
            <a:r>
              <a:rPr lang="en-US" sz="2200" dirty="0"/>
              <a:t> 5 ]</a:t>
            </a:r>
          </a:p>
          <a:p>
            <a:r>
              <a:rPr lang="en-US" sz="2200" dirty="0"/>
              <a:t>then</a:t>
            </a:r>
          </a:p>
          <a:p>
            <a:r>
              <a:rPr lang="en-US" sz="2200" dirty="0"/>
              <a:t>    echo "Value of </a:t>
            </a:r>
            <a:r>
              <a:rPr lang="en-US" sz="2200" dirty="0" err="1"/>
              <a:t>i</a:t>
            </a:r>
            <a:r>
              <a:rPr lang="en-US" sz="2200" dirty="0"/>
              <a:t> is 5"</a:t>
            </a:r>
          </a:p>
          <a:p>
            <a:r>
              <a:rPr lang="en-US" sz="2200" dirty="0" err="1"/>
              <a:t>elif</a:t>
            </a:r>
            <a:r>
              <a:rPr lang="en-US" sz="2200" dirty="0"/>
              <a:t> [ $</a:t>
            </a:r>
            <a:r>
              <a:rPr lang="en-US" sz="2200" dirty="0" err="1"/>
              <a:t>i</a:t>
            </a:r>
            <a:r>
              <a:rPr lang="en-US" sz="2200" dirty="0"/>
              <a:t> -</a:t>
            </a:r>
            <a:r>
              <a:rPr lang="en-US" sz="2200" dirty="0" err="1"/>
              <a:t>eq</a:t>
            </a:r>
            <a:r>
              <a:rPr lang="en-US" sz="2200" dirty="0"/>
              <a:t> 10 ]</a:t>
            </a:r>
          </a:p>
          <a:p>
            <a:r>
              <a:rPr lang="en-US" sz="2200" dirty="0"/>
              <a:t>then</a:t>
            </a:r>
          </a:p>
          <a:p>
            <a:r>
              <a:rPr lang="en-US" sz="2200" dirty="0"/>
              <a:t>    echo "Value of </a:t>
            </a:r>
            <a:r>
              <a:rPr lang="en-US" sz="2200" dirty="0" err="1"/>
              <a:t>i</a:t>
            </a:r>
            <a:r>
              <a:rPr lang="en-US" sz="2200" dirty="0"/>
              <a:t> is 10"</a:t>
            </a:r>
          </a:p>
          <a:p>
            <a:r>
              <a:rPr lang="en-US" sz="2200" dirty="0" err="1"/>
              <a:t>elif</a:t>
            </a:r>
            <a:r>
              <a:rPr lang="en-US" sz="2200" dirty="0"/>
              <a:t> [ $</a:t>
            </a:r>
            <a:r>
              <a:rPr lang="en-US" sz="2200" dirty="0" err="1"/>
              <a:t>i</a:t>
            </a:r>
            <a:r>
              <a:rPr lang="en-US" sz="2200" dirty="0"/>
              <a:t> -</a:t>
            </a:r>
            <a:r>
              <a:rPr lang="en-US" sz="2200" dirty="0" err="1"/>
              <a:t>eq</a:t>
            </a:r>
            <a:r>
              <a:rPr lang="en-US" sz="2200" dirty="0"/>
              <a:t> 20 ]</a:t>
            </a:r>
          </a:p>
          <a:p>
            <a:r>
              <a:rPr lang="en-US" sz="2200" dirty="0"/>
              <a:t>then</a:t>
            </a:r>
          </a:p>
          <a:p>
            <a:r>
              <a:rPr lang="en-US" sz="2200" dirty="0"/>
              <a:t>    echo "Value of </a:t>
            </a:r>
            <a:r>
              <a:rPr lang="en-US" sz="2200" dirty="0" err="1"/>
              <a:t>i</a:t>
            </a:r>
            <a:r>
              <a:rPr lang="en-US" sz="2200" dirty="0"/>
              <a:t> is 20"</a:t>
            </a:r>
          </a:p>
          <a:p>
            <a:r>
              <a:rPr lang="en-US" sz="2200" dirty="0" err="1"/>
              <a:t>elif</a:t>
            </a:r>
            <a:r>
              <a:rPr lang="en-US" sz="2200" dirty="0"/>
              <a:t> [ $</a:t>
            </a:r>
            <a:r>
              <a:rPr lang="en-US" sz="2200" dirty="0" err="1"/>
              <a:t>i</a:t>
            </a:r>
            <a:r>
              <a:rPr lang="en-US" sz="2200" dirty="0"/>
              <a:t> -</a:t>
            </a:r>
            <a:r>
              <a:rPr lang="en-US" sz="2200" dirty="0" err="1"/>
              <a:t>eq</a:t>
            </a:r>
            <a:r>
              <a:rPr lang="en-US" sz="2200" dirty="0"/>
              <a:t> 30 ]</a:t>
            </a:r>
          </a:p>
          <a:p>
            <a:r>
              <a:rPr lang="en-US" sz="2200" dirty="0"/>
              <a:t>then</a:t>
            </a:r>
          </a:p>
          <a:p>
            <a:r>
              <a:rPr lang="en-US" sz="2200" dirty="0"/>
              <a:t>    echo "Value of </a:t>
            </a:r>
            <a:r>
              <a:rPr lang="en-US" sz="2200" dirty="0" err="1"/>
              <a:t>i</a:t>
            </a:r>
            <a:r>
              <a:rPr lang="en-US" sz="2200" dirty="0"/>
              <a:t> is 30"</a:t>
            </a:r>
          </a:p>
          <a:p>
            <a:r>
              <a:rPr lang="en-US" sz="2200" dirty="0"/>
              <a:t>else</a:t>
            </a:r>
          </a:p>
          <a:p>
            <a:r>
              <a:rPr lang="en-US" sz="2200" dirty="0"/>
              <a:t>    echo "Value of </a:t>
            </a:r>
            <a:r>
              <a:rPr lang="en-US" sz="2200" dirty="0" err="1"/>
              <a:t>i</a:t>
            </a:r>
            <a:r>
              <a:rPr lang="en-US" sz="2200" dirty="0"/>
              <a:t> is not equal to 5,10,20 or 30"</a:t>
            </a:r>
          </a:p>
          <a:p>
            <a:r>
              <a:rPr lang="en-US" sz="2200" dirty="0"/>
              <a:t>fi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xmlns="" val="167684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IN" sz="4000" dirty="0">
                <a:latin typeface="+mj-lt"/>
              </a:rPr>
              <a:t>case Structure</a:t>
            </a:r>
            <a:endParaRPr lang="en-US" sz="40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" y="1435493"/>
            <a:ext cx="3520889" cy="4893647"/>
          </a:xfrm>
          <a:prstGeom prst="rect">
            <a:avLst/>
          </a:prstGeom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case</a:t>
            </a:r>
            <a:r>
              <a:rPr lang="en-US" sz="2400" dirty="0"/>
              <a:t> $word </a:t>
            </a:r>
            <a:r>
              <a:rPr lang="en-US" sz="2400" b="1" dirty="0"/>
              <a:t>in</a:t>
            </a:r>
          </a:p>
          <a:p>
            <a:r>
              <a:rPr lang="en-US" sz="2400" dirty="0"/>
              <a:t>pattern1) c</a:t>
            </a:r>
          </a:p>
          <a:p>
            <a:r>
              <a:rPr lang="en-US" sz="2400" dirty="0"/>
              <a:t>ommand-list1</a:t>
            </a:r>
          </a:p>
          <a:p>
            <a:r>
              <a:rPr lang="en-US" sz="2400" dirty="0"/>
              <a:t>;;</a:t>
            </a:r>
          </a:p>
          <a:p>
            <a:r>
              <a:rPr lang="en-US" sz="2400" dirty="0"/>
              <a:t>pattern2) </a:t>
            </a:r>
          </a:p>
          <a:p>
            <a:r>
              <a:rPr lang="en-US" sz="2400" dirty="0"/>
              <a:t>command-list2</a:t>
            </a:r>
          </a:p>
          <a:p>
            <a:r>
              <a:rPr lang="en-US" sz="2400" dirty="0"/>
              <a:t>;;</a:t>
            </a:r>
          </a:p>
          <a:p>
            <a:r>
              <a:rPr lang="en-US" sz="2400" dirty="0" err="1"/>
              <a:t>patternN</a:t>
            </a:r>
            <a:r>
              <a:rPr lang="en-US" sz="2400" dirty="0"/>
              <a:t>) </a:t>
            </a:r>
          </a:p>
          <a:p>
            <a:r>
              <a:rPr lang="en-US" sz="2400" dirty="0"/>
              <a:t>command-</a:t>
            </a:r>
            <a:r>
              <a:rPr lang="en-US" sz="2400" dirty="0" err="1"/>
              <a:t>listN</a:t>
            </a:r>
            <a:endParaRPr lang="en-US" sz="2400" dirty="0"/>
          </a:p>
          <a:p>
            <a:r>
              <a:rPr lang="en-US" sz="2400" dirty="0"/>
              <a:t>;;</a:t>
            </a:r>
          </a:p>
          <a:p>
            <a:r>
              <a:rPr lang="en-US" sz="2400" dirty="0"/>
              <a:t>*)</a:t>
            </a:r>
          </a:p>
          <a:p>
            <a:r>
              <a:rPr lang="en-US" sz="2400" dirty="0"/>
              <a:t>;;</a:t>
            </a:r>
          </a:p>
          <a:p>
            <a:r>
              <a:rPr lang="en-US" sz="2400" b="1" dirty="0" err="1"/>
              <a:t>esac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4280646" y="1422046"/>
            <a:ext cx="4605619" cy="5016758"/>
          </a:xfrm>
          <a:prstGeom prst="rect">
            <a:avLst/>
          </a:prstGeom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echo "Enter number:"</a:t>
            </a:r>
          </a:p>
          <a:p>
            <a:r>
              <a:rPr lang="en-US" sz="2000" dirty="0"/>
              <a:t>read </a:t>
            </a:r>
            <a:r>
              <a:rPr lang="en-US" sz="2000" dirty="0" err="1"/>
              <a:t>num</a:t>
            </a:r>
            <a:endParaRPr lang="en-US" sz="2000" dirty="0"/>
          </a:p>
          <a:p>
            <a:r>
              <a:rPr lang="en-US" sz="2000" dirty="0"/>
              <a:t>case $</a:t>
            </a:r>
            <a:r>
              <a:rPr lang="en-US" sz="2000" dirty="0" err="1"/>
              <a:t>num</a:t>
            </a:r>
            <a:r>
              <a:rPr lang="en-US" sz="2000" dirty="0"/>
              <a:t> in</a:t>
            </a:r>
          </a:p>
          <a:p>
            <a:r>
              <a:rPr lang="en-US" sz="2000" dirty="0"/>
              <a:t>  1)</a:t>
            </a:r>
          </a:p>
          <a:p>
            <a:r>
              <a:rPr lang="en-US" sz="2000" dirty="0"/>
              <a:t>    echo "It's one!"</a:t>
            </a:r>
          </a:p>
          <a:p>
            <a:r>
              <a:rPr lang="en-US" sz="2000" dirty="0"/>
              <a:t>    ;;</a:t>
            </a:r>
          </a:p>
          <a:p>
            <a:r>
              <a:rPr lang="en-US" sz="2000" dirty="0"/>
              <a:t>  2)</a:t>
            </a:r>
          </a:p>
          <a:p>
            <a:r>
              <a:rPr lang="en-US" sz="2000" dirty="0"/>
              <a:t>    echo "It's two!"</a:t>
            </a:r>
          </a:p>
          <a:p>
            <a:r>
              <a:rPr lang="en-US" sz="2000" dirty="0"/>
              <a:t>    ;;</a:t>
            </a:r>
          </a:p>
          <a:p>
            <a:r>
              <a:rPr lang="en-US" sz="2000" dirty="0"/>
              <a:t>  3)</a:t>
            </a:r>
          </a:p>
          <a:p>
            <a:r>
              <a:rPr lang="en-US" sz="2000" dirty="0"/>
              <a:t>    echo "It's three!"</a:t>
            </a:r>
          </a:p>
          <a:p>
            <a:r>
              <a:rPr lang="en-US" sz="2000" dirty="0"/>
              <a:t>    ;;</a:t>
            </a:r>
          </a:p>
          <a:p>
            <a:r>
              <a:rPr lang="en-US" sz="2000" dirty="0"/>
              <a:t>  *)</a:t>
            </a:r>
          </a:p>
          <a:p>
            <a:r>
              <a:rPr lang="en-US" sz="2000" dirty="0"/>
              <a:t>    echo "It's something else!"</a:t>
            </a:r>
          </a:p>
          <a:p>
            <a:r>
              <a:rPr lang="en-US" sz="2000" dirty="0"/>
              <a:t>    ;;</a:t>
            </a:r>
          </a:p>
          <a:p>
            <a:r>
              <a:rPr lang="en-US" sz="2000" dirty="0" err="1"/>
              <a:t>esac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90500" y="972951"/>
            <a:ext cx="86016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00" dirty="0"/>
              <a:t>Use the case statement for a decision that is based on multiple choices.</a:t>
            </a:r>
          </a:p>
        </p:txBody>
      </p:sp>
    </p:spTree>
    <p:extLst>
      <p:ext uri="{BB962C8B-B14F-4D97-AF65-F5344CB8AC3E}">
        <p14:creationId xmlns:p14="http://schemas.microsoft.com/office/powerpoint/2010/main" xmlns="" val="366158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fontAlgn="auto">
              <a:spcAft>
                <a:spcPts val="0"/>
              </a:spcAft>
              <a:defRPr/>
            </a:pPr>
            <a:r>
              <a:rPr lang="en-US" sz="4000" dirty="0">
                <a:latin typeface="+mj-lt"/>
              </a:rPr>
              <a:t>Repetition Constructs</a:t>
            </a:r>
          </a:p>
        </p:txBody>
      </p:sp>
      <p:sp>
        <p:nvSpPr>
          <p:cNvPr id="3993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2B0A128-55F5-4616-81A4-24052CECD2EA}" type="slidenum">
              <a:rPr lang="en-US" altLang="en-US" sz="1400">
                <a:solidFill>
                  <a:srgbClr val="FFFFFF"/>
                </a:solidFill>
              </a:rPr>
              <a:pPr/>
              <a:t>23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pic>
        <p:nvPicPr>
          <p:cNvPr id="3994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091" y="1455085"/>
            <a:ext cx="8799409" cy="371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Text Box 7"/>
          <p:cNvSpPr txBox="1">
            <a:spLocks noChangeArrowheads="1"/>
          </p:cNvSpPr>
          <p:nvPr/>
        </p:nvSpPr>
        <p:spPr bwMode="auto">
          <a:xfrm>
            <a:off x="6629400" y="3962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82842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IN" sz="4000" dirty="0">
                <a:latin typeface="+mj-lt"/>
              </a:rPr>
              <a:t>while loop</a:t>
            </a:r>
            <a:endParaRPr lang="en-US" sz="40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8076" y="1395006"/>
            <a:ext cx="3648892" cy="4031873"/>
          </a:xfrm>
          <a:prstGeom prst="rect">
            <a:avLst/>
          </a:prstGeom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/>
              <a:t>Syntax:</a:t>
            </a:r>
          </a:p>
          <a:p>
            <a:r>
              <a:rPr lang="en-US" sz="3200" b="1" dirty="0"/>
              <a:t>while [ condition ]</a:t>
            </a:r>
          </a:p>
          <a:p>
            <a:r>
              <a:rPr lang="en-US" sz="3200" b="1" dirty="0"/>
              <a:t>do </a:t>
            </a:r>
          </a:p>
          <a:p>
            <a:r>
              <a:rPr lang="en-US" sz="3200" dirty="0"/>
              <a:t>	command1</a:t>
            </a:r>
          </a:p>
          <a:p>
            <a:r>
              <a:rPr lang="en-US" sz="3200" dirty="0"/>
              <a:t>	command2</a:t>
            </a:r>
          </a:p>
          <a:p>
            <a:r>
              <a:rPr lang="en-US" sz="3200" dirty="0"/>
              <a:t>	…..</a:t>
            </a:r>
          </a:p>
          <a:p>
            <a:r>
              <a:rPr lang="en-US" sz="3200" dirty="0"/>
              <a:t>	.....</a:t>
            </a:r>
          </a:p>
          <a:p>
            <a:r>
              <a:rPr lang="en-US" sz="3200" b="1" dirty="0"/>
              <a:t>done </a:t>
            </a:r>
          </a:p>
        </p:txBody>
      </p:sp>
      <p:sp>
        <p:nvSpPr>
          <p:cNvPr id="5" name="Rectangle 4"/>
          <p:cNvSpPr/>
          <p:nvPr/>
        </p:nvSpPr>
        <p:spPr>
          <a:xfrm>
            <a:off x="4271058" y="3359767"/>
            <a:ext cx="4682442" cy="3046988"/>
          </a:xfrm>
          <a:prstGeom prst="rect">
            <a:avLst/>
          </a:prstGeom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dirty="0" err="1"/>
              <a:t>i</a:t>
            </a:r>
            <a:r>
              <a:rPr lang="en-US" altLang="en-US" sz="3200" dirty="0"/>
              <a:t>=1</a:t>
            </a:r>
          </a:p>
          <a:p>
            <a:r>
              <a:rPr lang="en-US" altLang="en-US" sz="3200" dirty="0"/>
              <a:t>while [ $</a:t>
            </a:r>
            <a:r>
              <a:rPr lang="en-US" altLang="en-US" sz="3200" dirty="0" err="1"/>
              <a:t>i</a:t>
            </a:r>
            <a:r>
              <a:rPr lang="en-US" altLang="en-US" sz="3200" dirty="0"/>
              <a:t> -le 10 ]</a:t>
            </a:r>
          </a:p>
          <a:p>
            <a:r>
              <a:rPr lang="en-US" altLang="en-US" sz="3200" dirty="0"/>
              <a:t>do</a:t>
            </a:r>
          </a:p>
          <a:p>
            <a:r>
              <a:rPr lang="en-US" altLang="en-US" sz="3200" dirty="0"/>
              <a:t>   echo “$</a:t>
            </a:r>
            <a:r>
              <a:rPr lang="en-US" altLang="en-US" sz="3200" dirty="0" err="1"/>
              <a:t>i</a:t>
            </a:r>
            <a:r>
              <a:rPr lang="en-US" altLang="en-US" sz="3200" dirty="0"/>
              <a:t>”</a:t>
            </a:r>
          </a:p>
          <a:p>
            <a:r>
              <a:rPr lang="en-US" altLang="en-US" sz="3200" dirty="0"/>
              <a:t>   </a:t>
            </a:r>
            <a:r>
              <a:rPr lang="en-US" altLang="en-US" sz="3200" dirty="0" err="1"/>
              <a:t>i</a:t>
            </a:r>
            <a:r>
              <a:rPr lang="en-US" altLang="en-US" sz="3200" dirty="0"/>
              <a:t>=`expr $</a:t>
            </a:r>
            <a:r>
              <a:rPr lang="en-US" altLang="en-US" sz="3200" dirty="0" err="1"/>
              <a:t>i</a:t>
            </a:r>
            <a:r>
              <a:rPr lang="en-US" altLang="en-US" sz="3200" dirty="0"/>
              <a:t> + 1`</a:t>
            </a:r>
          </a:p>
          <a:p>
            <a:r>
              <a:rPr lang="en-US" altLang="en-US" sz="3200" dirty="0"/>
              <a:t>done</a:t>
            </a:r>
          </a:p>
        </p:txBody>
      </p:sp>
      <p:sp>
        <p:nvSpPr>
          <p:cNvPr id="4" name="Rectangle 3"/>
          <p:cNvSpPr/>
          <p:nvPr/>
        </p:nvSpPr>
        <p:spPr>
          <a:xfrm>
            <a:off x="4271058" y="1395006"/>
            <a:ext cx="4682442" cy="169543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The while construct tests for a condition, and if </a:t>
            </a:r>
            <a:r>
              <a:rPr lang="en-US" sz="2000" b="1" dirty="0">
                <a:solidFill>
                  <a:srgbClr val="FF0000"/>
                </a:solidFill>
              </a:rPr>
              <a:t>true</a:t>
            </a:r>
            <a:r>
              <a:rPr lang="en-US" sz="2000" b="1" dirty="0">
                <a:solidFill>
                  <a:schemeClr val="tx1"/>
                </a:solidFill>
              </a:rPr>
              <a:t>, executes commands. </a:t>
            </a:r>
          </a:p>
          <a:p>
            <a:pPr algn="just"/>
            <a:endParaRPr lang="en-US" sz="2000" b="1" dirty="0">
              <a:solidFill>
                <a:schemeClr val="tx1"/>
              </a:solidFill>
            </a:endParaRPr>
          </a:p>
          <a:p>
            <a:pPr algn="just"/>
            <a:r>
              <a:rPr lang="en-US" sz="2000" b="1" dirty="0">
                <a:solidFill>
                  <a:schemeClr val="tx1"/>
                </a:solidFill>
              </a:rPr>
              <a:t>It keeps looping as long as the condition is true.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98076" y="1972778"/>
            <a:ext cx="3493995" cy="434245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8112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4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IN" sz="4000" dirty="0">
                <a:latin typeface="+mj-lt"/>
              </a:rPr>
              <a:t>until loop</a:t>
            </a:r>
            <a:endParaRPr lang="en-US" sz="40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8075" y="1395006"/>
            <a:ext cx="3660467" cy="4031873"/>
          </a:xfrm>
          <a:prstGeom prst="rect">
            <a:avLst/>
          </a:prstGeom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/>
              <a:t>Syntax:</a:t>
            </a:r>
          </a:p>
          <a:p>
            <a:r>
              <a:rPr lang="en-US" sz="3200" b="1" dirty="0"/>
              <a:t>until [ condition ]</a:t>
            </a:r>
          </a:p>
          <a:p>
            <a:r>
              <a:rPr lang="en-US" sz="3200" b="1" dirty="0"/>
              <a:t>do</a:t>
            </a:r>
          </a:p>
          <a:p>
            <a:r>
              <a:rPr lang="en-US" sz="3200" dirty="0"/>
              <a:t>	command1</a:t>
            </a:r>
          </a:p>
          <a:p>
            <a:r>
              <a:rPr lang="en-US" sz="3200" dirty="0"/>
              <a:t>	command2</a:t>
            </a:r>
          </a:p>
          <a:p>
            <a:r>
              <a:rPr lang="en-US" sz="3200" dirty="0"/>
              <a:t>	…..</a:t>
            </a:r>
          </a:p>
          <a:p>
            <a:r>
              <a:rPr lang="en-US" sz="3200" dirty="0"/>
              <a:t>	.....</a:t>
            </a:r>
          </a:p>
          <a:p>
            <a:r>
              <a:rPr lang="en-US" sz="3200" b="1" dirty="0"/>
              <a:t>done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236334" y="3367687"/>
            <a:ext cx="4717166" cy="2308324"/>
          </a:xfrm>
          <a:prstGeom prst="rect">
            <a:avLst/>
          </a:prstGeom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400" dirty="0"/>
              <a:t>COUNT=1</a:t>
            </a:r>
          </a:p>
          <a:p>
            <a:r>
              <a:rPr lang="en-US" altLang="en-US" sz="2400" dirty="0"/>
              <a:t>until [ $COUNT -</a:t>
            </a:r>
            <a:r>
              <a:rPr lang="en-US" altLang="en-US" sz="2400" dirty="0" err="1"/>
              <a:t>gt</a:t>
            </a:r>
            <a:r>
              <a:rPr lang="en-US" altLang="en-US" sz="2400" dirty="0"/>
              <a:t> 5 ];</a:t>
            </a:r>
          </a:p>
          <a:p>
            <a:r>
              <a:rPr lang="en-US" altLang="en-US" sz="2400" dirty="0"/>
              <a:t> do</a:t>
            </a:r>
          </a:p>
          <a:p>
            <a:r>
              <a:rPr lang="en-US" altLang="en-US" sz="2400" dirty="0"/>
              <a:t>  echo "Value of count is: $COUNT"</a:t>
            </a:r>
          </a:p>
          <a:p>
            <a:r>
              <a:rPr lang="en-US" altLang="en-US" sz="2400" dirty="0"/>
              <a:t>  COUNT=$(($COUNT + 1))</a:t>
            </a:r>
          </a:p>
          <a:p>
            <a:r>
              <a:rPr lang="en-US" altLang="en-US" sz="2400" dirty="0"/>
              <a:t>done</a:t>
            </a:r>
          </a:p>
        </p:txBody>
      </p:sp>
      <p:sp>
        <p:nvSpPr>
          <p:cNvPr id="4" name="Rectangle 3"/>
          <p:cNvSpPr/>
          <p:nvPr/>
        </p:nvSpPr>
        <p:spPr>
          <a:xfrm>
            <a:off x="4236334" y="1411565"/>
            <a:ext cx="4717166" cy="167887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The until construct tests for a condition, and if </a:t>
            </a:r>
            <a:r>
              <a:rPr lang="en-US" sz="2000" b="1" dirty="0">
                <a:solidFill>
                  <a:srgbClr val="FF0000"/>
                </a:solidFill>
              </a:rPr>
              <a:t>false</a:t>
            </a:r>
            <a:r>
              <a:rPr lang="en-US" sz="2000" b="1" dirty="0">
                <a:solidFill>
                  <a:schemeClr val="tx1"/>
                </a:solidFill>
              </a:rPr>
              <a:t>, executes commands. </a:t>
            </a:r>
          </a:p>
          <a:p>
            <a:pPr algn="just"/>
            <a:endParaRPr lang="en-US" sz="2000" b="1" dirty="0">
              <a:solidFill>
                <a:schemeClr val="tx1"/>
              </a:solidFill>
            </a:endParaRPr>
          </a:p>
          <a:p>
            <a:pPr algn="just"/>
            <a:r>
              <a:rPr lang="en-US" sz="2000" b="1" dirty="0">
                <a:solidFill>
                  <a:schemeClr val="tx1"/>
                </a:solidFill>
              </a:rPr>
              <a:t>It keeps looping as long as the condition is false (opposite of while construct)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8076" y="1972778"/>
            <a:ext cx="3493995" cy="434245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3991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4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dirty="0">
                <a:latin typeface="+mj-lt"/>
              </a:rPr>
              <a:t>for loop using “</a:t>
            </a:r>
            <a:r>
              <a:rPr lang="en-US" sz="4000" b="1" dirty="0">
                <a:latin typeface="+mj-lt"/>
              </a:rPr>
              <a:t>in</a:t>
            </a:r>
            <a:r>
              <a:rPr lang="en-US" sz="4000" dirty="0">
                <a:latin typeface="+mj-lt"/>
              </a:rPr>
              <a:t>” and list of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" y="4765015"/>
            <a:ext cx="3951196" cy="1569660"/>
          </a:xfrm>
          <a:prstGeom prst="rect">
            <a:avLst/>
          </a:prstGeom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1 2 3 4 5</a:t>
            </a:r>
          </a:p>
          <a:p>
            <a:r>
              <a:rPr lang="en-US" sz="2400" dirty="0"/>
              <a:t>do</a:t>
            </a:r>
          </a:p>
          <a:p>
            <a:r>
              <a:rPr lang="en-US" sz="2400" dirty="0"/>
              <a:t>  echo "Looping ... number $</a:t>
            </a:r>
            <a:r>
              <a:rPr lang="en-US" sz="2400" dirty="0" err="1"/>
              <a:t>i</a:t>
            </a:r>
            <a:r>
              <a:rPr lang="en-US" sz="2400" dirty="0"/>
              <a:t>"</a:t>
            </a:r>
          </a:p>
          <a:p>
            <a:r>
              <a:rPr lang="en-US" sz="2400" dirty="0"/>
              <a:t>done</a:t>
            </a:r>
          </a:p>
        </p:txBody>
      </p:sp>
      <p:sp>
        <p:nvSpPr>
          <p:cNvPr id="7" name="Rectangle 6"/>
          <p:cNvSpPr/>
          <p:nvPr/>
        </p:nvSpPr>
        <p:spPr>
          <a:xfrm>
            <a:off x="192738" y="1112618"/>
            <a:ext cx="8857133" cy="2246769"/>
          </a:xfrm>
          <a:prstGeom prst="rect">
            <a:avLst/>
          </a:prstGeom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/>
              <a:t>for</a:t>
            </a:r>
            <a:r>
              <a:rPr lang="en-US" sz="2800" dirty="0"/>
              <a:t>  </a:t>
            </a:r>
            <a:r>
              <a:rPr lang="en-US" sz="2800" dirty="0" err="1"/>
              <a:t>arg</a:t>
            </a:r>
            <a:r>
              <a:rPr lang="en-US" sz="2800" dirty="0"/>
              <a:t> </a:t>
            </a:r>
            <a:r>
              <a:rPr lang="en-US" sz="2800" b="1" dirty="0"/>
              <a:t>in</a:t>
            </a:r>
            <a:r>
              <a:rPr lang="en-US" sz="2800" dirty="0"/>
              <a:t> list   </a:t>
            </a:r>
          </a:p>
          <a:p>
            <a:r>
              <a:rPr lang="en-US" sz="2800" b="1" dirty="0"/>
              <a:t>do</a:t>
            </a:r>
          </a:p>
          <a:p>
            <a:r>
              <a:rPr lang="en-US" sz="2800" dirty="0"/>
              <a:t>command(s)</a:t>
            </a:r>
          </a:p>
          <a:p>
            <a:r>
              <a:rPr lang="en-US" sz="2800" dirty="0"/>
              <a:t>...</a:t>
            </a:r>
          </a:p>
          <a:p>
            <a:r>
              <a:rPr lang="en-US" sz="2800" b="1" dirty="0"/>
              <a:t>done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" y="3480410"/>
            <a:ext cx="8763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Where the value of the variable </a:t>
            </a:r>
            <a:r>
              <a:rPr lang="en-US" sz="2200" dirty="0" err="1"/>
              <a:t>arg</a:t>
            </a:r>
            <a:r>
              <a:rPr lang="en-US" sz="2200" dirty="0"/>
              <a:t> is set to the values provided in the list one at a time and the block of statements executed.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This is repeated until the list is exhausted. </a:t>
            </a:r>
          </a:p>
        </p:txBody>
      </p:sp>
    </p:spTree>
    <p:extLst>
      <p:ext uri="{BB962C8B-B14F-4D97-AF65-F5344CB8AC3E}">
        <p14:creationId xmlns:p14="http://schemas.microsoft.com/office/powerpoint/2010/main" xmlns="" val="136633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IN" sz="4000" dirty="0"/>
              <a:t>for loop using C like Syntax</a:t>
            </a:r>
            <a:endParaRPr lang="en-US" sz="40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" y="3085160"/>
            <a:ext cx="3951196" cy="1692771"/>
          </a:xfrm>
          <a:prstGeom prst="rect">
            <a:avLst/>
          </a:prstGeom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2600" dirty="0"/>
              <a:t>for((i=1; i&lt;=5; i++)) </a:t>
            </a:r>
          </a:p>
          <a:p>
            <a:r>
              <a:rPr lang="pt-BR" sz="2600" dirty="0"/>
              <a:t>    do</a:t>
            </a:r>
          </a:p>
          <a:p>
            <a:r>
              <a:rPr lang="pt-BR" sz="2600" dirty="0"/>
              <a:t>      echo $i</a:t>
            </a:r>
          </a:p>
          <a:p>
            <a:r>
              <a:rPr lang="pt-BR" sz="2600" dirty="0"/>
              <a:t>    done</a:t>
            </a:r>
            <a:endParaRPr lang="en-US" sz="2600" dirty="0"/>
          </a:p>
        </p:txBody>
      </p:sp>
      <p:sp>
        <p:nvSpPr>
          <p:cNvPr id="7" name="Rectangle 6"/>
          <p:cNvSpPr/>
          <p:nvPr/>
        </p:nvSpPr>
        <p:spPr>
          <a:xfrm>
            <a:off x="192738" y="1112618"/>
            <a:ext cx="8857133" cy="1815882"/>
          </a:xfrm>
          <a:prstGeom prst="rect">
            <a:avLst/>
          </a:prstGeom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/>
              <a:t>for</a:t>
            </a:r>
            <a:r>
              <a:rPr lang="en-US" sz="2800" dirty="0"/>
              <a:t> ((initialization; condition test; increment or decrement))</a:t>
            </a:r>
          </a:p>
          <a:p>
            <a:r>
              <a:rPr lang="en-US" sz="2800" b="1" dirty="0"/>
              <a:t>do</a:t>
            </a:r>
          </a:p>
          <a:p>
            <a:r>
              <a:rPr lang="en-US" sz="2800" dirty="0"/>
              <a:t>       //statements to be executed repeatedly</a:t>
            </a:r>
          </a:p>
          <a:p>
            <a:r>
              <a:rPr lang="en-US" sz="2800" b="1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xmlns="" val="355468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IN" sz="4000" dirty="0"/>
              <a:t>select loop</a:t>
            </a:r>
            <a:endParaRPr lang="en-US" sz="40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0315" y="1005042"/>
            <a:ext cx="7821708" cy="1815882"/>
          </a:xfrm>
          <a:prstGeom prst="rect">
            <a:avLst/>
          </a:prstGeom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/>
              <a:t>select</a:t>
            </a:r>
            <a:r>
              <a:rPr lang="en-US" sz="2800" dirty="0"/>
              <a:t> </a:t>
            </a:r>
            <a:r>
              <a:rPr lang="en-US" sz="2800" dirty="0" err="1"/>
              <a:t>variableName</a:t>
            </a:r>
            <a:r>
              <a:rPr lang="en-US" sz="2800" dirty="0"/>
              <a:t> </a:t>
            </a:r>
            <a:r>
              <a:rPr lang="en-US" sz="2800" b="1" dirty="0"/>
              <a:t>in</a:t>
            </a:r>
            <a:r>
              <a:rPr lang="en-US" sz="2800" dirty="0"/>
              <a:t> choice1 choice2 ... </a:t>
            </a:r>
            <a:r>
              <a:rPr lang="en-US" sz="2800" dirty="0" err="1"/>
              <a:t>choiceN</a:t>
            </a:r>
            <a:endParaRPr lang="en-US" sz="2800" dirty="0"/>
          </a:p>
          <a:p>
            <a:r>
              <a:rPr lang="en-US" sz="2800" b="1" dirty="0"/>
              <a:t>do</a:t>
            </a:r>
          </a:p>
          <a:p>
            <a:r>
              <a:rPr lang="en-US" sz="2800" dirty="0"/>
              <a:t>    -- Block of Commands –</a:t>
            </a:r>
          </a:p>
          <a:p>
            <a:r>
              <a:rPr lang="en-US" sz="2800" b="1" dirty="0"/>
              <a:t>done</a:t>
            </a:r>
          </a:p>
        </p:txBody>
      </p:sp>
      <p:sp>
        <p:nvSpPr>
          <p:cNvPr id="4" name="Rectangle 3"/>
          <p:cNvSpPr/>
          <p:nvPr/>
        </p:nvSpPr>
        <p:spPr>
          <a:xfrm>
            <a:off x="165845" y="2911564"/>
            <a:ext cx="8787655" cy="3496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Select command use PS3 variable to print its prompt.</a:t>
            </a:r>
          </a:p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Each word in list is printed on screen preceded by a number.</a:t>
            </a:r>
          </a:p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If the line consists of the number corresponding to one of the displayed words (from the list), then </a:t>
            </a:r>
            <a:r>
              <a:rPr lang="en-US" sz="22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varName</a:t>
            </a:r>
            <a:r>
              <a:rPr lang="en-US" sz="2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is set to that word. You can use </a:t>
            </a:r>
            <a:r>
              <a:rPr lang="en-US" sz="22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if..else.fi</a:t>
            </a:r>
            <a:r>
              <a:rPr lang="en-US" sz="2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or case..in..</a:t>
            </a:r>
            <a:r>
              <a:rPr lang="en-US" sz="22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esac</a:t>
            </a:r>
            <a:r>
              <a:rPr lang="en-US" sz="2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to make a decision.</a:t>
            </a:r>
          </a:p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If the line is empty, WORDS and the prompt are redisplayed.</a:t>
            </a:r>
          </a:p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If EOF (end of file) is read, the command completes.</a:t>
            </a:r>
          </a:p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loop continues until a break (CTRL+C) is encountered.</a:t>
            </a:r>
          </a:p>
        </p:txBody>
      </p:sp>
    </p:spTree>
    <p:extLst>
      <p:ext uri="{BB962C8B-B14F-4D97-AF65-F5344CB8AC3E}">
        <p14:creationId xmlns:p14="http://schemas.microsoft.com/office/powerpoint/2010/main" xmlns="" val="6452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IN" sz="4000" dirty="0"/>
              <a:t>select loop Example</a:t>
            </a:r>
            <a:endParaRPr lang="en-US" sz="40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" y="1005042"/>
            <a:ext cx="8762999" cy="2308324"/>
          </a:xfrm>
          <a:prstGeom prst="rect">
            <a:avLst/>
          </a:prstGeom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2400" dirty="0"/>
              <a:t>echo "Enter space shuttle to get more information : "</a:t>
            </a:r>
          </a:p>
          <a:p>
            <a:r>
              <a:rPr lang="en-IN" sz="2400" dirty="0"/>
              <a:t># set shuttle list</a:t>
            </a:r>
          </a:p>
          <a:p>
            <a:r>
              <a:rPr lang="en-IN" sz="2400" dirty="0"/>
              <a:t>select shuttle in Columbia Endeavour Challenger Discovery </a:t>
            </a:r>
          </a:p>
          <a:p>
            <a:r>
              <a:rPr lang="en-IN" sz="2400" dirty="0"/>
              <a:t>do</a:t>
            </a:r>
          </a:p>
          <a:p>
            <a:r>
              <a:rPr lang="en-IN" sz="2400" dirty="0"/>
              <a:t>	echo "$shuttle selected"</a:t>
            </a:r>
          </a:p>
          <a:p>
            <a:r>
              <a:rPr lang="en-IN" sz="2400" dirty="0"/>
              <a:t>done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500" y="3519754"/>
            <a:ext cx="8762999" cy="2585323"/>
          </a:xfrm>
          <a:prstGeom prst="rect">
            <a:avLst/>
          </a:prstGeom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u="sng" dirty="0"/>
              <a:t>Output:</a:t>
            </a:r>
          </a:p>
          <a:p>
            <a:r>
              <a:rPr lang="en-US" dirty="0"/>
              <a:t>Enter the space shuttle to get more information : </a:t>
            </a:r>
          </a:p>
          <a:p>
            <a:r>
              <a:rPr lang="en-US" dirty="0"/>
              <a:t>1) Columbia</a:t>
            </a:r>
          </a:p>
          <a:p>
            <a:r>
              <a:rPr lang="en-US" dirty="0"/>
              <a:t>2) Endeavor</a:t>
            </a:r>
          </a:p>
          <a:p>
            <a:r>
              <a:rPr lang="en-US" dirty="0"/>
              <a:t>3) Challenger</a:t>
            </a:r>
          </a:p>
          <a:p>
            <a:r>
              <a:rPr lang="en-US" dirty="0"/>
              <a:t>4) Discovery</a:t>
            </a:r>
          </a:p>
          <a:p>
            <a:r>
              <a:rPr lang="en-US" dirty="0"/>
              <a:t>#? 1</a:t>
            </a:r>
          </a:p>
          <a:p>
            <a:r>
              <a:rPr lang="en-US" dirty="0"/>
              <a:t>Columbia selected</a:t>
            </a:r>
          </a:p>
          <a:p>
            <a:r>
              <a:rPr lang="en-US" dirty="0"/>
              <a:t>#? </a:t>
            </a:r>
          </a:p>
        </p:txBody>
      </p:sp>
    </p:spTree>
    <p:extLst>
      <p:ext uri="{BB962C8B-B14F-4D97-AF65-F5344CB8AC3E}">
        <p14:creationId xmlns:p14="http://schemas.microsoft.com/office/powerpoint/2010/main" xmlns="" val="133095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A8211B-38A1-1A4E-9103-E92AC10C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Shell Script - Cont.…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33D74E-DF8B-D644-ADE5-74C208AF7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The prompt, </a:t>
            </a:r>
            <a:r>
              <a:rPr lang="en-IN" b="1" dirty="0"/>
              <a:t>$</a:t>
            </a:r>
            <a:r>
              <a:rPr lang="en-IN" dirty="0"/>
              <a:t>, which is called the </a:t>
            </a:r>
            <a:r>
              <a:rPr lang="en-IN" b="1" dirty="0"/>
              <a:t>command prompt</a:t>
            </a:r>
            <a:r>
              <a:rPr lang="en-IN" dirty="0"/>
              <a:t>, is issued by the shell. While the prompt is displayed, you can type a command.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shell interprets commands the user types and manages their execution.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 shell is a command-line interpreter and typical operations performed by shell scripts include file manipulation, program execution, and printing 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557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IN" sz="4000" dirty="0"/>
              <a:t>Break and Continue Statement</a:t>
            </a:r>
            <a:endParaRPr lang="en-US" sz="4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All statement inside the loop executed as long as some condition are true.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b="1" dirty="0"/>
              <a:t>break</a:t>
            </a:r>
            <a:r>
              <a:rPr lang="en-US" dirty="0"/>
              <a:t> placed inside the loop, when loop reach the break statement </a:t>
            </a:r>
            <a:r>
              <a:rPr lang="en-US" b="1" dirty="0"/>
              <a:t>it will terminated out from the loop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b="1" dirty="0"/>
              <a:t>continue</a:t>
            </a:r>
            <a:r>
              <a:rPr lang="en-US" dirty="0"/>
              <a:t> placed inside the loop, when loop reach the continue statement </a:t>
            </a:r>
            <a:r>
              <a:rPr lang="en-US" b="1" dirty="0"/>
              <a:t>it will not execute next lines of the loop and it will go to the next iteration.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215674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IN" sz="4000" dirty="0"/>
              <a:t>Break and Continue Statement</a:t>
            </a:r>
            <a:endParaRPr lang="en-US" sz="4000" dirty="0">
              <a:latin typeface="+mj-lt"/>
            </a:endParaRPr>
          </a:p>
        </p:txBody>
      </p:sp>
      <p:sp>
        <p:nvSpPr>
          <p:cNvPr id="19" name="Rectangle 3"/>
          <p:cNvSpPr>
            <a:spLocks noGrp="1" noChangeArrowheads="1"/>
          </p:cNvSpPr>
          <p:nvPr>
            <p:ph idx="1"/>
          </p:nvPr>
        </p:nvSpPr>
        <p:spPr>
          <a:xfrm>
            <a:off x="190499" y="1528550"/>
            <a:ext cx="3964641" cy="347375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[ condition 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cmd-1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break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"done"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5706" y="968994"/>
            <a:ext cx="4258873" cy="504964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break statement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58350" y="968994"/>
            <a:ext cx="4326707" cy="504964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continue statement</a:t>
            </a:r>
            <a:endParaRPr lang="en-IN" sz="3200" b="1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76470" y="968994"/>
            <a:ext cx="27296" cy="53908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4"/>
          <p:cNvGrpSpPr>
            <a:grpSpLocks/>
          </p:cNvGrpSpPr>
          <p:nvPr/>
        </p:nvGrpSpPr>
        <p:grpSpPr bwMode="auto">
          <a:xfrm>
            <a:off x="2453401" y="3240740"/>
            <a:ext cx="1066800" cy="1541895"/>
            <a:chOff x="1920" y="2544"/>
            <a:chExt cx="672" cy="1152"/>
          </a:xfrm>
        </p:grpSpPr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1968" y="2544"/>
              <a:ext cx="6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 b="1"/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2592" y="2544"/>
              <a:ext cx="0" cy="115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 b="1"/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 flipH="1" flipV="1">
              <a:off x="1920" y="3696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 b="1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174184" y="5155277"/>
            <a:ext cx="4181915" cy="83099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This iteration is over and there are no more iterations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614776" y="5155277"/>
            <a:ext cx="4213854" cy="83099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This iteration is over, do the next iteration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4568358" y="1528550"/>
            <a:ext cx="3964641" cy="3473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[ condition 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cmd-1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continue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"done"</a:t>
            </a:r>
          </a:p>
        </p:txBody>
      </p:sp>
      <p:grpSp>
        <p:nvGrpSpPr>
          <p:cNvPr id="27" name="Group 4"/>
          <p:cNvGrpSpPr>
            <a:grpSpLocks/>
          </p:cNvGrpSpPr>
          <p:nvPr/>
        </p:nvGrpSpPr>
        <p:grpSpPr bwMode="auto">
          <a:xfrm flipV="1">
            <a:off x="7126479" y="1813146"/>
            <a:ext cx="1867362" cy="1427593"/>
            <a:chOff x="1181" y="2544"/>
            <a:chExt cx="1411" cy="1152"/>
          </a:xfrm>
        </p:grpSpPr>
        <p:sp>
          <p:nvSpPr>
            <p:cNvPr id="28" name="Line 5"/>
            <p:cNvSpPr>
              <a:spLocks noChangeShapeType="1"/>
            </p:cNvSpPr>
            <p:nvPr/>
          </p:nvSpPr>
          <p:spPr bwMode="auto">
            <a:xfrm>
              <a:off x="1181" y="2544"/>
              <a:ext cx="141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Line 6"/>
            <p:cNvSpPr>
              <a:spLocks noChangeShapeType="1"/>
            </p:cNvSpPr>
            <p:nvPr/>
          </p:nvSpPr>
          <p:spPr bwMode="auto">
            <a:xfrm>
              <a:off x="2592" y="2544"/>
              <a:ext cx="0" cy="115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 flipH="1" flipV="1">
              <a:off x="1920" y="3696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xmlns="" val="332599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/>
      <p:bldP spid="17" grpId="0" animBg="1"/>
      <p:bldP spid="18" grpId="0" animBg="1"/>
      <p:bldP spid="24" grpId="0" animBg="1"/>
      <p:bldP spid="25" grpId="0" animBg="1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IN" sz="4000" dirty="0">
                <a:latin typeface="+mj-lt"/>
              </a:rPr>
              <a:t>echo and </a:t>
            </a:r>
            <a:r>
              <a:rPr lang="en-IN" sz="4000" dirty="0" err="1">
                <a:latin typeface="+mj-lt"/>
              </a:rPr>
              <a:t>printf</a:t>
            </a:r>
            <a:r>
              <a:rPr lang="en-IN" sz="4000" dirty="0">
                <a:latin typeface="+mj-lt"/>
              </a:rPr>
              <a:t> Command</a:t>
            </a:r>
            <a:endParaRPr lang="en-US" sz="400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5706" y="968994"/>
            <a:ext cx="4258873" cy="504964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echo Command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58350" y="968994"/>
            <a:ext cx="4326707" cy="504964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printf</a:t>
            </a:r>
            <a:r>
              <a:rPr lang="en-US" sz="3200" b="1" dirty="0">
                <a:solidFill>
                  <a:schemeClr val="bg1"/>
                </a:solidFill>
              </a:rPr>
              <a:t> Command</a:t>
            </a:r>
            <a:endParaRPr lang="en-IN" sz="3200" b="1" dirty="0">
              <a:solidFill>
                <a:schemeClr val="bg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06" y="1528550"/>
            <a:ext cx="3102812" cy="13127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 cstate="print"/>
          <a:srcRect l="4571" r="8947"/>
          <a:stretch/>
        </p:blipFill>
        <p:spPr>
          <a:xfrm>
            <a:off x="4585645" y="1531525"/>
            <a:ext cx="3098042" cy="121167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4" cstate="print"/>
          <a:srcRect l="-412" t="135" r="7553" b="17675"/>
          <a:stretch/>
        </p:blipFill>
        <p:spPr>
          <a:xfrm>
            <a:off x="122059" y="2975210"/>
            <a:ext cx="3075113" cy="126924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5" cstate="print"/>
          <a:srcRect r="7575"/>
          <a:stretch/>
        </p:blipFill>
        <p:spPr>
          <a:xfrm>
            <a:off x="4585646" y="2975210"/>
            <a:ext cx="2086882" cy="126924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706" y="4357041"/>
            <a:ext cx="3061466" cy="153842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7" cstate="print"/>
          <a:srcRect l="2443" r="3110" b="11703"/>
          <a:stretch/>
        </p:blipFill>
        <p:spPr>
          <a:xfrm>
            <a:off x="4558349" y="4353016"/>
            <a:ext cx="3985149" cy="113933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476470" y="968994"/>
            <a:ext cx="27296" cy="53908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552152" y="1528550"/>
            <a:ext cx="401007" cy="135421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1</a:t>
            </a:r>
          </a:p>
          <a:p>
            <a:r>
              <a:rPr lang="en-US" sz="1600" b="1" dirty="0"/>
              <a:t>2</a:t>
            </a:r>
          </a:p>
          <a:p>
            <a:r>
              <a:rPr lang="en-US" sz="1600" b="1" dirty="0"/>
              <a:t>3</a:t>
            </a:r>
          </a:p>
          <a:p>
            <a:r>
              <a:rPr lang="en-US" sz="1600" b="1" dirty="0"/>
              <a:t>4</a:t>
            </a:r>
          </a:p>
          <a:p>
            <a:r>
              <a:rPr lang="en-US" sz="1600" b="1" dirty="0"/>
              <a:t>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552152" y="4384336"/>
            <a:ext cx="401007" cy="135421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1</a:t>
            </a:r>
          </a:p>
          <a:p>
            <a:r>
              <a:rPr lang="en-US" sz="1600" b="1" dirty="0"/>
              <a:t>2</a:t>
            </a:r>
          </a:p>
          <a:p>
            <a:r>
              <a:rPr lang="en-US" sz="1600" b="1" dirty="0"/>
              <a:t>3</a:t>
            </a:r>
          </a:p>
          <a:p>
            <a:r>
              <a:rPr lang="en-US" sz="1600" b="1" dirty="0"/>
              <a:t>4</a:t>
            </a:r>
          </a:p>
          <a:p>
            <a:r>
              <a:rPr lang="en-US" sz="1600" b="1" dirty="0"/>
              <a:t>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83687" y="2905425"/>
            <a:ext cx="401007" cy="135421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1</a:t>
            </a:r>
          </a:p>
          <a:p>
            <a:r>
              <a:rPr lang="en-US" sz="1600" b="1" dirty="0"/>
              <a:t>2</a:t>
            </a:r>
          </a:p>
          <a:p>
            <a:r>
              <a:rPr lang="en-US" sz="1600" b="1" dirty="0"/>
              <a:t>3</a:t>
            </a:r>
          </a:p>
          <a:p>
            <a:r>
              <a:rPr lang="en-US" sz="1600" b="1" dirty="0"/>
              <a:t>4</a:t>
            </a:r>
          </a:p>
          <a:p>
            <a:r>
              <a:rPr lang="en-US" sz="1600" b="1" dirty="0"/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084694" y="1887352"/>
            <a:ext cx="727022" cy="338554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12345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438015" y="3426909"/>
            <a:ext cx="727022" cy="338554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12345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871635" y="5566056"/>
            <a:ext cx="1358575" cy="83099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Decimal: 100</a:t>
            </a:r>
          </a:p>
          <a:p>
            <a:r>
              <a:rPr lang="en-US" sz="1600" b="1" dirty="0"/>
              <a:t>Octal: 144</a:t>
            </a:r>
          </a:p>
          <a:p>
            <a:r>
              <a:rPr lang="en-US" sz="1600" b="1" dirty="0"/>
              <a:t>Hex: 64</a:t>
            </a:r>
          </a:p>
        </p:txBody>
      </p:sp>
    </p:spTree>
    <p:extLst>
      <p:ext uri="{BB962C8B-B14F-4D97-AF65-F5344CB8AC3E}">
        <p14:creationId xmlns:p14="http://schemas.microsoft.com/office/powerpoint/2010/main" xmlns="" val="174610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IN" sz="4000" dirty="0">
                <a:latin typeface="+mj-lt"/>
              </a:rPr>
              <a:t>Average of 4 numbers using </a:t>
            </a:r>
            <a:r>
              <a:rPr lang="en-IN" sz="4000" dirty="0" err="1">
                <a:latin typeface="+mj-lt"/>
              </a:rPr>
              <a:t>bc</a:t>
            </a:r>
            <a:r>
              <a:rPr lang="en-IN" sz="4000" dirty="0">
                <a:latin typeface="+mj-lt"/>
              </a:rPr>
              <a:t> Command  </a:t>
            </a:r>
            <a:endParaRPr lang="en-US" sz="40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500" y="1117101"/>
            <a:ext cx="5860678" cy="2462213"/>
          </a:xfrm>
          <a:prstGeom prst="rect">
            <a:avLst/>
          </a:prstGeom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/>
              <a:t>a=10</a:t>
            </a:r>
          </a:p>
          <a:p>
            <a:r>
              <a:rPr lang="en-US" sz="2200" dirty="0"/>
              <a:t>b=2</a:t>
            </a:r>
          </a:p>
          <a:p>
            <a:r>
              <a:rPr lang="en-US" sz="2200" dirty="0"/>
              <a:t>c=12</a:t>
            </a:r>
          </a:p>
          <a:p>
            <a:r>
              <a:rPr lang="en-US" sz="2200" dirty="0"/>
              <a:t>d=5</a:t>
            </a:r>
          </a:p>
          <a:p>
            <a:r>
              <a:rPr lang="en-US" sz="2200" dirty="0"/>
              <a:t>sum=$(( a + b + c + d))</a:t>
            </a:r>
          </a:p>
          <a:p>
            <a:r>
              <a:rPr lang="en-US" sz="2200" dirty="0" err="1"/>
              <a:t>avg</a:t>
            </a:r>
            <a:r>
              <a:rPr lang="en-US" sz="2200" dirty="0"/>
              <a:t>=`echo $sum / 4 | </a:t>
            </a:r>
            <a:r>
              <a:rPr lang="en-US" sz="2200" dirty="0" err="1"/>
              <a:t>bc</a:t>
            </a:r>
            <a:r>
              <a:rPr lang="en-US" sz="2200" dirty="0"/>
              <a:t> –l`</a:t>
            </a:r>
          </a:p>
          <a:p>
            <a:r>
              <a:rPr lang="en-US" sz="2200" dirty="0" err="1"/>
              <a:t>printf</a:t>
            </a:r>
            <a:r>
              <a:rPr lang="en-US" sz="2200" dirty="0"/>
              <a:t> %0.3f “$</a:t>
            </a:r>
            <a:r>
              <a:rPr lang="en-US" sz="2200" dirty="0" err="1"/>
              <a:t>avg</a:t>
            </a:r>
            <a:r>
              <a:rPr lang="en-US" sz="2200" dirty="0"/>
              <a:t>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190500" y="3967098"/>
            <a:ext cx="2107827" cy="769441"/>
          </a:xfrm>
          <a:prstGeom prst="rect">
            <a:avLst/>
          </a:prstGeom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/>
              <a:t>OUTPUT :</a:t>
            </a:r>
          </a:p>
          <a:p>
            <a:r>
              <a:rPr lang="en-US" sz="2200" b="1" dirty="0"/>
              <a:t>7.250</a:t>
            </a:r>
          </a:p>
        </p:txBody>
      </p:sp>
    </p:spTree>
    <p:extLst>
      <p:ext uri="{BB962C8B-B14F-4D97-AF65-F5344CB8AC3E}">
        <p14:creationId xmlns:p14="http://schemas.microsoft.com/office/powerpoint/2010/main" xmlns="" val="211218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IN" sz="4000" dirty="0">
                <a:latin typeface="+mj-lt"/>
              </a:rPr>
              <a:t>Division using </a:t>
            </a:r>
            <a:r>
              <a:rPr lang="en-IN" sz="4000" dirty="0" err="1">
                <a:latin typeface="+mj-lt"/>
              </a:rPr>
              <a:t>bc</a:t>
            </a:r>
            <a:r>
              <a:rPr lang="en-IN" sz="4000" dirty="0">
                <a:latin typeface="+mj-lt"/>
              </a:rPr>
              <a:t> Command </a:t>
            </a:r>
            <a:endParaRPr lang="en-US" sz="40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1321" y="967895"/>
            <a:ext cx="6007592" cy="5401479"/>
          </a:xfrm>
          <a:prstGeom prst="rect">
            <a:avLst/>
          </a:prstGeom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300" dirty="0"/>
              <a:t># get the first number</a:t>
            </a:r>
          </a:p>
          <a:p>
            <a:r>
              <a:rPr lang="en-US" sz="2300" dirty="0" err="1"/>
              <a:t>printf</a:t>
            </a:r>
            <a:r>
              <a:rPr lang="en-US" sz="2300" dirty="0"/>
              <a:t> "Enter first integer number: "</a:t>
            </a:r>
          </a:p>
          <a:p>
            <a:r>
              <a:rPr lang="en-US" sz="2300" dirty="0"/>
              <a:t>read a</a:t>
            </a:r>
          </a:p>
          <a:p>
            <a:r>
              <a:rPr lang="en-US" sz="2300" dirty="0"/>
              <a:t># get the second number</a:t>
            </a:r>
          </a:p>
          <a:p>
            <a:r>
              <a:rPr lang="en-US" sz="2300" dirty="0" err="1"/>
              <a:t>printf</a:t>
            </a:r>
            <a:r>
              <a:rPr lang="en-US" sz="2300" dirty="0"/>
              <a:t> "Enter second integer number: "</a:t>
            </a:r>
          </a:p>
          <a:p>
            <a:r>
              <a:rPr lang="en-US" sz="2300" dirty="0"/>
              <a:t>read b</a:t>
            </a:r>
          </a:p>
          <a:p>
            <a:r>
              <a:rPr lang="en-US" sz="2300" dirty="0"/>
              <a:t># if b is 0</a:t>
            </a:r>
          </a:p>
          <a:p>
            <a:r>
              <a:rPr lang="en-US" sz="2300" dirty="0"/>
              <a:t>if [ $b == 0 ]</a:t>
            </a:r>
          </a:p>
          <a:p>
            <a:r>
              <a:rPr lang="en-US" sz="2300" dirty="0"/>
              <a:t>then</a:t>
            </a:r>
          </a:p>
          <a:p>
            <a:r>
              <a:rPr lang="en-US" sz="2300" dirty="0"/>
              <a:t>  </a:t>
            </a:r>
            <a:r>
              <a:rPr lang="en-US" sz="2300" dirty="0" err="1"/>
              <a:t>printf</a:t>
            </a:r>
            <a:r>
              <a:rPr lang="en-US" sz="2300" dirty="0"/>
              <a:t> "Division by 0 not allowed.\n"</a:t>
            </a:r>
          </a:p>
          <a:p>
            <a:r>
              <a:rPr lang="en-US" sz="2300" dirty="0"/>
              <a:t>  exit	# exit the script</a:t>
            </a:r>
          </a:p>
          <a:p>
            <a:r>
              <a:rPr lang="en-US" sz="2300" dirty="0"/>
              <a:t>fi</a:t>
            </a:r>
          </a:p>
          <a:p>
            <a:r>
              <a:rPr lang="en-US" sz="2300" dirty="0"/>
              <a:t># perform division</a:t>
            </a:r>
          </a:p>
          <a:p>
            <a:r>
              <a:rPr lang="en-US" sz="2300" b="1" dirty="0"/>
              <a:t>result=`expr "$a / $b" | </a:t>
            </a:r>
            <a:r>
              <a:rPr lang="en-US" sz="2300" b="1" dirty="0" err="1"/>
              <a:t>bc</a:t>
            </a:r>
            <a:r>
              <a:rPr lang="en-US" sz="2300" b="1" dirty="0"/>
              <a:t> -l`</a:t>
            </a:r>
          </a:p>
          <a:p>
            <a:r>
              <a:rPr lang="en-US" sz="2300" b="1" dirty="0" err="1"/>
              <a:t>printf</a:t>
            </a:r>
            <a:r>
              <a:rPr lang="en-US" sz="2300" b="1" dirty="0"/>
              <a:t> "%d / %d = %.5f\n" "$a" "$b" "$result"</a:t>
            </a:r>
          </a:p>
        </p:txBody>
      </p:sp>
    </p:spTree>
    <p:extLst>
      <p:ext uri="{BB962C8B-B14F-4D97-AF65-F5344CB8AC3E}">
        <p14:creationId xmlns:p14="http://schemas.microsoft.com/office/powerpoint/2010/main" xmlns="" val="309224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 you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996" t="6154" b="10691"/>
          <a:stretch/>
        </p:blipFill>
        <p:spPr bwMode="auto">
          <a:xfrm>
            <a:off x="278483" y="1333500"/>
            <a:ext cx="858703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9376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dirty="0">
                <a:latin typeface="+mj-lt"/>
              </a:rPr>
              <a:t>Steps to write and execute a 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24000"/>
              </a:lnSpc>
              <a:buFont typeface="+mj-lt"/>
              <a:buAutoNum type="arabicPeriod"/>
            </a:pPr>
            <a:r>
              <a:rPr lang="en-US" dirty="0"/>
              <a:t>Create a file using a vi editor(or any other editor like </a:t>
            </a:r>
            <a:r>
              <a:rPr lang="en-US" dirty="0" err="1"/>
              <a:t>gedit</a:t>
            </a:r>
            <a:r>
              <a:rPr lang="en-US" dirty="0"/>
              <a:t>).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Name  script file with extension 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b="1" dirty="0" err="1">
                <a:solidFill>
                  <a:srgbClr val="FF0000"/>
                </a:solidFill>
              </a:rPr>
              <a:t>sh</a:t>
            </a:r>
            <a:endParaRPr lang="en-US" b="1" dirty="0">
              <a:solidFill>
                <a:srgbClr val="FF0000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Write some code.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Save the script file as </a:t>
            </a:r>
            <a:r>
              <a:rPr lang="en-US" b="1" dirty="0"/>
              <a:t>filename.sh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For executing the script type </a:t>
            </a:r>
            <a:r>
              <a:rPr lang="en-US" b="1" dirty="0">
                <a:solidFill>
                  <a:srgbClr val="FF0000"/>
                </a:solidFill>
              </a:rPr>
              <a:t>bash filename.sh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392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en-US" sz="4000" dirty="0"/>
              <a:t>Shell Variables</a:t>
            </a:r>
            <a:endParaRPr lang="en-US" sz="4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user variable name can be any sequence of letters, digits, and the underscore character, but the first character must be a letter.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To assign a value to a variable:</a:t>
            </a:r>
          </a:p>
          <a:p>
            <a:pPr marL="0" indent="538163" algn="just">
              <a:buNone/>
            </a:pPr>
            <a:r>
              <a:rPr lang="en-US" dirty="0"/>
              <a:t>number=25</a:t>
            </a:r>
          </a:p>
          <a:p>
            <a:pPr marL="0" indent="538163" algn="just">
              <a:buNone/>
            </a:pPr>
            <a:r>
              <a:rPr lang="en-US" dirty="0"/>
              <a:t>name=“</a:t>
            </a:r>
            <a:r>
              <a:rPr lang="en-US" dirty="0" err="1"/>
              <a:t>abc</a:t>
            </a:r>
            <a:r>
              <a:rPr lang="en-US" dirty="0"/>
              <a:t>"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There cannot be any space before or after the “=“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Internally, all values are stored as strings.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dirty="0"/>
              <a:t>To use a variable, precede the name with a </a:t>
            </a:r>
            <a:r>
              <a:rPr lang="en-US" altLang="en-US" dirty="0">
                <a:solidFill>
                  <a:srgbClr val="FF0000"/>
                </a:solidFill>
              </a:rPr>
              <a:t>“$”</a:t>
            </a:r>
            <a:r>
              <a:rPr lang="en-US" altLang="en-US" dirty="0"/>
              <a:t>.</a:t>
            </a:r>
          </a:p>
          <a:p>
            <a:pPr marL="0" indent="538163" algn="just">
              <a:buNone/>
            </a:pPr>
            <a:r>
              <a:rPr lang="en-US" dirty="0" err="1"/>
              <a:t>num</a:t>
            </a:r>
            <a:r>
              <a:rPr lang="en-US" dirty="0"/>
              <a:t>=3        </a:t>
            </a:r>
          </a:p>
          <a:p>
            <a:pPr marL="0" indent="538163" algn="just">
              <a:buNone/>
            </a:pPr>
            <a:r>
              <a:rPr lang="en-US" b="1" dirty="0"/>
              <a:t>a=$</a:t>
            </a:r>
            <a:r>
              <a:rPr lang="en-US" b="1" dirty="0" err="1"/>
              <a:t>num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sz="28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774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IN" sz="4000" dirty="0">
                <a:latin typeface="+mj-lt"/>
              </a:rPr>
              <a:t>User input in Shell Script</a:t>
            </a:r>
            <a:endParaRPr lang="en-US" sz="4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read command </a:t>
            </a:r>
            <a:r>
              <a:rPr lang="en-US" dirty="0"/>
              <a:t>allows a user to provide the runtime input.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shell allows to prompt for user input.</a:t>
            </a:r>
          </a:p>
          <a:p>
            <a:pPr algn="just"/>
            <a:r>
              <a:rPr lang="en-US" b="1" dirty="0"/>
              <a:t>Syntax:</a:t>
            </a:r>
          </a:p>
          <a:p>
            <a:pPr marL="0" indent="0" algn="just">
              <a:buNone/>
            </a:pPr>
            <a:r>
              <a:rPr lang="en-US" b="1" dirty="0"/>
              <a:t>   </a:t>
            </a:r>
            <a:r>
              <a:rPr lang="en-US" dirty="0"/>
              <a:t>   </a:t>
            </a:r>
            <a:r>
              <a:rPr lang="en-US" u="sng" dirty="0"/>
              <a:t>read </a:t>
            </a:r>
            <a:r>
              <a:rPr lang="en-US" u="sng" dirty="0" err="1"/>
              <a:t>varname</a:t>
            </a:r>
            <a:r>
              <a:rPr lang="en-US" u="sng" dirty="0"/>
              <a:t> [more </a:t>
            </a:r>
            <a:r>
              <a:rPr lang="en-US" u="sng" dirty="0" err="1"/>
              <a:t>vars</a:t>
            </a:r>
            <a:r>
              <a:rPr lang="en-US" u="sng" dirty="0"/>
              <a:t>]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Value entered by user is assigned to </a:t>
            </a:r>
            <a:r>
              <a:rPr lang="en-US" dirty="0" err="1"/>
              <a:t>varname</a:t>
            </a:r>
            <a:endParaRPr lang="en-US" dirty="0"/>
          </a:p>
          <a:p>
            <a:pPr algn="just"/>
            <a:r>
              <a:rPr lang="en-US" b="1" dirty="0"/>
              <a:t>Run shell script :</a:t>
            </a:r>
          </a:p>
          <a:p>
            <a:pPr marL="0" indent="0" algn="just">
              <a:buNone/>
            </a:pPr>
            <a:r>
              <a:rPr lang="en-US" b="1" dirty="0"/>
              <a:t>     </a:t>
            </a:r>
            <a:r>
              <a:rPr lang="en-US" sz="4000" b="1" dirty="0"/>
              <a:t>bash filename.sh</a:t>
            </a:r>
            <a:endParaRPr lang="en-US" sz="2800" b="1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92205" y="3974331"/>
            <a:ext cx="4166348" cy="906951"/>
          </a:xfrm>
          <a:prstGeom prst="roundRect">
            <a:avLst/>
          </a:prstGeom>
          <a:noFill/>
          <a:ln w="4127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3801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IN" sz="4000" dirty="0">
                <a:latin typeface="+mj-lt"/>
              </a:rPr>
              <a:t>Operators</a:t>
            </a:r>
            <a:endParaRPr lang="en-US" sz="4000" dirty="0">
              <a:latin typeface="+mj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0781" y="1024665"/>
          <a:ext cx="8302438" cy="566121"/>
        </p:xfrm>
        <a:graphic>
          <a:graphicData uri="http://schemas.openxmlformats.org/drawingml/2006/table">
            <a:tbl>
              <a:tblPr/>
              <a:tblGrid>
                <a:gridCol w="83024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6121">
                <a:tc>
                  <a:txBody>
                    <a:bodyPr/>
                    <a:lstStyle/>
                    <a:p>
                      <a:pPr algn="l"/>
                      <a:r>
                        <a:rPr lang="en-IN" sz="2400" b="1" dirty="0">
                          <a:effectLst/>
                        </a:rPr>
                        <a:t>Arithmetic Operators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420781" y="1590786"/>
          <a:ext cx="8302438" cy="3396726"/>
        </p:xfrm>
        <a:graphic>
          <a:graphicData uri="http://schemas.openxmlformats.org/drawingml/2006/table">
            <a:tbl>
              <a:tblPr/>
              <a:tblGrid>
                <a:gridCol w="23318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87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818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66121"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Bash 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6121"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Addition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6121"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Subtraction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6121"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\*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Multiplication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6121"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/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/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Division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6121"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Modulus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420781" y="4963306"/>
          <a:ext cx="8302438" cy="566121"/>
        </p:xfrm>
        <a:graphic>
          <a:graphicData uri="http://schemas.openxmlformats.org/drawingml/2006/table">
            <a:tbl>
              <a:tblPr/>
              <a:tblGrid>
                <a:gridCol w="83024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6121">
                <a:tc>
                  <a:txBody>
                    <a:bodyPr/>
                    <a:lstStyle/>
                    <a:p>
                      <a:pPr algn="l"/>
                      <a:r>
                        <a:rPr lang="en-IN" sz="2400" b="1" dirty="0">
                          <a:effectLst/>
                        </a:rPr>
                        <a:t>Assignment Operators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420781" y="5549594"/>
          <a:ext cx="8302438" cy="822960"/>
        </p:xfrm>
        <a:graphic>
          <a:graphicData uri="http://schemas.openxmlformats.org/drawingml/2006/table">
            <a:tbl>
              <a:tblPr/>
              <a:tblGrid>
                <a:gridCol w="23318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87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818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66121"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Assigns right operand in left operand i.e.</a:t>
                      </a:r>
                      <a:r>
                        <a:rPr lang="en-US" sz="2400" baseline="0" dirty="0">
                          <a:effectLst/>
                        </a:rPr>
                        <a:t> </a:t>
                      </a:r>
                      <a:r>
                        <a:rPr lang="en-IN" sz="2400" dirty="0">
                          <a:effectLst/>
                        </a:rPr>
                        <a:t>a=$b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09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IN" sz="4000" dirty="0">
                <a:latin typeface="+mj-lt"/>
              </a:rPr>
              <a:t>Operators</a:t>
            </a:r>
            <a:endParaRPr lang="en-US" sz="4000" dirty="0">
              <a:latin typeface="+mj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16030" y="1105348"/>
          <a:ext cx="8111939" cy="540572"/>
        </p:xfrm>
        <a:graphic>
          <a:graphicData uri="http://schemas.openxmlformats.org/drawingml/2006/table">
            <a:tbl>
              <a:tblPr/>
              <a:tblGrid>
                <a:gridCol w="81119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0572">
                <a:tc>
                  <a:txBody>
                    <a:bodyPr/>
                    <a:lstStyle/>
                    <a:p>
                      <a:pPr algn="l"/>
                      <a:r>
                        <a:rPr lang="en-IN" sz="2400" b="1" dirty="0">
                          <a:effectLst/>
                        </a:rPr>
                        <a:t>Relational Operators – for Numeric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516030" y="1648609"/>
          <a:ext cx="8111939" cy="4324576"/>
        </p:xfrm>
        <a:graphic>
          <a:graphicData uri="http://schemas.openxmlformats.org/drawingml/2006/table">
            <a:tbl>
              <a:tblPr/>
              <a:tblGrid>
                <a:gridCol w="22783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93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042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0572"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Bash 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572"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-</a:t>
                      </a:r>
                      <a:r>
                        <a:rPr lang="en-IN" sz="2400" dirty="0" err="1">
                          <a:effectLst/>
                        </a:rPr>
                        <a:t>eq</a:t>
                      </a:r>
                      <a:endParaRPr lang="en-IN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==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Equal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0572"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-ne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!=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Not equal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0572"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-</a:t>
                      </a:r>
                      <a:r>
                        <a:rPr lang="en-IN" sz="2400" dirty="0" err="1">
                          <a:effectLst/>
                        </a:rPr>
                        <a:t>gt</a:t>
                      </a:r>
                      <a:endParaRPr lang="en-IN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Greater than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0572"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-</a:t>
                      </a:r>
                      <a:r>
                        <a:rPr lang="en-IN" sz="2400" dirty="0" err="1">
                          <a:effectLst/>
                        </a:rPr>
                        <a:t>ge</a:t>
                      </a:r>
                      <a:endParaRPr lang="en-IN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&gt;=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Greater than or equal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0572"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-</a:t>
                      </a:r>
                      <a:r>
                        <a:rPr lang="en-IN" sz="2400" dirty="0" err="1">
                          <a:effectLst/>
                        </a:rPr>
                        <a:t>lt</a:t>
                      </a:r>
                      <a:endParaRPr lang="en-IN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&lt;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Less than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0572"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-le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>
                          <a:effectLst/>
                        </a:rPr>
                        <a:t>&lt;=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Less than or equal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0572"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-z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== null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Is null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0611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IN" sz="4000" dirty="0">
                <a:latin typeface="+mj-lt"/>
              </a:rPr>
              <a:t>Operators</a:t>
            </a:r>
            <a:endParaRPr lang="en-US" sz="4000" dirty="0">
              <a:latin typeface="+mj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16030" y="1105348"/>
          <a:ext cx="8111939" cy="540572"/>
        </p:xfrm>
        <a:graphic>
          <a:graphicData uri="http://schemas.openxmlformats.org/drawingml/2006/table">
            <a:tbl>
              <a:tblPr/>
              <a:tblGrid>
                <a:gridCol w="81119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0572">
                <a:tc>
                  <a:txBody>
                    <a:bodyPr/>
                    <a:lstStyle/>
                    <a:p>
                      <a:pPr algn="l"/>
                      <a:r>
                        <a:rPr lang="en-IN" sz="2400" b="1" dirty="0">
                          <a:effectLst/>
                        </a:rPr>
                        <a:t>Relational Operators – for String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516030" y="1648609"/>
          <a:ext cx="8111939" cy="2702860"/>
        </p:xfrm>
        <a:graphic>
          <a:graphicData uri="http://schemas.openxmlformats.org/drawingml/2006/table">
            <a:tbl>
              <a:tblPr/>
              <a:tblGrid>
                <a:gridCol w="22783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93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042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0572"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Bash 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572"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= or ==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==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Equal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0572"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!=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!=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Not equal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0572"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str1 &lt; str2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&lt;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str1 is less than str2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0572"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str1 &gt; str2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str1 is greater str2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1025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2170710-MCWC-Unit-1_2" id="{941FBB9C-1422-EE44-AD5A-0EBC2B90455D}" vid="{AC573026-23A3-284B-B47E-B25FC20E34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3AB45CD321A945AF4F7542B43F2D76" ma:contentTypeVersion="2" ma:contentTypeDescription="Create a new document." ma:contentTypeScope="" ma:versionID="7df4ca25f45153c44eae57390ff6adce">
  <xsd:schema xmlns:xsd="http://www.w3.org/2001/XMLSchema" xmlns:xs="http://www.w3.org/2001/XMLSchema" xmlns:p="http://schemas.microsoft.com/office/2006/metadata/properties" xmlns:ns2="fa48ca87-37d8-4b7f-8f1b-735de94d8859" targetNamespace="http://schemas.microsoft.com/office/2006/metadata/properties" ma:root="true" ma:fieldsID="591bca88081f9fc40ceea501183f3058" ns2:_="">
    <xsd:import namespace="fa48ca87-37d8-4b7f-8f1b-735de94d88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48ca87-37d8-4b7f-8f1b-735de94d88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8B8702-583B-4E98-8CA6-82C797472388}"/>
</file>

<file path=customXml/itemProps2.xml><?xml version="1.0" encoding="utf-8"?>
<ds:datastoreItem xmlns:ds="http://schemas.openxmlformats.org/officeDocument/2006/customXml" ds:itemID="{1A943D5D-AE65-42A6-905A-0AB8DD30CDED}"/>
</file>

<file path=customXml/itemProps3.xml><?xml version="1.0" encoding="utf-8"?>
<ds:datastoreItem xmlns:ds="http://schemas.openxmlformats.org/officeDocument/2006/customXml" ds:itemID="{F664AA8C-20F1-4614-9115-1A51789EB48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10676</TotalTime>
  <Words>2356</Words>
  <Application>Microsoft Office PowerPoint</Application>
  <PresentationFormat>On-screen Show (4:3)</PresentationFormat>
  <Paragraphs>507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template</vt:lpstr>
      <vt:lpstr>Slide 1</vt:lpstr>
      <vt:lpstr>Shell Script</vt:lpstr>
      <vt:lpstr>Shell Script - Cont.…</vt:lpstr>
      <vt:lpstr>Steps to write and execute a shell script</vt:lpstr>
      <vt:lpstr>Shell Variables</vt:lpstr>
      <vt:lpstr>User input in Shell Script</vt:lpstr>
      <vt:lpstr>Operators</vt:lpstr>
      <vt:lpstr>Operators</vt:lpstr>
      <vt:lpstr>Operators</vt:lpstr>
      <vt:lpstr>Operators</vt:lpstr>
      <vt:lpstr>Arithmetic Operator Example (e.g. a=10, b=20)</vt:lpstr>
      <vt:lpstr>Relational Operator Example (e.g. a=10, b=20)</vt:lpstr>
      <vt:lpstr>Boolean Operator Example (e.g. a=10, b=20)</vt:lpstr>
      <vt:lpstr>String Operator Example (e.g. a=“abc”, b=“efg”)</vt:lpstr>
      <vt:lpstr>expr Command</vt:lpstr>
      <vt:lpstr>if Statement</vt:lpstr>
      <vt:lpstr>if Statement</vt:lpstr>
      <vt:lpstr>if…else Statement</vt:lpstr>
      <vt:lpstr>Nested if-else-fi  Statement</vt:lpstr>
      <vt:lpstr>if-else-if ladder </vt:lpstr>
      <vt:lpstr>if-else-if ladder Example</vt:lpstr>
      <vt:lpstr>case Structure</vt:lpstr>
      <vt:lpstr>Repetition Constructs</vt:lpstr>
      <vt:lpstr>while loop</vt:lpstr>
      <vt:lpstr>until loop</vt:lpstr>
      <vt:lpstr>for loop using “in” and list of values</vt:lpstr>
      <vt:lpstr>for loop using C like Syntax</vt:lpstr>
      <vt:lpstr>select loop</vt:lpstr>
      <vt:lpstr>select loop Example</vt:lpstr>
      <vt:lpstr>Break and Continue Statement</vt:lpstr>
      <vt:lpstr>Break and Continue Statement</vt:lpstr>
      <vt:lpstr>echo and printf Command</vt:lpstr>
      <vt:lpstr>Average of 4 numbers using bc Command  </vt:lpstr>
      <vt:lpstr>Division using bc Command </vt:lpstr>
      <vt:lpstr>Slide 35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ITM</cp:lastModifiedBy>
  <cp:revision>1193</cp:revision>
  <dcterms:created xsi:type="dcterms:W3CDTF">2017-01-04T09:05:11Z</dcterms:created>
  <dcterms:modified xsi:type="dcterms:W3CDTF">2021-11-30T08:14:51Z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0x010100643AB45CD321A945AF4F7542B43F2D76</vt:lpwstr>
  </property>
</Properties>
</file>