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9753600" cy="7315200"/>
  <p:notesSz cx="6858000" cy="9144000"/>
  <p:embeddedFontLst>
    <p:embeddedFont>
      <p:font typeface="Archivo Black" panose="020B0604020202020204" charset="0"/>
      <p:regular r:id="rId8"/>
    </p:embeddedFont>
    <p:embeddedFont>
      <p:font typeface="Arial" panose="020B0604020202020204" pitchFamily="34" charset="0"/>
      <p:regular r:id="rId9"/>
    </p:embeddedFont>
    <p:embeddedFont>
      <p:font typeface="Calibri" panose="020F0502020204030204" pitchFamily="34" charset="0"/>
      <p:regular r:id="rId10"/>
      <p:bold r:id="rId11"/>
      <p:italic r:id="rId12"/>
      <p:boldItalic r:id="rId13"/>
    </p:embeddedFont>
    <p:embeddedFont>
      <p:font typeface="Glacial Indifference" panose="020B0604020202020204" charset="0"/>
      <p:regular r:id="rId14"/>
    </p:embeddedFont>
    <p:embeddedFont>
      <p:font typeface="Glacial Indifference Bold" panose="020B0604020202020204" charset="0"/>
      <p:regular r:id="rId15"/>
    </p:embeddedFont>
    <p:embeddedFont>
      <p:font typeface="Luthier" panose="020B0604020202020204" charset="0"/>
      <p:regular r:id="rId16"/>
    </p:embeddedFont>
    <p:embeddedFont>
      <p:font typeface="Luthier Italics"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1627"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sp>
        <p:nvSpPr>
          <p:cNvPr id="2" name="AutoShape 2"/>
          <p:cNvSpPr/>
          <p:nvPr/>
        </p:nvSpPr>
        <p:spPr>
          <a:xfrm>
            <a:off x="8369627" y="-149860"/>
            <a:ext cx="1567180" cy="7614920"/>
          </a:xfrm>
          <a:prstGeom prst="rect">
            <a:avLst/>
          </a:prstGeom>
          <a:solidFill>
            <a:srgbClr val="F6F6ED"/>
          </a:solidFill>
        </p:spPr>
        <p:txBody>
          <a:bodyPr/>
          <a:lstStyle/>
          <a:p>
            <a:endParaRPr lang="en-US"/>
          </a:p>
        </p:txBody>
      </p:sp>
      <p:grpSp>
        <p:nvGrpSpPr>
          <p:cNvPr id="3" name="Group 3"/>
          <p:cNvGrpSpPr/>
          <p:nvPr/>
        </p:nvGrpSpPr>
        <p:grpSpPr>
          <a:xfrm>
            <a:off x="8782528" y="4100479"/>
            <a:ext cx="515319" cy="2483201"/>
            <a:chOff x="0" y="0"/>
            <a:chExt cx="687092" cy="3310934"/>
          </a:xfrm>
        </p:grpSpPr>
        <p:sp>
          <p:nvSpPr>
            <p:cNvPr id="4" name="AutoShape 4"/>
            <p:cNvSpPr/>
            <p:nvPr/>
          </p:nvSpPr>
          <p:spPr>
            <a:xfrm>
              <a:off x="316453" y="0"/>
              <a:ext cx="27093" cy="2573867"/>
            </a:xfrm>
            <a:prstGeom prst="rect">
              <a:avLst/>
            </a:prstGeom>
            <a:solidFill>
              <a:srgbClr val="F6F6ED"/>
            </a:solidFill>
          </p:spPr>
          <p:txBody>
            <a:bodyPr/>
            <a:lstStyle/>
            <a:p>
              <a:endParaRPr lang="en-US"/>
            </a:p>
          </p:txBody>
        </p:sp>
        <p:sp>
          <p:nvSpPr>
            <p:cNvPr id="5" name="TextBox 5"/>
            <p:cNvSpPr txBox="1"/>
            <p:nvPr/>
          </p:nvSpPr>
          <p:spPr>
            <a:xfrm>
              <a:off x="0" y="2980720"/>
              <a:ext cx="687092" cy="330214"/>
            </a:xfrm>
            <a:prstGeom prst="rect">
              <a:avLst/>
            </a:prstGeom>
          </p:spPr>
          <p:txBody>
            <a:bodyPr lIns="0" tIns="0" rIns="0" bIns="0" rtlCol="0" anchor="t">
              <a:spAutoFit/>
            </a:bodyPr>
            <a:lstStyle/>
            <a:p>
              <a:pPr algn="ctr">
                <a:lnSpc>
                  <a:spcPts val="2090"/>
                </a:lnSpc>
              </a:pPr>
              <a:r>
                <a:rPr lang="en-US" sz="1493" spc="117">
                  <a:solidFill>
                    <a:srgbClr val="5F8368"/>
                  </a:solidFill>
                  <a:latin typeface="Glacial Indifference Bold"/>
                </a:rPr>
                <a:t>01</a:t>
              </a:r>
            </a:p>
          </p:txBody>
        </p:sp>
      </p:grpSp>
      <p:sp>
        <p:nvSpPr>
          <p:cNvPr id="6" name="Freeform 6"/>
          <p:cNvSpPr/>
          <p:nvPr/>
        </p:nvSpPr>
        <p:spPr>
          <a:xfrm>
            <a:off x="1927940" y="2399661"/>
            <a:ext cx="4342855" cy="3848855"/>
          </a:xfrm>
          <a:custGeom>
            <a:avLst/>
            <a:gdLst/>
            <a:ahLst/>
            <a:cxnLst/>
            <a:rect l="l" t="t" r="r" b="b"/>
            <a:pathLst>
              <a:path w="4342855" h="3848855">
                <a:moveTo>
                  <a:pt x="0" y="0"/>
                </a:moveTo>
                <a:lnTo>
                  <a:pt x="4342855" y="0"/>
                </a:lnTo>
                <a:lnTo>
                  <a:pt x="4342855" y="3848855"/>
                </a:lnTo>
                <a:lnTo>
                  <a:pt x="0" y="38488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7" name="Group 7"/>
          <p:cNvGrpSpPr/>
          <p:nvPr/>
        </p:nvGrpSpPr>
        <p:grpSpPr>
          <a:xfrm>
            <a:off x="286636" y="212446"/>
            <a:ext cx="6373151" cy="1537609"/>
            <a:chOff x="0" y="0"/>
            <a:chExt cx="8497534" cy="2050145"/>
          </a:xfrm>
        </p:grpSpPr>
        <p:sp>
          <p:nvSpPr>
            <p:cNvPr id="8" name="TextBox 8"/>
            <p:cNvSpPr txBox="1"/>
            <p:nvPr/>
          </p:nvSpPr>
          <p:spPr>
            <a:xfrm>
              <a:off x="0" y="104775"/>
              <a:ext cx="8497534" cy="1194350"/>
            </a:xfrm>
            <a:prstGeom prst="rect">
              <a:avLst/>
            </a:prstGeom>
          </p:spPr>
          <p:txBody>
            <a:bodyPr lIns="0" tIns="0" rIns="0" bIns="0" rtlCol="0" anchor="t">
              <a:spAutoFit/>
            </a:bodyPr>
            <a:lstStyle/>
            <a:p>
              <a:pPr>
                <a:lnSpc>
                  <a:spcPts val="6208"/>
                </a:lnSpc>
              </a:pPr>
              <a:endParaRPr/>
            </a:p>
          </p:txBody>
        </p:sp>
        <p:sp>
          <p:nvSpPr>
            <p:cNvPr id="9" name="TextBox 9"/>
            <p:cNvSpPr txBox="1"/>
            <p:nvPr/>
          </p:nvSpPr>
          <p:spPr>
            <a:xfrm>
              <a:off x="0" y="1579187"/>
              <a:ext cx="7227256" cy="470958"/>
            </a:xfrm>
            <a:prstGeom prst="rect">
              <a:avLst/>
            </a:prstGeom>
          </p:spPr>
          <p:txBody>
            <a:bodyPr lIns="0" tIns="0" rIns="0" bIns="0" rtlCol="0" anchor="t">
              <a:spAutoFit/>
            </a:bodyPr>
            <a:lstStyle/>
            <a:p>
              <a:pPr>
                <a:lnSpc>
                  <a:spcPts val="2940"/>
                </a:lnSpc>
              </a:pPr>
              <a:endParaRPr/>
            </a:p>
          </p:txBody>
        </p:sp>
      </p:grpSp>
      <p:sp>
        <p:nvSpPr>
          <p:cNvPr id="10" name="TextBox 10"/>
          <p:cNvSpPr txBox="1"/>
          <p:nvPr/>
        </p:nvSpPr>
        <p:spPr>
          <a:xfrm>
            <a:off x="2055078" y="447506"/>
            <a:ext cx="4412303" cy="1302549"/>
          </a:xfrm>
          <a:prstGeom prst="rect">
            <a:avLst/>
          </a:prstGeom>
        </p:spPr>
        <p:txBody>
          <a:bodyPr lIns="0" tIns="0" rIns="0" bIns="0" rtlCol="0" anchor="t">
            <a:spAutoFit/>
          </a:bodyPr>
          <a:lstStyle/>
          <a:p>
            <a:pPr algn="ctr">
              <a:lnSpc>
                <a:spcPts val="10666"/>
              </a:lnSpc>
              <a:spcBef>
                <a:spcPct val="0"/>
              </a:spcBef>
            </a:pPr>
            <a:r>
              <a:rPr lang="en-US" sz="7618" spc="601">
                <a:solidFill>
                  <a:srgbClr val="FDFDFC"/>
                </a:solidFill>
                <a:latin typeface="Glacial Indifference Bold"/>
              </a:rPr>
              <a:t>EcoSort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grpSp>
        <p:nvGrpSpPr>
          <p:cNvPr id="2" name="Group 2"/>
          <p:cNvGrpSpPr/>
          <p:nvPr/>
        </p:nvGrpSpPr>
        <p:grpSpPr>
          <a:xfrm>
            <a:off x="3821621" y="6745118"/>
            <a:ext cx="6021190" cy="658982"/>
            <a:chOff x="0" y="0"/>
            <a:chExt cx="8028253" cy="878643"/>
          </a:xfrm>
        </p:grpSpPr>
        <p:sp>
          <p:nvSpPr>
            <p:cNvPr id="3" name="AutoShape 3"/>
            <p:cNvSpPr/>
            <p:nvPr/>
          </p:nvSpPr>
          <p:spPr>
            <a:xfrm>
              <a:off x="0" y="0"/>
              <a:ext cx="8028253" cy="878643"/>
            </a:xfrm>
            <a:prstGeom prst="rect">
              <a:avLst/>
            </a:prstGeom>
            <a:solidFill>
              <a:srgbClr val="5F8368"/>
            </a:solidFill>
          </p:spPr>
          <p:txBody>
            <a:bodyPr/>
            <a:lstStyle/>
            <a:p>
              <a:endParaRPr lang="en-US"/>
            </a:p>
          </p:txBody>
        </p:sp>
        <p:sp>
          <p:nvSpPr>
            <p:cNvPr id="4" name="TextBox 4"/>
            <p:cNvSpPr txBox="1"/>
            <p:nvPr/>
          </p:nvSpPr>
          <p:spPr>
            <a:xfrm>
              <a:off x="890775" y="190190"/>
              <a:ext cx="6043170" cy="332105"/>
            </a:xfrm>
            <a:prstGeom prst="rect">
              <a:avLst/>
            </a:prstGeom>
          </p:spPr>
          <p:txBody>
            <a:bodyPr lIns="0" tIns="0" rIns="0" bIns="0" rtlCol="0" anchor="t">
              <a:spAutoFit/>
            </a:bodyPr>
            <a:lstStyle/>
            <a:p>
              <a:pPr algn="r">
                <a:lnSpc>
                  <a:spcPts val="1959"/>
                </a:lnSpc>
              </a:pPr>
              <a:endParaRPr/>
            </a:p>
          </p:txBody>
        </p:sp>
      </p:grpSp>
      <p:sp>
        <p:nvSpPr>
          <p:cNvPr id="5" name="Freeform 5"/>
          <p:cNvSpPr/>
          <p:nvPr/>
        </p:nvSpPr>
        <p:spPr>
          <a:xfrm>
            <a:off x="569361" y="2145385"/>
            <a:ext cx="3759193" cy="2606507"/>
          </a:xfrm>
          <a:custGeom>
            <a:avLst/>
            <a:gdLst/>
            <a:ahLst/>
            <a:cxnLst/>
            <a:rect l="l" t="t" r="r" b="b"/>
            <a:pathLst>
              <a:path w="3759193" h="2606507">
                <a:moveTo>
                  <a:pt x="0" y="0"/>
                </a:moveTo>
                <a:lnTo>
                  <a:pt x="3759193" y="0"/>
                </a:lnTo>
                <a:lnTo>
                  <a:pt x="3759193" y="2606507"/>
                </a:lnTo>
                <a:lnTo>
                  <a:pt x="0" y="2606507"/>
                </a:lnTo>
                <a:lnTo>
                  <a:pt x="0" y="0"/>
                </a:lnTo>
                <a:close/>
              </a:path>
            </a:pathLst>
          </a:custGeom>
          <a:blipFill>
            <a:blip r:embed="rId2"/>
            <a:stretch>
              <a:fillRect l="-2407" r="-5590"/>
            </a:stretch>
          </a:blipFill>
        </p:spPr>
        <p:txBody>
          <a:bodyPr/>
          <a:lstStyle/>
          <a:p>
            <a:endParaRPr lang="en-US"/>
          </a:p>
        </p:txBody>
      </p:sp>
      <p:grpSp>
        <p:nvGrpSpPr>
          <p:cNvPr id="6" name="Group 6"/>
          <p:cNvGrpSpPr/>
          <p:nvPr/>
        </p:nvGrpSpPr>
        <p:grpSpPr>
          <a:xfrm>
            <a:off x="216201" y="499124"/>
            <a:ext cx="515319" cy="6704681"/>
            <a:chOff x="0" y="0"/>
            <a:chExt cx="687092" cy="8939574"/>
          </a:xfrm>
        </p:grpSpPr>
        <p:sp>
          <p:nvSpPr>
            <p:cNvPr id="7" name="AutoShape 7"/>
            <p:cNvSpPr/>
            <p:nvPr/>
          </p:nvSpPr>
          <p:spPr>
            <a:xfrm>
              <a:off x="326613" y="0"/>
              <a:ext cx="33867" cy="8202507"/>
            </a:xfrm>
            <a:prstGeom prst="rect">
              <a:avLst/>
            </a:prstGeom>
            <a:solidFill>
              <a:srgbClr val="5F8368"/>
            </a:solidFill>
          </p:spPr>
          <p:txBody>
            <a:bodyPr/>
            <a:lstStyle/>
            <a:p>
              <a:endParaRPr lang="en-US"/>
            </a:p>
          </p:txBody>
        </p:sp>
        <p:sp>
          <p:nvSpPr>
            <p:cNvPr id="8" name="TextBox 8"/>
            <p:cNvSpPr txBox="1"/>
            <p:nvPr/>
          </p:nvSpPr>
          <p:spPr>
            <a:xfrm>
              <a:off x="0" y="8609360"/>
              <a:ext cx="687092" cy="330214"/>
            </a:xfrm>
            <a:prstGeom prst="rect">
              <a:avLst/>
            </a:prstGeom>
          </p:spPr>
          <p:txBody>
            <a:bodyPr lIns="0" tIns="0" rIns="0" bIns="0" rtlCol="0" anchor="t">
              <a:spAutoFit/>
            </a:bodyPr>
            <a:lstStyle/>
            <a:p>
              <a:pPr algn="ctr">
                <a:lnSpc>
                  <a:spcPts val="2090"/>
                </a:lnSpc>
              </a:pPr>
              <a:r>
                <a:rPr lang="en-US" sz="1493" spc="117">
                  <a:solidFill>
                    <a:srgbClr val="5F8368"/>
                  </a:solidFill>
                  <a:latin typeface="Glacial Indifference Bold"/>
                </a:rPr>
                <a:t>02</a:t>
              </a:r>
            </a:p>
          </p:txBody>
        </p:sp>
      </p:grpSp>
      <p:grpSp>
        <p:nvGrpSpPr>
          <p:cNvPr id="9" name="Group 9"/>
          <p:cNvGrpSpPr/>
          <p:nvPr/>
        </p:nvGrpSpPr>
        <p:grpSpPr>
          <a:xfrm>
            <a:off x="4328554" y="731520"/>
            <a:ext cx="4693526" cy="5434237"/>
            <a:chOff x="0" y="0"/>
            <a:chExt cx="6258035" cy="7245649"/>
          </a:xfrm>
        </p:grpSpPr>
        <p:sp>
          <p:nvSpPr>
            <p:cNvPr id="10" name="TextBox 10"/>
            <p:cNvSpPr txBox="1"/>
            <p:nvPr/>
          </p:nvSpPr>
          <p:spPr>
            <a:xfrm>
              <a:off x="0" y="66675"/>
              <a:ext cx="6258035" cy="1721485"/>
            </a:xfrm>
            <a:prstGeom prst="rect">
              <a:avLst/>
            </a:prstGeom>
          </p:spPr>
          <p:txBody>
            <a:bodyPr lIns="0" tIns="0" rIns="0" bIns="0" rtlCol="0" anchor="t">
              <a:spAutoFit/>
            </a:bodyPr>
            <a:lstStyle/>
            <a:p>
              <a:pPr algn="r">
                <a:lnSpc>
                  <a:spcPts val="4800"/>
                </a:lnSpc>
              </a:pPr>
              <a:r>
                <a:rPr lang="en-US" sz="4800">
                  <a:solidFill>
                    <a:srgbClr val="5F8368"/>
                  </a:solidFill>
                  <a:latin typeface="Luthier Italics"/>
                </a:rPr>
                <a:t>Problem Statement</a:t>
              </a:r>
            </a:p>
          </p:txBody>
        </p:sp>
        <p:sp>
          <p:nvSpPr>
            <p:cNvPr id="11" name="TextBox 11"/>
            <p:cNvSpPr txBox="1"/>
            <p:nvPr/>
          </p:nvSpPr>
          <p:spPr>
            <a:xfrm>
              <a:off x="0" y="2092427"/>
              <a:ext cx="6258035" cy="455295"/>
            </a:xfrm>
            <a:prstGeom prst="rect">
              <a:avLst/>
            </a:prstGeom>
          </p:spPr>
          <p:txBody>
            <a:bodyPr lIns="0" tIns="0" rIns="0" bIns="0" rtlCol="0" anchor="t">
              <a:spAutoFit/>
            </a:bodyPr>
            <a:lstStyle/>
            <a:p>
              <a:pPr algn="r">
                <a:lnSpc>
                  <a:spcPts val="2520"/>
                </a:lnSpc>
              </a:pPr>
              <a:endParaRPr/>
            </a:p>
          </p:txBody>
        </p:sp>
        <p:sp>
          <p:nvSpPr>
            <p:cNvPr id="12" name="TextBox 12"/>
            <p:cNvSpPr txBox="1"/>
            <p:nvPr/>
          </p:nvSpPr>
          <p:spPr>
            <a:xfrm>
              <a:off x="0" y="2811444"/>
              <a:ext cx="6258035" cy="4434205"/>
            </a:xfrm>
            <a:prstGeom prst="rect">
              <a:avLst/>
            </a:prstGeom>
          </p:spPr>
          <p:txBody>
            <a:bodyPr lIns="0" tIns="0" rIns="0" bIns="0" rtlCol="0" anchor="t">
              <a:spAutoFit/>
            </a:bodyPr>
            <a:lstStyle/>
            <a:p>
              <a:pPr marL="453390" lvl="1" indent="-226695" algn="just">
                <a:lnSpc>
                  <a:spcPts val="2940"/>
                </a:lnSpc>
                <a:buFont typeface="Arial"/>
                <a:buChar char="•"/>
              </a:pPr>
              <a:r>
                <a:rPr lang="en-US" sz="2100" spc="84">
                  <a:solidFill>
                    <a:srgbClr val="5F8368"/>
                  </a:solidFill>
                  <a:latin typeface="Glacial Indifference"/>
                </a:rPr>
                <a:t>If waste is not adequately segregated, it will end up disorganized in landfills just as it is in our trash bins. </a:t>
              </a:r>
            </a:p>
            <a:p>
              <a:pPr marL="453390" lvl="1" indent="-226695" algn="just">
                <a:lnSpc>
                  <a:spcPts val="2940"/>
                </a:lnSpc>
                <a:buFont typeface="Arial"/>
                <a:buChar char="•"/>
              </a:pPr>
              <a:r>
                <a:rPr lang="en-US" sz="2100" spc="84">
                  <a:solidFill>
                    <a:srgbClr val="5F8368"/>
                  </a:solidFill>
                  <a:latin typeface="Glacial Indifference"/>
                </a:rPr>
                <a:t>Food scraps, paper, and liquid waste can combine and decay, releasing toxic gas into the environment and runoff into the soil.</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grpSp>
        <p:nvGrpSpPr>
          <p:cNvPr id="2" name="Group 2"/>
          <p:cNvGrpSpPr/>
          <p:nvPr/>
        </p:nvGrpSpPr>
        <p:grpSpPr>
          <a:xfrm>
            <a:off x="731520" y="1193079"/>
            <a:ext cx="7812571" cy="1084072"/>
            <a:chOff x="0" y="0"/>
            <a:chExt cx="10416761" cy="1445429"/>
          </a:xfrm>
        </p:grpSpPr>
        <p:sp>
          <p:nvSpPr>
            <p:cNvPr id="3" name="TextBox 3"/>
            <p:cNvSpPr txBox="1"/>
            <p:nvPr/>
          </p:nvSpPr>
          <p:spPr>
            <a:xfrm>
              <a:off x="0" y="-38100"/>
              <a:ext cx="10416761" cy="891540"/>
            </a:xfrm>
            <a:prstGeom prst="rect">
              <a:avLst/>
            </a:prstGeom>
          </p:spPr>
          <p:txBody>
            <a:bodyPr lIns="0" tIns="0" rIns="0" bIns="0" rtlCol="0" anchor="t">
              <a:spAutoFit/>
            </a:bodyPr>
            <a:lstStyle/>
            <a:p>
              <a:pPr>
                <a:lnSpc>
                  <a:spcPts val="5040"/>
                </a:lnSpc>
              </a:pPr>
              <a:r>
                <a:rPr lang="en-US" sz="4200">
                  <a:solidFill>
                    <a:srgbClr val="F6F6ED"/>
                  </a:solidFill>
                  <a:latin typeface="Luthier"/>
                </a:rPr>
                <a:t>Proposed Solution</a:t>
              </a:r>
            </a:p>
          </p:txBody>
        </p:sp>
        <p:sp>
          <p:nvSpPr>
            <p:cNvPr id="4" name="TextBox 4"/>
            <p:cNvSpPr txBox="1"/>
            <p:nvPr/>
          </p:nvSpPr>
          <p:spPr>
            <a:xfrm>
              <a:off x="0" y="965623"/>
              <a:ext cx="6425118" cy="479806"/>
            </a:xfrm>
            <a:prstGeom prst="rect">
              <a:avLst/>
            </a:prstGeom>
          </p:spPr>
          <p:txBody>
            <a:bodyPr lIns="0" tIns="0" rIns="0" bIns="0" rtlCol="0" anchor="t">
              <a:spAutoFit/>
            </a:bodyPr>
            <a:lstStyle/>
            <a:p>
              <a:pPr>
                <a:lnSpc>
                  <a:spcPts val="3023"/>
                </a:lnSpc>
              </a:pPr>
              <a:endParaRPr/>
            </a:p>
          </p:txBody>
        </p:sp>
      </p:grpSp>
      <p:grpSp>
        <p:nvGrpSpPr>
          <p:cNvPr id="5" name="Group 5"/>
          <p:cNvGrpSpPr/>
          <p:nvPr/>
        </p:nvGrpSpPr>
        <p:grpSpPr>
          <a:xfrm>
            <a:off x="8764421" y="4100479"/>
            <a:ext cx="515319" cy="2483201"/>
            <a:chOff x="0" y="0"/>
            <a:chExt cx="687092" cy="3310934"/>
          </a:xfrm>
        </p:grpSpPr>
        <p:sp>
          <p:nvSpPr>
            <p:cNvPr id="6" name="AutoShape 6"/>
            <p:cNvSpPr/>
            <p:nvPr/>
          </p:nvSpPr>
          <p:spPr>
            <a:xfrm>
              <a:off x="329999" y="0"/>
              <a:ext cx="27093" cy="2573867"/>
            </a:xfrm>
            <a:prstGeom prst="rect">
              <a:avLst/>
            </a:prstGeom>
            <a:solidFill>
              <a:srgbClr val="F6F6ED"/>
            </a:solidFill>
          </p:spPr>
          <p:txBody>
            <a:bodyPr/>
            <a:lstStyle/>
            <a:p>
              <a:endParaRPr lang="en-US"/>
            </a:p>
          </p:txBody>
        </p:sp>
        <p:sp>
          <p:nvSpPr>
            <p:cNvPr id="7" name="TextBox 7"/>
            <p:cNvSpPr txBox="1"/>
            <p:nvPr/>
          </p:nvSpPr>
          <p:spPr>
            <a:xfrm>
              <a:off x="0" y="2980720"/>
              <a:ext cx="687092" cy="330214"/>
            </a:xfrm>
            <a:prstGeom prst="rect">
              <a:avLst/>
            </a:prstGeom>
          </p:spPr>
          <p:txBody>
            <a:bodyPr lIns="0" tIns="0" rIns="0" bIns="0" rtlCol="0" anchor="t">
              <a:spAutoFit/>
            </a:bodyPr>
            <a:lstStyle/>
            <a:p>
              <a:pPr algn="ctr">
                <a:lnSpc>
                  <a:spcPts val="2090"/>
                </a:lnSpc>
              </a:pPr>
              <a:r>
                <a:rPr lang="en-US" sz="1493" spc="117">
                  <a:solidFill>
                    <a:srgbClr val="F6F6ED"/>
                  </a:solidFill>
                  <a:latin typeface="Glacial Indifference Bold"/>
                </a:rPr>
                <a:t>03</a:t>
              </a:r>
            </a:p>
          </p:txBody>
        </p:sp>
      </p:grpSp>
      <p:sp>
        <p:nvSpPr>
          <p:cNvPr id="8" name="Freeform 8"/>
          <p:cNvSpPr/>
          <p:nvPr/>
        </p:nvSpPr>
        <p:spPr>
          <a:xfrm>
            <a:off x="731520" y="731520"/>
            <a:ext cx="350649" cy="266493"/>
          </a:xfrm>
          <a:custGeom>
            <a:avLst/>
            <a:gdLst/>
            <a:ahLst/>
            <a:cxnLst/>
            <a:rect l="l" t="t" r="r" b="b"/>
            <a:pathLst>
              <a:path w="350649" h="266493">
                <a:moveTo>
                  <a:pt x="0" y="0"/>
                </a:moveTo>
                <a:lnTo>
                  <a:pt x="350649" y="0"/>
                </a:lnTo>
                <a:lnTo>
                  <a:pt x="350649" y="266493"/>
                </a:lnTo>
                <a:lnTo>
                  <a:pt x="0" y="2664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609600" y="2210476"/>
            <a:ext cx="7533409" cy="3870327"/>
          </a:xfrm>
          <a:prstGeom prst="rect">
            <a:avLst/>
          </a:prstGeom>
        </p:spPr>
        <p:txBody>
          <a:bodyPr lIns="0" tIns="0" rIns="0" bIns="0" rtlCol="0" anchor="t">
            <a:spAutoFit/>
          </a:bodyPr>
          <a:lstStyle/>
          <a:p>
            <a:pPr algn="just">
              <a:lnSpc>
                <a:spcPts val="3899"/>
              </a:lnSpc>
              <a:spcBef>
                <a:spcPct val="0"/>
              </a:spcBef>
            </a:pPr>
            <a:r>
              <a:rPr lang="en-US" sz="2708" spc="216">
                <a:solidFill>
                  <a:srgbClr val="FDFDFC"/>
                </a:solidFill>
                <a:latin typeface="Glacial Indifference"/>
              </a:rPr>
              <a:t>CREATE A SMART GARBAGE COLLECTING SYSTEM THAT WILL AUTOMATICALLY SEPARATE THE VARIOUS KINDS OF SOLID WASTE THAT ARE DISPOSED OF, ALLOWING MUNICIPAL AUTHORITIES TO DEAL WITH THE WASTE MORE EFFICIENTLY. THE SYSTEM WILL BE A PHYSICAL DEVICE THAT SEPARATES THE GARBAGE.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AutoShape 2"/>
          <p:cNvSpPr/>
          <p:nvPr/>
        </p:nvSpPr>
        <p:spPr>
          <a:xfrm>
            <a:off x="-108857" y="6745118"/>
            <a:ext cx="6021190" cy="658982"/>
          </a:xfrm>
          <a:prstGeom prst="rect">
            <a:avLst/>
          </a:prstGeom>
          <a:solidFill>
            <a:srgbClr val="5F8368"/>
          </a:solidFill>
        </p:spPr>
        <p:txBody>
          <a:bodyPr/>
          <a:lstStyle/>
          <a:p>
            <a:endParaRPr lang="en-US"/>
          </a:p>
        </p:txBody>
      </p:sp>
      <p:grpSp>
        <p:nvGrpSpPr>
          <p:cNvPr id="3" name="Group 3"/>
          <p:cNvGrpSpPr/>
          <p:nvPr/>
        </p:nvGrpSpPr>
        <p:grpSpPr>
          <a:xfrm>
            <a:off x="9128003" y="44745"/>
            <a:ext cx="515319" cy="6704681"/>
            <a:chOff x="0" y="0"/>
            <a:chExt cx="687092" cy="8939574"/>
          </a:xfrm>
        </p:grpSpPr>
        <p:sp>
          <p:nvSpPr>
            <p:cNvPr id="4" name="AutoShape 4"/>
            <p:cNvSpPr/>
            <p:nvPr/>
          </p:nvSpPr>
          <p:spPr>
            <a:xfrm>
              <a:off x="309679" y="0"/>
              <a:ext cx="33867" cy="8202507"/>
            </a:xfrm>
            <a:prstGeom prst="rect">
              <a:avLst/>
            </a:prstGeom>
            <a:solidFill>
              <a:srgbClr val="5F8368"/>
            </a:solidFill>
          </p:spPr>
          <p:txBody>
            <a:bodyPr/>
            <a:lstStyle/>
            <a:p>
              <a:endParaRPr lang="en-US"/>
            </a:p>
          </p:txBody>
        </p:sp>
        <p:sp>
          <p:nvSpPr>
            <p:cNvPr id="5" name="TextBox 5"/>
            <p:cNvSpPr txBox="1"/>
            <p:nvPr/>
          </p:nvSpPr>
          <p:spPr>
            <a:xfrm>
              <a:off x="0" y="8609360"/>
              <a:ext cx="687092" cy="330214"/>
            </a:xfrm>
            <a:prstGeom prst="rect">
              <a:avLst/>
            </a:prstGeom>
          </p:spPr>
          <p:txBody>
            <a:bodyPr lIns="0" tIns="0" rIns="0" bIns="0" rtlCol="0" anchor="t">
              <a:spAutoFit/>
            </a:bodyPr>
            <a:lstStyle/>
            <a:p>
              <a:pPr algn="ctr">
                <a:lnSpc>
                  <a:spcPts val="2090"/>
                </a:lnSpc>
              </a:pPr>
              <a:r>
                <a:rPr lang="en-US" sz="1493" spc="117">
                  <a:solidFill>
                    <a:srgbClr val="5F8368"/>
                  </a:solidFill>
                  <a:latin typeface="Glacial Indifference Bold"/>
                </a:rPr>
                <a:t>04</a:t>
              </a:r>
            </a:p>
          </p:txBody>
        </p:sp>
      </p:grpSp>
      <p:sp>
        <p:nvSpPr>
          <p:cNvPr id="6" name="Freeform 6"/>
          <p:cNvSpPr/>
          <p:nvPr/>
        </p:nvSpPr>
        <p:spPr>
          <a:xfrm>
            <a:off x="5795376" y="2194560"/>
            <a:ext cx="2817441" cy="2926080"/>
          </a:xfrm>
          <a:custGeom>
            <a:avLst/>
            <a:gdLst/>
            <a:ahLst/>
            <a:cxnLst/>
            <a:rect l="l" t="t" r="r" b="b"/>
            <a:pathLst>
              <a:path w="2817441" h="2926080">
                <a:moveTo>
                  <a:pt x="0" y="0"/>
                </a:moveTo>
                <a:lnTo>
                  <a:pt x="2817441" y="0"/>
                </a:lnTo>
                <a:lnTo>
                  <a:pt x="2817441" y="2926080"/>
                </a:lnTo>
                <a:lnTo>
                  <a:pt x="0" y="29260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731520" y="788670"/>
            <a:ext cx="4548669" cy="670306"/>
          </a:xfrm>
          <a:prstGeom prst="rect">
            <a:avLst/>
          </a:prstGeom>
        </p:spPr>
        <p:txBody>
          <a:bodyPr lIns="0" tIns="0" rIns="0" bIns="0" rtlCol="0" anchor="t">
            <a:spAutoFit/>
          </a:bodyPr>
          <a:lstStyle/>
          <a:p>
            <a:pPr>
              <a:lnSpc>
                <a:spcPts val="4992"/>
              </a:lnSpc>
            </a:pPr>
            <a:r>
              <a:rPr lang="en-US" sz="4800">
                <a:solidFill>
                  <a:srgbClr val="5F8368"/>
                </a:solidFill>
                <a:latin typeface="Luthier Italics"/>
              </a:rPr>
              <a:t>TECHSTACK</a:t>
            </a:r>
          </a:p>
        </p:txBody>
      </p:sp>
      <p:sp>
        <p:nvSpPr>
          <p:cNvPr id="8" name="TextBox 8"/>
          <p:cNvSpPr txBox="1"/>
          <p:nvPr/>
        </p:nvSpPr>
        <p:spPr>
          <a:xfrm>
            <a:off x="812800" y="1401826"/>
            <a:ext cx="4467389" cy="7190105"/>
          </a:xfrm>
          <a:prstGeom prst="rect">
            <a:avLst/>
          </a:prstGeom>
        </p:spPr>
        <p:txBody>
          <a:bodyPr lIns="0" tIns="0" rIns="0" bIns="0" rtlCol="0" anchor="t">
            <a:spAutoFit/>
          </a:bodyPr>
          <a:lstStyle/>
          <a:p>
            <a:pPr>
              <a:lnSpc>
                <a:spcPts val="3499"/>
              </a:lnSpc>
            </a:pPr>
            <a:r>
              <a:rPr lang="en-US" sz="2499" spc="99">
                <a:solidFill>
                  <a:srgbClr val="5F8368"/>
                </a:solidFill>
                <a:latin typeface="Archivo Black"/>
              </a:rPr>
              <a:t>Internet Of Things</a:t>
            </a:r>
          </a:p>
          <a:p>
            <a:pPr algn="just">
              <a:lnSpc>
                <a:spcPts val="3499"/>
              </a:lnSpc>
            </a:pPr>
            <a:endParaRPr lang="en-US" sz="2499" spc="99">
              <a:solidFill>
                <a:srgbClr val="5F8368"/>
              </a:solidFill>
              <a:latin typeface="Archivo Black"/>
            </a:endParaRPr>
          </a:p>
          <a:p>
            <a:pPr algn="just">
              <a:lnSpc>
                <a:spcPts val="2940"/>
              </a:lnSpc>
            </a:pPr>
            <a:r>
              <a:rPr lang="en-US" sz="2100" spc="84">
                <a:solidFill>
                  <a:srgbClr val="5F8368"/>
                </a:solidFill>
                <a:latin typeface="Arial"/>
              </a:rPr>
              <a:t>Segregating waste with the help of IoT devices requires a combination of sensor and automated process.</a:t>
            </a:r>
          </a:p>
          <a:p>
            <a:pPr>
              <a:lnSpc>
                <a:spcPts val="2940"/>
              </a:lnSpc>
            </a:pPr>
            <a:endParaRPr lang="en-US" sz="2100" spc="84">
              <a:solidFill>
                <a:srgbClr val="5F8368"/>
              </a:solidFill>
              <a:latin typeface="Arial"/>
            </a:endParaRPr>
          </a:p>
          <a:p>
            <a:pPr>
              <a:lnSpc>
                <a:spcPts val="2940"/>
              </a:lnSpc>
            </a:pPr>
            <a:r>
              <a:rPr lang="en-US" sz="2100" spc="84">
                <a:solidFill>
                  <a:srgbClr val="5F8368"/>
                </a:solidFill>
                <a:latin typeface="Arial"/>
              </a:rPr>
              <a:t>Components Needed:</a:t>
            </a:r>
          </a:p>
          <a:p>
            <a:pPr marL="453390" lvl="1" indent="-226695">
              <a:lnSpc>
                <a:spcPts val="2940"/>
              </a:lnSpc>
              <a:buFont typeface="Arial"/>
              <a:buChar char="•"/>
            </a:pPr>
            <a:r>
              <a:rPr lang="en-US" sz="2100" spc="84">
                <a:solidFill>
                  <a:srgbClr val="5F8368"/>
                </a:solidFill>
                <a:latin typeface="Arial"/>
              </a:rPr>
              <a:t>IoT Hardware Platform</a:t>
            </a:r>
          </a:p>
          <a:p>
            <a:pPr marL="453390" lvl="1" indent="-226695">
              <a:lnSpc>
                <a:spcPts val="2940"/>
              </a:lnSpc>
              <a:buFont typeface="Arial"/>
              <a:buChar char="•"/>
            </a:pPr>
            <a:r>
              <a:rPr lang="en-US" sz="2100" spc="84">
                <a:solidFill>
                  <a:srgbClr val="5F8368"/>
                </a:solidFill>
                <a:latin typeface="Arial"/>
              </a:rPr>
              <a:t>Moisture Sensors</a:t>
            </a:r>
          </a:p>
          <a:p>
            <a:pPr marL="453390" lvl="1" indent="-226695">
              <a:lnSpc>
                <a:spcPts val="2940"/>
              </a:lnSpc>
              <a:buFont typeface="Arial"/>
              <a:buChar char="•"/>
            </a:pPr>
            <a:r>
              <a:rPr lang="en-US" sz="2100" spc="84">
                <a:solidFill>
                  <a:srgbClr val="5F8368"/>
                </a:solidFill>
                <a:latin typeface="Arial"/>
              </a:rPr>
              <a:t>Weight Sensors</a:t>
            </a:r>
          </a:p>
          <a:p>
            <a:pPr marL="453390" lvl="1" indent="-226695">
              <a:lnSpc>
                <a:spcPts val="2940"/>
              </a:lnSpc>
              <a:buFont typeface="Arial"/>
              <a:buChar char="•"/>
            </a:pPr>
            <a:r>
              <a:rPr lang="en-US" sz="2100" spc="84">
                <a:solidFill>
                  <a:srgbClr val="5F8368"/>
                </a:solidFill>
                <a:latin typeface="Arial"/>
              </a:rPr>
              <a:t>Gas Sensors</a:t>
            </a:r>
          </a:p>
          <a:p>
            <a:pPr marL="453390" lvl="1" indent="-226695">
              <a:lnSpc>
                <a:spcPts val="2940"/>
              </a:lnSpc>
              <a:buFont typeface="Arial"/>
              <a:buChar char="•"/>
            </a:pPr>
            <a:r>
              <a:rPr lang="en-US" sz="2100" spc="84">
                <a:solidFill>
                  <a:srgbClr val="5F8368"/>
                </a:solidFill>
                <a:latin typeface="Arial"/>
              </a:rPr>
              <a:t>Actuators</a:t>
            </a:r>
          </a:p>
          <a:p>
            <a:pPr marL="453390" lvl="1" indent="-226695">
              <a:lnSpc>
                <a:spcPts val="2940"/>
              </a:lnSpc>
              <a:buFont typeface="Arial"/>
              <a:buChar char="•"/>
            </a:pPr>
            <a:r>
              <a:rPr lang="en-US" sz="2100" spc="84">
                <a:solidFill>
                  <a:srgbClr val="5F8368"/>
                </a:solidFill>
                <a:latin typeface="Arial"/>
              </a:rPr>
              <a:t>Internet connectivity</a:t>
            </a:r>
          </a:p>
          <a:p>
            <a:pPr>
              <a:lnSpc>
                <a:spcPts val="2940"/>
              </a:lnSpc>
            </a:pPr>
            <a:endParaRPr lang="en-US" sz="2100" spc="84">
              <a:solidFill>
                <a:srgbClr val="5F8368"/>
              </a:solidFill>
              <a:latin typeface="Arial"/>
            </a:endParaRPr>
          </a:p>
          <a:p>
            <a:pPr>
              <a:lnSpc>
                <a:spcPts val="2940"/>
              </a:lnSpc>
            </a:pPr>
            <a:endParaRPr lang="en-US" sz="2100" spc="84">
              <a:solidFill>
                <a:srgbClr val="5F8368"/>
              </a:solidFill>
              <a:latin typeface="Arial"/>
            </a:endParaRPr>
          </a:p>
          <a:p>
            <a:pPr>
              <a:lnSpc>
                <a:spcPts val="2940"/>
              </a:lnSpc>
            </a:pPr>
            <a:endParaRPr lang="en-US" sz="2100" spc="84">
              <a:solidFill>
                <a:srgbClr val="5F8368"/>
              </a:solidFill>
              <a:latin typeface="Arial"/>
            </a:endParaRPr>
          </a:p>
          <a:p>
            <a:pPr>
              <a:lnSpc>
                <a:spcPts val="2940"/>
              </a:lnSpc>
            </a:pPr>
            <a:endParaRPr lang="en-US" sz="2100" spc="84">
              <a:solidFill>
                <a:srgbClr val="5F8368"/>
              </a:solidFill>
              <a:latin typeface="Arial"/>
            </a:endParaRPr>
          </a:p>
          <a:p>
            <a:pPr>
              <a:lnSpc>
                <a:spcPts val="2940"/>
              </a:lnSpc>
            </a:pPr>
            <a:endParaRPr lang="en-US" sz="2100" spc="84">
              <a:solidFill>
                <a:srgbClr val="5F8368"/>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F8368"/>
        </a:solidFill>
        <a:effectLst/>
      </p:bgPr>
    </p:bg>
    <p:spTree>
      <p:nvGrpSpPr>
        <p:cNvPr id="1" name=""/>
        <p:cNvGrpSpPr/>
        <p:nvPr/>
      </p:nvGrpSpPr>
      <p:grpSpPr>
        <a:xfrm>
          <a:off x="0" y="0"/>
          <a:ext cx="0" cy="0"/>
          <a:chOff x="0" y="0"/>
          <a:chExt cx="0" cy="0"/>
        </a:xfrm>
      </p:grpSpPr>
      <p:grpSp>
        <p:nvGrpSpPr>
          <p:cNvPr id="2" name="Group 2"/>
          <p:cNvGrpSpPr/>
          <p:nvPr/>
        </p:nvGrpSpPr>
        <p:grpSpPr>
          <a:xfrm>
            <a:off x="834625" y="731520"/>
            <a:ext cx="6682269" cy="1280383"/>
            <a:chOff x="0" y="0"/>
            <a:chExt cx="8909692" cy="1707177"/>
          </a:xfrm>
        </p:grpSpPr>
        <p:sp>
          <p:nvSpPr>
            <p:cNvPr id="3" name="TextBox 3"/>
            <p:cNvSpPr txBox="1"/>
            <p:nvPr/>
          </p:nvSpPr>
          <p:spPr>
            <a:xfrm>
              <a:off x="0" y="57150"/>
              <a:ext cx="8909692" cy="912791"/>
            </a:xfrm>
            <a:prstGeom prst="rect">
              <a:avLst/>
            </a:prstGeom>
          </p:spPr>
          <p:txBody>
            <a:bodyPr lIns="0" tIns="0" rIns="0" bIns="0" rtlCol="0" anchor="t">
              <a:spAutoFit/>
            </a:bodyPr>
            <a:lstStyle/>
            <a:p>
              <a:pPr>
                <a:lnSpc>
                  <a:spcPts val="4991"/>
                </a:lnSpc>
              </a:pPr>
              <a:r>
                <a:rPr lang="en-US" sz="4799">
                  <a:solidFill>
                    <a:srgbClr val="F6F6ED"/>
                  </a:solidFill>
                  <a:latin typeface="Luthier Italics"/>
                </a:rPr>
                <a:t>How is our idea unique?</a:t>
              </a:r>
            </a:p>
          </p:txBody>
        </p:sp>
        <p:sp>
          <p:nvSpPr>
            <p:cNvPr id="4" name="TextBox 4"/>
            <p:cNvSpPr txBox="1"/>
            <p:nvPr/>
          </p:nvSpPr>
          <p:spPr>
            <a:xfrm>
              <a:off x="0" y="1251882"/>
              <a:ext cx="8801319" cy="455295"/>
            </a:xfrm>
            <a:prstGeom prst="rect">
              <a:avLst/>
            </a:prstGeom>
          </p:spPr>
          <p:txBody>
            <a:bodyPr lIns="0" tIns="0" rIns="0" bIns="0" rtlCol="0" anchor="t">
              <a:spAutoFit/>
            </a:bodyPr>
            <a:lstStyle/>
            <a:p>
              <a:pPr>
                <a:lnSpc>
                  <a:spcPts val="2519"/>
                </a:lnSpc>
              </a:pPr>
              <a:endParaRPr/>
            </a:p>
          </p:txBody>
        </p:sp>
      </p:grpSp>
      <p:sp>
        <p:nvSpPr>
          <p:cNvPr id="5" name="AutoShape 5"/>
          <p:cNvSpPr/>
          <p:nvPr/>
        </p:nvSpPr>
        <p:spPr>
          <a:xfrm>
            <a:off x="8351520" y="-87086"/>
            <a:ext cx="1521823" cy="7611291"/>
          </a:xfrm>
          <a:prstGeom prst="rect">
            <a:avLst/>
          </a:prstGeom>
          <a:solidFill>
            <a:srgbClr val="F6F6ED"/>
          </a:solidFill>
        </p:spPr>
        <p:txBody>
          <a:bodyPr/>
          <a:lstStyle/>
          <a:p>
            <a:endParaRPr lang="en-US"/>
          </a:p>
        </p:txBody>
      </p:sp>
      <p:sp>
        <p:nvSpPr>
          <p:cNvPr id="6" name="AutoShape 6"/>
          <p:cNvSpPr/>
          <p:nvPr/>
        </p:nvSpPr>
        <p:spPr>
          <a:xfrm>
            <a:off x="558800" y="2299414"/>
            <a:ext cx="7233920" cy="20320"/>
          </a:xfrm>
          <a:prstGeom prst="rect">
            <a:avLst/>
          </a:prstGeom>
          <a:solidFill>
            <a:srgbClr val="F6F6ED"/>
          </a:solidFill>
        </p:spPr>
        <p:txBody>
          <a:bodyPr/>
          <a:lstStyle/>
          <a:p>
            <a:endParaRPr lang="en-US"/>
          </a:p>
        </p:txBody>
      </p:sp>
      <p:sp>
        <p:nvSpPr>
          <p:cNvPr id="7" name="AutoShape 7"/>
          <p:cNvSpPr/>
          <p:nvPr/>
        </p:nvSpPr>
        <p:spPr>
          <a:xfrm>
            <a:off x="1634255" y="2177494"/>
            <a:ext cx="121920" cy="243840"/>
          </a:xfrm>
          <a:prstGeom prst="rect">
            <a:avLst/>
          </a:prstGeom>
          <a:solidFill>
            <a:srgbClr val="F6F6ED"/>
          </a:solidFill>
        </p:spPr>
        <p:txBody>
          <a:bodyPr/>
          <a:lstStyle/>
          <a:p>
            <a:endParaRPr lang="en-US"/>
          </a:p>
        </p:txBody>
      </p:sp>
      <p:sp>
        <p:nvSpPr>
          <p:cNvPr id="8" name="AutoShape 8"/>
          <p:cNvSpPr/>
          <p:nvPr/>
        </p:nvSpPr>
        <p:spPr>
          <a:xfrm>
            <a:off x="4175760" y="2197814"/>
            <a:ext cx="121920" cy="243840"/>
          </a:xfrm>
          <a:prstGeom prst="rect">
            <a:avLst/>
          </a:prstGeom>
          <a:solidFill>
            <a:srgbClr val="F6F6ED"/>
          </a:solidFill>
        </p:spPr>
        <p:txBody>
          <a:bodyPr/>
          <a:lstStyle/>
          <a:p>
            <a:endParaRPr lang="en-US"/>
          </a:p>
        </p:txBody>
      </p:sp>
      <p:sp>
        <p:nvSpPr>
          <p:cNvPr id="9" name="AutoShape 9"/>
          <p:cNvSpPr/>
          <p:nvPr/>
        </p:nvSpPr>
        <p:spPr>
          <a:xfrm>
            <a:off x="6595345" y="2177494"/>
            <a:ext cx="121920" cy="243840"/>
          </a:xfrm>
          <a:prstGeom prst="rect">
            <a:avLst/>
          </a:prstGeom>
          <a:solidFill>
            <a:srgbClr val="F6F6ED"/>
          </a:solidFill>
        </p:spPr>
        <p:txBody>
          <a:bodyPr/>
          <a:lstStyle/>
          <a:p>
            <a:endParaRPr lang="en-US"/>
          </a:p>
        </p:txBody>
      </p:sp>
      <p:grpSp>
        <p:nvGrpSpPr>
          <p:cNvPr id="10" name="Group 10"/>
          <p:cNvGrpSpPr/>
          <p:nvPr/>
        </p:nvGrpSpPr>
        <p:grpSpPr>
          <a:xfrm>
            <a:off x="8756982" y="4100479"/>
            <a:ext cx="515319" cy="2483201"/>
            <a:chOff x="0" y="0"/>
            <a:chExt cx="687092" cy="3310934"/>
          </a:xfrm>
        </p:grpSpPr>
        <p:sp>
          <p:nvSpPr>
            <p:cNvPr id="11" name="AutoShape 11"/>
            <p:cNvSpPr/>
            <p:nvPr/>
          </p:nvSpPr>
          <p:spPr>
            <a:xfrm>
              <a:off x="329999" y="0"/>
              <a:ext cx="27093" cy="2573867"/>
            </a:xfrm>
            <a:prstGeom prst="rect">
              <a:avLst/>
            </a:prstGeom>
            <a:solidFill>
              <a:srgbClr val="5F8368"/>
            </a:solidFill>
          </p:spPr>
          <p:txBody>
            <a:bodyPr/>
            <a:lstStyle/>
            <a:p>
              <a:endParaRPr lang="en-US"/>
            </a:p>
          </p:txBody>
        </p:sp>
        <p:sp>
          <p:nvSpPr>
            <p:cNvPr id="12" name="TextBox 12"/>
            <p:cNvSpPr txBox="1"/>
            <p:nvPr/>
          </p:nvSpPr>
          <p:spPr>
            <a:xfrm>
              <a:off x="0" y="2980720"/>
              <a:ext cx="687092" cy="330214"/>
            </a:xfrm>
            <a:prstGeom prst="rect">
              <a:avLst/>
            </a:prstGeom>
          </p:spPr>
          <p:txBody>
            <a:bodyPr lIns="0" tIns="0" rIns="0" bIns="0" rtlCol="0" anchor="t">
              <a:spAutoFit/>
            </a:bodyPr>
            <a:lstStyle/>
            <a:p>
              <a:pPr algn="ctr">
                <a:lnSpc>
                  <a:spcPts val="2090"/>
                </a:lnSpc>
              </a:pPr>
              <a:r>
                <a:rPr lang="en-US" sz="1493" spc="117">
                  <a:solidFill>
                    <a:srgbClr val="5F8368"/>
                  </a:solidFill>
                  <a:latin typeface="Glacial Indifference Bold"/>
                </a:rPr>
                <a:t>05</a:t>
              </a:r>
            </a:p>
          </p:txBody>
        </p:sp>
      </p:grpSp>
      <p:sp>
        <p:nvSpPr>
          <p:cNvPr id="13" name="TextBox 13"/>
          <p:cNvSpPr txBox="1"/>
          <p:nvPr/>
        </p:nvSpPr>
        <p:spPr>
          <a:xfrm>
            <a:off x="558800" y="3127322"/>
            <a:ext cx="7233920" cy="2667377"/>
          </a:xfrm>
          <a:prstGeom prst="rect">
            <a:avLst/>
          </a:prstGeom>
        </p:spPr>
        <p:txBody>
          <a:bodyPr lIns="0" tIns="0" rIns="0" bIns="0" rtlCol="0" anchor="t">
            <a:spAutoFit/>
          </a:bodyPr>
          <a:lstStyle/>
          <a:p>
            <a:pPr algn="just">
              <a:lnSpc>
                <a:spcPts val="3582"/>
              </a:lnSpc>
              <a:spcBef>
                <a:spcPct val="0"/>
              </a:spcBef>
            </a:pPr>
            <a:r>
              <a:rPr lang="en-US" sz="2487" spc="199">
                <a:solidFill>
                  <a:srgbClr val="FDFDFC"/>
                </a:solidFill>
                <a:latin typeface="Glacial Indifference"/>
              </a:rPr>
              <a:t>SINCE THE BASIC SEGREGATION WAS ONLY BETWEEN DRY AND WET WASTE SO WE WILL BE SORTING OUT THE WASTE BASED ON HAZARDOUS, BIOMEDICAL AND MUNICIPAL WASTE FURTHER ON THE BASIS OF THEIR SOLIDITY.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ED"/>
        </a:solidFill>
        <a:effectLst/>
      </p:bgPr>
    </p:bg>
    <p:spTree>
      <p:nvGrpSpPr>
        <p:cNvPr id="1" name=""/>
        <p:cNvGrpSpPr/>
        <p:nvPr/>
      </p:nvGrpSpPr>
      <p:grpSpPr>
        <a:xfrm>
          <a:off x="0" y="0"/>
          <a:ext cx="0" cy="0"/>
          <a:chOff x="0" y="0"/>
          <a:chExt cx="0" cy="0"/>
        </a:xfrm>
      </p:grpSpPr>
      <p:sp>
        <p:nvSpPr>
          <p:cNvPr id="2" name="AutoShape 2"/>
          <p:cNvSpPr/>
          <p:nvPr/>
        </p:nvSpPr>
        <p:spPr>
          <a:xfrm>
            <a:off x="-104109" y="6745118"/>
            <a:ext cx="9961818" cy="658982"/>
          </a:xfrm>
          <a:prstGeom prst="rect">
            <a:avLst/>
          </a:prstGeom>
          <a:solidFill>
            <a:srgbClr val="5F8368"/>
          </a:solidFill>
        </p:spPr>
        <p:txBody>
          <a:bodyPr/>
          <a:lstStyle/>
          <a:p>
            <a:endParaRPr lang="en-US"/>
          </a:p>
        </p:txBody>
      </p:sp>
      <p:grpSp>
        <p:nvGrpSpPr>
          <p:cNvPr id="3" name="Group 3"/>
          <p:cNvGrpSpPr/>
          <p:nvPr/>
        </p:nvGrpSpPr>
        <p:grpSpPr>
          <a:xfrm>
            <a:off x="157396" y="731520"/>
            <a:ext cx="515319" cy="6704681"/>
            <a:chOff x="0" y="0"/>
            <a:chExt cx="687092" cy="8939574"/>
          </a:xfrm>
        </p:grpSpPr>
        <p:sp>
          <p:nvSpPr>
            <p:cNvPr id="4" name="AutoShape 4"/>
            <p:cNvSpPr/>
            <p:nvPr/>
          </p:nvSpPr>
          <p:spPr>
            <a:xfrm>
              <a:off x="326613" y="737068"/>
              <a:ext cx="33867" cy="8202507"/>
            </a:xfrm>
            <a:prstGeom prst="rect">
              <a:avLst/>
            </a:prstGeom>
            <a:solidFill>
              <a:srgbClr val="5F8368"/>
            </a:solidFill>
          </p:spPr>
          <p:txBody>
            <a:bodyPr/>
            <a:lstStyle/>
            <a:p>
              <a:endParaRPr lang="en-US"/>
            </a:p>
          </p:txBody>
        </p:sp>
        <p:sp>
          <p:nvSpPr>
            <p:cNvPr id="5" name="TextBox 5"/>
            <p:cNvSpPr txBox="1"/>
            <p:nvPr/>
          </p:nvSpPr>
          <p:spPr>
            <a:xfrm>
              <a:off x="0" y="-28575"/>
              <a:ext cx="687092" cy="330214"/>
            </a:xfrm>
            <a:prstGeom prst="rect">
              <a:avLst/>
            </a:prstGeom>
          </p:spPr>
          <p:txBody>
            <a:bodyPr lIns="0" tIns="0" rIns="0" bIns="0" rtlCol="0" anchor="t">
              <a:spAutoFit/>
            </a:bodyPr>
            <a:lstStyle/>
            <a:p>
              <a:pPr algn="ctr">
                <a:lnSpc>
                  <a:spcPts val="2090"/>
                </a:lnSpc>
              </a:pPr>
              <a:r>
                <a:rPr lang="en-US" sz="1493" spc="117">
                  <a:solidFill>
                    <a:srgbClr val="5F8368"/>
                  </a:solidFill>
                  <a:latin typeface="Glacial Indifference Bold"/>
                </a:rPr>
                <a:t>06</a:t>
              </a:r>
            </a:p>
          </p:txBody>
        </p:sp>
      </p:grpSp>
      <p:sp>
        <p:nvSpPr>
          <p:cNvPr id="6" name="Freeform 6"/>
          <p:cNvSpPr/>
          <p:nvPr/>
        </p:nvSpPr>
        <p:spPr>
          <a:xfrm>
            <a:off x="672715" y="2646160"/>
            <a:ext cx="3246929" cy="2383787"/>
          </a:xfrm>
          <a:custGeom>
            <a:avLst/>
            <a:gdLst/>
            <a:ahLst/>
            <a:cxnLst/>
            <a:rect l="l" t="t" r="r" b="b"/>
            <a:pathLst>
              <a:path w="3246929" h="2383787">
                <a:moveTo>
                  <a:pt x="0" y="0"/>
                </a:moveTo>
                <a:lnTo>
                  <a:pt x="3246929" y="0"/>
                </a:lnTo>
                <a:lnTo>
                  <a:pt x="3246929" y="2383787"/>
                </a:lnTo>
                <a:lnTo>
                  <a:pt x="0" y="2383787"/>
                </a:lnTo>
                <a:lnTo>
                  <a:pt x="0" y="0"/>
                </a:lnTo>
                <a:close/>
              </a:path>
            </a:pathLst>
          </a:custGeom>
          <a:blipFill>
            <a:blip r:embed="rId2"/>
            <a:stretch>
              <a:fillRect/>
            </a:stretch>
          </a:blipFill>
        </p:spPr>
        <p:txBody>
          <a:bodyPr/>
          <a:lstStyle/>
          <a:p>
            <a:endParaRPr lang="en-US"/>
          </a:p>
        </p:txBody>
      </p:sp>
      <p:grpSp>
        <p:nvGrpSpPr>
          <p:cNvPr id="7" name="Group 7"/>
          <p:cNvGrpSpPr/>
          <p:nvPr/>
        </p:nvGrpSpPr>
        <p:grpSpPr>
          <a:xfrm>
            <a:off x="2174633" y="278731"/>
            <a:ext cx="6647651" cy="1647086"/>
            <a:chOff x="0" y="0"/>
            <a:chExt cx="8863535" cy="2196115"/>
          </a:xfrm>
        </p:grpSpPr>
        <p:sp>
          <p:nvSpPr>
            <p:cNvPr id="8" name="TextBox 8"/>
            <p:cNvSpPr txBox="1"/>
            <p:nvPr/>
          </p:nvSpPr>
          <p:spPr>
            <a:xfrm>
              <a:off x="0" y="28575"/>
              <a:ext cx="8863535" cy="909642"/>
            </a:xfrm>
            <a:prstGeom prst="rect">
              <a:avLst/>
            </a:prstGeom>
          </p:spPr>
          <p:txBody>
            <a:bodyPr lIns="0" tIns="0" rIns="0" bIns="0" rtlCol="0" anchor="t">
              <a:spAutoFit/>
            </a:bodyPr>
            <a:lstStyle/>
            <a:p>
              <a:pPr>
                <a:lnSpc>
                  <a:spcPts val="4814"/>
                </a:lnSpc>
              </a:pPr>
              <a:r>
                <a:rPr lang="en-US" sz="4629">
                  <a:solidFill>
                    <a:srgbClr val="5F8368"/>
                  </a:solidFill>
                  <a:latin typeface="Luthier Italics"/>
                </a:rPr>
                <a:t>Architecture Of Idea</a:t>
              </a:r>
            </a:p>
          </p:txBody>
        </p:sp>
        <p:sp>
          <p:nvSpPr>
            <p:cNvPr id="9" name="TextBox 9"/>
            <p:cNvSpPr txBox="1"/>
            <p:nvPr/>
          </p:nvSpPr>
          <p:spPr>
            <a:xfrm>
              <a:off x="0" y="2059840"/>
              <a:ext cx="8863535" cy="136275"/>
            </a:xfrm>
            <a:prstGeom prst="rect">
              <a:avLst/>
            </a:prstGeom>
          </p:spPr>
          <p:txBody>
            <a:bodyPr lIns="0" tIns="0" rIns="0" bIns="0" rtlCol="0" anchor="t">
              <a:spAutoFit/>
            </a:bodyPr>
            <a:lstStyle/>
            <a:p>
              <a:pPr>
                <a:lnSpc>
                  <a:spcPts val="814"/>
                </a:lnSpc>
              </a:pPr>
              <a:endParaRPr/>
            </a:p>
          </p:txBody>
        </p:sp>
      </p:grpSp>
      <p:sp>
        <p:nvSpPr>
          <p:cNvPr id="10" name="TextBox 10"/>
          <p:cNvSpPr txBox="1"/>
          <p:nvPr/>
        </p:nvSpPr>
        <p:spPr>
          <a:xfrm>
            <a:off x="4271881" y="1642923"/>
            <a:ext cx="5020243" cy="4339837"/>
          </a:xfrm>
          <a:prstGeom prst="rect">
            <a:avLst/>
          </a:prstGeom>
        </p:spPr>
        <p:txBody>
          <a:bodyPr lIns="0" tIns="0" rIns="0" bIns="0" rtlCol="0" anchor="t">
            <a:spAutoFit/>
          </a:bodyPr>
          <a:lstStyle/>
          <a:p>
            <a:pPr algn="just">
              <a:lnSpc>
                <a:spcPts val="2868"/>
              </a:lnSpc>
            </a:pPr>
            <a:r>
              <a:rPr lang="en-US" sz="1991" spc="159">
                <a:solidFill>
                  <a:srgbClr val="000000"/>
                </a:solidFill>
                <a:latin typeface="Glacial Indifference"/>
              </a:rPr>
              <a:t>IT READS MOISTURE, WEIGHT VALUES AND GASEOUS COMPONENTS VIA THE SENSORS.</a:t>
            </a:r>
          </a:p>
          <a:p>
            <a:pPr algn="just">
              <a:lnSpc>
                <a:spcPts val="2868"/>
              </a:lnSpc>
            </a:pPr>
            <a:r>
              <a:rPr lang="en-US" sz="1991" spc="159">
                <a:solidFill>
                  <a:srgbClr val="000000"/>
                </a:solidFill>
                <a:latin typeface="Glacial Indifference"/>
              </a:rPr>
              <a:t>It checks whether the waste is moisture waste based on predefined thresholds for moisture and weight and on the basis of the acidity of the gases. </a:t>
            </a:r>
          </a:p>
          <a:p>
            <a:pPr algn="just">
              <a:lnSpc>
                <a:spcPts val="2868"/>
              </a:lnSpc>
              <a:spcBef>
                <a:spcPct val="0"/>
              </a:spcBef>
            </a:pPr>
            <a:r>
              <a:rPr lang="en-US" sz="1991" spc="159">
                <a:solidFill>
                  <a:srgbClr val="000000"/>
                </a:solidFill>
                <a:latin typeface="Glacial Indifference"/>
              </a:rPr>
              <a:t>If moisture waste is detected, it activates the relay (simulating separation); otherwise, it deactivates the relay.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244</Words>
  <Application>Microsoft Office PowerPoint</Application>
  <PresentationFormat>Custom</PresentationFormat>
  <Paragraphs>33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Luthier Italics</vt:lpstr>
      <vt:lpstr>Glacial Indifference</vt:lpstr>
      <vt:lpstr>Archivo Black</vt:lpstr>
      <vt:lpstr>Arial</vt:lpstr>
      <vt:lpstr>Calibri</vt:lpstr>
      <vt:lpstr>Luthier</vt:lpstr>
      <vt:lpstr>Glacial Indifference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LENOVO</dc:creator>
  <cp:lastModifiedBy>LENOVO</cp:lastModifiedBy>
  <cp:revision>1</cp:revision>
  <dcterms:created xsi:type="dcterms:W3CDTF">2006-08-16T00:00:00Z</dcterms:created>
  <dcterms:modified xsi:type="dcterms:W3CDTF">2023-09-10T07:32:13Z</dcterms:modified>
  <dc:identifier>DAFuBlup020</dc:identifier>
</cp:coreProperties>
</file>