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31" name="PlaceHolder 2"/>
          <p:cNvSpPr>
            <a:spLocks noGrp="1"/>
          </p:cNvSpPr>
          <p:nvPr>
            <p:ph type="body"/>
          </p:nvPr>
        </p:nvSpPr>
        <p:spPr>
          <a:xfrm>
            <a:off x="1297440" y="156744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3"/>
          <p:cNvSpPr>
            <a:spLocks noGrp="1"/>
          </p:cNvSpPr>
          <p:nvPr>
            <p:ph type="body"/>
          </p:nvPr>
        </p:nvSpPr>
        <p:spPr>
          <a:xfrm>
            <a:off x="1297440" y="308772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34"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129744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490428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39" name="PlaceHolder 2"/>
          <p:cNvSpPr>
            <a:spLocks noGrp="1"/>
          </p:cNvSpPr>
          <p:nvPr>
            <p:ph type="body"/>
          </p:nvPr>
        </p:nvSpPr>
        <p:spPr>
          <a:xfrm>
            <a:off x="129744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3"/>
          <p:cNvSpPr>
            <a:spLocks noGrp="1"/>
          </p:cNvSpPr>
          <p:nvPr>
            <p:ph type="body"/>
          </p:nvPr>
        </p:nvSpPr>
        <p:spPr>
          <a:xfrm>
            <a:off x="367740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4"/>
          <p:cNvSpPr>
            <a:spLocks noGrp="1"/>
          </p:cNvSpPr>
          <p:nvPr>
            <p:ph type="body"/>
          </p:nvPr>
        </p:nvSpPr>
        <p:spPr>
          <a:xfrm>
            <a:off x="605736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5"/>
          <p:cNvSpPr>
            <a:spLocks noGrp="1"/>
          </p:cNvSpPr>
          <p:nvPr>
            <p:ph type="body"/>
          </p:nvPr>
        </p:nvSpPr>
        <p:spPr>
          <a:xfrm>
            <a:off x="129744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6"/>
          <p:cNvSpPr>
            <a:spLocks noGrp="1"/>
          </p:cNvSpPr>
          <p:nvPr>
            <p:ph type="body"/>
          </p:nvPr>
        </p:nvSpPr>
        <p:spPr>
          <a:xfrm>
            <a:off x="367740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44" name="PlaceHolder 7"/>
          <p:cNvSpPr>
            <a:spLocks noGrp="1"/>
          </p:cNvSpPr>
          <p:nvPr>
            <p:ph type="body"/>
          </p:nvPr>
        </p:nvSpPr>
        <p:spPr>
          <a:xfrm>
            <a:off x="605736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52"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54" name="PlaceHolder 2"/>
          <p:cNvSpPr>
            <a:spLocks noGrp="1"/>
          </p:cNvSpPr>
          <p:nvPr>
            <p:ph type="body"/>
          </p:nvPr>
        </p:nvSpPr>
        <p:spPr>
          <a:xfrm>
            <a:off x="1297440" y="1567440"/>
            <a:ext cx="7038720" cy="291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56" name="PlaceHolder 2"/>
          <p:cNvSpPr>
            <a:spLocks noGrp="1"/>
          </p:cNvSpPr>
          <p:nvPr>
            <p:ph type="body"/>
          </p:nvPr>
        </p:nvSpPr>
        <p:spPr>
          <a:xfrm>
            <a:off x="129744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90428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61"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490428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4"/>
          <p:cNvSpPr>
            <a:spLocks noGrp="1"/>
          </p:cNvSpPr>
          <p:nvPr>
            <p:ph type="body"/>
          </p:nvPr>
        </p:nvSpPr>
        <p:spPr>
          <a:xfrm>
            <a:off x="129744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10"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65" name="PlaceHolder 2"/>
          <p:cNvSpPr>
            <a:spLocks noGrp="1"/>
          </p:cNvSpPr>
          <p:nvPr>
            <p:ph type="body"/>
          </p:nvPr>
        </p:nvSpPr>
        <p:spPr>
          <a:xfrm>
            <a:off x="129744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4"/>
          <p:cNvSpPr>
            <a:spLocks noGrp="1"/>
          </p:cNvSpPr>
          <p:nvPr>
            <p:ph type="body"/>
          </p:nvPr>
        </p:nvSpPr>
        <p:spPr>
          <a:xfrm>
            <a:off x="490428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69"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1297440" y="308772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73" name="PlaceHolder 2"/>
          <p:cNvSpPr>
            <a:spLocks noGrp="1"/>
          </p:cNvSpPr>
          <p:nvPr>
            <p:ph type="body"/>
          </p:nvPr>
        </p:nvSpPr>
        <p:spPr>
          <a:xfrm>
            <a:off x="1297440" y="156744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3"/>
          <p:cNvSpPr>
            <a:spLocks noGrp="1"/>
          </p:cNvSpPr>
          <p:nvPr>
            <p:ph type="body"/>
          </p:nvPr>
        </p:nvSpPr>
        <p:spPr>
          <a:xfrm>
            <a:off x="1297440" y="308772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76"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129744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490428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81" name="PlaceHolder 2"/>
          <p:cNvSpPr>
            <a:spLocks noGrp="1"/>
          </p:cNvSpPr>
          <p:nvPr>
            <p:ph type="body"/>
          </p:nvPr>
        </p:nvSpPr>
        <p:spPr>
          <a:xfrm>
            <a:off x="129744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3"/>
          <p:cNvSpPr>
            <a:spLocks noGrp="1"/>
          </p:cNvSpPr>
          <p:nvPr>
            <p:ph type="body"/>
          </p:nvPr>
        </p:nvSpPr>
        <p:spPr>
          <a:xfrm>
            <a:off x="367740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4"/>
          <p:cNvSpPr>
            <a:spLocks noGrp="1"/>
          </p:cNvSpPr>
          <p:nvPr>
            <p:ph type="body"/>
          </p:nvPr>
        </p:nvSpPr>
        <p:spPr>
          <a:xfrm>
            <a:off x="6057360" y="156744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5"/>
          <p:cNvSpPr>
            <a:spLocks noGrp="1"/>
          </p:cNvSpPr>
          <p:nvPr>
            <p:ph type="body"/>
          </p:nvPr>
        </p:nvSpPr>
        <p:spPr>
          <a:xfrm>
            <a:off x="129744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6"/>
          <p:cNvSpPr>
            <a:spLocks noGrp="1"/>
          </p:cNvSpPr>
          <p:nvPr>
            <p:ph type="body"/>
          </p:nvPr>
        </p:nvSpPr>
        <p:spPr>
          <a:xfrm>
            <a:off x="367740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86" name="PlaceHolder 7"/>
          <p:cNvSpPr>
            <a:spLocks noGrp="1"/>
          </p:cNvSpPr>
          <p:nvPr>
            <p:ph type="body"/>
          </p:nvPr>
        </p:nvSpPr>
        <p:spPr>
          <a:xfrm>
            <a:off x="6057360" y="3087720"/>
            <a:ext cx="226620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12" name="PlaceHolder 2"/>
          <p:cNvSpPr>
            <a:spLocks noGrp="1"/>
          </p:cNvSpPr>
          <p:nvPr>
            <p:ph type="body"/>
          </p:nvPr>
        </p:nvSpPr>
        <p:spPr>
          <a:xfrm>
            <a:off x="1297440" y="1567440"/>
            <a:ext cx="7038720" cy="291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14" name="PlaceHolder 2"/>
          <p:cNvSpPr>
            <a:spLocks noGrp="1"/>
          </p:cNvSpPr>
          <p:nvPr>
            <p:ph type="body"/>
          </p:nvPr>
        </p:nvSpPr>
        <p:spPr>
          <a:xfrm>
            <a:off x="129744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90428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19"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90428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129744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23" name="PlaceHolder 2"/>
          <p:cNvSpPr>
            <a:spLocks noGrp="1"/>
          </p:cNvSpPr>
          <p:nvPr>
            <p:ph type="body"/>
          </p:nvPr>
        </p:nvSpPr>
        <p:spPr>
          <a:xfrm>
            <a:off x="1297440" y="1567440"/>
            <a:ext cx="3434760" cy="291096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904280" y="308772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7440" y="393840"/>
            <a:ext cx="7038720" cy="913680"/>
          </a:xfrm>
          <a:prstGeom prst="rect">
            <a:avLst/>
          </a:prstGeom>
        </p:spPr>
        <p:txBody>
          <a:bodyPr lIns="0" rIns="0" tIns="0" bIns="0" anchor="ctr"/>
          <a:p>
            <a:endParaRPr b="0" lang="en-IN" sz="1400" spc="-1" strike="noStrike">
              <a:solidFill>
                <a:srgbClr val="000000"/>
              </a:solidFill>
              <a:latin typeface="Arial"/>
            </a:endParaRPr>
          </a:p>
        </p:txBody>
      </p:sp>
      <p:sp>
        <p:nvSpPr>
          <p:cNvPr id="27" name="PlaceHolder 2"/>
          <p:cNvSpPr>
            <a:spLocks noGrp="1"/>
          </p:cNvSpPr>
          <p:nvPr>
            <p:ph type="body"/>
          </p:nvPr>
        </p:nvSpPr>
        <p:spPr>
          <a:xfrm>
            <a:off x="129744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904280" y="1567440"/>
            <a:ext cx="3434760" cy="138816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4"/>
          <p:cNvSpPr>
            <a:spLocks noGrp="1"/>
          </p:cNvSpPr>
          <p:nvPr>
            <p:ph type="body"/>
          </p:nvPr>
        </p:nvSpPr>
        <p:spPr>
          <a:xfrm>
            <a:off x="1297440" y="3087720"/>
            <a:ext cx="7038720" cy="13881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3030"/>
            </a:schemeClr>
          </a:solidFill>
          <a:ln>
            <a:noFill/>
          </a:ln>
        </p:spPr>
        <p:style>
          <a:lnRef idx="0"/>
          <a:fillRef idx="0"/>
          <a:effectRef idx="0"/>
          <a:fontRef idx="minor"/>
        </p:style>
      </p:sp>
      <p:grpSp>
        <p:nvGrpSpPr>
          <p:cNvPr id="1" name="Group 2"/>
          <p:cNvGrpSpPr/>
          <p:nvPr/>
        </p:nvGrpSpPr>
        <p:grpSpPr>
          <a:xfrm>
            <a:off x="0" y="1080"/>
            <a:ext cx="5153400" cy="5133960"/>
            <a:chOff x="0" y="1080"/>
            <a:chExt cx="5153400" cy="5133960"/>
          </a:xfrm>
        </p:grpSpPr>
        <p:sp>
          <p:nvSpPr>
            <p:cNvPr id="2" name="CustomShape 3"/>
            <p:cNvSpPr/>
            <p:nvPr/>
          </p:nvSpPr>
          <p:spPr>
            <a:xfrm rot="16200000">
              <a:off x="9720" y="-8280"/>
              <a:ext cx="5133960" cy="5153400"/>
            </a:xfrm>
            <a:prstGeom prst="diagStripe">
              <a:avLst>
                <a:gd name="adj" fmla="val 50000"/>
              </a:avLst>
            </a:prstGeom>
            <a:solidFill>
              <a:schemeClr val="lt1">
                <a:alpha val="3030"/>
              </a:schemeClr>
            </a:solidFill>
            <a:ln>
              <a:noFill/>
            </a:ln>
          </p:spPr>
          <p:style>
            <a:lnRef idx="0"/>
            <a:fillRef idx="0"/>
            <a:effectRef idx="0"/>
            <a:fontRef idx="minor"/>
          </p:style>
        </p:sp>
        <p:sp>
          <p:nvSpPr>
            <p:cNvPr id="3" name="CustomShape 4"/>
            <p:cNvSpPr/>
            <p:nvPr/>
          </p:nvSpPr>
          <p:spPr>
            <a:xfrm rot="16200000">
              <a:off x="7200" y="1135080"/>
              <a:ext cx="3981960" cy="3996720"/>
            </a:xfrm>
            <a:prstGeom prst="diagStripe">
              <a:avLst>
                <a:gd name="adj" fmla="val 58774"/>
              </a:avLst>
            </a:prstGeom>
            <a:solidFill>
              <a:schemeClr val="lt1">
                <a:alpha val="3030"/>
              </a:schemeClr>
            </a:solidFill>
            <a:ln>
              <a:noFill/>
            </a:ln>
          </p:spPr>
          <p:style>
            <a:lnRef idx="0"/>
            <a:fillRef idx="0"/>
            <a:effectRef idx="0"/>
            <a:fontRef idx="minor"/>
          </p:style>
        </p:sp>
        <p:sp>
          <p:nvSpPr>
            <p:cNvPr id="4" name="CustomShape 5"/>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5" name="CustomShape 6"/>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grpSp>
      <p:sp>
        <p:nvSpPr>
          <p:cNvPr id="6" name="PlaceHolder 7"/>
          <p:cNvSpPr>
            <a:spLocks noGrp="1"/>
          </p:cNvSpPr>
          <p:nvPr>
            <p:ph type="title"/>
          </p:nvPr>
        </p:nvSpPr>
        <p:spPr>
          <a:xfrm>
            <a:off x="3537000" y="1578240"/>
            <a:ext cx="5017320" cy="1578600"/>
          </a:xfrm>
          <a:prstGeom prst="rect">
            <a:avLst/>
          </a:prstGeom>
        </p:spPr>
        <p:txBody>
          <a:bodyPr tIns="91440" bIns="91440"/>
          <a:p>
            <a:r>
              <a:rPr b="0" lang="en-IN" sz="4000" spc="-1" strike="noStrike">
                <a:solidFill>
                  <a:srgbClr val="000000"/>
                </a:solidFill>
                <a:latin typeface="Arial"/>
              </a:rPr>
              <a:t>Click to </a:t>
            </a:r>
            <a:r>
              <a:rPr b="0" lang="en-IN" sz="4000" spc="-1" strike="noStrike">
                <a:solidFill>
                  <a:srgbClr val="000000"/>
                </a:solidFill>
                <a:latin typeface="Arial"/>
              </a:rPr>
              <a:t>edit the </a:t>
            </a:r>
            <a:r>
              <a:rPr b="0" lang="en-IN" sz="4000" spc="-1" strike="noStrike">
                <a:solidFill>
                  <a:srgbClr val="000000"/>
                </a:solidFill>
                <a:latin typeface="Arial"/>
              </a:rPr>
              <a:t>title text </a:t>
            </a:r>
            <a:r>
              <a:rPr b="0" lang="en-IN" sz="4000" spc="-1" strike="noStrike">
                <a:solidFill>
                  <a:srgbClr val="000000"/>
                </a:solidFill>
                <a:latin typeface="Arial"/>
              </a:rPr>
              <a:t>format</a:t>
            </a:r>
            <a:endParaRPr b="0" lang="en-IN" sz="4000" spc="-1" strike="noStrike">
              <a:solidFill>
                <a:srgbClr val="000000"/>
              </a:solidFill>
              <a:latin typeface="Arial"/>
            </a:endParaRPr>
          </a:p>
        </p:txBody>
      </p:sp>
      <p:sp>
        <p:nvSpPr>
          <p:cNvPr id="7" name="PlaceHolder 8"/>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6FA2BF0F-EDB6-4809-AA85-75909F69EF57}" type="slidenum">
              <a:rPr b="0" lang="en-IN" sz="1000" spc="-1" strike="noStrike">
                <a:solidFill>
                  <a:srgbClr val="ffffff"/>
                </a:solidFill>
                <a:latin typeface="Lato"/>
                <a:ea typeface="Lato"/>
              </a:rPr>
              <a:t>&lt;number&gt;</a:t>
            </a:fld>
            <a:endParaRPr b="0" lang="en-IN"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5" name="Group 1"/>
          <p:cNvGrpSpPr/>
          <p:nvPr/>
        </p:nvGrpSpPr>
        <p:grpSpPr>
          <a:xfrm>
            <a:off x="0" y="381240"/>
            <a:ext cx="1037520" cy="1015920"/>
            <a:chOff x="0" y="381240"/>
            <a:chExt cx="1037520" cy="1015920"/>
          </a:xfrm>
        </p:grpSpPr>
        <p:sp>
          <p:nvSpPr>
            <p:cNvPr id="46" name="CustomShape 2"/>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47" name="CustomShape 3"/>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grpSp>
      <p:sp>
        <p:nvSpPr>
          <p:cNvPr id="48" name="PlaceHolder 4"/>
          <p:cNvSpPr>
            <a:spLocks noGrp="1"/>
          </p:cNvSpPr>
          <p:nvPr>
            <p:ph type="title"/>
          </p:nvPr>
        </p:nvSpPr>
        <p:spPr>
          <a:xfrm>
            <a:off x="1297440" y="393840"/>
            <a:ext cx="7038720" cy="913680"/>
          </a:xfrm>
          <a:prstGeom prst="rect">
            <a:avLst/>
          </a:prstGeom>
        </p:spPr>
        <p:txBody>
          <a:bodyPr tIns="91440" bIns="91440"/>
          <a:p>
            <a:r>
              <a:rPr b="0" lang="en-IN" sz="2400" spc="-1" strike="noStrike">
                <a:solidFill>
                  <a:srgbClr val="000000"/>
                </a:solidFill>
                <a:latin typeface="Arial"/>
              </a:rPr>
              <a:t>Click to edit the </a:t>
            </a:r>
            <a:r>
              <a:rPr b="0" lang="en-IN" sz="2400" spc="-1" strike="noStrike">
                <a:solidFill>
                  <a:srgbClr val="000000"/>
                </a:solidFill>
                <a:latin typeface="Arial"/>
              </a:rPr>
              <a:t>title text format</a:t>
            </a:r>
            <a:endParaRPr b="0" lang="en-IN" sz="2400" spc="-1" strike="noStrike">
              <a:solidFill>
                <a:srgbClr val="000000"/>
              </a:solidFill>
              <a:latin typeface="Arial"/>
            </a:endParaRPr>
          </a:p>
        </p:txBody>
      </p:sp>
      <p:sp>
        <p:nvSpPr>
          <p:cNvPr id="49" name="PlaceHolder 5"/>
          <p:cNvSpPr>
            <a:spLocks noGrp="1"/>
          </p:cNvSpPr>
          <p:nvPr>
            <p:ph type="body"/>
          </p:nvPr>
        </p:nvSpPr>
        <p:spPr>
          <a:xfrm>
            <a:off x="1297440" y="1567440"/>
            <a:ext cx="7038720" cy="2910960"/>
          </a:xfrm>
          <a:prstGeom prst="rect">
            <a:avLst/>
          </a:prstGeom>
        </p:spPr>
        <p:txBody>
          <a:bodyPr tIns="91440" bIns="91440"/>
          <a:p>
            <a:pPr marL="432000" indent="-324000">
              <a:spcBef>
                <a:spcPts val="1417"/>
              </a:spcBef>
              <a:buClr>
                <a:srgbClr val="ffffff"/>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50" name="PlaceHolder 6"/>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622B4082-5A70-40B3-B67E-6E2DCDDE3EEF}" type="slidenum">
              <a:rPr b="0" lang="en-IN" sz="1000" spc="-1" strike="noStrike">
                <a:solidFill>
                  <a:srgbClr val="ffffff"/>
                </a:solidFill>
                <a:latin typeface="Lato"/>
                <a:ea typeface="Lato"/>
              </a:rPr>
              <a:t>1</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537000" y="1578240"/>
            <a:ext cx="5017320" cy="1578600"/>
          </a:xfrm>
          <a:prstGeom prst="rect">
            <a:avLst/>
          </a:prstGeom>
          <a:noFill/>
          <a:ln>
            <a:noFill/>
          </a:ln>
        </p:spPr>
        <p:txBody>
          <a:bodyPr tIns="91440" bIns="91440"/>
          <a:p>
            <a:pPr>
              <a:lnSpc>
                <a:spcPct val="100000"/>
              </a:lnSpc>
            </a:pPr>
            <a:r>
              <a:rPr b="1" lang="en-IN" sz="2800" spc="-1" strike="noStrike">
                <a:solidFill>
                  <a:srgbClr val="82c7a5"/>
                </a:solidFill>
                <a:latin typeface="Montserrat"/>
                <a:ea typeface="Montserrat"/>
              </a:rPr>
              <a:t>SE-CURE</a:t>
            </a:r>
            <a:br/>
            <a:r>
              <a:rPr b="0" lang="en-IN" sz="3600" spc="-1" strike="noStrike">
                <a:solidFill>
                  <a:srgbClr val="ffffff"/>
                </a:solidFill>
                <a:latin typeface="Montserrat"/>
                <a:ea typeface="Montserrat"/>
              </a:rPr>
              <a:t>Tuberculosis</a:t>
            </a:r>
            <a:endParaRPr b="0" lang="en-IN" sz="3600" spc="-1" strike="noStrike">
              <a:solidFill>
                <a:srgbClr val="000000"/>
              </a:solidFill>
              <a:latin typeface="Arial"/>
            </a:endParaRPr>
          </a:p>
        </p:txBody>
      </p:sp>
      <p:sp>
        <p:nvSpPr>
          <p:cNvPr id="88" name="TextShape 2"/>
          <p:cNvSpPr txBox="1"/>
          <p:nvPr/>
        </p:nvSpPr>
        <p:spPr>
          <a:xfrm>
            <a:off x="1560960" y="3157200"/>
            <a:ext cx="7483680" cy="915480"/>
          </a:xfrm>
          <a:prstGeom prst="rect">
            <a:avLst/>
          </a:prstGeom>
          <a:noFill/>
          <a:ln>
            <a:noFill/>
          </a:ln>
        </p:spPr>
        <p:txBody>
          <a:bodyPr tIns="91440" bIns="91440"/>
          <a:p>
            <a:pPr>
              <a:lnSpc>
                <a:spcPct val="115000"/>
              </a:lnSpc>
            </a:pPr>
            <a:r>
              <a:rPr b="0" lang="en-IN" sz="1800" spc="-1" strike="noStrike">
                <a:solidFill>
                  <a:srgbClr val="ffffff"/>
                </a:solidFill>
                <a:latin typeface="Average"/>
                <a:ea typeface="Average"/>
              </a:rPr>
              <a:t>Tuberculosis (TB) is </a:t>
            </a:r>
            <a:r>
              <a:rPr b="0" lang="en-IN" sz="1800" spc="-1" strike="noStrike">
                <a:solidFill>
                  <a:srgbClr val="ffffff"/>
                </a:solidFill>
                <a:latin typeface="Average"/>
                <a:ea typeface="Average"/>
              </a:rPr>
              <a:t>a potentially fatal </a:t>
            </a:r>
            <a:r>
              <a:rPr b="0" lang="en-IN" sz="1800" spc="-1" strike="noStrike">
                <a:solidFill>
                  <a:srgbClr val="ffffff"/>
                </a:solidFill>
                <a:latin typeface="Average"/>
                <a:ea typeface="Average"/>
              </a:rPr>
              <a:t>contagious disease </a:t>
            </a:r>
            <a:r>
              <a:rPr b="0" lang="en-IN" sz="1800" spc="-1" strike="noStrike">
                <a:solidFill>
                  <a:srgbClr val="ffffff"/>
                </a:solidFill>
                <a:latin typeface="Average"/>
                <a:ea typeface="Average"/>
              </a:rPr>
              <a:t>that can affect </a:t>
            </a:r>
            <a:r>
              <a:rPr b="0" lang="en-IN" sz="1800" spc="-1" strike="noStrike">
                <a:solidFill>
                  <a:srgbClr val="ffffff"/>
                </a:solidFill>
                <a:latin typeface="Average"/>
                <a:ea typeface="Average"/>
              </a:rPr>
              <a:t>almost any part of </a:t>
            </a:r>
            <a:r>
              <a:rPr b="0" lang="en-IN" sz="1800" spc="-1" strike="noStrike">
                <a:solidFill>
                  <a:srgbClr val="ffffff"/>
                </a:solidFill>
                <a:latin typeface="Average"/>
                <a:ea typeface="Average"/>
              </a:rPr>
              <a:t>the body but is </a:t>
            </a:r>
            <a:r>
              <a:rPr b="0" lang="en-IN" sz="1800" spc="-1" strike="noStrike">
                <a:solidFill>
                  <a:srgbClr val="ffffff"/>
                </a:solidFill>
                <a:latin typeface="Average"/>
                <a:ea typeface="Average"/>
              </a:rPr>
              <a:t>mainly an infection </a:t>
            </a:r>
            <a:r>
              <a:rPr b="0" lang="en-IN" sz="1800" spc="-1" strike="noStrike">
                <a:solidFill>
                  <a:srgbClr val="ffffff"/>
                </a:solidFill>
                <a:latin typeface="Average"/>
                <a:ea typeface="Average"/>
              </a:rPr>
              <a:t>of the lungs.</a:t>
            </a: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00000"/>
              </a:lnSpc>
              <a:spcBef>
                <a:spcPts val="1599"/>
              </a:spcBef>
            </a:pP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297440" y="393840"/>
            <a:ext cx="7038720" cy="913680"/>
          </a:xfrm>
          <a:prstGeom prst="rect">
            <a:avLst/>
          </a:prstGeom>
          <a:noFill/>
          <a:ln>
            <a:noFill/>
          </a:ln>
        </p:spPr>
        <p:txBody>
          <a:bodyPr tIns="91440" bIns="91440"/>
          <a:p>
            <a:pPr>
              <a:lnSpc>
                <a:spcPct val="100000"/>
              </a:lnSpc>
            </a:pPr>
            <a:r>
              <a:rPr b="0" lang="en-IN" sz="2400" spc="-1" strike="noStrike">
                <a:solidFill>
                  <a:srgbClr val="ffffff"/>
                </a:solidFill>
                <a:latin typeface="Montserrat"/>
                <a:ea typeface="Montserrat"/>
              </a:rPr>
              <a:t>Unfortunately..</a:t>
            </a:r>
            <a:endParaRPr b="0" lang="en-IN" sz="2400" spc="-1" strike="noStrike">
              <a:solidFill>
                <a:srgbClr val="000000"/>
              </a:solidFill>
              <a:latin typeface="Arial"/>
            </a:endParaRPr>
          </a:p>
        </p:txBody>
      </p:sp>
      <p:sp>
        <p:nvSpPr>
          <p:cNvPr id="90" name="TextShape 2"/>
          <p:cNvSpPr txBox="1"/>
          <p:nvPr/>
        </p:nvSpPr>
        <p:spPr>
          <a:xfrm>
            <a:off x="1297440" y="907200"/>
            <a:ext cx="7038720" cy="2910960"/>
          </a:xfrm>
          <a:prstGeom prst="rect">
            <a:avLst/>
          </a:prstGeom>
          <a:noFill/>
          <a:ln>
            <a:noFill/>
          </a:ln>
        </p:spPr>
        <p:txBody>
          <a:bodyPr tIns="91440" bIns="91440"/>
          <a:p>
            <a:pPr>
              <a:lnSpc>
                <a:spcPct val="100000"/>
              </a:lnSpc>
              <a:spcBef>
                <a:spcPts val="1100"/>
              </a:spcBef>
            </a:pPr>
            <a:r>
              <a:rPr b="0" lang="en-IN" sz="1150" spc="-1" strike="noStrike">
                <a:solidFill>
                  <a:srgbClr val="f3f3f3"/>
                </a:solidFill>
                <a:latin typeface="Arial"/>
                <a:ea typeface="Arial"/>
              </a:rPr>
              <a:t>India accounts for the highest burden of TB According to the World Health Organisation (WHO) TB stats for India </a:t>
            </a:r>
            <a:endParaRPr b="0" lang="en-IN" sz="1150" spc="-1" strike="noStrike">
              <a:solidFill>
                <a:srgbClr val="000000"/>
              </a:solidFill>
              <a:latin typeface="Arial"/>
            </a:endParaRPr>
          </a:p>
          <a:p>
            <a:pPr marL="457200" indent="-301320">
              <a:lnSpc>
                <a:spcPct val="100000"/>
              </a:lnSpc>
              <a:spcBef>
                <a:spcPts val="1100"/>
              </a:spcBef>
              <a:buClr>
                <a:srgbClr val="f3f3f3"/>
              </a:buClr>
              <a:buFont typeface="Arial"/>
              <a:buChar char="●"/>
            </a:pPr>
            <a:r>
              <a:rPr b="0" lang="en-IN" sz="1150" spc="-1" strike="noStrike">
                <a:solidFill>
                  <a:srgbClr val="f3f3f3"/>
                </a:solidFill>
                <a:latin typeface="Arial"/>
                <a:ea typeface="Arial"/>
              </a:rPr>
              <a:t>In 2017 there were a total of 1,600,000 TB related deaths.</a:t>
            </a:r>
            <a:endParaRPr b="0" lang="en-IN" sz="1150" spc="-1" strike="noStrike">
              <a:solidFill>
                <a:srgbClr val="000000"/>
              </a:solidFill>
              <a:latin typeface="Arial"/>
            </a:endParaRPr>
          </a:p>
          <a:p>
            <a:pPr marL="457200" indent="-301320">
              <a:lnSpc>
                <a:spcPct val="100000"/>
              </a:lnSpc>
              <a:buClr>
                <a:srgbClr val="f3f3f3"/>
              </a:buClr>
              <a:buFont typeface="Arial"/>
              <a:buChar char="●"/>
            </a:pPr>
            <a:r>
              <a:rPr b="0" lang="en-IN" sz="1150" spc="-1" strike="noStrike">
                <a:solidFill>
                  <a:srgbClr val="f3f3f3"/>
                </a:solidFill>
                <a:latin typeface="Arial"/>
                <a:ea typeface="Arial"/>
              </a:rPr>
              <a:t>Also an estimated 234,000 children died of TB in 2017 including children with HIV associated TB. </a:t>
            </a:r>
            <a:endParaRPr b="0" lang="en-IN" sz="1150" spc="-1" strike="noStrike">
              <a:solidFill>
                <a:srgbClr val="000000"/>
              </a:solidFill>
              <a:latin typeface="Arial"/>
            </a:endParaRPr>
          </a:p>
          <a:p>
            <a:pPr>
              <a:lnSpc>
                <a:spcPct val="100000"/>
              </a:lnSpc>
              <a:spcBef>
                <a:spcPts val="1100"/>
              </a:spcBef>
            </a:pPr>
            <a:r>
              <a:rPr b="0" lang="en-IN" sz="1150" spc="-1" strike="noStrike">
                <a:solidFill>
                  <a:srgbClr val="f3f3f3"/>
                </a:solidFill>
                <a:latin typeface="Arial"/>
                <a:ea typeface="Arial"/>
              </a:rPr>
              <a:t>Estimated burden of TB 2016 are as follows:</a:t>
            </a:r>
            <a:endParaRPr b="0" lang="en-IN" sz="1150" spc="-1" strike="noStrike">
              <a:solidFill>
                <a:srgbClr val="000000"/>
              </a:solidFill>
              <a:latin typeface="Arial"/>
            </a:endParaRPr>
          </a:p>
          <a:p>
            <a:pPr>
              <a:lnSpc>
                <a:spcPct val="115000"/>
              </a:lnSpc>
              <a:spcAft>
                <a:spcPts val="1599"/>
              </a:spcAft>
            </a:pPr>
            <a:endParaRPr b="0" lang="en-IN" sz="1150" spc="-1" strike="noStrike">
              <a:solidFill>
                <a:srgbClr val="000000"/>
              </a:solidFill>
              <a:latin typeface="Arial"/>
            </a:endParaRPr>
          </a:p>
        </p:txBody>
      </p:sp>
      <p:graphicFrame>
        <p:nvGraphicFramePr>
          <p:cNvPr id="91" name="Table 3"/>
          <p:cNvGraphicFramePr/>
          <p:nvPr/>
        </p:nvGraphicFramePr>
        <p:xfrm>
          <a:off x="1134360" y="2299320"/>
          <a:ext cx="7238520" cy="2285640"/>
        </p:xfrm>
        <a:graphic>
          <a:graphicData uri="http://schemas.openxmlformats.org/drawingml/2006/table">
            <a:tbl>
              <a:tblPr/>
              <a:tblGrid>
                <a:gridCol w="2412720"/>
                <a:gridCol w="2412720"/>
                <a:gridCol w="2413080"/>
              </a:tblGrid>
              <a:tr h="582120">
                <a:tc>
                  <a:txBody>
                    <a:bodyPr lIns="91080" rIns="91080" tIns="91080" bIns="91080"/>
                    <a:p>
                      <a:pPr>
                        <a:lnSpc>
                          <a:spcPct val="100000"/>
                        </a:lnSpc>
                      </a:pPr>
                      <a:r>
                        <a:rPr b="0" lang="en-IN" sz="1400" spc="-1" strike="noStrike">
                          <a:solidFill>
                            <a:srgbClr val="ffffff"/>
                          </a:solidFill>
                          <a:latin typeface="Arial"/>
                          <a:ea typeface="Arial"/>
                        </a:rPr>
                        <a:t>Estimates of TB burden (2016)</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Number</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Rate per 100,000 population</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p>
                      <a:pPr>
                        <a:lnSpc>
                          <a:spcPct val="100000"/>
                        </a:lnSpc>
                      </a:pPr>
                      <a:r>
                        <a:rPr b="0" lang="en-IN" sz="1400" spc="-1" strike="noStrike">
                          <a:solidFill>
                            <a:srgbClr val="ffffff"/>
                          </a:solidFill>
                          <a:latin typeface="Arial"/>
                          <a:ea typeface="Arial"/>
                        </a:rPr>
                        <a:t>Incidence of TB cases (includes HIV +TB)</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2.790 million</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211</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IN" sz="1400" spc="-1" strike="noStrike">
                          <a:solidFill>
                            <a:srgbClr val="ffffff"/>
                          </a:solidFill>
                          <a:latin typeface="Arial"/>
                          <a:ea typeface="Arial"/>
                        </a:rPr>
                        <a:t>Incidence ( HIV +TB)</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87000</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6.6</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IN" sz="1400" spc="-1" strike="noStrike">
                          <a:solidFill>
                            <a:srgbClr val="ffffff"/>
                          </a:solidFill>
                          <a:latin typeface="Arial"/>
                          <a:ea typeface="Arial"/>
                        </a:rPr>
                        <a:t>Incidence (MDR/RR-TB)</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147000</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11</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IN" sz="1400" spc="-1" strike="noStrike">
                          <a:solidFill>
                            <a:srgbClr val="ffffff"/>
                          </a:solidFill>
                          <a:latin typeface="Arial"/>
                          <a:ea typeface="Arial"/>
                        </a:rPr>
                        <a:t>Mortality (excludes HIV+TB)</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423000</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32</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IN" sz="1400" spc="-1" strike="noStrike">
                          <a:solidFill>
                            <a:srgbClr val="ffffff"/>
                          </a:solidFill>
                          <a:latin typeface="Arial"/>
                          <a:ea typeface="Arial"/>
                        </a:rPr>
                        <a:t>Mortality (HIV + TB only)</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12000</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IN" sz="1400" spc="-1" strike="noStrike">
                          <a:solidFill>
                            <a:srgbClr val="ffffff"/>
                          </a:solidFill>
                          <a:latin typeface="Arial"/>
                          <a:ea typeface="Arial"/>
                        </a:rPr>
                        <a:t>0.92</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0">
                                  <p:stCondLst>
                                    <p:cond delay="0"/>
                                  </p:stCondLst>
                                  <p:childTnLst>
                                    <p:set>
                                      <p:cBhvr>
                                        <p:cTn id="8" dur="1" fill="hold">
                                          <p:stCondLst>
                                            <p:cond delay="0"/>
                                          </p:stCondLst>
                                        </p:cTn>
                                        <p:tgtEl>
                                          <p:spTgt spid="91"/>
                                        </p:tgtEl>
                                        <p:attrNameLst>
                                          <p:attrName>style.visibility</p:attrName>
                                        </p:attrNameLst>
                                      </p:cBhvr>
                                      <p:to>
                                        <p:strVal val="visible"/>
                                      </p:to>
                                    </p:set>
                                    <p:animEffect filter="fade" transition="in">
                                      <p:cBhvr additive="repl">
                                        <p:cTn id="9" dur="1000"/>
                                        <p:tgtEl>
                                          <p:spTgt spid="9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297440" y="393840"/>
            <a:ext cx="7038720" cy="913680"/>
          </a:xfrm>
          <a:prstGeom prst="rect">
            <a:avLst/>
          </a:prstGeom>
          <a:noFill/>
          <a:ln>
            <a:noFill/>
          </a:ln>
        </p:spPr>
        <p:txBody>
          <a:bodyPr tIns="91440" bIns="91440"/>
          <a:p>
            <a:endParaRPr b="0" lang="en-IN" sz="1400" spc="-1" strike="noStrike">
              <a:solidFill>
                <a:srgbClr val="000000"/>
              </a:solidFill>
              <a:latin typeface="Arial"/>
            </a:endParaRPr>
          </a:p>
        </p:txBody>
      </p:sp>
      <p:sp>
        <p:nvSpPr>
          <p:cNvPr id="93" name="TextShape 2"/>
          <p:cNvSpPr txBox="1"/>
          <p:nvPr/>
        </p:nvSpPr>
        <p:spPr>
          <a:xfrm>
            <a:off x="1297440" y="1567440"/>
            <a:ext cx="7038720" cy="2910960"/>
          </a:xfrm>
          <a:prstGeom prst="rect">
            <a:avLst/>
          </a:prstGeom>
          <a:noFill/>
          <a:ln>
            <a:noFill/>
          </a:ln>
        </p:spPr>
        <p:txBody>
          <a:bodyPr tIns="91440" bIns="91440"/>
          <a:p>
            <a:endParaRPr b="0" lang="en-IN" sz="1400" spc="-1" strike="noStrike">
              <a:solidFill>
                <a:srgbClr val="000000"/>
              </a:solidFill>
              <a:latin typeface="Arial"/>
            </a:endParaRPr>
          </a:p>
        </p:txBody>
      </p:sp>
      <p:pic>
        <p:nvPicPr>
          <p:cNvPr id="94" name="Google Shape;149;p15" descr=""/>
          <p:cNvPicPr/>
          <p:nvPr/>
        </p:nvPicPr>
        <p:blipFill>
          <a:blip r:embed="rId1"/>
          <a:srcRect l="0" t="4689" r="0" b="0"/>
          <a:stretch/>
        </p:blipFill>
        <p:spPr>
          <a:xfrm>
            <a:off x="24840" y="223920"/>
            <a:ext cx="9094320" cy="4695480"/>
          </a:xfrm>
          <a:prstGeom prst="rect">
            <a:avLst/>
          </a:prstGeom>
          <a:ln>
            <a:noFill/>
          </a:ln>
        </p:spPr>
      </p:pic>
    </p:spTree>
  </p:cSld>
  <p:timing>
    <p:tnLst>
      <p:par>
        <p:cTn id="10" dur="indefinite" restart="never" nodeType="tmRoot">
          <p:childTnLst>
            <p:seq>
              <p:cTn id="11"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241280" y="166320"/>
            <a:ext cx="7038720" cy="913680"/>
          </a:xfrm>
          <a:prstGeom prst="rect">
            <a:avLst/>
          </a:prstGeom>
          <a:noFill/>
          <a:ln>
            <a:noFill/>
          </a:ln>
        </p:spPr>
        <p:txBody>
          <a:bodyPr tIns="91440" bIns="91440"/>
          <a:p>
            <a:pPr>
              <a:lnSpc>
                <a:spcPct val="100000"/>
              </a:lnSpc>
            </a:pPr>
            <a:r>
              <a:rPr b="0" lang="en-IN" sz="2400" spc="-1" strike="noStrike">
                <a:solidFill>
                  <a:srgbClr val="ffffff"/>
                </a:solidFill>
                <a:latin typeface="Montserrat"/>
                <a:ea typeface="Montserrat"/>
              </a:rPr>
              <a:t>Protocol:</a:t>
            </a:r>
            <a:endParaRPr b="0" lang="en-IN" sz="2400" spc="-1" strike="noStrike">
              <a:solidFill>
                <a:srgbClr val="000000"/>
              </a:solidFill>
              <a:latin typeface="Arial"/>
            </a:endParaRPr>
          </a:p>
        </p:txBody>
      </p:sp>
      <p:sp>
        <p:nvSpPr>
          <p:cNvPr id="96" name="TextShape 2"/>
          <p:cNvSpPr txBox="1"/>
          <p:nvPr/>
        </p:nvSpPr>
        <p:spPr>
          <a:xfrm>
            <a:off x="1025280" y="720000"/>
            <a:ext cx="7038720" cy="2910960"/>
          </a:xfrm>
          <a:prstGeom prst="rect">
            <a:avLst/>
          </a:prstGeom>
          <a:noFill/>
          <a:ln>
            <a:noFill/>
          </a:ln>
        </p:spPr>
        <p:txBody>
          <a:bodyPr tIns="91440" bIns="91440"/>
          <a:p>
            <a:pPr marL="457200" indent="-310680">
              <a:lnSpc>
                <a:spcPct val="115000"/>
              </a:lnSpc>
              <a:buClr>
                <a:srgbClr val="ffffff"/>
              </a:buClr>
              <a:buFont typeface="Lato"/>
              <a:buAutoNum type="arabicPeriod"/>
            </a:pPr>
            <a:r>
              <a:rPr b="0" lang="en-IN" sz="1300" spc="-1" strike="noStrike">
                <a:solidFill>
                  <a:srgbClr val="ffffff"/>
                </a:solidFill>
                <a:latin typeface="Lato"/>
                <a:ea typeface="Lato"/>
              </a:rPr>
              <a:t>The symptoms once collected will help the IP to analyse the Specific type of TB and thus relate to the antibiotics and disease specific test.</a:t>
            </a:r>
            <a:endParaRPr b="0" lang="en-IN" sz="1300" spc="-1" strike="noStrike">
              <a:solidFill>
                <a:srgbClr val="000000"/>
              </a:solidFill>
              <a:latin typeface="Arial"/>
            </a:endParaRPr>
          </a:p>
          <a:p>
            <a:pPr marL="457200" indent="-310680">
              <a:lnSpc>
                <a:spcPct val="115000"/>
              </a:lnSpc>
              <a:buClr>
                <a:srgbClr val="ffffff"/>
              </a:buClr>
              <a:buFont typeface="Lato"/>
              <a:buAutoNum type="arabicPeriod"/>
            </a:pPr>
            <a:r>
              <a:rPr b="0" lang="en-IN" sz="1300" spc="-1" strike="noStrike">
                <a:solidFill>
                  <a:srgbClr val="ffffff"/>
                </a:solidFill>
                <a:latin typeface="Lato"/>
                <a:ea typeface="Lato"/>
              </a:rPr>
              <a:t>The premitive test like TST,IGRA,suptum,TMAand NAA can be done by the IP to get a clear view of the TB the patient is affected with.</a:t>
            </a:r>
            <a:br/>
            <a:r>
              <a:rPr b="0" lang="en-IN" sz="1300" spc="-1" strike="noStrike">
                <a:solidFill>
                  <a:srgbClr val="ffffff"/>
                </a:solidFill>
                <a:latin typeface="Lato"/>
                <a:ea typeface="Lato"/>
              </a:rPr>
              <a:t>Based upon the clinical assays and test the TB can be considered under Two aspects i.e.</a:t>
            </a:r>
            <a:br/>
            <a:r>
              <a:rPr b="0" lang="en-IN" sz="1300" spc="-1" strike="noStrike">
                <a:solidFill>
                  <a:srgbClr val="ffffff"/>
                </a:solidFill>
                <a:latin typeface="Lato"/>
                <a:ea typeface="Lato"/>
              </a:rPr>
              <a:t>The latent form</a:t>
            </a:r>
            <a:br/>
            <a:r>
              <a:rPr b="0" lang="en-IN" sz="1300" spc="-1" strike="noStrike">
                <a:solidFill>
                  <a:srgbClr val="ffffff"/>
                </a:solidFill>
                <a:latin typeface="Lato"/>
                <a:ea typeface="Lato"/>
              </a:rPr>
              <a:t>The active form</a:t>
            </a:r>
            <a:endParaRPr b="0" lang="en-IN" sz="1300" spc="-1" strike="noStrike">
              <a:solidFill>
                <a:srgbClr val="000000"/>
              </a:solidFill>
              <a:latin typeface="Arial"/>
            </a:endParaRPr>
          </a:p>
          <a:p>
            <a:pPr marL="457200" indent="-310680">
              <a:lnSpc>
                <a:spcPct val="115000"/>
              </a:lnSpc>
              <a:buClr>
                <a:srgbClr val="ffffff"/>
              </a:buClr>
              <a:buFont typeface="Lato"/>
              <a:buAutoNum type="arabicPeriod"/>
            </a:pPr>
            <a:r>
              <a:rPr b="0" lang="en-IN" sz="1300" spc="-1" strike="noStrike">
                <a:solidFill>
                  <a:srgbClr val="ffffff"/>
                </a:solidFill>
                <a:latin typeface="Lato"/>
                <a:ea typeface="Lato"/>
              </a:rPr>
              <a:t>For treating the latent form the IP can go with the therapies like isoniazid monotherapy or Interferon-gamma assay for a period of 9 months as per the directions from government.</a:t>
            </a:r>
            <a:endParaRPr b="0" lang="en-IN" sz="1300" spc="-1" strike="noStrike">
              <a:solidFill>
                <a:srgbClr val="000000"/>
              </a:solidFill>
              <a:latin typeface="Arial"/>
            </a:endParaRPr>
          </a:p>
          <a:p>
            <a:pPr marL="457200" indent="-310680">
              <a:lnSpc>
                <a:spcPct val="115000"/>
              </a:lnSpc>
              <a:buClr>
                <a:srgbClr val="ffffff"/>
              </a:buClr>
              <a:buFont typeface="Lato"/>
              <a:buAutoNum type="arabicPeriod"/>
            </a:pPr>
            <a:r>
              <a:rPr b="0" lang="en-IN" sz="1300" spc="-1" strike="noStrike">
                <a:solidFill>
                  <a:srgbClr val="ffffff"/>
                </a:solidFill>
                <a:latin typeface="Lato"/>
                <a:ea typeface="Lato"/>
              </a:rPr>
              <a:t>While if the TB is found to be a positive for the test then the first line of treatment will be followed by the IP i.e. "RIPE" the acronym for four drugs used in first-line treatment: Rifampin, Isoniazid, Pyrazinamide, and Ethambutol can be followed by the IP.</a:t>
            </a:r>
            <a:br/>
            <a:r>
              <a:rPr b="0" lang="en-IN" sz="1300" spc="-1" strike="noStrike">
                <a:solidFill>
                  <a:srgbClr val="ffffff"/>
                </a:solidFill>
                <a:latin typeface="Lato"/>
                <a:ea typeface="Lato"/>
              </a:rPr>
              <a:t>After this comes the concept of Multi drug resistant therapy and TB interlinking to diseases like HIV   on which researches are being done to develop technologies to treat TB effectively by therapies. </a:t>
            </a:r>
            <a:endParaRPr b="0" lang="en-IN" sz="1300" spc="-1" strike="noStrike">
              <a:solidFill>
                <a:srgbClr val="000000"/>
              </a:solidFill>
              <a:latin typeface="Arial"/>
            </a:endParaRPr>
          </a:p>
        </p:txBody>
      </p:sp>
    </p:spTree>
  </p:cSld>
  <p:timing>
    <p:tnLst>
      <p:par>
        <p:cTn id="12" dur="indefinite" restart="never" nodeType="tmRoot">
          <p:childTnLst>
            <p:seq>
              <p:cTn id="13"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953280" y="94320"/>
            <a:ext cx="7038720" cy="913680"/>
          </a:xfrm>
          <a:prstGeom prst="rect">
            <a:avLst/>
          </a:prstGeom>
          <a:noFill/>
          <a:ln>
            <a:noFill/>
          </a:ln>
        </p:spPr>
        <p:txBody>
          <a:bodyPr tIns="91440" bIns="91440"/>
          <a:p>
            <a:pPr>
              <a:lnSpc>
                <a:spcPct val="100000"/>
              </a:lnSpc>
            </a:pPr>
            <a:r>
              <a:rPr b="0" lang="en-IN" sz="2400" spc="-1" strike="noStrike">
                <a:solidFill>
                  <a:srgbClr val="ffffff"/>
                </a:solidFill>
                <a:latin typeface="Montserrat"/>
                <a:ea typeface="Montserrat"/>
              </a:rPr>
              <a:t>SPECIFICATIONS</a:t>
            </a:r>
            <a:endParaRPr b="0" lang="en-IN" sz="2400" spc="-1" strike="noStrike">
              <a:solidFill>
                <a:srgbClr val="000000"/>
              </a:solidFill>
              <a:latin typeface="Arial"/>
            </a:endParaRPr>
          </a:p>
        </p:txBody>
      </p:sp>
      <p:sp>
        <p:nvSpPr>
          <p:cNvPr id="98" name="TextShape 2"/>
          <p:cNvSpPr txBox="1"/>
          <p:nvPr/>
        </p:nvSpPr>
        <p:spPr>
          <a:xfrm>
            <a:off x="1044360" y="648000"/>
            <a:ext cx="7667640" cy="4150800"/>
          </a:xfrm>
          <a:prstGeom prst="rect">
            <a:avLst/>
          </a:prstGeom>
          <a:noFill/>
          <a:ln>
            <a:noFill/>
          </a:ln>
        </p:spPr>
        <p:txBody>
          <a:bodyPr tIns="91440" bIns="91440"/>
          <a:p>
            <a:pPr algn="just">
              <a:lnSpc>
                <a:spcPct val="115000"/>
              </a:lnSpc>
            </a:pPr>
            <a:r>
              <a:rPr b="0" lang="en-IN" sz="1300" spc="-1" strike="noStrike">
                <a:solidFill>
                  <a:srgbClr val="ffffff"/>
                </a:solidFill>
                <a:latin typeface="Lato"/>
                <a:ea typeface="Lato"/>
              </a:rPr>
              <a:t>We  Have included MVC file structure for fast retrieving of data.</a:t>
            </a:r>
            <a:endParaRPr b="0" lang="en-IN" sz="1300" spc="-1" strike="noStrike">
              <a:solidFill>
                <a:srgbClr val="000000"/>
              </a:solidFill>
              <a:latin typeface="Arial"/>
            </a:endParaRPr>
          </a:p>
          <a:p>
            <a:pPr algn="just">
              <a:lnSpc>
                <a:spcPct val="115000"/>
              </a:lnSpc>
              <a:spcBef>
                <a:spcPts val="1599"/>
              </a:spcBef>
            </a:pPr>
            <a:r>
              <a:rPr b="0" lang="en-IN" sz="1300" spc="-1" strike="noStrike">
                <a:solidFill>
                  <a:srgbClr val="ffffff"/>
                </a:solidFill>
                <a:latin typeface="Lato"/>
                <a:ea typeface="Lato"/>
              </a:rPr>
              <a:t>App is designed to keep the prime  focus on operability by the IP’s so that they could easily enter the patients detail, and Can even overview the analytical report of each patient under that IP.</a:t>
            </a:r>
            <a:endParaRPr b="0" lang="en-IN" sz="1300" spc="-1" strike="noStrike">
              <a:solidFill>
                <a:srgbClr val="000000"/>
              </a:solidFill>
              <a:latin typeface="Arial"/>
            </a:endParaRPr>
          </a:p>
          <a:p>
            <a:pPr algn="just">
              <a:lnSpc>
                <a:spcPct val="115000"/>
              </a:lnSpc>
              <a:spcBef>
                <a:spcPts val="1599"/>
              </a:spcBef>
            </a:pPr>
            <a:r>
              <a:rPr b="1" lang="en-IN" sz="1400" spc="-1" strike="noStrike">
                <a:solidFill>
                  <a:srgbClr val="82c7a5"/>
                </a:solidFill>
                <a:latin typeface="Lato"/>
                <a:ea typeface="Lato"/>
              </a:rPr>
              <a:t>DIAGNOSIS:</a:t>
            </a:r>
            <a:r>
              <a:rPr b="0" lang="en-IN" sz="1300" spc="-1" strike="noStrike">
                <a:solidFill>
                  <a:srgbClr val="82c7a5"/>
                </a:solidFill>
                <a:latin typeface="Lato"/>
                <a:ea typeface="Lato"/>
              </a:rPr>
              <a:t> </a:t>
            </a:r>
            <a:r>
              <a:rPr b="0" lang="en-IN" sz="1300" spc="-1" strike="noStrike">
                <a:solidFill>
                  <a:srgbClr val="ffffff"/>
                </a:solidFill>
                <a:latin typeface="Lato"/>
                <a:ea typeface="Lato"/>
              </a:rPr>
              <a:t> After successfully entering into  secure login,IP can select  tests that patient is undergoing to get the clear picture of the ongoing process .</a:t>
            </a:r>
            <a:endParaRPr b="0" lang="en-IN" sz="1300" spc="-1" strike="noStrike">
              <a:solidFill>
                <a:srgbClr val="000000"/>
              </a:solidFill>
              <a:latin typeface="Arial"/>
            </a:endParaRPr>
          </a:p>
          <a:p>
            <a:pPr algn="just">
              <a:lnSpc>
                <a:spcPct val="115000"/>
              </a:lnSpc>
              <a:spcBef>
                <a:spcPts val="1599"/>
              </a:spcBef>
            </a:pPr>
            <a:r>
              <a:rPr b="1" lang="en-IN" sz="1400" spc="-1" strike="noStrike">
                <a:solidFill>
                  <a:srgbClr val="82c7a5"/>
                </a:solidFill>
                <a:latin typeface="Lato"/>
                <a:ea typeface="Lato"/>
              </a:rPr>
              <a:t>ANALYSIS: </a:t>
            </a:r>
            <a:r>
              <a:rPr b="0" lang="en-IN" sz="1300" spc="-1" strike="noStrike">
                <a:solidFill>
                  <a:srgbClr val="ffffff"/>
                </a:solidFill>
                <a:latin typeface="Lato"/>
                <a:ea typeface="Lato"/>
              </a:rPr>
              <a:t>Visualization of  expected Type of TB will be shown for proper curing process.</a:t>
            </a:r>
            <a:endParaRPr b="0" lang="en-IN" sz="1300" spc="-1" strike="noStrike">
              <a:solidFill>
                <a:srgbClr val="000000"/>
              </a:solidFill>
              <a:latin typeface="Arial"/>
            </a:endParaRPr>
          </a:p>
          <a:p>
            <a:pPr algn="just">
              <a:lnSpc>
                <a:spcPct val="115000"/>
              </a:lnSpc>
              <a:spcBef>
                <a:spcPts val="1599"/>
              </a:spcBef>
            </a:pPr>
            <a:r>
              <a:rPr b="1" lang="en-IN" sz="1400" spc="-1" strike="noStrike">
                <a:solidFill>
                  <a:srgbClr val="82c7a5"/>
                </a:solidFill>
                <a:latin typeface="Lato"/>
                <a:ea typeface="Lato"/>
              </a:rPr>
              <a:t>INNOVATION:</a:t>
            </a:r>
            <a:r>
              <a:rPr b="1" lang="en-IN" sz="1400" spc="-1" strike="noStrike">
                <a:solidFill>
                  <a:srgbClr val="ffffff"/>
                </a:solidFill>
                <a:latin typeface="Lato"/>
                <a:ea typeface="Lato"/>
              </a:rPr>
              <a:t> </a:t>
            </a:r>
            <a:r>
              <a:rPr b="0" lang="en-IN" sz="1300" spc="-1" strike="noStrike">
                <a:solidFill>
                  <a:srgbClr val="ffffff"/>
                </a:solidFill>
                <a:latin typeface="Lato"/>
                <a:ea typeface="Lato"/>
              </a:rPr>
              <a:t>Based upon the general behaviour  and analyzing the specific symptoms  the IP can relate to the specific type of TB.</a:t>
            </a:r>
            <a:endParaRPr b="0" lang="en-IN" sz="1300" spc="-1" strike="noStrike">
              <a:solidFill>
                <a:srgbClr val="000000"/>
              </a:solidFill>
              <a:latin typeface="Arial"/>
            </a:endParaRPr>
          </a:p>
          <a:p>
            <a:pPr algn="just">
              <a:lnSpc>
                <a:spcPct val="115000"/>
              </a:lnSpc>
              <a:spcBef>
                <a:spcPts val="1599"/>
              </a:spcBef>
            </a:pPr>
            <a:r>
              <a:rPr b="1" lang="en-IN" sz="1400" spc="-1" strike="noStrike">
                <a:solidFill>
                  <a:srgbClr val="82c7a5"/>
                </a:solidFill>
                <a:latin typeface="Lato"/>
                <a:ea typeface="Lato"/>
              </a:rPr>
              <a:t>ANONYMITY:</a:t>
            </a:r>
            <a:r>
              <a:rPr b="1" lang="en-IN" sz="1400" spc="-1" strike="noStrike">
                <a:solidFill>
                  <a:srgbClr val="6fa8dc"/>
                </a:solidFill>
                <a:latin typeface="Lato"/>
                <a:ea typeface="Lato"/>
              </a:rPr>
              <a:t> </a:t>
            </a:r>
            <a:r>
              <a:rPr b="0" lang="en-IN" sz="1300" spc="-1" strike="noStrike">
                <a:solidFill>
                  <a:srgbClr val="ffffff"/>
                </a:solidFill>
                <a:latin typeface="Lato"/>
                <a:ea typeface="Lato"/>
              </a:rPr>
              <a:t>To protect the IP information we have used advanced cryptographic techniques and  implemented the </a:t>
            </a:r>
            <a:r>
              <a:rPr b="1" i="1" lang="en-IN" sz="1400" spc="-1" strike="noStrike">
                <a:solidFill>
                  <a:srgbClr val="ffffff"/>
                </a:solidFill>
                <a:latin typeface="Lato"/>
                <a:ea typeface="Lato"/>
              </a:rPr>
              <a:t>proxy server</a:t>
            </a:r>
            <a:r>
              <a:rPr b="1" lang="en-IN" sz="1300" spc="-1" strike="noStrike">
                <a:solidFill>
                  <a:srgbClr val="ffffff"/>
                </a:solidFill>
                <a:latin typeface="Lato"/>
                <a:ea typeface="Lato"/>
              </a:rPr>
              <a:t> </a:t>
            </a:r>
            <a:r>
              <a:rPr b="0" lang="en-IN" sz="1300" spc="-1" strike="noStrike">
                <a:solidFill>
                  <a:srgbClr val="ffffff"/>
                </a:solidFill>
                <a:latin typeface="Lato"/>
                <a:ea typeface="Lato"/>
              </a:rPr>
              <a:t>to achieve the same .</a:t>
            </a:r>
            <a:endParaRPr b="0" lang="en-IN" sz="1300" spc="-1" strike="noStrike">
              <a:solidFill>
                <a:srgbClr val="000000"/>
              </a:solidFill>
              <a:latin typeface="Arial"/>
            </a:endParaRPr>
          </a:p>
          <a:p>
            <a:pPr algn="just">
              <a:lnSpc>
                <a:spcPct val="115000"/>
              </a:lnSpc>
              <a:spcBef>
                <a:spcPts val="1599"/>
              </a:spcBef>
            </a:pPr>
            <a:r>
              <a:rPr b="1" lang="en-IN" sz="1400" spc="-1" strike="noStrike">
                <a:solidFill>
                  <a:srgbClr val="82c7a5"/>
                </a:solidFill>
                <a:latin typeface="Lato"/>
                <a:ea typeface="Lato"/>
              </a:rPr>
              <a:t>SECURITY: </a:t>
            </a:r>
            <a:r>
              <a:rPr b="0" lang="en-IN" sz="1300" spc="-1" strike="noStrike">
                <a:solidFill>
                  <a:srgbClr val="ffffff"/>
                </a:solidFill>
                <a:latin typeface="Lato"/>
                <a:ea typeface="Lato"/>
              </a:rPr>
              <a:t>SHA - 256 (Secure Hash Algorithm) is used to Keep  the IP and Patient details secure for DATA PRIVACY.. </a:t>
            </a:r>
            <a:endParaRPr b="0" lang="en-IN" sz="1300" spc="-1" strike="noStrike">
              <a:solidFill>
                <a:srgbClr val="000000"/>
              </a:solidFill>
              <a:latin typeface="Arial"/>
            </a:endParaRPr>
          </a:p>
          <a:p>
            <a:pPr>
              <a:lnSpc>
                <a:spcPct val="115000"/>
              </a:lnSpc>
              <a:spcBef>
                <a:spcPts val="1599"/>
              </a:spcBef>
            </a:pPr>
            <a:endParaRPr b="0" lang="en-IN" sz="1300" spc="-1" strike="noStrike">
              <a:solidFill>
                <a:srgbClr val="000000"/>
              </a:solidFill>
              <a:latin typeface="Arial"/>
            </a:endParaRPr>
          </a:p>
          <a:p>
            <a:pPr>
              <a:lnSpc>
                <a:spcPct val="115000"/>
              </a:lnSpc>
              <a:spcBef>
                <a:spcPts val="1599"/>
              </a:spcBef>
            </a:pP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spTree>
  </p:cSld>
  <p:timing>
    <p:tnLst>
      <p:par>
        <p:cTn id="14" dur="indefinite" restart="never" nodeType="tmRoot">
          <p:childTnLst>
            <p:seq>
              <p:cTn id="15"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297440" y="393840"/>
            <a:ext cx="7038720" cy="913680"/>
          </a:xfrm>
          <a:prstGeom prst="rect">
            <a:avLst/>
          </a:prstGeom>
          <a:noFill/>
          <a:ln>
            <a:noFill/>
          </a:ln>
        </p:spPr>
        <p:txBody>
          <a:bodyPr tIns="91440" bIns="91440"/>
          <a:p>
            <a:endParaRPr b="0" lang="en-IN" sz="1400" spc="-1" strike="noStrike">
              <a:solidFill>
                <a:srgbClr val="000000"/>
              </a:solidFill>
              <a:latin typeface="Arial"/>
            </a:endParaRPr>
          </a:p>
        </p:txBody>
      </p:sp>
      <p:sp>
        <p:nvSpPr>
          <p:cNvPr id="100" name="TextShape 2"/>
          <p:cNvSpPr txBox="1"/>
          <p:nvPr/>
        </p:nvSpPr>
        <p:spPr>
          <a:xfrm>
            <a:off x="1052640" y="779040"/>
            <a:ext cx="7038720" cy="2910960"/>
          </a:xfrm>
          <a:prstGeom prst="rect">
            <a:avLst/>
          </a:prstGeom>
          <a:noFill/>
          <a:ln>
            <a:noFill/>
          </a:ln>
        </p:spPr>
        <p:txBody>
          <a:bodyPr tIns="91440" bIns="91440"/>
          <a:p>
            <a:pPr>
              <a:lnSpc>
                <a:spcPct val="115000"/>
              </a:lnSpc>
            </a:pPr>
            <a:r>
              <a:rPr b="1" lang="en-IN" sz="1400" spc="-1" strike="noStrike">
                <a:solidFill>
                  <a:srgbClr val="82c7a5"/>
                </a:solidFill>
                <a:latin typeface="Lato"/>
                <a:ea typeface="Lato"/>
              </a:rPr>
              <a:t>COMMUNICATION: </a:t>
            </a:r>
            <a:r>
              <a:rPr b="0" lang="en-IN" sz="1300" spc="-1" strike="noStrike">
                <a:solidFill>
                  <a:srgbClr val="ffffff"/>
                </a:solidFill>
                <a:latin typeface="Lato"/>
                <a:ea typeface="Lato"/>
              </a:rPr>
              <a:t>IP can communicate with the Patient by using the message portal provided in the application.</a:t>
            </a:r>
            <a:r>
              <a:rPr b="1" lang="en-IN" sz="1400" spc="-1" strike="noStrike">
                <a:solidFill>
                  <a:srgbClr val="82c7a5"/>
                </a:solidFill>
                <a:latin typeface="Lato"/>
                <a:ea typeface="Lato"/>
              </a:rPr>
              <a:t> </a:t>
            </a:r>
            <a:endParaRPr b="0" lang="en-IN" sz="1400" spc="-1" strike="noStrike">
              <a:solidFill>
                <a:srgbClr val="000000"/>
              </a:solidFill>
              <a:latin typeface="Arial"/>
            </a:endParaRPr>
          </a:p>
          <a:p>
            <a:pPr>
              <a:lnSpc>
                <a:spcPct val="115000"/>
              </a:lnSpc>
              <a:spcBef>
                <a:spcPts val="1599"/>
              </a:spcBef>
            </a:pPr>
            <a:endParaRPr b="0" lang="en-IN" sz="1400" spc="-1" strike="noStrike">
              <a:solidFill>
                <a:srgbClr val="000000"/>
              </a:solidFill>
              <a:latin typeface="Arial"/>
            </a:endParaRPr>
          </a:p>
          <a:p>
            <a:pPr>
              <a:lnSpc>
                <a:spcPct val="115000"/>
              </a:lnSpc>
              <a:spcBef>
                <a:spcPts val="1599"/>
              </a:spcBef>
            </a:pPr>
            <a:r>
              <a:rPr b="1" lang="en-IN" sz="1400" spc="-1" strike="noStrike">
                <a:solidFill>
                  <a:srgbClr val="82c7a5"/>
                </a:solidFill>
                <a:latin typeface="Lato"/>
                <a:ea typeface="Lato"/>
              </a:rPr>
              <a:t>FUTURE ASPECTS:</a:t>
            </a:r>
            <a:r>
              <a:rPr b="0" lang="en-IN" sz="1300" spc="-1" strike="noStrike">
                <a:solidFill>
                  <a:srgbClr val="ffffff"/>
                </a:solidFill>
                <a:latin typeface="Lato"/>
                <a:ea typeface="Lato"/>
              </a:rPr>
              <a:t> Using Python-Excel API we can convert the data from database to the excel form and can send it to the government through any secure means which would be feasible to access.</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ffffff"/>
                </a:solidFill>
                <a:latin typeface="Lato"/>
                <a:ea typeface="Lato"/>
              </a:rPr>
              <a:t>Which can further be integrated with their database.</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ffffff"/>
                </a:solidFill>
                <a:latin typeface="Lato"/>
                <a:ea typeface="Lato"/>
              </a:rPr>
              <a:t>Let’s take the overview of the webapp. </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ffffff"/>
                </a:solidFill>
                <a:latin typeface="Lato"/>
                <a:ea typeface="Lato"/>
              </a:rPr>
              <a:t>THANK YOU.</a:t>
            </a:r>
            <a:endParaRPr b="0" lang="en-IN" sz="1300" spc="-1" strike="noStrike">
              <a:solidFill>
                <a:srgbClr val="000000"/>
              </a:solidFill>
              <a:latin typeface="Arial"/>
            </a:endParaRPr>
          </a:p>
          <a:p>
            <a:pPr>
              <a:lnSpc>
                <a:spcPct val="115000"/>
              </a:lnSpc>
              <a:spcBef>
                <a:spcPts val="1599"/>
              </a:spcBef>
            </a:pP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spTree>
  </p:cSld>
  <p:timing>
    <p:tnLst>
      <p:par>
        <p:cTn id="16" dur="indefinite" restart="never" nodeType="tmRoot">
          <p:childTnLst>
            <p:seq>
              <p:cTn id="17"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2018-12-19T15:52:23Z</dcterms:modified>
  <cp:revision>3</cp:revision>
  <dc:subject/>
  <dc:title/>
</cp:coreProperties>
</file>