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59" r:id="rId5"/>
    <p:sldId id="260" r:id="rId6"/>
    <p:sldId id="261" r:id="rId7"/>
    <p:sldId id="262" r:id="rId8"/>
    <p:sldId id="269"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804"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3276600" y="502460"/>
            <a:ext cx="5995934" cy="1014380"/>
          </a:xfrm>
          <a:prstGeom prst="rect">
            <a:avLst/>
          </a:prstGeom>
        </p:spPr>
        <p:txBody>
          <a:bodyPr vert="horz" wrap="square" lIns="0" tIns="16510" rIns="0" bIns="0" rtlCol="0">
            <a:spAutoFit/>
          </a:bodyPr>
          <a:lstStyle/>
          <a:p>
            <a:pPr marL="12700">
              <a:lnSpc>
                <a:spcPct val="100000"/>
              </a:lnSpc>
              <a:spcBef>
                <a:spcPts val="130"/>
              </a:spcBef>
            </a:pP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TNSDC- GENERATIVE AI</a:t>
            </a:r>
          </a:p>
          <a:p>
            <a:pPr marL="12700">
              <a:lnSpc>
                <a:spcPct val="100000"/>
              </a:lnSpc>
              <a:spcBef>
                <a:spcPts val="130"/>
              </a:spcBef>
            </a:pPr>
            <a:endParaRPr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5" name="TextBox 14">
            <a:extLst>
              <a:ext uri="{FF2B5EF4-FFF2-40B4-BE49-F238E27FC236}">
                <a16:creationId xmlns:a16="http://schemas.microsoft.com/office/drawing/2014/main" id="{419733F0-6BD1-42A0-A630-71436DC9D115}"/>
              </a:ext>
            </a:extLst>
          </p:cNvPr>
          <p:cNvSpPr txBox="1"/>
          <p:nvPr/>
        </p:nvSpPr>
        <p:spPr>
          <a:xfrm>
            <a:off x="2362200" y="2558388"/>
            <a:ext cx="6791324"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BITCOIN PRICE PREDICTION  USING RNN</a:t>
            </a:r>
          </a:p>
          <a:p>
            <a:endParaRPr lang="en-US" sz="2400" b="1" dirty="0"/>
          </a:p>
        </p:txBody>
      </p:sp>
      <p:sp>
        <p:nvSpPr>
          <p:cNvPr id="17" name="TextBox 16">
            <a:extLst>
              <a:ext uri="{FF2B5EF4-FFF2-40B4-BE49-F238E27FC236}">
                <a16:creationId xmlns:a16="http://schemas.microsoft.com/office/drawing/2014/main" id="{F47E5CB7-A5F8-4849-9C8E-33FCEA637570}"/>
              </a:ext>
            </a:extLst>
          </p:cNvPr>
          <p:cNvSpPr txBox="1"/>
          <p:nvPr/>
        </p:nvSpPr>
        <p:spPr>
          <a:xfrm>
            <a:off x="1307278" y="3389385"/>
            <a:ext cx="6791324" cy="168251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STUDENT DETAILS: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KRISHWAR</a:t>
            </a:r>
            <a:r>
              <a:rPr lang="en-US" sz="2000" dirty="0">
                <a:latin typeface="Times New Roman" panose="02020603050405020304" pitchFamily="18" charset="0"/>
                <a:cs typeface="Times New Roman" panose="02020603050405020304" pitchFamily="18" charset="0"/>
              </a:rPr>
              <a:t> V</a:t>
            </a:r>
          </a:p>
          <a:p>
            <a:pPr marL="9144" marR="0" lvl="0" indent="0" algn="l" rtl="0">
              <a:spcBef>
                <a:spcPts val="100"/>
              </a:spcBef>
              <a:spcAft>
                <a:spcPts val="0"/>
              </a:spcAft>
              <a:buNone/>
            </a:pPr>
            <a:r>
              <a:rPr lang="en-US" sz="2000" b="1" dirty="0">
                <a:solidFill>
                  <a:srgbClr val="262626"/>
                </a:solidFill>
                <a:latin typeface="Trebuchet MS"/>
                <a:ea typeface="Trebuchet MS"/>
                <a:cs typeface="Trebuchet MS"/>
                <a:sym typeface="Trebuchet MS"/>
              </a:rPr>
              <a:t>		au211521104057,</a:t>
            </a:r>
          </a:p>
          <a:p>
            <a:pPr marL="9144" marR="0" lvl="0" indent="0" algn="l" rtl="0">
              <a:spcBef>
                <a:spcPts val="100"/>
              </a:spcBef>
              <a:spcAft>
                <a:spcPts val="0"/>
              </a:spcAft>
              <a:buNone/>
            </a:pPr>
            <a:r>
              <a:rPr lang="en-US" sz="2000" b="1" dirty="0">
                <a:solidFill>
                  <a:srgbClr val="262626"/>
                </a:solidFill>
                <a:latin typeface="Trebuchet MS"/>
                <a:ea typeface="Trebuchet MS"/>
                <a:cs typeface="Trebuchet MS"/>
                <a:sym typeface="Trebuchet MS"/>
              </a:rPr>
              <a:t>                        Pre-Final Year Student,</a:t>
            </a:r>
            <a:endParaRPr lang="en-US" sz="2000" dirty="0"/>
          </a:p>
          <a:p>
            <a:pPr marL="9144" marR="0" lvl="0" indent="0" algn="l" rtl="0">
              <a:spcBef>
                <a:spcPts val="100"/>
              </a:spcBef>
              <a:spcAft>
                <a:spcPts val="0"/>
              </a:spcAft>
              <a:buNone/>
            </a:pPr>
            <a:r>
              <a:rPr lang="en-US" sz="2000" b="1" dirty="0">
                <a:solidFill>
                  <a:srgbClr val="262626"/>
                </a:solidFill>
                <a:latin typeface="Trebuchet MS"/>
                <a:ea typeface="Trebuchet MS"/>
                <a:cs typeface="Trebuchet MS"/>
                <a:sym typeface="Trebuchet MS"/>
              </a:rPr>
              <a:t>                        B.E Computer Science and Engineering,</a:t>
            </a:r>
            <a:endParaRPr lang="en-US" sz="2000" dirty="0"/>
          </a:p>
          <a:p>
            <a:pPr marL="9144" marR="0" lvl="0" indent="0" algn="l" rtl="0">
              <a:spcBef>
                <a:spcPts val="100"/>
              </a:spcBef>
              <a:spcAft>
                <a:spcPts val="0"/>
              </a:spcAft>
              <a:buNone/>
            </a:pPr>
            <a:r>
              <a:rPr lang="en-US" sz="2000" b="1" dirty="0">
                <a:solidFill>
                  <a:srgbClr val="262626"/>
                </a:solidFill>
                <a:latin typeface="Trebuchet MS"/>
                <a:ea typeface="Trebuchet MS"/>
                <a:cs typeface="Trebuchet MS"/>
                <a:sym typeface="Trebuchet MS"/>
              </a:rPr>
              <a:t>                        </a:t>
            </a:r>
            <a:r>
              <a:rPr lang="en-US" sz="2000" b="1" dirty="0" err="1">
                <a:solidFill>
                  <a:srgbClr val="262626"/>
                </a:solidFill>
                <a:latin typeface="Trebuchet MS"/>
                <a:ea typeface="Trebuchet MS"/>
                <a:cs typeface="Trebuchet MS"/>
                <a:sym typeface="Trebuchet MS"/>
              </a:rPr>
              <a:t>Panimalar</a:t>
            </a:r>
            <a:r>
              <a:rPr lang="en-US" sz="2000" b="1" dirty="0">
                <a:solidFill>
                  <a:srgbClr val="262626"/>
                </a:solidFill>
                <a:latin typeface="Trebuchet MS"/>
                <a:ea typeface="Trebuchet MS"/>
                <a:cs typeface="Trebuchet MS"/>
                <a:sym typeface="Trebuchet MS"/>
              </a:rPr>
              <a:t> Institute of Technology</a:t>
            </a:r>
            <a:endParaRPr lang="en-US" sz="20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78512F96-3737-4EED-8AE0-062F528679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0600" y="225745"/>
            <a:ext cx="3234233" cy="19297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556F9C3F-6AED-4831-983A-A4FEFB111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400" y="3657600"/>
            <a:ext cx="3150285" cy="24425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xfrm>
            <a:off x="739774" y="291147"/>
            <a:ext cx="5051426" cy="752129"/>
          </a:xfrm>
          <a:prstGeom prst="rect">
            <a:avLst/>
          </a:prstGeom>
        </p:spPr>
        <p:txBody>
          <a:bodyPr vert="horz" wrap="square" lIns="0" tIns="13335" rIns="0" bIns="0" rtlCol="0">
            <a:spAutoFit/>
          </a:bodyPr>
          <a:lstStyle/>
          <a:p>
            <a:pPr marL="12700">
              <a:lnSpc>
                <a:spcPct val="100000"/>
              </a:lnSpc>
              <a:spcBef>
                <a:spcPts val="105"/>
              </a:spcBef>
            </a:pPr>
            <a:r>
              <a:rPr lang="en-US" spc="-10" dirty="0">
                <a:latin typeface="Times New Roman" panose="02020603050405020304" pitchFamily="18" charset="0"/>
                <a:cs typeface="Times New Roman" panose="02020603050405020304" pitchFamily="18" charset="0"/>
              </a:rPr>
              <a:t>CONCLUSION</a:t>
            </a:r>
            <a:endParaRPr spc="-1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BDBBC48-54CB-41E6-8DC4-4DC426809D25}"/>
              </a:ext>
            </a:extLst>
          </p:cNvPr>
          <p:cNvSpPr txBox="1"/>
          <p:nvPr/>
        </p:nvSpPr>
        <p:spPr>
          <a:xfrm>
            <a:off x="527299" y="1235774"/>
            <a:ext cx="5416301"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conclusion, our LSTM-based Bitcoin price prediction model offers valuable insights for cryptocurrency trading decisions. Rigorous evaluation and feature engineering ensure prediction accuracy, empowering investors with actionable information to navigate the volatile market. Our solution enhances decision-making processes, enabling risk management, portfolio optimization, and strategic investment planning. As cryptocurrency markets evolve, LSTM models will continue to play a crucial role in shaping trading strategies. We anticipate further advancements in this field, driving innovation and providing unprecedented opportunities for investors worldwide.</a:t>
            </a:r>
          </a:p>
        </p:txBody>
      </p:sp>
      <p:pic>
        <p:nvPicPr>
          <p:cNvPr id="13" name="Picture 12">
            <a:extLst>
              <a:ext uri="{FF2B5EF4-FFF2-40B4-BE49-F238E27FC236}">
                <a16:creationId xmlns:a16="http://schemas.microsoft.com/office/drawing/2014/main" id="{06E38AFF-552C-4DE9-AEEC-1F089D0B2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536" y="1479664"/>
            <a:ext cx="3224213" cy="2457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886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xfrm>
            <a:off x="739774" y="291147"/>
            <a:ext cx="5051426" cy="752129"/>
          </a:xfrm>
          <a:prstGeom prst="rect">
            <a:avLst/>
          </a:prstGeom>
        </p:spPr>
        <p:txBody>
          <a:bodyPr vert="horz" wrap="square" lIns="0" tIns="13335" rIns="0" bIns="0" rtlCol="0">
            <a:spAutoFit/>
          </a:bodyPr>
          <a:lstStyle/>
          <a:p>
            <a:pPr marL="12700">
              <a:lnSpc>
                <a:spcPct val="100000"/>
              </a:lnSpc>
              <a:spcBef>
                <a:spcPts val="105"/>
              </a:spcBef>
            </a:pPr>
            <a:r>
              <a:rPr lang="en-US" spc="-10" dirty="0">
                <a:latin typeface="Times New Roman" panose="02020603050405020304" pitchFamily="18" charset="0"/>
                <a:cs typeface="Times New Roman" panose="02020603050405020304" pitchFamily="18" charset="0"/>
              </a:rPr>
              <a:t>REFERENCE</a:t>
            </a:r>
            <a:endParaRPr spc="-1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DCEF30-5695-4AFD-A41E-560B5825CD6E}"/>
              </a:ext>
            </a:extLst>
          </p:cNvPr>
          <p:cNvSpPr txBox="1"/>
          <p:nvPr/>
        </p:nvSpPr>
        <p:spPr>
          <a:xfrm>
            <a:off x="534126" y="1054406"/>
            <a:ext cx="10514873"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 "Deep Learning for Time-Series Analysis" by Dr. </a:t>
            </a:r>
            <a:r>
              <a:rPr lang="en-US" dirty="0" err="1">
                <a:latin typeface="Times New Roman" panose="02020603050405020304" pitchFamily="18" charset="0"/>
                <a:cs typeface="Times New Roman" panose="02020603050405020304" pitchFamily="18" charset="0"/>
              </a:rPr>
              <a:t>Rajan</a:t>
            </a:r>
            <a:r>
              <a:rPr lang="en-US" dirty="0">
                <a:latin typeface="Times New Roman" panose="02020603050405020304" pitchFamily="18" charset="0"/>
                <a:cs typeface="Times New Roman" panose="02020603050405020304" pitchFamily="18" charset="0"/>
              </a:rPr>
              <a:t> Patel and Dr. Jignesh </a:t>
            </a:r>
            <a:r>
              <a:rPr lang="en-US" dirty="0" err="1">
                <a:latin typeface="Times New Roman" panose="02020603050405020304" pitchFamily="18" charset="0"/>
                <a:cs typeface="Times New Roman" panose="02020603050405020304" pitchFamily="18" charset="0"/>
              </a:rPr>
              <a:t>Amipara</a:t>
            </a:r>
            <a:r>
              <a:rPr lang="en-US" dirty="0">
                <a:latin typeface="Times New Roman" panose="02020603050405020304" pitchFamily="18" charset="0"/>
                <a:cs typeface="Times New Roman" panose="02020603050405020304" pitchFamily="18" charset="0"/>
              </a:rPr>
              <a:t> This book provides a comprehensive overview of deep learning techniques for time-series analysis, including LSTM models. It covers theory, implementation, and applications in finance and other domains.</a:t>
            </a:r>
          </a:p>
          <a:p>
            <a:pPr algn="just"/>
            <a:r>
              <a:rPr lang="en-US" dirty="0">
                <a:latin typeface="Times New Roman" panose="02020603050405020304" pitchFamily="18" charset="0"/>
                <a:cs typeface="Times New Roman" panose="02020603050405020304" pitchFamily="18" charset="0"/>
              </a:rPr>
              <a:t>2. "Python for Finance" by Yves </a:t>
            </a:r>
            <a:r>
              <a:rPr lang="en-US" dirty="0" err="1">
                <a:latin typeface="Times New Roman" panose="02020603050405020304" pitchFamily="18" charset="0"/>
                <a:cs typeface="Times New Roman" panose="02020603050405020304" pitchFamily="18" charset="0"/>
              </a:rPr>
              <a:t>HilpischThis</a:t>
            </a:r>
            <a:r>
              <a:rPr lang="en-US" dirty="0">
                <a:latin typeface="Times New Roman" panose="02020603050405020304" pitchFamily="18" charset="0"/>
                <a:cs typeface="Times New Roman" panose="02020603050405020304" pitchFamily="18" charset="0"/>
              </a:rPr>
              <a:t> book offers practical examples and code snippets for financial analysis and prediction using Python. It includes sections on time-series analysis, machine learning, and deep learning techniques.</a:t>
            </a:r>
          </a:p>
          <a:p>
            <a:pPr algn="just"/>
            <a:r>
              <a:rPr lang="en-US" dirty="0">
                <a:latin typeface="Times New Roman" panose="02020603050405020304" pitchFamily="18" charset="0"/>
                <a:cs typeface="Times New Roman" panose="02020603050405020304" pitchFamily="18" charset="0"/>
              </a:rPr>
              <a:t>3. "Hands-On Machine Learning with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TensorFlow" by </a:t>
            </a:r>
            <a:r>
              <a:rPr lang="en-US" dirty="0" err="1">
                <a:latin typeface="Times New Roman" panose="02020603050405020304" pitchFamily="18" charset="0"/>
                <a:cs typeface="Times New Roman" panose="02020603050405020304" pitchFamily="18" charset="0"/>
              </a:rPr>
              <a:t>Aurélien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GéronThis</a:t>
            </a:r>
            <a:r>
              <a:rPr lang="en-US" dirty="0">
                <a:latin typeface="Times New Roman" panose="02020603050405020304" pitchFamily="18" charset="0"/>
                <a:cs typeface="Times New Roman" panose="02020603050405020304" pitchFamily="18" charset="0"/>
              </a:rPr>
              <a:t> popular book covers various machine learning and deep learning topics, including LSTM networks. It provides hands-on examples and code tutorials using Python libraries such as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TensorFlow.</a:t>
            </a:r>
          </a:p>
          <a:p>
            <a:pPr algn="just"/>
            <a:r>
              <a:rPr lang="en-US" dirty="0">
                <a:latin typeface="Times New Roman" panose="02020603050405020304" pitchFamily="18" charset="0"/>
                <a:cs typeface="Times New Roman" panose="02020603050405020304" pitchFamily="18" charset="0"/>
              </a:rPr>
              <a:t>4. "Recurrent Neural Networks for Short-Term Load Forecasting: An Overview and Comparative Analysis" by </a:t>
            </a:r>
            <a:r>
              <a:rPr lang="en-US" dirty="0" err="1">
                <a:latin typeface="Times New Roman" panose="02020603050405020304" pitchFamily="18" charset="0"/>
                <a:cs typeface="Times New Roman" panose="02020603050405020304" pitchFamily="18" charset="0"/>
              </a:rPr>
              <a:t>Tharindu</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Bandaragoda</a:t>
            </a:r>
            <a:r>
              <a:rPr lang="en-US" dirty="0">
                <a:latin typeface="Times New Roman" panose="02020603050405020304" pitchFamily="18" charset="0"/>
                <a:cs typeface="Times New Roman" panose="02020603050405020304" pitchFamily="18" charset="0"/>
              </a:rPr>
              <a:t>, Maria M. Vasconcelos, and A. G. </a:t>
            </a:r>
            <a:r>
              <a:rPr lang="en-US" dirty="0" err="1">
                <a:latin typeface="Times New Roman" panose="02020603050405020304" pitchFamily="18" charset="0"/>
                <a:cs typeface="Times New Roman" panose="02020603050405020304" pitchFamily="18" charset="0"/>
              </a:rPr>
              <a:t>SilvaThis</a:t>
            </a:r>
            <a:r>
              <a:rPr lang="en-US" dirty="0">
                <a:latin typeface="Times New Roman" panose="02020603050405020304" pitchFamily="18" charset="0"/>
                <a:cs typeface="Times New Roman" panose="02020603050405020304" pitchFamily="18" charset="0"/>
              </a:rPr>
              <a:t> research paper provides insights into the application of LSTM networks for time-series forecasting, focusing on short-term load forecasting in electrical power systems. It offers valuable insights applicable to Bitcoin price prediction.</a:t>
            </a:r>
          </a:p>
          <a:p>
            <a:pPr algn="just"/>
            <a:r>
              <a:rPr lang="en-US" dirty="0">
                <a:latin typeface="Times New Roman" panose="02020603050405020304" pitchFamily="18" charset="0"/>
                <a:cs typeface="Times New Roman" panose="02020603050405020304" pitchFamily="18" charset="0"/>
              </a:rPr>
              <a:t>5. Online </a:t>
            </a:r>
            <a:r>
              <a:rPr lang="en-US" dirty="0" err="1">
                <a:latin typeface="Times New Roman" panose="02020603050405020304" pitchFamily="18" charset="0"/>
                <a:cs typeface="Times New Roman" panose="02020603050405020304" pitchFamily="18" charset="0"/>
              </a:rPr>
              <a:t>Resources:Websites</a:t>
            </a:r>
            <a:r>
              <a:rPr lang="en-US" dirty="0">
                <a:latin typeface="Times New Roman" panose="02020603050405020304" pitchFamily="18" charset="0"/>
                <a:cs typeface="Times New Roman" panose="02020603050405020304" pitchFamily="18" charset="0"/>
              </a:rPr>
              <a:t> such as Towards Data Science, Medium, and GitHub repositories offer numerous tutorials, articles, and code examples on LSTM networks, time-series analysis, and cryptocurrency prediction. These resources can provide additional guidance and support for your project.</a:t>
            </a:r>
          </a:p>
        </p:txBody>
      </p:sp>
    </p:spTree>
    <p:extLst>
      <p:ext uri="{BB962C8B-B14F-4D97-AF65-F5344CB8AC3E}">
        <p14:creationId xmlns:p14="http://schemas.microsoft.com/office/powerpoint/2010/main" val="21228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US" spc="-10" dirty="0"/>
              <a:t>OUTLINE</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D9411370-5BD1-4A18-98C6-D5B743619AFF}"/>
              </a:ext>
            </a:extLst>
          </p:cNvPr>
          <p:cNvSpPr txBox="1"/>
          <p:nvPr/>
        </p:nvSpPr>
        <p:spPr>
          <a:xfrm>
            <a:off x="2743200" y="1741027"/>
            <a:ext cx="7860536"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OVERVIEW</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ALGORITHM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YOUR SOLUTION AND IT’S VALUE PROPOSITION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APPLICATIONS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US" spc="-10" dirty="0">
                <a:latin typeface="Times New Roman" panose="02020603050405020304" pitchFamily="18" charset="0"/>
                <a:cs typeface="Times New Roman" panose="02020603050405020304" pitchFamily="18" charset="0"/>
              </a:rPr>
              <a:t>INTRODUCTION</a:t>
            </a:r>
            <a:endParaRPr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3CCCDA2E-28F3-47DF-96A5-F370127671D1}"/>
              </a:ext>
            </a:extLst>
          </p:cNvPr>
          <p:cNvSpPr txBox="1"/>
          <p:nvPr/>
        </p:nvSpPr>
        <p:spPr>
          <a:xfrm>
            <a:off x="2667000" y="2676525"/>
            <a:ext cx="3887912" cy="914400"/>
          </a:xfrm>
          <a:prstGeom prst="rect">
            <a:avLst/>
          </a:prstGeom>
          <a:noFill/>
        </p:spPr>
        <p:txBody>
          <a:bodyPr wrap="square" rtlCol="0">
            <a:spAutoFit/>
          </a:bodyPr>
          <a:lstStyle/>
          <a:p>
            <a:endParaRPr lang="en-US" dirty="0"/>
          </a:p>
        </p:txBody>
      </p:sp>
      <p:sp>
        <p:nvSpPr>
          <p:cNvPr id="30" name="TextBox 29">
            <a:extLst>
              <a:ext uri="{FF2B5EF4-FFF2-40B4-BE49-F238E27FC236}">
                <a16:creationId xmlns:a16="http://schemas.microsoft.com/office/drawing/2014/main" id="{F6FAD840-ADE8-4B83-89DA-4C941AC87B84}"/>
              </a:ext>
            </a:extLst>
          </p:cNvPr>
          <p:cNvSpPr txBox="1"/>
          <p:nvPr/>
        </p:nvSpPr>
        <p:spPr>
          <a:xfrm>
            <a:off x="246939" y="1477812"/>
            <a:ext cx="7649347" cy="4524315"/>
          </a:xfrm>
          <a:prstGeom prst="rect">
            <a:avLst/>
          </a:prstGeom>
          <a:noFill/>
        </p:spPr>
        <p:txBody>
          <a:bodyPr wrap="square" rtlCol="0">
            <a:spAutoFit/>
          </a:bodyPr>
          <a:lstStyle/>
          <a:p>
            <a:pPr algn="just" rtl="0"/>
            <a:r>
              <a:rPr kumimoji="0" lang="en-US" altLang="en-US" b="0" i="0" u="none" strike="noStrike" cap="none" normalizeH="0" baseline="0" dirty="0">
                <a:ln>
                  <a:noFill/>
                </a:ln>
                <a:solidFill>
                  <a:schemeClr val="tx1"/>
                </a:solidFill>
                <a:effectLst/>
                <a:latin typeface="Arial" panose="020B0604020202020204" pitchFamily="34" charset="0"/>
              </a:rPr>
              <a:t>The cryptocurrency market, and in particular Bitcoin, has attracted a lot of attention from traders and investors across the globe in today's ever-changing financial landscape. Accurate price forecasting techniques are necessary because of the opportunities and challenges that market participants face due to the fluctuating nature of Bitcoin values.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Our project uses past data to forecast future Bitcoin prices by utilizing the capabilities of deep learning, most specifically Long Short-Term Memory (LSTM) neural networks. We want to improve the quality of decision-making in the bitcoin market and provide investors with insightful information by utilizing cutting-edge machine learning algorithms.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In this talk, we will go deep into the details of our model for predicting the price of Bitcoin. We will examine the methods used for gathering data, preprocessing strategies, the architecture of the LSTM model, training approaches, evaluation measures, and the conclusions drawn from our analysis.</a:t>
            </a:r>
          </a:p>
          <a:p>
            <a:pPr algn="just"/>
            <a:endParaRPr lang="en-US" dirty="0"/>
          </a:p>
        </p:txBody>
      </p:sp>
      <p:grpSp>
        <p:nvGrpSpPr>
          <p:cNvPr id="32" name="object 18">
            <a:extLst>
              <a:ext uri="{FF2B5EF4-FFF2-40B4-BE49-F238E27FC236}">
                <a16:creationId xmlns:a16="http://schemas.microsoft.com/office/drawing/2014/main" id="{FBFD9066-3865-43DE-A8A8-6D9CDACCBE89}"/>
              </a:ext>
            </a:extLst>
          </p:cNvPr>
          <p:cNvGrpSpPr/>
          <p:nvPr/>
        </p:nvGrpSpPr>
        <p:grpSpPr>
          <a:xfrm>
            <a:off x="10491217" y="3843275"/>
            <a:ext cx="4067175" cy="3009900"/>
            <a:chOff x="47625" y="3819523"/>
            <a:chExt cx="4124325" cy="3009900"/>
          </a:xfrm>
        </p:grpSpPr>
        <p:pic>
          <p:nvPicPr>
            <p:cNvPr id="33" name="object 19">
              <a:extLst>
                <a:ext uri="{FF2B5EF4-FFF2-40B4-BE49-F238E27FC236}">
                  <a16:creationId xmlns:a16="http://schemas.microsoft.com/office/drawing/2014/main" id="{4DDF95FF-8329-4862-9BFE-AA9D4172F7D1}"/>
                </a:ext>
              </a:extLst>
            </p:cNvPr>
            <p:cNvPicPr/>
            <p:nvPr/>
          </p:nvPicPr>
          <p:blipFill>
            <a:blip r:embed="rId3" cstate="print"/>
            <a:stretch>
              <a:fillRect/>
            </a:stretch>
          </p:blipFill>
          <p:spPr>
            <a:xfrm>
              <a:off x="466725" y="6410325"/>
              <a:ext cx="3705225" cy="295275"/>
            </a:xfrm>
            <a:prstGeom prst="rect">
              <a:avLst/>
            </a:prstGeom>
          </p:spPr>
        </p:pic>
        <p:pic>
          <p:nvPicPr>
            <p:cNvPr id="34" name="object 20">
              <a:extLst>
                <a:ext uri="{FF2B5EF4-FFF2-40B4-BE49-F238E27FC236}">
                  <a16:creationId xmlns:a16="http://schemas.microsoft.com/office/drawing/2014/main" id="{E6CD4BC8-D9FC-4C0A-8F7D-0CA898ACEFF4}"/>
                </a:ext>
              </a:extLst>
            </p:cNvPr>
            <p:cNvPicPr/>
            <p:nvPr/>
          </p:nvPicPr>
          <p:blipFill>
            <a:blip r:embed="rId4"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418833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700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imes New Roman" panose="02020603050405020304" pitchFamily="18" charset="0"/>
                <a:cs typeface="Times New Roman" panose="02020603050405020304" pitchFamily="18" charset="0"/>
              </a:rPr>
              <a:t>PROBLEM</a:t>
            </a:r>
            <a:r>
              <a:rPr lang="en-US" sz="4250" spc="-10" dirty="0">
                <a:latin typeface="Times New Roman" panose="02020603050405020304" pitchFamily="18" charset="0"/>
                <a:cs typeface="Times New Roman" panose="02020603050405020304" pitchFamily="18" charset="0"/>
              </a:rPr>
              <a:t>  </a:t>
            </a:r>
            <a:r>
              <a:rPr sz="4250" spc="-75" dirty="0">
                <a:latin typeface="Times New Roman" panose="02020603050405020304" pitchFamily="18" charset="0"/>
                <a:cs typeface="Times New Roman" panose="02020603050405020304" pitchFamily="18" charset="0"/>
              </a:rPr>
              <a:t>STATEMENT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A5950887-0BA9-4FDE-B864-F8A6583E8ACB}"/>
              </a:ext>
            </a:extLst>
          </p:cNvPr>
          <p:cNvSpPr txBox="1"/>
          <p:nvPr/>
        </p:nvSpPr>
        <p:spPr>
          <a:xfrm>
            <a:off x="681037" y="2213268"/>
            <a:ext cx="61722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Predicting Bitcoin prices accurately is crucial for investors navigating the volatile cryptocurrency market. Our project addresses this challenge by leveraging deep learning techniques, specifically LSTM neural networks, to forecast future Bitcoin prices based on historical data. By developing a reliable predictive model, we aim to empower investors with actionable insights for making informed decisions in cryptocurrency trading.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9563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latin typeface="Times New Roman" panose="02020603050405020304" pitchFamily="18" charset="0"/>
                <a:cs typeface="Times New Roman" panose="02020603050405020304" pitchFamily="18" charset="0"/>
              </a:rPr>
              <a:t>PROJECT</a:t>
            </a:r>
            <a:r>
              <a:rPr sz="425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9" name="TextBox 18">
            <a:extLst>
              <a:ext uri="{FF2B5EF4-FFF2-40B4-BE49-F238E27FC236}">
                <a16:creationId xmlns:a16="http://schemas.microsoft.com/office/drawing/2014/main" id="{9C146539-8A3D-402B-91C8-BB1F5549DC88}"/>
              </a:ext>
            </a:extLst>
          </p:cNvPr>
          <p:cNvSpPr txBox="1"/>
          <p:nvPr/>
        </p:nvSpPr>
        <p:spPr>
          <a:xfrm>
            <a:off x="702561" y="2126456"/>
            <a:ext cx="5956300" cy="3693319"/>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project's main goal is to forecast future Bitcoin prices by utilizing deep learning techniques, particularly Long Short-Term Memory (LSTM) neural networks. To get ready for model training, we first gather historical Bitcoin price data and preprocess it. In order to accurately predict prices, the LSTM model architecture is built to capture intricate patterns and dependencies in the data. Our goal is to create a strong predictive model that can offer insightful guidance to investors navigating the bitcoin market through thorough training and assessment. Our goal is to show how deep learning may improve decision-making and reveal patterns in the ever-changing bitcoin trading industry.</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lang="en-US" sz="3200" dirty="0">
                <a:latin typeface="Times New Roman" panose="02020603050405020304" pitchFamily="18" charset="0"/>
                <a:cs typeface="Times New Roman" panose="02020603050405020304" pitchFamily="18" charset="0"/>
              </a:rPr>
              <a:t>ALGORITHM</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8370CC09-36DE-4107-868B-12C9722DC016}"/>
              </a:ext>
            </a:extLst>
          </p:cNvPr>
          <p:cNvSpPr txBox="1"/>
          <p:nvPr/>
        </p:nvSpPr>
        <p:spPr>
          <a:xfrm>
            <a:off x="558165" y="2106632"/>
            <a:ext cx="8622918"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project, we've employed the Recurrent Neural Network (RNN) architecture, specifically the Long Short-Term Memory (LSTM) variant. RNNs are well-suited for processing sequential data, such as time series, due to their ability to retain information about previous inputs through hidden states. The LSTM architecture, a type of RNN, is particularly effective in capturing long-term dependencies in sequential data. Unlike standard RNNs, LSTM networks utilize memory cells and gating mechanisms to control the flow of information, mitigating issues such as the vanishing gradient problem. This allows the LSTM model to retain relevant information over longer sequences, making it highly suitable for tasks requiring the analysis of historical trends and patterns, such as Bitcoin price prediction. In our project, the RNN with LSTM units is trained on historical Bitcoin price data to learn the underlying patterns and relationships. Once trained, the model is capable of making predictions about future price movements based on the learned patterns, providing valuable insights for investors in the cryptocurrency market.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5"/>
            <a:ext cx="10957559" cy="1044517"/>
          </a:xfrm>
          <a:prstGeom prst="rect">
            <a:avLst/>
          </a:prstGeom>
        </p:spPr>
        <p:txBody>
          <a:bodyPr vert="horz" wrap="square" lIns="0" tIns="48577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YOUR</a:t>
            </a:r>
            <a:r>
              <a:rPr sz="3600" spc="-9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SOLUTION</a:t>
            </a:r>
            <a:r>
              <a:rPr sz="3600" spc="-3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AND</a:t>
            </a:r>
            <a:r>
              <a:rPr sz="3600" spc="-2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ITS </a:t>
            </a:r>
            <a:r>
              <a:rPr sz="3600" spc="-20" dirty="0">
                <a:latin typeface="Times New Roman" panose="02020603050405020304" pitchFamily="18" charset="0"/>
                <a:cs typeface="Times New Roman" panose="02020603050405020304" pitchFamily="18" charset="0"/>
              </a:rPr>
              <a:t>VALUE</a:t>
            </a:r>
            <a:r>
              <a:rPr sz="3600" spc="-1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PROPOSITION</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5D894BC6-0F6F-4791-ABD0-F6ADBA1DB6F3}"/>
              </a:ext>
            </a:extLst>
          </p:cNvPr>
          <p:cNvSpPr txBox="1"/>
          <p:nvPr/>
        </p:nvSpPr>
        <p:spPr>
          <a:xfrm>
            <a:off x="2759074" y="1801295"/>
            <a:ext cx="8756650"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Solution:</a:t>
            </a:r>
          </a:p>
          <a:p>
            <a:pPr algn="just"/>
            <a:r>
              <a:rPr lang="en-US" dirty="0">
                <a:latin typeface="Times New Roman" panose="02020603050405020304" pitchFamily="18" charset="0"/>
                <a:cs typeface="Times New Roman" panose="02020603050405020304" pitchFamily="18" charset="0"/>
              </a:rPr>
              <a:t> Our solution utilizes LSTM neural networks to forecast Bitcoin prices from historical data, enabling informed cryptocurrency trading decisions. By analyzing past trends, our model learns intricate patterns influencing price movements. Rigorous evaluation and feature engineering ensure prediction reliability. With LSTM's capability to capture short-term fluctuations and long-term trends, our model offers a comprehensive framework for price prediction.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Proposition:</a:t>
            </a:r>
          </a:p>
          <a:p>
            <a:pPr algn="just"/>
            <a:r>
              <a:rPr lang="en-US" dirty="0">
                <a:latin typeface="Times New Roman" panose="02020603050405020304" pitchFamily="18" charset="0"/>
                <a:cs typeface="Times New Roman" panose="02020603050405020304" pitchFamily="18" charset="0"/>
              </a:rPr>
              <a:t>Our approach empowers investors with actionable insights to navigate the volatile cryptocurrency market effectively. By providing accurate predictions and valuable information for decision-making, we enable investors to manage risks and capitalize on opportunities. With our solution, investors can make informed trading decisions, optimize their portfolios, and achieve better returns. Our proposition aims to enhance decision-making processes, mitigate uncertainties, and facilitate profitable trading strategies in the dynamic world of cryptocurrency investment.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8" name="object 8"/>
          <p:cNvSpPr txBox="1">
            <a:spLocks noGrp="1"/>
          </p:cNvSpPr>
          <p:nvPr>
            <p:ph type="ctrTitle"/>
          </p:nvPr>
        </p:nvSpPr>
        <p:spPr>
          <a:xfrm>
            <a:off x="739774" y="291147"/>
            <a:ext cx="5051426" cy="752129"/>
          </a:xfrm>
          <a:prstGeom prst="rect">
            <a:avLst/>
          </a:prstGeom>
        </p:spPr>
        <p:txBody>
          <a:bodyPr vert="horz" wrap="square" lIns="0" tIns="13335" rIns="0" bIns="0" rtlCol="0">
            <a:spAutoFit/>
          </a:bodyPr>
          <a:lstStyle/>
          <a:p>
            <a:pPr marL="12700">
              <a:lnSpc>
                <a:spcPct val="100000"/>
              </a:lnSpc>
              <a:spcBef>
                <a:spcPts val="105"/>
              </a:spcBef>
            </a:pPr>
            <a:r>
              <a:rPr lang="en-US" spc="-10" dirty="0">
                <a:latin typeface="Times New Roman" panose="02020603050405020304" pitchFamily="18" charset="0"/>
                <a:cs typeface="Times New Roman" panose="02020603050405020304" pitchFamily="18" charset="0"/>
              </a:rPr>
              <a:t>APPLICATIONS</a:t>
            </a:r>
            <a:endParaRPr spc="-1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080E035-B848-41A2-95C9-14D656A06168}"/>
              </a:ext>
            </a:extLst>
          </p:cNvPr>
          <p:cNvSpPr txBox="1"/>
          <p:nvPr/>
        </p:nvSpPr>
        <p:spPr>
          <a:xfrm>
            <a:off x="447675" y="1354157"/>
            <a:ext cx="10829543" cy="4524315"/>
          </a:xfrm>
          <a:prstGeom prst="rect">
            <a:avLst/>
          </a:prstGeom>
          <a:noFill/>
        </p:spPr>
        <p:txBody>
          <a:bodyPr wrap="square" rtlCol="0">
            <a:spAutoFit/>
          </a:bodyPr>
          <a:lstStyle/>
          <a:p>
            <a:pPr algn="just"/>
            <a:r>
              <a:rPr lang="en-US" dirty="0"/>
              <a:t>1. Algorithmic Trading: Automated trading systems can use LSTM-based models to make real-time predictions of Bitcoin prices, enabling algorithmic trading strategies that capitalize on short-term price movements.</a:t>
            </a:r>
          </a:p>
          <a:p>
            <a:pPr algn="just"/>
            <a:endParaRPr lang="en-US" dirty="0"/>
          </a:p>
          <a:p>
            <a:pPr algn="just"/>
            <a:r>
              <a:rPr lang="en-US" dirty="0"/>
              <a:t>2. Risk Management: Investors and portfolio managers can use price forecasts to assess and mitigate risks associated with Bitcoin investments, helping them make more informed decisions and manage their portfolios effectively.</a:t>
            </a:r>
          </a:p>
          <a:p>
            <a:pPr algn="just"/>
            <a:endParaRPr lang="en-US" dirty="0"/>
          </a:p>
          <a:p>
            <a:pPr algn="just"/>
            <a:r>
              <a:rPr lang="en-US" dirty="0"/>
              <a:t>3. Hedging Strategies: Traders and institutional investors can use price predictions to develop hedging strategies that protect against adverse price movements, reducing the impact of market volatility on their investment portfolios.</a:t>
            </a:r>
          </a:p>
          <a:p>
            <a:pPr algn="just"/>
            <a:endParaRPr lang="en-US" dirty="0"/>
          </a:p>
          <a:p>
            <a:pPr algn="just"/>
            <a:r>
              <a:rPr lang="en-US" dirty="0"/>
              <a:t>4. Market Analysis: Researchers and analysts can use LSTM models to analyze historical price data and identify long-term trends and patterns in the Bitcoin market, providing insights into market behavior and dynamics.</a:t>
            </a:r>
          </a:p>
          <a:p>
            <a:pPr algn="just"/>
            <a:endParaRPr lang="en-US" dirty="0"/>
          </a:p>
        </p:txBody>
      </p:sp>
    </p:spTree>
    <p:extLst>
      <p:ext uri="{BB962C8B-B14F-4D97-AF65-F5344CB8AC3E}">
        <p14:creationId xmlns:p14="http://schemas.microsoft.com/office/powerpoint/2010/main" val="156570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8" y="6111875"/>
            <a:ext cx="7012941" cy="324448"/>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rPr>
              <a:t>https://github.com/krishwar/BitcoinPricePrediction.git</a:t>
            </a:r>
            <a:endParaRPr sz="2000" dirty="0">
              <a:latin typeface="Trebuchet MS"/>
              <a:cs typeface="Trebuchet MS"/>
            </a:endParaRPr>
          </a:p>
        </p:txBody>
      </p:sp>
      <p:pic>
        <p:nvPicPr>
          <p:cNvPr id="15" name="Picture 14">
            <a:extLst>
              <a:ext uri="{FF2B5EF4-FFF2-40B4-BE49-F238E27FC236}">
                <a16:creationId xmlns:a16="http://schemas.microsoft.com/office/drawing/2014/main" id="{8CAD08A7-2EE4-4A82-A38A-D4BBC45BE6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2498" y="1524000"/>
            <a:ext cx="5508555" cy="2626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AEC8780B-BEDF-4E5D-89D9-14E742AAD6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1554822"/>
            <a:ext cx="5334000" cy="2678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1289</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PowerPoint Presentation</vt:lpstr>
      <vt:lpstr>OUTLINE</vt:lpstr>
      <vt:lpstr>INTRODUCTION</vt:lpstr>
      <vt:lpstr>PROBLEM  STATEMENT</vt:lpstr>
      <vt:lpstr>PROJECT OVERVIEW</vt:lpstr>
      <vt:lpstr>ALGORITHM</vt:lpstr>
      <vt:lpstr>YOUR SOLUTION AND ITS VALUE PROPOSITION</vt:lpstr>
      <vt:lpstr>APPLICATIONS</vt:lpstr>
      <vt:lpstr>RESULTS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WELCOME</cp:lastModifiedBy>
  <cp:revision>11</cp:revision>
  <dcterms:created xsi:type="dcterms:W3CDTF">2024-04-01T13:33:15Z</dcterms:created>
  <dcterms:modified xsi:type="dcterms:W3CDTF">2024-04-01T16:17:36Z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