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306" r:id="rId4"/>
    <p:sldId id="307" r:id="rId5"/>
    <p:sldId id="349" r:id="rId6"/>
    <p:sldId id="363" r:id="rId7"/>
    <p:sldId id="350" r:id="rId8"/>
    <p:sldId id="351" r:id="rId9"/>
    <p:sldId id="352" r:id="rId10"/>
    <p:sldId id="374" r:id="rId11"/>
    <p:sldId id="353" r:id="rId12"/>
    <p:sldId id="359" r:id="rId13"/>
    <p:sldId id="357" r:id="rId14"/>
    <p:sldId id="358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9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461D3-7EC0-1641-8704-26CE6DFB7AF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1EBC-4586-FB4E-B8EB-6EBEF1B5A97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6896"/>
            <a:ext cx="9144000" cy="451104"/>
          </a:xfrm>
          <a:prstGeom prst="rect">
            <a:avLst/>
          </a:prstGeom>
          <a:solidFill>
            <a:srgbClr val="99B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61760"/>
            <a:ext cx="585216" cy="3657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fld id="{6E36DDDD-BA4D-45DA-9FDD-EEA48172DE23}" type="slidenum">
              <a:rPr lang="en-US" sz="675" smtClean="0">
                <a:solidFill>
                  <a:srgbClr val="CCDAE9"/>
                </a:solidFill>
              </a:rPr>
            </a:fld>
            <a:endParaRPr lang="en-US" sz="600" dirty="0">
              <a:solidFill>
                <a:srgbClr val="CCDAE9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85800" y="6461760"/>
            <a:ext cx="7461504" cy="3657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l"/>
            <a:r>
              <a:rPr lang="en-US" sz="600" dirty="0">
                <a:solidFill>
                  <a:srgbClr val="CCDAE9"/>
                </a:solidFill>
              </a:rPr>
              <a:t>© Copyright 2018 ATMECS, Inc. All rights reserved.  The information contained herein is subject to change without notice.</a:t>
            </a:r>
            <a:endParaRPr lang="en-US" sz="600" dirty="0">
              <a:solidFill>
                <a:srgbClr val="CCDAE9"/>
              </a:solidFill>
            </a:endParaRPr>
          </a:p>
        </p:txBody>
      </p:sp>
      <p:pic>
        <p:nvPicPr>
          <p:cNvPr id="11" name="Shape 87"/>
          <p:cNvPicPr preferRelativeResize="0"/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7734542" y="6406896"/>
            <a:ext cx="1295400" cy="42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406896"/>
            <a:ext cx="9144000" cy="451104"/>
          </a:xfrm>
          <a:prstGeom prst="rect">
            <a:avLst/>
          </a:prstGeom>
          <a:solidFill>
            <a:srgbClr val="99B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6461760"/>
            <a:ext cx="585216" cy="3657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fld id="{6E36DDDD-BA4D-45DA-9FDD-EEA48172DE23}" type="slidenum">
              <a:rPr lang="en-US" sz="675" smtClean="0">
                <a:solidFill>
                  <a:srgbClr val="CCDAE9"/>
                </a:solidFill>
              </a:rPr>
            </a:fld>
            <a:endParaRPr lang="en-US" sz="600" dirty="0">
              <a:solidFill>
                <a:srgbClr val="CCDAE9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685800" y="6461760"/>
            <a:ext cx="7461504" cy="3657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l"/>
            <a:r>
              <a:rPr lang="en-US" sz="600" dirty="0">
                <a:solidFill>
                  <a:srgbClr val="CCDAE9"/>
                </a:solidFill>
              </a:rPr>
              <a:t>© Copyright 2018 ATMECS, Inc. All rights reserved.  The information contained herein is subject to change without notice.</a:t>
            </a:r>
            <a:endParaRPr lang="en-US" sz="600" dirty="0">
              <a:solidFill>
                <a:srgbClr val="CCDAE9"/>
              </a:solidFill>
            </a:endParaRPr>
          </a:p>
        </p:txBody>
      </p:sp>
      <p:pic>
        <p:nvPicPr>
          <p:cNvPr id="5" name="Shape 87"/>
          <p:cNvPicPr preferRelativeResize="0"/>
          <p:nvPr userDrawn="1"/>
        </p:nvPicPr>
        <p:blipFill rotWithShape="1">
          <a:blip r:embed="rId4" cstate="print"/>
          <a:srcRect/>
          <a:stretch>
            <a:fillRect/>
          </a:stretch>
        </p:blipFill>
        <p:spPr>
          <a:xfrm>
            <a:off x="7734542" y="6406896"/>
            <a:ext cx="1295400" cy="42062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1"/>
          <p:cNvSpPr/>
          <p:nvPr/>
        </p:nvSpPr>
        <p:spPr>
          <a:xfrm>
            <a:off x="-1675" y="2743414"/>
            <a:ext cx="9144000" cy="1310666"/>
          </a:xfrm>
          <a:custGeom>
            <a:avLst/>
            <a:gdLst/>
            <a:ahLst/>
            <a:cxnLst/>
            <a:rect l="l" t="t" r="r" b="b"/>
            <a:pathLst>
              <a:path w="9144000" h="1310666">
                <a:moveTo>
                  <a:pt x="0" y="1310666"/>
                </a:moveTo>
                <a:lnTo>
                  <a:pt x="9144000" y="1310666"/>
                </a:lnTo>
                <a:lnTo>
                  <a:pt x="9144000" y="0"/>
                </a:lnTo>
                <a:lnTo>
                  <a:pt x="0" y="0"/>
                </a:lnTo>
                <a:lnTo>
                  <a:pt x="0" y="1310666"/>
                </a:lnTo>
                <a:close/>
              </a:path>
            </a:pathLst>
          </a:custGeom>
          <a:solidFill>
            <a:srgbClr val="64646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8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B0B0B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6"/>
          <p:cNvSpPr txBox="1"/>
          <p:nvPr/>
        </p:nvSpPr>
        <p:spPr>
          <a:xfrm>
            <a:off x="946150" y="3021330"/>
            <a:ext cx="6859905" cy="1033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875"/>
              </a:lnSpc>
              <a:spcBef>
                <a:spcPts val="195"/>
              </a:spcBef>
            </a:pPr>
            <a:r>
              <a:rPr lang="en-US" sz="5400" b="1" spc="4" baseline="3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Financial Payments Fraud Detection</a:t>
            </a:r>
            <a:endParaRPr lang="en-US" sz="5400" b="1" spc="4" baseline="3000" dirty="0">
              <a:solidFill>
                <a:srgbClr val="FFFFFF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object 4"/>
          <p:cNvSpPr txBox="1"/>
          <p:nvPr/>
        </p:nvSpPr>
        <p:spPr>
          <a:xfrm>
            <a:off x="1695263" y="5486400"/>
            <a:ext cx="6293921" cy="279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2195"/>
              </a:lnSpc>
              <a:spcBef>
                <a:spcPts val="110"/>
              </a:spcBef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ATMECS Data Science Team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21" name="Shape 5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179249" y="82809"/>
            <a:ext cx="1906872" cy="559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Feature Engineering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685" y="1206500"/>
            <a:ext cx="8413115" cy="4919980"/>
          </a:xfrm>
        </p:spPr>
        <p:txBody>
          <a:bodyPr/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 </a:t>
            </a:r>
            <a:endParaRPr lang="en-US" sz="1600"/>
          </a:p>
        </p:txBody>
      </p:sp>
      <p:pic>
        <p:nvPicPr>
          <p:cNvPr id="6" name="Picture 5" descr="__results___91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685" y="794385"/>
            <a:ext cx="8750300" cy="5269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Predicting using Models</a:t>
            </a:r>
            <a:endParaRPr lang="en-US"/>
          </a:p>
        </p:txBody>
      </p:sp>
      <p:pic>
        <p:nvPicPr>
          <p:cNvPr id="4" name="Content Placeholder 3" descr="__results___91_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4390" y="1219200"/>
            <a:ext cx="7474585" cy="4907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Predicting using models</a:t>
            </a:r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457200" y="1600202"/>
          <a:ext cx="82296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Model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AUPRC Score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ROC_AUC_SCORE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Decision Tree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0.9964451186024113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0.99950688490725992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Random Forest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0.9975738174854184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0.99880210849742845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XGBoost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0.9986361116985445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Thank You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4" baseline="2000" dirty="0">
                <a:cs typeface="Calibri" panose="020F0502020204030204"/>
              </a:rPr>
              <a:t>Contents</a:t>
            </a:r>
            <a:endParaRPr lang="en-US" spc="4" baseline="2000" dirty="0">
              <a:cs typeface="Calibri" panose="020F050202020403020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29293"/>
            <a:ext cx="8520600" cy="4555200"/>
          </a:xfrm>
        </p:spPr>
        <p:txBody>
          <a:bodyPr/>
          <a:lstStyle/>
          <a:p>
            <a:pPr marL="114300" indent="0">
              <a:buNone/>
            </a:pPr>
            <a:endParaRPr lang="en-US" sz="3600" spc="4" baseline="3000" dirty="0">
              <a:cs typeface="Calibri" panose="020F0502020204030204"/>
            </a:endParaRPr>
          </a:p>
          <a:p>
            <a:r>
              <a:rPr lang="en-US" sz="3600" spc="4" baseline="3000" dirty="0" smtClean="0">
                <a:latin typeface="Calibri" panose="020F0502020204030204"/>
                <a:cs typeface="Calibri" panose="020F0502020204030204"/>
              </a:rPr>
              <a:t>Data preparation</a:t>
            </a:r>
            <a:endParaRPr lang="en-US" sz="3600" spc="4" baseline="3000" dirty="0" smtClean="0">
              <a:latin typeface="Calibri" panose="020F0502020204030204"/>
              <a:cs typeface="Calibri" panose="020F0502020204030204"/>
            </a:endParaRPr>
          </a:p>
          <a:p>
            <a:r>
              <a:rPr lang="en-US" sz="3600" spc="4" baseline="3000" dirty="0" smtClean="0">
                <a:latin typeface="Calibri" panose="020F0502020204030204"/>
                <a:cs typeface="Calibri" panose="020F0502020204030204"/>
              </a:rPr>
              <a:t>Analysis</a:t>
            </a:r>
            <a:endParaRPr lang="en-US" sz="3600" spc="4" baseline="3000" dirty="0" smtClean="0">
              <a:latin typeface="Calibri" panose="020F0502020204030204"/>
              <a:cs typeface="Calibri" panose="020F0502020204030204"/>
            </a:endParaRPr>
          </a:p>
          <a:p>
            <a:r>
              <a:rPr lang="en-US" sz="3600" spc="4" baseline="3000" dirty="0">
                <a:latin typeface="Calibri" panose="020F0502020204030204"/>
                <a:cs typeface="Calibri" panose="020F0502020204030204"/>
              </a:rPr>
              <a:t>Cleaning</a:t>
            </a:r>
            <a:endParaRPr lang="en-US" sz="3600" spc="4" baseline="3000" dirty="0">
              <a:latin typeface="Calibri" panose="020F0502020204030204"/>
              <a:cs typeface="Calibri" panose="020F0502020204030204"/>
            </a:endParaRPr>
          </a:p>
          <a:p>
            <a:r>
              <a:rPr lang="en-US" sz="3600" spc="4" baseline="3000" dirty="0">
                <a:latin typeface="Calibri" panose="020F0502020204030204"/>
                <a:cs typeface="Calibri" panose="020F0502020204030204"/>
              </a:rPr>
              <a:t>Visualization</a:t>
            </a:r>
            <a:endParaRPr lang="en-US" sz="3600" spc="4" baseline="3000" dirty="0">
              <a:latin typeface="Calibri" panose="020F0502020204030204"/>
              <a:cs typeface="Calibri" panose="020F0502020204030204"/>
            </a:endParaRPr>
          </a:p>
          <a:p>
            <a:r>
              <a:rPr lang="en-US" sz="3600" spc="4" baseline="3000" dirty="0">
                <a:latin typeface="Calibri" panose="020F0502020204030204"/>
                <a:cs typeface="Calibri" panose="020F0502020204030204"/>
              </a:rPr>
              <a:t>Feature Engineering</a:t>
            </a:r>
            <a:endParaRPr lang="en-US" sz="3600" spc="4" baseline="3000" dirty="0">
              <a:latin typeface="Calibri" panose="020F0502020204030204"/>
              <a:cs typeface="Calibri" panose="020F0502020204030204"/>
            </a:endParaRPr>
          </a:p>
          <a:p>
            <a:pPr lvl="0"/>
            <a:r>
              <a:rPr lang="en-US" sz="3600" spc="4" baseline="3000" dirty="0" smtClean="0">
                <a:latin typeface="Calibri" panose="020F0502020204030204"/>
                <a:cs typeface="Calibri" panose="020F0502020204030204"/>
              </a:rPr>
              <a:t>Modelling (xgboost classifier)</a:t>
            </a:r>
            <a:endParaRPr lang="en-US" sz="3600" spc="4" baseline="3000" dirty="0" smtClean="0">
              <a:latin typeface="Calibri" panose="020F0502020204030204"/>
              <a:cs typeface="Calibri" panose="020F0502020204030204"/>
            </a:endParaRPr>
          </a:p>
          <a:p>
            <a:endParaRPr lang="en-US" sz="3600" spc="4" baseline="3000" dirty="0">
              <a:latin typeface="Calibri" panose="020F0502020204030204"/>
              <a:cs typeface="Calibri" panose="020F0502020204030204"/>
            </a:endParaRPr>
          </a:p>
          <a:p>
            <a:pPr marL="114300" indent="0">
              <a:buNone/>
            </a:pPr>
            <a:endParaRPr lang="en-US" sz="3600" spc="4" baseline="3000" dirty="0">
              <a:latin typeface="Calibri" panose="020F0502020204030204"/>
              <a:cs typeface="Calibri" panose="020F0502020204030204"/>
            </a:endParaRPr>
          </a:p>
          <a:p>
            <a:pPr marL="114300" indent="0">
              <a:buNone/>
            </a:pPr>
            <a:endParaRPr lang="en-US" sz="3600" spc="4" baseline="30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Shape 5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179249" y="82809"/>
            <a:ext cx="1906872" cy="559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57200"/>
            <a:ext cx="8520600" cy="763600"/>
          </a:xfrm>
        </p:spPr>
        <p:txBody>
          <a:bodyPr/>
          <a:lstStyle/>
          <a:p>
            <a:pPr algn="l"/>
            <a:r>
              <a:rPr lang="en-US" sz="3200" dirty="0">
                <a:cs typeface="Calibri" panose="020F0502020204030204"/>
              </a:rPr>
              <a:t>Objective</a:t>
            </a:r>
            <a:br>
              <a:rPr lang="en-US" sz="3200" dirty="0">
                <a:cs typeface="Calibri" panose="020F0502020204030204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447800"/>
            <a:ext cx="8520600" cy="4644033"/>
          </a:xfrm>
        </p:spPr>
        <p:txBody>
          <a:bodyPr/>
          <a:lstStyle/>
          <a:p>
            <a:endParaRPr lang="en-US" sz="3000" spc="4" baseline="3000" dirty="0">
              <a:latin typeface="Calibri" panose="020F0502020204030204"/>
              <a:cs typeface="Calibri" panose="020F0502020204030204"/>
            </a:endParaRPr>
          </a:p>
          <a:p>
            <a:r>
              <a:rPr lang="en-US" sz="3000" spc="4" baseline="3000" dirty="0">
                <a:latin typeface="Calibri" panose="020F0502020204030204"/>
                <a:cs typeface="Calibri" panose="020F0502020204030204"/>
              </a:rPr>
              <a:t>Applying data science techniques such as data preparation to cleaning and then training and ML algorithms for Predicting Fraud in Financial Payment Services</a:t>
            </a:r>
            <a:endParaRPr lang="en-US" sz="3000" spc="4" baseline="30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7" name="Shape 5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179249" y="82809"/>
            <a:ext cx="1906872" cy="559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preparation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Reading from .csv file </a:t>
            </a:r>
            <a:endParaRPr lang="en-US"/>
          </a:p>
          <a:p>
            <a:r>
              <a:rPr lang="en-US"/>
              <a:t>Data size is 6 million rows</a:t>
            </a:r>
            <a:endParaRPr lang="en-US"/>
          </a:p>
          <a:p>
            <a:r>
              <a:rPr lang="en-US"/>
              <a:t>Total variables are 11</a:t>
            </a:r>
            <a:endParaRPr lang="en-US"/>
          </a:p>
          <a:p>
            <a:r>
              <a:rPr lang="en-US"/>
              <a:t>IsFraud is as label and other 10 are as features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endParaRPr lang="en-US"/>
          </a:p>
        </p:txBody>
      </p:sp>
      <p:graphicFrame>
        <p:nvGraphicFramePr>
          <p:cNvPr id="4" name="Object 3"/>
          <p:cNvGraphicFramePr/>
          <p:nvPr/>
        </p:nvGraphicFramePr>
        <p:xfrm>
          <a:off x="179705" y="3833495"/>
          <a:ext cx="8378825" cy="2487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372475" imgH="2486025" progId="Paint.Picture">
                  <p:embed/>
                </p:oleObj>
              </mc:Choice>
              <mc:Fallback>
                <p:oleObj name="" r:id="rId1" imgW="8372475" imgH="24860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705" y="3833495"/>
                        <a:ext cx="8378825" cy="2487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Analysis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Which type of transaction</a:t>
            </a:r>
            <a:r>
              <a:rPr lang="en-IN" altLang="en-US"/>
              <a:t>s</a:t>
            </a:r>
            <a:r>
              <a:rPr lang="en-US"/>
              <a:t> are fraudulent?</a:t>
            </a:r>
            <a:endParaRPr lang="en-US"/>
          </a:p>
          <a:p>
            <a:r>
              <a:rPr lang="en-US"/>
              <a:t>What determines </a:t>
            </a:r>
            <a:r>
              <a:rPr lang="en-IN" altLang="en-US"/>
              <a:t>'</a:t>
            </a:r>
            <a:r>
              <a:rPr lang="en-US"/>
              <a:t>isFlaggedFraud</a:t>
            </a:r>
            <a:r>
              <a:rPr lang="en-IN" altLang="en-US"/>
              <a:t>'</a:t>
            </a:r>
            <a:r>
              <a:rPr lang="en-US"/>
              <a:t>?</a:t>
            </a:r>
            <a:endParaRPr lang="en-US"/>
          </a:p>
          <a:p>
            <a:r>
              <a:rPr lang="en-US"/>
              <a:t>Merchant accounts are labelled ?</a:t>
            </a:r>
            <a:endParaRPr lang="en-US"/>
          </a:p>
          <a:p>
            <a:r>
              <a:rPr lang="en-US"/>
              <a:t>Account labels are common to fraudulent TRANSFERs and CASH_OUTs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0282"/>
            <a:ext cx="8520600" cy="763600"/>
          </a:xfrm>
        </p:spPr>
        <p:txBody>
          <a:bodyPr/>
          <a:p>
            <a:r>
              <a:rPr lang="en-US"/>
              <a:t>Data Cleaning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803843"/>
            <a:ext cx="8520600" cy="4555200"/>
          </a:xfrm>
        </p:spPr>
        <p:txBody>
          <a:bodyPr/>
          <a:p>
            <a:r>
              <a:rPr lang="en-US" sz="2000"/>
              <a:t>Imputation with missing values</a:t>
            </a:r>
            <a:endParaRPr lang="en-US" sz="2000"/>
          </a:p>
          <a:p>
            <a:r>
              <a:rPr lang="en-US" sz="2000"/>
              <a:t>If </a:t>
            </a:r>
            <a:r>
              <a:rPr lang="en-IN" altLang="en-US" sz="2000"/>
              <a:t>destination account</a:t>
            </a:r>
            <a:r>
              <a:rPr lang="en-US" sz="2000"/>
              <a:t> balance is zero (there's more chance of fraud) so replacing it with -1</a:t>
            </a:r>
            <a:endParaRPr lang="en-US" sz="2000"/>
          </a:p>
          <a:p>
            <a:r>
              <a:rPr lang="en-IN" altLang="en-US" sz="2000"/>
              <a:t>If originating account balance is zero , replaced it with null value.</a:t>
            </a:r>
            <a:endParaRPr lang="en-IN" altLang="en-US" sz="2000"/>
          </a:p>
          <a:p>
            <a:r>
              <a:rPr lang="en-IN" altLang="en-US" sz="2000"/>
              <a:t>Feature Engineering : Created two new features recording errors in the originating and destination accounts for each transaction. </a:t>
            </a:r>
            <a:endParaRPr lang="en-IN" altLang="en-US" sz="2000"/>
          </a:p>
          <a:p>
            <a:pPr lvl="0"/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" y="0"/>
            <a:ext cx="8229600" cy="914400"/>
          </a:xfrm>
        </p:spPr>
        <p:txBody>
          <a:bodyPr/>
          <a:p>
            <a:pPr algn="l"/>
            <a:r>
              <a:rPr lang="en-US"/>
              <a:t>Data Visualization</a:t>
            </a:r>
            <a:endParaRPr lang="en-US"/>
          </a:p>
        </p:txBody>
      </p:sp>
      <p:pic>
        <p:nvPicPr>
          <p:cNvPr id="10" name="Content Placeholder 9" descr="__results___91_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4040" y="1600200"/>
            <a:ext cx="7994650" cy="4526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visualization contd..</a:t>
            </a:r>
            <a:endParaRPr lang="en-US"/>
          </a:p>
        </p:txBody>
      </p:sp>
      <p:pic>
        <p:nvPicPr>
          <p:cNvPr id="8" name="Content Placeholder 7" descr="__results___91_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36445" y="1281430"/>
            <a:ext cx="5070475" cy="4526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visualization contd..</a:t>
            </a:r>
            <a:endParaRPr lang="en-US"/>
          </a:p>
        </p:txBody>
      </p:sp>
      <p:pic>
        <p:nvPicPr>
          <p:cNvPr id="4" name="Content Placeholder 3" descr="__results___91_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62710" y="1600200"/>
            <a:ext cx="6417310" cy="4526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1283</Words>
  <Application>WPS Presentation</Application>
  <PresentationFormat>On-screen Show (4:3)</PresentationFormat>
  <Paragraphs>82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Microsoft YaHei</vt:lpstr>
      <vt:lpstr/>
      <vt:lpstr>Arial Unicode MS</vt:lpstr>
      <vt:lpstr>Calibri</vt:lpstr>
      <vt:lpstr>Segoe Print</vt:lpstr>
      <vt:lpstr>Office Theme</vt:lpstr>
      <vt:lpstr>Paint.Picture</vt:lpstr>
      <vt:lpstr>PowerPoint 演示文稿</vt:lpstr>
      <vt:lpstr>Contents</vt:lpstr>
      <vt:lpstr>Objective </vt:lpstr>
      <vt:lpstr>Data preparation</vt:lpstr>
      <vt:lpstr>Data Analysis</vt:lpstr>
      <vt:lpstr>Data Cleaning </vt:lpstr>
      <vt:lpstr>Data Visualization</vt:lpstr>
      <vt:lpstr>data visualization contd..</vt:lpstr>
      <vt:lpstr>data visualization contd..</vt:lpstr>
      <vt:lpstr>Feature Engineering</vt:lpstr>
      <vt:lpstr>Predicting using Models</vt:lpstr>
      <vt:lpstr>Predicting using models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Murali Jahagirdar</dc:creator>
  <cp:lastModifiedBy>Protyush.Ghosh</cp:lastModifiedBy>
  <cp:revision>177</cp:revision>
  <dcterms:created xsi:type="dcterms:W3CDTF">2018-04-06T07:35:00Z</dcterms:created>
  <dcterms:modified xsi:type="dcterms:W3CDTF">2018-05-31T12:41:07Z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