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06" r:id="rId4"/>
    <p:sldId id="307" r:id="rId5"/>
    <p:sldId id="349" r:id="rId6"/>
    <p:sldId id="363" r:id="rId7"/>
    <p:sldId id="350" r:id="rId8"/>
    <p:sldId id="351" r:id="rId9"/>
    <p:sldId id="352" r:id="rId10"/>
    <p:sldId id="353" r:id="rId11"/>
    <p:sldId id="354" r:id="rId12"/>
    <p:sldId id="355" r:id="rId13"/>
    <p:sldId id="359" r:id="rId14"/>
    <p:sldId id="357" r:id="rId15"/>
    <p:sldId id="356" r:id="rId16"/>
    <p:sldId id="358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61D3-7EC0-1641-8704-26CE6DFB7AF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1EBC-4586-FB4E-B8EB-6EBEF1B5A9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6896"/>
            <a:ext cx="9144000" cy="451104"/>
          </a:xfrm>
          <a:prstGeom prst="rect">
            <a:avLst/>
          </a:prstGeom>
          <a:solidFill>
            <a:srgbClr val="99B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61760"/>
            <a:ext cx="585216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6E36DDDD-BA4D-45DA-9FDD-EEA48172DE23}" type="slidenum">
              <a:rPr lang="en-US" sz="675" smtClean="0">
                <a:solidFill>
                  <a:srgbClr val="CCDAE9"/>
                </a:solidFill>
              </a:rPr>
            </a:fld>
            <a:endParaRPr lang="en-US" sz="600" dirty="0">
              <a:solidFill>
                <a:srgbClr val="CCDAE9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5800" y="6461760"/>
            <a:ext cx="7461504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600" dirty="0">
                <a:solidFill>
                  <a:srgbClr val="CCDAE9"/>
                </a:solidFill>
              </a:rPr>
              <a:t>© Copyright 2018 ATMECS, Inc. All rights reserved.  The information contained herein is subject to change without notice.</a:t>
            </a:r>
            <a:endParaRPr lang="en-US" sz="600" dirty="0">
              <a:solidFill>
                <a:srgbClr val="CCDAE9"/>
              </a:solidFill>
            </a:endParaRPr>
          </a:p>
        </p:txBody>
      </p:sp>
      <p:pic>
        <p:nvPicPr>
          <p:cNvPr id="11" name="Shape 87"/>
          <p:cNvPicPr preferRelativeResize="0"/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7734542" y="6406896"/>
            <a:ext cx="1295400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6896"/>
            <a:ext cx="9144000" cy="451104"/>
          </a:xfrm>
          <a:prstGeom prst="rect">
            <a:avLst/>
          </a:prstGeom>
          <a:solidFill>
            <a:srgbClr val="99B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61760"/>
            <a:ext cx="585216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6E36DDDD-BA4D-45DA-9FDD-EEA48172DE23}" type="slidenum">
              <a:rPr lang="en-US" sz="675" smtClean="0">
                <a:solidFill>
                  <a:srgbClr val="CCDAE9"/>
                </a:solidFill>
              </a:rPr>
            </a:fld>
            <a:endParaRPr lang="en-US" sz="600" dirty="0">
              <a:solidFill>
                <a:srgbClr val="CCDAE9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85800" y="6461760"/>
            <a:ext cx="7461504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600" dirty="0">
                <a:solidFill>
                  <a:srgbClr val="CCDAE9"/>
                </a:solidFill>
              </a:rPr>
              <a:t>© Copyright 2018 ATMECS, Inc. All rights reserved.  The information contained herein is subject to change without notice.</a:t>
            </a:r>
            <a:endParaRPr lang="en-US" sz="600" dirty="0">
              <a:solidFill>
                <a:srgbClr val="CCDAE9"/>
              </a:solidFill>
            </a:endParaRPr>
          </a:p>
        </p:txBody>
      </p:sp>
      <p:pic>
        <p:nvPicPr>
          <p:cNvPr id="5" name="Shape 87"/>
          <p:cNvPicPr preferRelativeResize="0"/>
          <p:nvPr userDrawn="1"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7734542" y="6406896"/>
            <a:ext cx="1295400" cy="4206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/>
          <p:cNvSpPr/>
          <p:nvPr/>
        </p:nvSpPr>
        <p:spPr>
          <a:xfrm>
            <a:off x="-1675" y="2743414"/>
            <a:ext cx="9144000" cy="1310666"/>
          </a:xfrm>
          <a:custGeom>
            <a:avLst/>
            <a:gdLst/>
            <a:ahLst/>
            <a:cxnLst/>
            <a:rect l="l" t="t" r="r" b="b"/>
            <a:pathLst>
              <a:path w="9144000" h="1310666">
                <a:moveTo>
                  <a:pt x="0" y="1310666"/>
                </a:moveTo>
                <a:lnTo>
                  <a:pt x="9144000" y="1310666"/>
                </a:lnTo>
                <a:lnTo>
                  <a:pt x="9144000" y="0"/>
                </a:lnTo>
                <a:lnTo>
                  <a:pt x="0" y="0"/>
                </a:lnTo>
                <a:lnTo>
                  <a:pt x="0" y="1310666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B0B0B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6"/>
          <p:cNvSpPr txBox="1"/>
          <p:nvPr/>
        </p:nvSpPr>
        <p:spPr>
          <a:xfrm>
            <a:off x="946150" y="3021330"/>
            <a:ext cx="6859905" cy="1033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875"/>
              </a:lnSpc>
              <a:spcBef>
                <a:spcPts val="195"/>
              </a:spcBef>
            </a:pPr>
            <a:r>
              <a:rPr lang="en-US" sz="5400" b="1" spc="4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Financial Payments Fraud Detection</a:t>
            </a:r>
            <a:endParaRPr lang="en-US" sz="5400" b="1" spc="4" baseline="3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1695263" y="5486400"/>
            <a:ext cx="6293921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195"/>
              </a:lnSpc>
              <a:spcBef>
                <a:spcPts val="11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ATMECS Data Science Team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1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Correlation Matrix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94715" y="816610"/>
          <a:ext cx="6960870" cy="573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19950" imgH="5981700" progId="Paint.Picture">
                  <p:embed/>
                </p:oleObj>
              </mc:Choice>
              <mc:Fallback>
                <p:oleObj name="" r:id="rId1" imgW="7219950" imgH="59817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4715" y="816610"/>
                        <a:ext cx="6960870" cy="573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Prepare Data for Training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4670" y="1744980"/>
          <a:ext cx="7722235" cy="394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53250" imgH="3648075" progId="Paint.Picture">
                  <p:embed/>
                </p:oleObj>
              </mc:Choice>
              <mc:Fallback>
                <p:oleObj name="" r:id="rId1" imgW="6953250" imgH="3648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670" y="1744980"/>
                        <a:ext cx="7722235" cy="394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Predicting using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7280"/>
          </a:xfrm>
        </p:spPr>
        <p:txBody>
          <a:bodyPr/>
          <a:p>
            <a:r>
              <a:rPr lang="en-US"/>
              <a:t>Linear regression</a:t>
            </a:r>
            <a:endParaRPr lang="en-US"/>
          </a:p>
          <a:p>
            <a:pPr lvl="1"/>
            <a:r>
              <a:rPr lang="en-US"/>
              <a:t>Variance score: 0.59</a:t>
            </a:r>
            <a:endParaRPr lang="en-US"/>
          </a:p>
          <a:p>
            <a:pPr lvl="1"/>
            <a:r>
              <a:rPr lang="en-US"/>
              <a:t>rmse on validation set 0.758957893245	</a:t>
            </a:r>
            <a:endParaRPr lang="en-US"/>
          </a:p>
          <a:p>
            <a:pPr lvl="0"/>
            <a:r>
              <a:rPr lang="en-US"/>
              <a:t>Ridge</a:t>
            </a:r>
            <a:endParaRPr lang="en-US"/>
          </a:p>
          <a:p>
            <a:pPr lvl="1"/>
            <a:r>
              <a:rPr lang="en-US"/>
              <a:t>Variance score: 0.68</a:t>
            </a:r>
            <a:endParaRPr lang="en-US"/>
          </a:p>
          <a:p>
            <a:pPr lvl="1"/>
            <a:r>
              <a:rPr lang="en-US"/>
              <a:t>rmse on validation set 0.639555431574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Predicting using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Random Forest Regressor</a:t>
            </a:r>
            <a:endParaRPr lang="en-US"/>
          </a:p>
          <a:p>
            <a:r>
              <a:rPr lang="en-US"/>
              <a:t>GridSearchCV</a:t>
            </a:r>
            <a:endParaRPr lang="en-US"/>
          </a:p>
          <a:p>
            <a:r>
              <a:rPr lang="en-US"/>
              <a:t>Gridsearch score = 82%</a:t>
            </a:r>
            <a:endParaRPr lang="en-US"/>
          </a:p>
          <a:p>
            <a:r>
              <a:rPr lang="en-US"/>
              <a:t>0.827770328214</a:t>
            </a:r>
            <a:endParaRPr lang="en-US"/>
          </a:p>
          <a:p>
            <a:r>
              <a:rPr lang="en-US"/>
              <a:t>best parameters: {'criterion': 'mse', 'max_depth': 10, 'min_samples_leaf': 3, 'min_samples_split': 3, 'n_estimators': 500}</a:t>
            </a:r>
            <a:endParaRPr lang="en-US"/>
          </a:p>
          <a:p>
            <a:r>
              <a:rPr lang="en-US"/>
              <a:t>gridsearch best param score = 83%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With Random Forest Regressor along with gridsearch CV, score is 83%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" baseline="2000" dirty="0">
                <a:cs typeface="Calibri" panose="020F0502020204030204"/>
              </a:rPr>
              <a:t>Contents</a:t>
            </a:r>
            <a:endParaRPr lang="en-US" spc="4" baseline="2000" dirty="0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293"/>
            <a:ext cx="8520600" cy="4555200"/>
          </a:xfrm>
        </p:spPr>
        <p:txBody>
          <a:bodyPr/>
          <a:lstStyle/>
          <a:p>
            <a:pPr marL="114300" indent="0">
              <a:buNone/>
            </a:pPr>
            <a:endParaRPr lang="en-US" sz="3600" spc="4" baseline="3000" dirty="0">
              <a:cs typeface="Calibri" panose="020F0502020204030204"/>
            </a:endParaRPr>
          </a:p>
          <a:p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Data preparation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Analysis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Cleaning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Visualization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Feature Engineering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lvl="0"/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Modelling (xgboost classifier)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marL="114300" indent="0">
              <a:buNone/>
            </a:pP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marL="114300" indent="0">
              <a:buNone/>
            </a:pP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57200"/>
            <a:ext cx="8520600" cy="763600"/>
          </a:xfrm>
        </p:spPr>
        <p:txBody>
          <a:bodyPr/>
          <a:lstStyle/>
          <a:p>
            <a:pPr algn="l"/>
            <a:r>
              <a:rPr lang="en-US" sz="3200" dirty="0">
                <a:cs typeface="Calibri" panose="020F0502020204030204"/>
              </a:rPr>
              <a:t>Objective</a:t>
            </a:r>
            <a:br>
              <a:rPr lang="en-US" sz="3200" dirty="0">
                <a:cs typeface="Calibri" panose="020F0502020204030204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7800"/>
            <a:ext cx="8520600" cy="4644033"/>
          </a:xfrm>
        </p:spPr>
        <p:txBody>
          <a:bodyPr/>
          <a:lstStyle/>
          <a:p>
            <a:endParaRPr lang="en-US" sz="30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000" spc="4" baseline="3000" dirty="0">
                <a:latin typeface="Calibri" panose="020F0502020204030204"/>
                <a:cs typeface="Calibri" panose="020F0502020204030204"/>
              </a:rPr>
              <a:t>Applying data science techniques such as data preparation to cleaning and then training and predicting using ML algorithms etc.</a:t>
            </a:r>
            <a:endParaRPr lang="en-US" sz="3000" spc="4" baseline="3000" dirty="0">
              <a:latin typeface="Calibri" panose="020F0502020204030204"/>
              <a:cs typeface="Calibri" panose="020F0502020204030204"/>
            </a:endParaRPr>
          </a:p>
          <a:p>
            <a:endParaRPr lang="en-US" sz="3000" spc="4" baseline="3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preparation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Reading from .csv file </a:t>
            </a:r>
            <a:endParaRPr lang="en-US"/>
          </a:p>
          <a:p>
            <a:r>
              <a:rPr lang="en-US"/>
              <a:t>Data size is 6 million rows</a:t>
            </a:r>
            <a:endParaRPr lang="en-US"/>
          </a:p>
          <a:p>
            <a:r>
              <a:rPr lang="en-US"/>
              <a:t>Total variables are 11</a:t>
            </a:r>
            <a:endParaRPr lang="en-US"/>
          </a:p>
          <a:p>
            <a:r>
              <a:rPr lang="en-US"/>
              <a:t>IsFraud is as label and other 10 are as features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79705" y="3833495"/>
          <a:ext cx="8378825" cy="248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72475" imgH="2486025" progId="Paint.Picture">
                  <p:embed/>
                </p:oleObj>
              </mc:Choice>
              <mc:Fallback>
                <p:oleObj name="" r:id="rId1" imgW="8372475" imgH="2486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3833495"/>
                        <a:ext cx="8378825" cy="248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Which type of transaction are fraudulent?</a:t>
            </a:r>
            <a:endParaRPr lang="en-US"/>
          </a:p>
          <a:p>
            <a:r>
              <a:rPr lang="en-US"/>
              <a:t>What determines isFlaggedFraud?</a:t>
            </a:r>
            <a:endParaRPr lang="en-US"/>
          </a:p>
          <a:p>
            <a:r>
              <a:rPr lang="en-US"/>
              <a:t>Merchant accounts are labelled ?</a:t>
            </a:r>
            <a:endParaRPr lang="en-US"/>
          </a:p>
          <a:p>
            <a:r>
              <a:rPr lang="en-US"/>
              <a:t>Account labels are common to fraudulent TRANSFERs and CASH_OUTs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0282"/>
            <a:ext cx="8520600" cy="763600"/>
          </a:xfrm>
        </p:spPr>
        <p:txBody>
          <a:bodyPr/>
          <a:p>
            <a:r>
              <a:rPr lang="en-US"/>
              <a:t>Data Cleaning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3843"/>
            <a:ext cx="8520600" cy="4555200"/>
          </a:xfrm>
        </p:spPr>
        <p:txBody>
          <a:bodyPr/>
          <a:p>
            <a:r>
              <a:rPr lang="en-US" sz="2000"/>
              <a:t>Imputation with missing values</a:t>
            </a:r>
            <a:endParaRPr lang="en-US" sz="2000"/>
          </a:p>
          <a:p>
            <a:r>
              <a:rPr lang="en-US" sz="2000"/>
              <a:t>If balance is zero (there's more chance of fraud) so replacing it with -1</a:t>
            </a:r>
            <a:endParaRPr lang="en-US" sz="2000"/>
          </a:p>
          <a:p>
            <a:pPr lvl="0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" y="0"/>
            <a:ext cx="8229600" cy="914400"/>
          </a:xfrm>
        </p:spPr>
        <p:txBody>
          <a:bodyPr/>
          <a:p>
            <a:pPr algn="l"/>
            <a:r>
              <a:rPr lang="en-US"/>
              <a:t>Data Visualization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585342" y="1067437"/>
          <a:ext cx="30088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400425" imgH="5114925" progId="Paint.Picture">
                  <p:embed/>
                </p:oleObj>
              </mc:Choice>
              <mc:Fallback>
                <p:oleObj name="" r:id="rId1" imgW="3400425" imgH="51149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342" y="1067437"/>
                        <a:ext cx="3008887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5288280" y="356870"/>
          <a:ext cx="3212465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209925" imgH="5943600" progId="Paint.Picture">
                  <p:embed/>
                </p:oleObj>
              </mc:Choice>
              <mc:Fallback>
                <p:oleObj name="" r:id="rId3" imgW="3209925" imgH="59436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8280" y="356870"/>
                        <a:ext cx="3212465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visualization contd..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34365" y="1760855"/>
          <a:ext cx="322897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228975" imgH="3000375" progId="Paint.Picture">
                  <p:embed/>
                </p:oleObj>
              </mc:Choice>
              <mc:Fallback>
                <p:oleObj name="" r:id="rId1" imgW="3228975" imgH="30003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1760855"/>
                        <a:ext cx="322897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5311775" y="1760855"/>
          <a:ext cx="328803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162300" imgH="2714625" progId="Paint.Picture">
                  <p:embed/>
                </p:oleObj>
              </mc:Choice>
              <mc:Fallback>
                <p:oleObj name="" r:id="rId3" imgW="3162300" imgH="27146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1775" y="1760855"/>
                        <a:ext cx="3288030" cy="286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1206500"/>
            <a:ext cx="8413115" cy="4919980"/>
          </a:xfrm>
        </p:spPr>
        <p:txBody>
          <a:bodyPr/>
          <a:p>
            <a:r>
              <a:rPr lang="en-US" sz="1600"/>
              <a:t>Added the name length to see how much does a long description influence the price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/>
          </a:p>
        </p:txBody>
      </p:sp>
      <p:graphicFrame>
        <p:nvGraphicFramePr>
          <p:cNvPr id="4" name="Object 3"/>
          <p:cNvGraphicFramePr/>
          <p:nvPr/>
        </p:nvGraphicFramePr>
        <p:xfrm>
          <a:off x="1837690" y="1507490"/>
          <a:ext cx="5099685" cy="489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95875" imgH="4895850" progId="Paint.Picture">
                  <p:embed/>
                </p:oleObj>
              </mc:Choice>
              <mc:Fallback>
                <p:oleObj name="" r:id="rId1" imgW="5095875" imgH="4895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7690" y="1507490"/>
                        <a:ext cx="5099685" cy="4899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On-screen Show (4:3)</PresentationFormat>
  <Paragraphs>80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</vt:lpstr>
      <vt:lpstr>Segoe Print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Contents</vt:lpstr>
      <vt:lpstr>Objective </vt:lpstr>
      <vt:lpstr>Data preparation</vt:lpstr>
      <vt:lpstr>PowerPoint 演示文稿</vt:lpstr>
      <vt:lpstr>Data Cleaning </vt:lpstr>
      <vt:lpstr>Data Visualization</vt:lpstr>
      <vt:lpstr>data visualization contd..</vt:lpstr>
      <vt:lpstr>Feature Engineering</vt:lpstr>
      <vt:lpstr>Correlation Matrix</vt:lpstr>
      <vt:lpstr>Prepare Data for Training</vt:lpstr>
      <vt:lpstr>Predicting using Models</vt:lpstr>
      <vt:lpstr>Predicting using models</vt:lpstr>
      <vt:lpstr>Results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Jahagirdar</dc:creator>
  <cp:lastModifiedBy>Srikrishna.Sadula</cp:lastModifiedBy>
  <cp:revision>158</cp:revision>
  <dcterms:created xsi:type="dcterms:W3CDTF">2018-04-06T07:35:00Z</dcterms:created>
  <dcterms:modified xsi:type="dcterms:W3CDTF">2018-05-29T13:07:46Z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