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06" r:id="rId4"/>
    <p:sldId id="307" r:id="rId5"/>
    <p:sldId id="349" r:id="rId6"/>
    <p:sldId id="363" r:id="rId7"/>
    <p:sldId id="350" r:id="rId8"/>
    <p:sldId id="351" r:id="rId9"/>
    <p:sldId id="352" r:id="rId10"/>
    <p:sldId id="357" r:id="rId11"/>
    <p:sldId id="379" r:id="rId12"/>
    <p:sldId id="35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61D3-7EC0-1641-8704-26CE6DFB7AF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1EBC-4586-FB4E-B8EB-6EBEF1B5A9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6896"/>
            <a:ext cx="9144000" cy="451104"/>
          </a:xfrm>
          <a:prstGeom prst="rect">
            <a:avLst/>
          </a:prstGeom>
          <a:solidFill>
            <a:srgbClr val="99B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61760"/>
            <a:ext cx="585216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6E36DDDD-BA4D-45DA-9FDD-EEA48172DE23}" type="slidenum">
              <a:rPr lang="en-US" sz="675" smtClean="0">
                <a:solidFill>
                  <a:srgbClr val="CCDAE9"/>
                </a:solidFill>
              </a:rPr>
            </a:fld>
            <a:endParaRPr lang="en-US" sz="600" dirty="0">
              <a:solidFill>
                <a:srgbClr val="CCDAE9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5800" y="6461760"/>
            <a:ext cx="7461504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600" dirty="0">
                <a:solidFill>
                  <a:srgbClr val="CCDAE9"/>
                </a:solidFill>
              </a:rPr>
              <a:t>© Copyright 2018 ATMECS, Inc. All rights reserved.  The information contained herein is subject to change without notice.</a:t>
            </a:r>
            <a:endParaRPr lang="en-US" sz="600" dirty="0">
              <a:solidFill>
                <a:srgbClr val="CCDAE9"/>
              </a:solidFill>
            </a:endParaRPr>
          </a:p>
        </p:txBody>
      </p:sp>
      <p:pic>
        <p:nvPicPr>
          <p:cNvPr id="11" name="Shape 87"/>
          <p:cNvPicPr preferRelativeResize="0"/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7734542" y="6406896"/>
            <a:ext cx="1295400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6896"/>
            <a:ext cx="9144000" cy="451104"/>
          </a:xfrm>
          <a:prstGeom prst="rect">
            <a:avLst/>
          </a:prstGeom>
          <a:solidFill>
            <a:srgbClr val="99B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61760"/>
            <a:ext cx="585216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6E36DDDD-BA4D-45DA-9FDD-EEA48172DE23}" type="slidenum">
              <a:rPr lang="en-US" sz="675" smtClean="0">
                <a:solidFill>
                  <a:srgbClr val="CCDAE9"/>
                </a:solidFill>
              </a:rPr>
            </a:fld>
            <a:endParaRPr lang="en-US" sz="600" dirty="0">
              <a:solidFill>
                <a:srgbClr val="CCDAE9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85800" y="6461760"/>
            <a:ext cx="7461504" cy="36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600" dirty="0">
                <a:solidFill>
                  <a:srgbClr val="CCDAE9"/>
                </a:solidFill>
              </a:rPr>
              <a:t>© Copyright 2018 ATMECS, Inc. All rights reserved.  The information contained herein is subject to change without notice.</a:t>
            </a:r>
            <a:endParaRPr lang="en-US" sz="600" dirty="0">
              <a:solidFill>
                <a:srgbClr val="CCDAE9"/>
              </a:solidFill>
            </a:endParaRPr>
          </a:p>
        </p:txBody>
      </p:sp>
      <p:pic>
        <p:nvPicPr>
          <p:cNvPr id="5" name="Shape 87"/>
          <p:cNvPicPr preferRelativeResize="0"/>
          <p:nvPr userDrawn="1"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7734542" y="6406896"/>
            <a:ext cx="1295400" cy="4206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1"/>
          <p:cNvSpPr/>
          <p:nvPr/>
        </p:nvSpPr>
        <p:spPr>
          <a:xfrm>
            <a:off x="-1675" y="2743414"/>
            <a:ext cx="9144000" cy="1310666"/>
          </a:xfrm>
          <a:custGeom>
            <a:avLst/>
            <a:gdLst/>
            <a:ahLst/>
            <a:cxnLst/>
            <a:rect l="l" t="t" r="r" b="b"/>
            <a:pathLst>
              <a:path w="9144000" h="1310666">
                <a:moveTo>
                  <a:pt x="0" y="1310666"/>
                </a:moveTo>
                <a:lnTo>
                  <a:pt x="9144000" y="1310666"/>
                </a:lnTo>
                <a:lnTo>
                  <a:pt x="9144000" y="0"/>
                </a:lnTo>
                <a:lnTo>
                  <a:pt x="0" y="0"/>
                </a:lnTo>
                <a:lnTo>
                  <a:pt x="0" y="1310666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8"/>
          <p:cNvSpPr/>
          <p:nvPr/>
        </p:nvSpPr>
        <p:spPr>
          <a:xfrm>
            <a:off x="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B0B0B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6"/>
          <p:cNvSpPr txBox="1"/>
          <p:nvPr/>
        </p:nvSpPr>
        <p:spPr>
          <a:xfrm>
            <a:off x="946150" y="3021330"/>
            <a:ext cx="6859905" cy="1033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875"/>
              </a:lnSpc>
              <a:spcBef>
                <a:spcPts val="195"/>
              </a:spcBef>
            </a:pPr>
            <a:r>
              <a:rPr lang="en-IN" altLang="en-US" sz="5400" b="1" spc="4" baseline="3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Invoice Classification</a:t>
            </a:r>
            <a:endParaRPr lang="en-IN" altLang="en-US" sz="5400" b="1" spc="4" baseline="3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1695263" y="5486400"/>
            <a:ext cx="6293921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195"/>
              </a:lnSpc>
              <a:spcBef>
                <a:spcPts val="110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ATMECS Data Science Team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1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IN" altLang="en-US"/>
              <a:t>Can the models be more accurate? Yes.</a:t>
            </a:r>
            <a:endParaRPr lang="en-IN" altLang="en-US"/>
          </a:p>
          <a:p>
            <a:r>
              <a:rPr lang="en-IN" altLang="en-US"/>
              <a:t>By default the probability threshold is set as 0.5 for all classification models. We can change them according to our business requirements so tilt the favour of model's decision as suited.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" baseline="2000" dirty="0">
                <a:cs typeface="Calibri" panose="020F0502020204030204"/>
              </a:rPr>
              <a:t>Contents</a:t>
            </a:r>
            <a:endParaRPr lang="en-US" spc="4" baseline="2000" dirty="0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293"/>
            <a:ext cx="8520600" cy="4555200"/>
          </a:xfrm>
        </p:spPr>
        <p:txBody>
          <a:bodyPr/>
          <a:lstStyle/>
          <a:p>
            <a:pPr marL="114300" indent="0">
              <a:buNone/>
            </a:pPr>
            <a:endParaRPr lang="en-US" sz="3600" spc="4" baseline="3000" dirty="0">
              <a:cs typeface="Calibri" panose="020F0502020204030204"/>
            </a:endParaRPr>
          </a:p>
          <a:p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Data preparation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Analysis</a:t>
            </a:r>
            <a:endParaRPr lang="en-US" sz="3600" spc="4" baseline="3000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Cleaning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Visualization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600" spc="4" baseline="3000" dirty="0">
                <a:latin typeface="Calibri" panose="020F0502020204030204"/>
                <a:cs typeface="Calibri" panose="020F0502020204030204"/>
              </a:rPr>
              <a:t>Feature Engineering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lvl="0"/>
            <a:r>
              <a:rPr lang="en-US" sz="3600" spc="4" baseline="3000" dirty="0" smtClean="0">
                <a:latin typeface="Calibri" panose="020F0502020204030204"/>
                <a:cs typeface="Calibri" panose="020F0502020204030204"/>
              </a:rPr>
              <a:t>Modelling </a:t>
            </a: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marL="114300" indent="0">
              <a:buNone/>
            </a:pP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  <a:p>
            <a:pPr marL="114300" indent="0">
              <a:buNone/>
            </a:pPr>
            <a:endParaRPr lang="en-US" sz="3600" spc="4" baseline="3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57200"/>
            <a:ext cx="8520600" cy="763600"/>
          </a:xfrm>
        </p:spPr>
        <p:txBody>
          <a:bodyPr/>
          <a:lstStyle/>
          <a:p>
            <a:pPr algn="l"/>
            <a:r>
              <a:rPr lang="en-US" sz="3200" dirty="0">
                <a:cs typeface="Calibri" panose="020F0502020204030204"/>
              </a:rPr>
              <a:t>Objective</a:t>
            </a:r>
            <a:br>
              <a:rPr lang="en-US" sz="3200" dirty="0">
                <a:cs typeface="Calibri" panose="020F0502020204030204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7800"/>
            <a:ext cx="8520600" cy="4644033"/>
          </a:xfrm>
        </p:spPr>
        <p:txBody>
          <a:bodyPr/>
          <a:lstStyle/>
          <a:p>
            <a:endParaRPr lang="en-US" sz="3000" spc="4" baseline="3000" dirty="0">
              <a:latin typeface="Calibri" panose="020F0502020204030204"/>
              <a:cs typeface="Calibri" panose="020F0502020204030204"/>
            </a:endParaRPr>
          </a:p>
          <a:p>
            <a:r>
              <a:rPr lang="en-US" sz="3000" spc="4" baseline="3000" dirty="0">
                <a:latin typeface="Calibri" panose="020F0502020204030204"/>
                <a:cs typeface="Calibri" panose="020F0502020204030204"/>
              </a:rPr>
              <a:t>Applying data science techniques such as data preparation to cleaning and then training and ML algorithms for </a:t>
            </a:r>
            <a:r>
              <a:rPr lang="en-IN" altLang="en-US" sz="3000" spc="4" baseline="3000" dirty="0">
                <a:latin typeface="Calibri" panose="020F0502020204030204"/>
                <a:cs typeface="Calibri" panose="020F0502020204030204"/>
              </a:rPr>
              <a:t>classifying invoices into disputed and non-disputed categories.</a:t>
            </a:r>
            <a:endParaRPr lang="en-IN" altLang="en-US" sz="3000" spc="4" baseline="3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79249" y="82809"/>
            <a:ext cx="1906872" cy="55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preparation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Reading from .csv file </a:t>
            </a:r>
            <a:endParaRPr lang="en-US"/>
          </a:p>
          <a:p>
            <a:r>
              <a:rPr lang="en-US"/>
              <a:t>Data size is </a:t>
            </a:r>
            <a:r>
              <a:rPr lang="en-IN" altLang="en-US"/>
              <a:t>2466</a:t>
            </a:r>
            <a:r>
              <a:rPr lang="en-US"/>
              <a:t> rows</a:t>
            </a:r>
            <a:endParaRPr lang="en-US"/>
          </a:p>
          <a:p>
            <a:r>
              <a:rPr lang="en-US"/>
              <a:t>Total variables are 1</a:t>
            </a:r>
            <a:r>
              <a:rPr lang="en-IN" altLang="en-US"/>
              <a:t>2</a:t>
            </a:r>
            <a:endParaRPr lang="en-IN" altLang="en-US"/>
          </a:p>
          <a:p>
            <a:r>
              <a:rPr lang="en-IN" altLang="en-US"/>
              <a:t>'Disputed'</a:t>
            </a:r>
            <a:r>
              <a:rPr lang="en-US"/>
              <a:t> is as label and other 1</a:t>
            </a:r>
            <a:r>
              <a:rPr lang="en-IN" altLang="en-US"/>
              <a:t>1</a:t>
            </a:r>
            <a:r>
              <a:rPr lang="en-US"/>
              <a:t> are as features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311785" y="4108450"/>
          <a:ext cx="82740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267700" imgH="2486025" progId="Paint.Picture">
                  <p:embed/>
                </p:oleObj>
              </mc:Choice>
              <mc:Fallback>
                <p:oleObj name="" r:id="rId1" imgW="8267700" imgH="2486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785" y="4108450"/>
                        <a:ext cx="8274050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/>
              <a:t>Are there any null values in the data?</a:t>
            </a:r>
            <a:endParaRPr lang="en-IN"/>
          </a:p>
          <a:p>
            <a:r>
              <a:rPr lang="en-IN" altLang="en-US"/>
              <a:t>Which fields determine if invoice is</a:t>
            </a:r>
            <a:r>
              <a:rPr lang="en-US"/>
              <a:t> </a:t>
            </a:r>
            <a:r>
              <a:rPr lang="en-IN" altLang="en-US"/>
              <a:t>'Disputed'</a:t>
            </a:r>
            <a:r>
              <a:rPr lang="en-US"/>
              <a:t>?</a:t>
            </a:r>
            <a:endParaRPr lang="en-US"/>
          </a:p>
          <a:p>
            <a:r>
              <a:rPr lang="en-IN" altLang="en-US"/>
              <a:t>Are date fields relevant ?</a:t>
            </a:r>
            <a:endParaRPr lang="en-IN" altLang="en-US"/>
          </a:p>
          <a:p>
            <a:r>
              <a:rPr lang="en-IN" altLang="en-US"/>
              <a:t>How different models compare against each other?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0282"/>
            <a:ext cx="8520600" cy="763600"/>
          </a:xfrm>
        </p:spPr>
        <p:txBody>
          <a:bodyPr/>
          <a:p>
            <a:r>
              <a:rPr lang="en-US"/>
              <a:t>Data Cleaning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3843"/>
            <a:ext cx="8520600" cy="4555200"/>
          </a:xfrm>
        </p:spPr>
        <p:txBody>
          <a:bodyPr/>
          <a:p>
            <a:r>
              <a:rPr lang="en-IN" altLang="en-US" sz="2000"/>
              <a:t>There are no missing values in the data set.</a:t>
            </a:r>
            <a:endParaRPr lang="en-IN" altLang="en-US" sz="2000"/>
          </a:p>
          <a:p>
            <a:r>
              <a:rPr lang="en-IN" sz="2000"/>
              <a:t>Mutating categorical variables from Yes/ No type of columns into 1/0 format for fitting the data into various algorithms.</a:t>
            </a:r>
            <a:endParaRPr lang="en-IN" sz="2000"/>
          </a:p>
          <a:p>
            <a:endParaRPr lang="en-IN" altLang="en-US" sz="2000"/>
          </a:p>
          <a:p>
            <a:pPr lvl="0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" y="0"/>
            <a:ext cx="8229600" cy="914400"/>
          </a:xfrm>
        </p:spPr>
        <p:txBody>
          <a:bodyPr/>
          <a:p>
            <a:pPr algn="l"/>
            <a:r>
              <a:rPr lang="en-US"/>
              <a:t>Data Visualization</a:t>
            </a:r>
            <a:endParaRPr lang="en-US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5870" y="913765"/>
            <a:ext cx="6453505" cy="5212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visualization contd..</a:t>
            </a:r>
            <a:endParaRPr lang="en-US"/>
          </a:p>
        </p:txBody>
      </p:sp>
      <p:pic>
        <p:nvPicPr>
          <p:cNvPr id="4" name="Content Placeholder 3" descr="download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7480" y="1016000"/>
            <a:ext cx="6287770" cy="511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Predicting using models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600202"/>
          <a:ext cx="8229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Test accuracy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ROC_AUC_SCORE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0.767206477733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0.77924351092896171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Random Forest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0.767206477733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0.77924351092896171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0.791497975709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0.79757940573770492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WPS Presentation</Application>
  <PresentationFormat>On-screen Show (4:3)</PresentationFormat>
  <Paragraphs>79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Segoe Print</vt:lpstr>
      <vt:lpstr>Calibri</vt:lpstr>
      <vt:lpstr>Office Theme</vt:lpstr>
      <vt:lpstr>Paint.Picture</vt:lpstr>
      <vt:lpstr>PowerPoint 演示文稿</vt:lpstr>
      <vt:lpstr>Contents</vt:lpstr>
      <vt:lpstr>Objective </vt:lpstr>
      <vt:lpstr>Data preparation</vt:lpstr>
      <vt:lpstr>Data Analysis</vt:lpstr>
      <vt:lpstr>Data Cleaning </vt:lpstr>
      <vt:lpstr>Data Visualization</vt:lpstr>
      <vt:lpstr>data visualization contd..</vt:lpstr>
      <vt:lpstr>Predicting using models</vt:lpstr>
      <vt:lpstr>Predicting using models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Jahagirdar</dc:creator>
  <cp:lastModifiedBy>Protyush.Ghosh</cp:lastModifiedBy>
  <cp:revision>188</cp:revision>
  <dcterms:created xsi:type="dcterms:W3CDTF">2018-04-06T07:35:00Z</dcterms:created>
  <dcterms:modified xsi:type="dcterms:W3CDTF">2018-06-05T12:45:54Z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