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understanding spark</a:t>
            </a:r>
            <a:endParaRPr lang="en-IN" altLang="en-US" dirty="0"/>
          </a:p>
        </p:txBody>
      </p:sp>
      <p:sp>
        <p:nvSpPr>
          <p:cNvPr id="3" name="Subtitle 2"/>
          <p:cNvSpPr>
            <a:spLocks noGrp="1"/>
          </p:cNvSpPr>
          <p:nvPr>
            <p:ph type="subTitle" idx="1"/>
          </p:nvPr>
        </p:nvSpPr>
        <p:spPr/>
        <p:txBody>
          <a:bodyPr/>
          <a:lstStyle/>
          <a:p>
            <a:r>
              <a:rPr lang="en-IN" altLang="en-US"/>
              <a:t>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310" y="-86995"/>
            <a:ext cx="10515600" cy="1325563"/>
          </a:xfrm>
        </p:spPr>
        <p:txBody>
          <a:bodyPr/>
          <a:p>
            <a:r>
              <a:rPr lang="en-IN" altLang="en-US"/>
              <a:t>interactive operations on mapreduce</a:t>
            </a:r>
            <a:endParaRPr lang="en-IN" altLang="en-US"/>
          </a:p>
        </p:txBody>
      </p:sp>
      <p:sp>
        <p:nvSpPr>
          <p:cNvPr id="3" name="Content Placeholder 2"/>
          <p:cNvSpPr>
            <a:spLocks noGrp="1"/>
          </p:cNvSpPr>
          <p:nvPr>
            <p:ph sz="half" idx="1"/>
          </p:nvPr>
        </p:nvSpPr>
        <p:spPr>
          <a:xfrm>
            <a:off x="838200" y="1825625"/>
            <a:ext cx="10891520" cy="4351655"/>
          </a:xfrm>
        </p:spPr>
        <p:txBody>
          <a:bodyPr/>
          <a:p>
            <a:r>
              <a:rPr lang="en-US"/>
              <a:t>User runs ad-hoc queries on the same subset of data. </a:t>
            </a:r>
            <a:endParaRPr lang="en-US"/>
          </a:p>
          <a:p>
            <a:r>
              <a:rPr lang="en-US"/>
              <a:t>Each query will do the disk I/O on the stable storage, which can dominates application execution time</a:t>
            </a:r>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2065655" y="3301365"/>
            <a:ext cx="7966075" cy="3223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 y="-207645"/>
            <a:ext cx="10515600" cy="1325563"/>
          </a:xfrm>
        </p:spPr>
        <p:txBody>
          <a:bodyPr/>
          <a:p>
            <a:r>
              <a:rPr lang="en-IN" altLang="en-US"/>
              <a:t>data sharing using spark RDD</a:t>
            </a:r>
            <a:endParaRPr lang="en-IN" altLang="en-US"/>
          </a:p>
        </p:txBody>
      </p:sp>
      <p:sp>
        <p:nvSpPr>
          <p:cNvPr id="3" name="Content Placeholder 2"/>
          <p:cNvSpPr>
            <a:spLocks noGrp="1"/>
          </p:cNvSpPr>
          <p:nvPr>
            <p:ph sz="half" idx="1"/>
          </p:nvPr>
        </p:nvSpPr>
        <p:spPr>
          <a:xfrm>
            <a:off x="8255" y="753745"/>
            <a:ext cx="12129135" cy="5423535"/>
          </a:xfrm>
        </p:spPr>
        <p:txBody>
          <a:bodyPr/>
          <a:p>
            <a:endParaRPr lang="en-US"/>
          </a:p>
          <a:p>
            <a:r>
              <a:rPr lang="en-US"/>
              <a:t>Data sharing is slow in MapReduce due to replication, serialization, and disk IO</a:t>
            </a:r>
            <a:endParaRPr lang="en-US"/>
          </a:p>
          <a:p>
            <a:r>
              <a:rPr lang="en-US"/>
              <a:t>Most of the Hadoop applications, they spend more than 90% of the time doing HDFS read-write operations</a:t>
            </a:r>
            <a:endParaRPr lang="en-US"/>
          </a:p>
          <a:p>
            <a:pPr marL="0" indent="0">
              <a:buNone/>
            </a:pPr>
            <a:endParaRPr lang="en-US"/>
          </a:p>
          <a:p>
            <a:r>
              <a:rPr lang="en-US">
                <a:solidFill>
                  <a:srgbClr val="FF0000"/>
                </a:solidFill>
              </a:rPr>
              <a:t>Recognizing this problem, researchers developed a specialized framework called Apache Spark </a:t>
            </a:r>
            <a:r>
              <a:rPr lang="en-IN" altLang="en-US">
                <a:solidFill>
                  <a:srgbClr val="FF0000"/>
                </a:solidFill>
              </a:rPr>
              <a:t>(Key idea of spark is Resilient Distributed Dataset)</a:t>
            </a:r>
            <a:endParaRPr lang="en-IN" altLang="en-US">
              <a:solidFill>
                <a:srgbClr val="FF0000"/>
              </a:solidFill>
            </a:endParaRPr>
          </a:p>
          <a:p>
            <a:r>
              <a:rPr lang="en-IN" altLang="en-US">
                <a:solidFill>
                  <a:schemeClr val="accent1"/>
                </a:solidFill>
              </a:rPr>
              <a:t>It supports in memory processing computation, which means stores the state of memory as an object across the jobs and object is shareable between those jobs</a:t>
            </a:r>
            <a:endParaRPr lang="en-IN" altLang="en-US">
              <a:solidFill>
                <a:schemeClr val="accent1"/>
              </a:solidFill>
            </a:endParaRPr>
          </a:p>
          <a:p>
            <a:r>
              <a:rPr lang="en-IN" altLang="en-US"/>
              <a:t>Data sharing in memory is 10 to 100 times faster than network and disk</a:t>
            </a:r>
            <a:endParaRPr lang="en-IN" alt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60" y="-222885"/>
            <a:ext cx="10515600" cy="1325563"/>
          </a:xfrm>
        </p:spPr>
        <p:txBody>
          <a:bodyPr/>
          <a:p>
            <a:r>
              <a:rPr lang="en-IN" altLang="en-US"/>
              <a:t>iterative operations on spark RDD</a:t>
            </a:r>
            <a:endParaRPr lang="en-IN" altLang="en-US"/>
          </a:p>
        </p:txBody>
      </p:sp>
      <p:pic>
        <p:nvPicPr>
          <p:cNvPr id="5" name="Content Placeholder 4"/>
          <p:cNvPicPr>
            <a:picLocks noChangeAspect="1"/>
          </p:cNvPicPr>
          <p:nvPr>
            <p:ph sz="half" idx="1"/>
          </p:nvPr>
        </p:nvPicPr>
        <p:blipFill>
          <a:blip r:embed="rId1"/>
          <a:stretch>
            <a:fillRect/>
          </a:stretch>
        </p:blipFill>
        <p:spPr>
          <a:xfrm>
            <a:off x="864235" y="1882140"/>
            <a:ext cx="10463530" cy="3094355"/>
          </a:xfrm>
          <a:prstGeom prst="rect">
            <a:avLst/>
          </a:prstGeom>
        </p:spPr>
      </p:pic>
      <p:sp>
        <p:nvSpPr>
          <p:cNvPr id="6" name="Text Box 5"/>
          <p:cNvSpPr txBox="1"/>
          <p:nvPr/>
        </p:nvSpPr>
        <p:spPr>
          <a:xfrm>
            <a:off x="761365" y="1102995"/>
            <a:ext cx="11142345" cy="368300"/>
          </a:xfrm>
          <a:prstGeom prst="rect">
            <a:avLst/>
          </a:prstGeom>
          <a:noFill/>
        </p:spPr>
        <p:txBody>
          <a:bodyPr wrap="square" rtlCol="0">
            <a:spAutoFit/>
          </a:bodyPr>
          <a:p>
            <a:r>
              <a:rPr lang="en-IN" altLang="en-US"/>
              <a:t>It will store intermediate results in a distributed memory instead of stable storage (Disk) and make the system faster</a:t>
            </a:r>
            <a:endParaRPr lang="en-IN" altLang="en-US"/>
          </a:p>
        </p:txBody>
      </p:sp>
      <p:sp>
        <p:nvSpPr>
          <p:cNvPr id="7" name="Text Box 6"/>
          <p:cNvSpPr txBox="1"/>
          <p:nvPr/>
        </p:nvSpPr>
        <p:spPr>
          <a:xfrm>
            <a:off x="875665" y="5628005"/>
            <a:ext cx="10666095" cy="645160"/>
          </a:xfrm>
          <a:prstGeom prst="rect">
            <a:avLst/>
          </a:prstGeom>
          <a:noFill/>
        </p:spPr>
        <p:txBody>
          <a:bodyPr wrap="square" rtlCol="0">
            <a:spAutoFit/>
          </a:bodyPr>
          <a:p>
            <a:r>
              <a:rPr lang="en-US"/>
              <a:t>Note: If the Distributed memory (RAM) is sufficient to store intermediate results (State of the JOB), then it will store those results on the disk.</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 y="-267970"/>
            <a:ext cx="10515600" cy="1325563"/>
          </a:xfrm>
        </p:spPr>
        <p:txBody>
          <a:bodyPr/>
          <a:p>
            <a:r>
              <a:rPr lang="en-IN" altLang="en-US"/>
              <a:t>interactive operations on sparkRDD</a:t>
            </a:r>
            <a:endParaRPr lang="en-IN" altLang="en-US"/>
          </a:p>
        </p:txBody>
      </p:sp>
      <p:pic>
        <p:nvPicPr>
          <p:cNvPr id="5" name="Content Placeholder 4"/>
          <p:cNvPicPr>
            <a:picLocks noChangeAspect="1"/>
          </p:cNvPicPr>
          <p:nvPr>
            <p:ph sz="half" idx="1"/>
          </p:nvPr>
        </p:nvPicPr>
        <p:blipFill>
          <a:blip r:embed="rId1"/>
          <a:stretch>
            <a:fillRect/>
          </a:stretch>
        </p:blipFill>
        <p:spPr>
          <a:xfrm>
            <a:off x="660400" y="1708785"/>
            <a:ext cx="10175875" cy="2622550"/>
          </a:xfrm>
          <a:prstGeom prst="rect">
            <a:avLst/>
          </a:prstGeom>
        </p:spPr>
      </p:pic>
      <p:sp>
        <p:nvSpPr>
          <p:cNvPr id="6" name="Text Box 5"/>
          <p:cNvSpPr txBox="1"/>
          <p:nvPr/>
        </p:nvSpPr>
        <p:spPr>
          <a:xfrm>
            <a:off x="574675" y="804545"/>
            <a:ext cx="10875010" cy="645160"/>
          </a:xfrm>
          <a:prstGeom prst="rect">
            <a:avLst/>
          </a:prstGeom>
          <a:noFill/>
        </p:spPr>
        <p:txBody>
          <a:bodyPr wrap="square" rtlCol="0">
            <a:spAutoFit/>
          </a:bodyPr>
          <a:p>
            <a:r>
              <a:rPr lang="en-US"/>
              <a:t>If different queries are run on the same set of data repeatedly, this particular data can be kept in memory for better execution times</a:t>
            </a:r>
            <a:endParaRPr lang="en-US"/>
          </a:p>
        </p:txBody>
      </p:sp>
      <p:sp>
        <p:nvSpPr>
          <p:cNvPr id="7" name="Text Box 6"/>
          <p:cNvSpPr txBox="1"/>
          <p:nvPr/>
        </p:nvSpPr>
        <p:spPr>
          <a:xfrm>
            <a:off x="661035" y="4510405"/>
            <a:ext cx="10756900" cy="368300"/>
          </a:xfrm>
          <a:prstGeom prst="rect">
            <a:avLst/>
          </a:prstGeom>
          <a:noFill/>
        </p:spPr>
        <p:txBody>
          <a:bodyPr wrap="square" rtlCol="0">
            <a:spAutoFit/>
          </a:bodyPr>
          <a:p>
            <a:r>
              <a:rPr lang="en-IN" altLang="en-US"/>
              <a:t>By default, e</a:t>
            </a:r>
            <a:r>
              <a:rPr lang="en-US"/>
              <a:t>ach transformed RDD may be recomputed each time you run an action on it</a:t>
            </a:r>
            <a:endParaRPr lang="en-US"/>
          </a:p>
        </p:txBody>
      </p:sp>
      <p:sp>
        <p:nvSpPr>
          <p:cNvPr id="8" name="Text Box 7"/>
          <p:cNvSpPr txBox="1"/>
          <p:nvPr/>
        </p:nvSpPr>
        <p:spPr>
          <a:xfrm>
            <a:off x="661035" y="5058410"/>
            <a:ext cx="11483340" cy="645160"/>
          </a:xfrm>
          <a:prstGeom prst="rect">
            <a:avLst/>
          </a:prstGeom>
          <a:noFill/>
        </p:spPr>
        <p:txBody>
          <a:bodyPr wrap="square" rtlCol="0">
            <a:spAutoFit/>
          </a:bodyPr>
          <a:p>
            <a:r>
              <a:rPr lang="en-IN" altLang="en-US"/>
              <a:t>Persist an RDD in memory, where </a:t>
            </a:r>
            <a:r>
              <a:rPr lang="en-US"/>
              <a:t>Spark will keep the elements around on the cluster for much faster access, the next time you query it. There is also support for persisting RDDs on disk, or replicated across multiple nodes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 y="-178435"/>
            <a:ext cx="10515600" cy="1325563"/>
          </a:xfrm>
        </p:spPr>
        <p:txBody>
          <a:bodyPr/>
          <a:p>
            <a:r>
              <a:rPr lang="en-IN" altLang="en-US"/>
              <a:t>spark installation</a:t>
            </a:r>
            <a:endParaRPr lang="en-IN" altLang="en-US"/>
          </a:p>
        </p:txBody>
      </p:sp>
      <p:sp>
        <p:nvSpPr>
          <p:cNvPr id="3" name="Content Placeholder 2"/>
          <p:cNvSpPr>
            <a:spLocks noGrp="1"/>
          </p:cNvSpPr>
          <p:nvPr>
            <p:ph sz="half" idx="1"/>
          </p:nvPr>
        </p:nvSpPr>
        <p:spPr>
          <a:xfrm>
            <a:off x="173355" y="1147445"/>
            <a:ext cx="11979910" cy="4351655"/>
          </a:xfrm>
        </p:spPr>
        <p:txBody>
          <a:bodyPr>
            <a:normAutofit lnSpcReduction="20000"/>
          </a:bodyPr>
          <a:p>
            <a:r>
              <a:rPr lang="en-IN" altLang="en-US"/>
              <a:t>verifying Java installation java -version</a:t>
            </a:r>
            <a:endParaRPr lang="en-IN" altLang="en-US"/>
          </a:p>
          <a:p>
            <a:r>
              <a:rPr lang="en-IN" altLang="en-US"/>
              <a:t>verifying scala installation</a:t>
            </a:r>
            <a:endParaRPr lang="en-IN" altLang="en-US"/>
          </a:p>
          <a:p>
            <a:r>
              <a:rPr lang="en-IN" altLang="en-US"/>
              <a:t>Downloading &amp; Installing scala</a:t>
            </a:r>
            <a:endParaRPr lang="en-IN" altLang="en-US"/>
          </a:p>
          <a:p>
            <a:r>
              <a:rPr lang="en-IN" altLang="en-US"/>
              <a:t>pyspark (python variant of spark) installation: pip install pyspark</a:t>
            </a:r>
            <a:endParaRPr lang="en-IN" altLang="en-US"/>
          </a:p>
          <a:p>
            <a:r>
              <a:rPr lang="en-IN" altLang="en-US"/>
              <a:t>Spark itself is written in Scala, and runs on the Java Virtual Machine (JVM).</a:t>
            </a:r>
            <a:endParaRPr lang="en-IN" altLang="en-US"/>
          </a:p>
          <a:p>
            <a:r>
              <a:rPr lang="en-IN" altLang="en-US"/>
              <a:t>To run Spark on either your laptop or a cluster, all you need is an installation of Java 6 or newer</a:t>
            </a:r>
            <a:endParaRPr lang="en-IN" altLang="en-US"/>
          </a:p>
          <a:p>
            <a:r>
              <a:rPr lang="en-IN" altLang="en-US"/>
              <a:t>If you wish to use the Python API you will also need a Python interpreter</a:t>
            </a:r>
            <a:endParaRPr lang="en-IN" altLang="en-US"/>
          </a:p>
          <a:p>
            <a:pPr marL="0" indent="0">
              <a:buNone/>
            </a:pPr>
            <a:r>
              <a:rPr lang="en-IN" altLang="en-US"/>
              <a:t>   (version 2.6 or newer)</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3030" y="-73660"/>
            <a:ext cx="10515600" cy="1325563"/>
          </a:xfrm>
        </p:spPr>
        <p:txBody>
          <a:bodyPr/>
          <a:p>
            <a:r>
              <a:rPr lang="en-IN" altLang="en-US"/>
              <a:t>lets start with spark shell</a:t>
            </a:r>
            <a:endParaRPr lang="en-IN" altLang="en-US"/>
          </a:p>
        </p:txBody>
      </p:sp>
      <p:sp>
        <p:nvSpPr>
          <p:cNvPr id="3" name="Content Placeholder 2"/>
          <p:cNvSpPr>
            <a:spLocks noGrp="1"/>
          </p:cNvSpPr>
          <p:nvPr>
            <p:ph sz="half" idx="1"/>
          </p:nvPr>
        </p:nvSpPr>
        <p:spPr>
          <a:xfrm>
            <a:off x="7620" y="1034415"/>
            <a:ext cx="12220575" cy="4789170"/>
          </a:xfrm>
        </p:spPr>
        <p:txBody>
          <a:bodyPr/>
          <a:p>
            <a:r>
              <a:rPr lang="en-US"/>
              <a:t>Spark’s shells allow you to interact with data that is distributed on disk or in memory across many machines, and Spark takes care of automatically distributing this processing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Contents</a:t>
            </a:r>
            <a:endParaRPr lang="en-IN" altLang="en-US"/>
          </a:p>
        </p:txBody>
      </p:sp>
      <p:sp>
        <p:nvSpPr>
          <p:cNvPr id="3" name="Content Placeholder 2"/>
          <p:cNvSpPr>
            <a:spLocks noGrp="1"/>
          </p:cNvSpPr>
          <p:nvPr>
            <p:ph idx="1"/>
          </p:nvPr>
        </p:nvSpPr>
        <p:spPr/>
        <p:txBody>
          <a:bodyPr/>
          <a:p>
            <a:r>
              <a:rPr lang="en-IN" altLang="en-US"/>
              <a:t>Intro</a:t>
            </a:r>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a:xfrm>
            <a:off x="838200" y="1825625"/>
            <a:ext cx="11386185" cy="4351655"/>
          </a:xfrm>
        </p:spPr>
        <p:txBody>
          <a:bodyPr/>
          <a:p>
            <a:r>
              <a:rPr lang="en-IN" altLang="en-US"/>
              <a:t>Spark is not a modified version of Hadoop</a:t>
            </a:r>
            <a:endParaRPr lang="en-IN" altLang="en-US"/>
          </a:p>
          <a:p>
            <a:r>
              <a:rPr lang="en-IN" altLang="en-US"/>
              <a:t>Hadoop is just one of the ways to implement spark</a:t>
            </a:r>
            <a:endParaRPr lang="en-IN" altLang="en-US"/>
          </a:p>
          <a:p>
            <a:r>
              <a:rPr lang="en-IN" altLang="en-US"/>
              <a:t>Spark uses hadoop in two ways - one is storage and second is processing</a:t>
            </a:r>
            <a:endParaRPr lang="en-IN" altLang="en-US"/>
          </a:p>
          <a:p>
            <a:r>
              <a:rPr lang="en-IN" altLang="en-US"/>
              <a:t>Spark has its own cluster management designed for fast computation</a:t>
            </a:r>
            <a:endParaRPr lang="en-IN" altLang="en-US"/>
          </a:p>
          <a:p>
            <a:r>
              <a:rPr lang="en-IN" altLang="en-US"/>
              <a:t>It extends mapreduce model(Hadoop) to efficiently use it for more types of computations (interactive queries and stream processing)</a:t>
            </a:r>
            <a:endParaRPr lang="en-IN" altLang="en-US"/>
          </a:p>
          <a:p>
            <a:r>
              <a:rPr lang="en-IN" altLang="en-US"/>
              <a:t>In memory cluster computing that increases the processing speed of an application</a:t>
            </a:r>
            <a:endParaRPr lang="en-IN" altLang="en-US"/>
          </a:p>
          <a:p>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Features</a:t>
            </a:r>
            <a:endParaRPr lang="en-IN" altLang="en-US"/>
          </a:p>
        </p:txBody>
      </p:sp>
      <p:sp>
        <p:nvSpPr>
          <p:cNvPr id="3" name="Content Placeholder 2"/>
          <p:cNvSpPr>
            <a:spLocks noGrp="1"/>
          </p:cNvSpPr>
          <p:nvPr>
            <p:ph idx="1"/>
          </p:nvPr>
        </p:nvSpPr>
        <p:spPr>
          <a:xfrm>
            <a:off x="838200" y="1825625"/>
            <a:ext cx="11342370" cy="4351655"/>
          </a:xfrm>
        </p:spPr>
        <p:txBody>
          <a:bodyPr/>
          <a:p>
            <a:r>
              <a:rPr lang="en-IN" altLang="en-US"/>
              <a:t>speed: upto 100 times faster in memory, 10 times faster when on disk</a:t>
            </a:r>
            <a:endParaRPr lang="en-IN" altLang="en-US"/>
          </a:p>
          <a:p>
            <a:r>
              <a:rPr lang="en-IN" altLang="en-US"/>
              <a:t>supports multiple languages: Built in APIs Java, Scala, Python</a:t>
            </a:r>
            <a:endParaRPr lang="en-IN" altLang="en-US"/>
          </a:p>
          <a:p>
            <a:r>
              <a:rPr lang="en-IN" altLang="en-US"/>
              <a:t>Advanced Analytics: Not only “Map” and “Reduce”, also supports SQL queries, streaming data, Machine Learning, and Graph Algorithms</a:t>
            </a:r>
            <a:endParaRPr lang="en-IN" altLang="en-US"/>
          </a:p>
          <a:p>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425" y="-406400"/>
            <a:ext cx="10515600" cy="1325563"/>
          </a:xfrm>
        </p:spPr>
        <p:txBody>
          <a:bodyPr/>
          <a:p>
            <a:r>
              <a:rPr lang="en-IN" altLang="en-US"/>
              <a:t>spark built on </a:t>
            </a:r>
            <a:endParaRPr lang="en-IN" altLang="en-US"/>
          </a:p>
        </p:txBody>
      </p:sp>
      <p:pic>
        <p:nvPicPr>
          <p:cNvPr id="4" name="Content Placeholder 3"/>
          <p:cNvPicPr>
            <a:picLocks noChangeAspect="1"/>
          </p:cNvPicPr>
          <p:nvPr>
            <p:ph idx="1"/>
          </p:nvPr>
        </p:nvPicPr>
        <p:blipFill>
          <a:blip r:embed="rId1"/>
          <a:stretch>
            <a:fillRect/>
          </a:stretch>
        </p:blipFill>
        <p:spPr>
          <a:xfrm>
            <a:off x="4726305" y="-635"/>
            <a:ext cx="7543800" cy="4013835"/>
          </a:xfrm>
          <a:prstGeom prst="rect">
            <a:avLst/>
          </a:prstGeom>
        </p:spPr>
      </p:pic>
      <p:sp>
        <p:nvSpPr>
          <p:cNvPr id="5" name="Text Box 4"/>
          <p:cNvSpPr txBox="1"/>
          <p:nvPr/>
        </p:nvSpPr>
        <p:spPr>
          <a:xfrm>
            <a:off x="505460" y="786130"/>
            <a:ext cx="4357370" cy="1630045"/>
          </a:xfrm>
          <a:prstGeom prst="rect">
            <a:avLst/>
          </a:prstGeom>
          <a:noFill/>
        </p:spPr>
        <p:txBody>
          <a:bodyPr wrap="square" rtlCol="0">
            <a:spAutoFit/>
          </a:bodyPr>
          <a:p>
            <a:r>
              <a:rPr lang="en-IN" altLang="en-US" sz="2000" b="1"/>
              <a:t>stand alone:</a:t>
            </a:r>
            <a:r>
              <a:rPr lang="en-IN" altLang="en-US" sz="2000"/>
              <a:t> spark occupies the place on top of HDFS and space is allocated for HDFS explicitly. Spark &amp; MapReduce will run side by side to cover all spark jobs on cluster</a:t>
            </a:r>
            <a:endParaRPr lang="en-IN" altLang="en-US" sz="2000"/>
          </a:p>
        </p:txBody>
      </p:sp>
      <p:sp>
        <p:nvSpPr>
          <p:cNvPr id="6" name="Text Box 5"/>
          <p:cNvSpPr txBox="1"/>
          <p:nvPr/>
        </p:nvSpPr>
        <p:spPr>
          <a:xfrm>
            <a:off x="505460" y="2832100"/>
            <a:ext cx="4357370" cy="1938020"/>
          </a:xfrm>
          <a:prstGeom prst="rect">
            <a:avLst/>
          </a:prstGeom>
          <a:noFill/>
        </p:spPr>
        <p:txBody>
          <a:bodyPr wrap="square" rtlCol="0">
            <a:spAutoFit/>
          </a:bodyPr>
          <a:p>
            <a:r>
              <a:rPr lang="en-IN" altLang="en-US" sz="2000" b="1"/>
              <a:t>Hadoop YARN:</a:t>
            </a:r>
            <a:r>
              <a:rPr lang="en-IN" altLang="en-US" sz="2000"/>
              <a:t> spark runs on Yarn without any pre-installation or root access required. It helps to integrate Spark into Hadoop ecosystem or Hadoop stack. It allows other components to run on top of stack</a:t>
            </a:r>
            <a:endParaRPr lang="en-IN" altLang="en-US" sz="2000"/>
          </a:p>
        </p:txBody>
      </p:sp>
      <p:sp>
        <p:nvSpPr>
          <p:cNvPr id="7" name="Text Box 6"/>
          <p:cNvSpPr txBox="1"/>
          <p:nvPr/>
        </p:nvSpPr>
        <p:spPr>
          <a:xfrm>
            <a:off x="5272405" y="4545965"/>
            <a:ext cx="5831205" cy="1198880"/>
          </a:xfrm>
          <a:prstGeom prst="rect">
            <a:avLst/>
          </a:prstGeom>
          <a:noFill/>
        </p:spPr>
        <p:txBody>
          <a:bodyPr wrap="square" rtlCol="0">
            <a:spAutoFit/>
          </a:bodyPr>
          <a:p>
            <a:r>
              <a:rPr lang="en-IN" altLang="en-US" b="1"/>
              <a:t>SIMR</a:t>
            </a:r>
            <a:r>
              <a:rPr lang="en-IN" altLang="en-US"/>
              <a:t> Spark in MapReduce is used to launch spark job in addition to standalone deployment. With SIMR, user can start Spark and uses its shell without any administrative access.</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 y="17780"/>
            <a:ext cx="10515600" cy="767715"/>
          </a:xfrm>
        </p:spPr>
        <p:txBody>
          <a:bodyPr/>
          <a:p>
            <a:r>
              <a:rPr lang="en-IN" altLang="en-US"/>
              <a:t>spark components</a:t>
            </a:r>
            <a:endParaRPr lang="en-IN" altLang="en-US"/>
          </a:p>
        </p:txBody>
      </p:sp>
      <p:pic>
        <p:nvPicPr>
          <p:cNvPr id="4" name="Content Placeholder 3"/>
          <p:cNvPicPr>
            <a:picLocks noChangeAspect="1"/>
          </p:cNvPicPr>
          <p:nvPr>
            <p:ph idx="1"/>
          </p:nvPr>
        </p:nvPicPr>
        <p:blipFill>
          <a:blip r:embed="rId1"/>
          <a:stretch>
            <a:fillRect/>
          </a:stretch>
        </p:blipFill>
        <p:spPr>
          <a:xfrm>
            <a:off x="2258695" y="2387600"/>
            <a:ext cx="7674610" cy="3616960"/>
          </a:xfrm>
          <a:prstGeom prst="rect">
            <a:avLst/>
          </a:prstGeom>
        </p:spPr>
      </p:pic>
      <p:sp>
        <p:nvSpPr>
          <p:cNvPr id="5" name="Text Box 4"/>
          <p:cNvSpPr txBox="1"/>
          <p:nvPr/>
        </p:nvSpPr>
        <p:spPr>
          <a:xfrm>
            <a:off x="1231900" y="5952490"/>
            <a:ext cx="9728835" cy="645160"/>
          </a:xfrm>
          <a:prstGeom prst="rect">
            <a:avLst/>
          </a:prstGeom>
          <a:noFill/>
        </p:spPr>
        <p:txBody>
          <a:bodyPr wrap="square" rtlCol="0">
            <a:spAutoFit/>
          </a:bodyPr>
          <a:p>
            <a:pPr algn="just"/>
            <a:r>
              <a:rPr lang="en-IN" altLang="en-US"/>
              <a:t>Core is </a:t>
            </a:r>
            <a:r>
              <a:rPr lang="en-US"/>
              <a:t>general execution engine for spark platform that all other functionality is built upon. It provides In-Memory computing and referencing datasets in external storage systems.</a:t>
            </a:r>
            <a:endParaRPr lang="en-US"/>
          </a:p>
        </p:txBody>
      </p:sp>
      <p:sp>
        <p:nvSpPr>
          <p:cNvPr id="6" name="Text Box 5"/>
          <p:cNvSpPr txBox="1"/>
          <p:nvPr/>
        </p:nvSpPr>
        <p:spPr>
          <a:xfrm>
            <a:off x="331470" y="2387600"/>
            <a:ext cx="1691640" cy="2861310"/>
          </a:xfrm>
          <a:prstGeom prst="rect">
            <a:avLst/>
          </a:prstGeom>
          <a:noFill/>
        </p:spPr>
        <p:txBody>
          <a:bodyPr wrap="square" rtlCol="0">
            <a:spAutoFit/>
          </a:bodyPr>
          <a:p>
            <a:pPr algn="just"/>
            <a:r>
              <a:rPr lang="en-IN" altLang="en-US"/>
              <a:t>I</a:t>
            </a:r>
            <a:r>
              <a:rPr lang="en-US"/>
              <a:t>ntroduces a new data abstraction called SchemaRDD, which provides support for structured and semi-structured data</a:t>
            </a:r>
            <a:endParaRPr lang="en-US"/>
          </a:p>
        </p:txBody>
      </p:sp>
      <p:sp>
        <p:nvSpPr>
          <p:cNvPr id="7" name="Text Box 6"/>
          <p:cNvSpPr txBox="1"/>
          <p:nvPr/>
        </p:nvSpPr>
        <p:spPr>
          <a:xfrm>
            <a:off x="330835" y="785495"/>
            <a:ext cx="5907405" cy="1198880"/>
          </a:xfrm>
          <a:prstGeom prst="rect">
            <a:avLst/>
          </a:prstGeom>
          <a:noFill/>
        </p:spPr>
        <p:txBody>
          <a:bodyPr wrap="square" rtlCol="0">
            <a:spAutoFit/>
          </a:bodyPr>
          <a:p>
            <a:pPr algn="just"/>
            <a:r>
              <a:rPr lang="en-US"/>
              <a:t>leverages Spark Core's fast scheduling capability to perform streaming analytics. It ingests data in mini-batches and performs RDD (Resilient Distributed Datasets) transformations on those mini-batches of data</a:t>
            </a:r>
            <a:endParaRPr lang="en-US"/>
          </a:p>
        </p:txBody>
      </p:sp>
      <p:sp>
        <p:nvSpPr>
          <p:cNvPr id="8" name="Text Box 7"/>
          <p:cNvSpPr txBox="1"/>
          <p:nvPr/>
        </p:nvSpPr>
        <p:spPr>
          <a:xfrm>
            <a:off x="6360160" y="785495"/>
            <a:ext cx="5702935" cy="1476375"/>
          </a:xfrm>
          <a:prstGeom prst="rect">
            <a:avLst/>
          </a:prstGeom>
          <a:noFill/>
        </p:spPr>
        <p:txBody>
          <a:bodyPr wrap="square" rtlCol="0">
            <a:spAutoFit/>
          </a:bodyPr>
          <a:p>
            <a:pPr algn="just"/>
            <a:r>
              <a:rPr lang="en-US"/>
              <a:t>distributed machine learning framework above Spark because of the distributed memory-based Spark architecture. It is, according to benchmarks, done by the MLlib developers against the Alternating Least Squares (ALS) implementations.</a:t>
            </a:r>
            <a:endParaRPr lang="en-US"/>
          </a:p>
        </p:txBody>
      </p:sp>
      <p:sp>
        <p:nvSpPr>
          <p:cNvPr id="9" name="Text Box 8"/>
          <p:cNvSpPr txBox="1"/>
          <p:nvPr/>
        </p:nvSpPr>
        <p:spPr>
          <a:xfrm>
            <a:off x="10032365" y="2387600"/>
            <a:ext cx="2030730" cy="3138170"/>
          </a:xfrm>
          <a:prstGeom prst="rect">
            <a:avLst/>
          </a:prstGeom>
          <a:noFill/>
        </p:spPr>
        <p:txBody>
          <a:bodyPr wrap="square" rtlCol="0">
            <a:spAutoFit/>
          </a:bodyPr>
          <a:p>
            <a:pPr algn="just"/>
            <a:r>
              <a:rPr lang="en-US"/>
              <a:t>It provides an API for expressing graph computation that can model the user-defined graphs by using Pregel abstraction API. It also provides an optimized runtime for this abstraction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070" y="62865"/>
            <a:ext cx="10515600" cy="1325563"/>
          </a:xfrm>
        </p:spPr>
        <p:txBody>
          <a:bodyPr/>
          <a:p>
            <a:r>
              <a:rPr lang="en-IN" altLang="en-US"/>
              <a:t>Resilient Distributed Dataset</a:t>
            </a:r>
            <a:endParaRPr lang="en-IN" altLang="en-US"/>
          </a:p>
        </p:txBody>
      </p:sp>
      <p:sp>
        <p:nvSpPr>
          <p:cNvPr id="3" name="Content Placeholder 2"/>
          <p:cNvSpPr>
            <a:spLocks noGrp="1"/>
          </p:cNvSpPr>
          <p:nvPr>
            <p:ph idx="1"/>
          </p:nvPr>
        </p:nvSpPr>
        <p:spPr>
          <a:xfrm>
            <a:off x="52070" y="1100455"/>
            <a:ext cx="11951335" cy="5076825"/>
          </a:xfrm>
        </p:spPr>
        <p:txBody>
          <a:bodyPr>
            <a:normAutofit lnSpcReduction="10000"/>
          </a:bodyPr>
          <a:p>
            <a:r>
              <a:rPr lang="en-IN" altLang="en-US"/>
              <a:t>RDD is a fundamental data structure of spark</a:t>
            </a:r>
            <a:endParaRPr lang="en-IN" altLang="en-US"/>
          </a:p>
          <a:p>
            <a:r>
              <a:rPr lang="en-IN" altLang="en-US"/>
              <a:t>It is an immutable distributed collection of objects (read only, partitioned)</a:t>
            </a:r>
            <a:endParaRPr lang="en-IN" altLang="en-US"/>
          </a:p>
          <a:p>
            <a:r>
              <a:rPr lang="en-IN" altLang="en-US"/>
              <a:t>Each dataset in RDD is divided into logical partitions, which may be computed on different nodes of cluster</a:t>
            </a:r>
            <a:endParaRPr lang="en-IN" altLang="en-US"/>
          </a:p>
          <a:p>
            <a:r>
              <a:rPr lang="en-IN" altLang="en-US"/>
              <a:t>can be created through deterministic operation on either data on stable storage or other RDDs</a:t>
            </a:r>
            <a:endParaRPr lang="en-IN" altLang="en-US"/>
          </a:p>
          <a:p>
            <a:r>
              <a:rPr lang="en-IN" altLang="en-US"/>
              <a:t>RDD is a fault tolerant collection of elements that can be operated in parallel</a:t>
            </a:r>
            <a:endParaRPr lang="en-IN" altLang="en-US"/>
          </a:p>
          <a:p>
            <a:r>
              <a:rPr lang="en-IN" altLang="en-US"/>
              <a:t>Craeting methods 1) Parallelizing an existing collection in your driver program 2)Referencing a dataset in an external storage system</a:t>
            </a:r>
            <a:endParaRPr lang="en-IN" altLang="en-US"/>
          </a:p>
          <a:p>
            <a:r>
              <a:rPr lang="en-IN" altLang="en-US"/>
              <a:t>Spark makes use of the concept of RDD to achieve faster and efficient MapReduce operations</a:t>
            </a:r>
            <a:endParaRPr lang="en-IN"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 y="-208280"/>
            <a:ext cx="10515600" cy="1325563"/>
          </a:xfrm>
        </p:spPr>
        <p:txBody>
          <a:bodyPr/>
          <a:p>
            <a:r>
              <a:rPr lang="en-IN" altLang="en-US"/>
              <a:t>data sharing is slow in mapreduce</a:t>
            </a:r>
            <a:endParaRPr lang="en-IN" altLang="en-US"/>
          </a:p>
        </p:txBody>
      </p:sp>
      <p:sp>
        <p:nvSpPr>
          <p:cNvPr id="3" name="Content Placeholder 2"/>
          <p:cNvSpPr>
            <a:spLocks noGrp="1"/>
          </p:cNvSpPr>
          <p:nvPr>
            <p:ph idx="1"/>
          </p:nvPr>
        </p:nvSpPr>
        <p:spPr>
          <a:xfrm>
            <a:off x="188595" y="722630"/>
            <a:ext cx="11830050" cy="5982970"/>
          </a:xfrm>
        </p:spPr>
        <p:txBody>
          <a:bodyPr/>
          <a:p>
            <a:r>
              <a:rPr lang="en-IN" altLang="en-US"/>
              <a:t>mapreduce is widely adopted for processing and generating large datasets with a parallel, distributed algorithm on a cluster</a:t>
            </a:r>
            <a:endParaRPr lang="en-IN" altLang="en-US"/>
          </a:p>
          <a:p>
            <a:r>
              <a:rPr lang="en-IN" altLang="en-US"/>
              <a:t>It allows users to write parallel computations, using a set of high-level operators, without having to worry about work distribution and fault tolerance</a:t>
            </a:r>
            <a:endParaRPr lang="en-IN" altLang="en-US"/>
          </a:p>
          <a:p>
            <a:r>
              <a:rPr lang="en-IN" altLang="en-US"/>
              <a:t>the only way to </a:t>
            </a:r>
            <a:r>
              <a:rPr lang="en-IN" altLang="en-US" b="1"/>
              <a:t>reuse data between computations</a:t>
            </a:r>
            <a:r>
              <a:rPr lang="en-IN" altLang="en-US"/>
              <a:t> (Ex: between two MapReduce jobs) is to write it to an external stable storage system (Ex: HDFS)</a:t>
            </a:r>
            <a:endParaRPr lang="en-IN" altLang="en-US"/>
          </a:p>
          <a:p>
            <a:r>
              <a:rPr lang="en-IN" altLang="en-US"/>
              <a:t>Both Iterative and Interactive applications require faster data sharing across parallel jobs</a:t>
            </a:r>
            <a:endParaRPr lang="en-IN" altLang="en-US"/>
          </a:p>
          <a:p>
            <a:r>
              <a:rPr lang="en-IN" altLang="en-US"/>
              <a:t>Data sharing is slow in MapReduce due to replication, serialization, and disk IO</a:t>
            </a:r>
            <a:endParaRPr lang="en-IN" altLang="en-US"/>
          </a:p>
          <a:p>
            <a:r>
              <a:rPr lang="en-IN" altLang="en-US"/>
              <a:t>Regarding storage system, most of the Hadoop applications, they spend more than 90% of the time doing HDFS read-write operations</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85" y="-224155"/>
            <a:ext cx="10515600" cy="1325563"/>
          </a:xfrm>
        </p:spPr>
        <p:txBody>
          <a:bodyPr/>
          <a:p>
            <a:r>
              <a:rPr lang="en-IN" altLang="en-US"/>
              <a:t>iterative operations on mapreduce</a:t>
            </a:r>
            <a:endParaRPr lang="en-IN" altLang="en-US"/>
          </a:p>
        </p:txBody>
      </p:sp>
      <p:pic>
        <p:nvPicPr>
          <p:cNvPr id="4" name="Content Placeholder 3"/>
          <p:cNvPicPr>
            <a:picLocks noChangeAspect="1"/>
          </p:cNvPicPr>
          <p:nvPr>
            <p:ph idx="1"/>
          </p:nvPr>
        </p:nvPicPr>
        <p:blipFill>
          <a:blip r:embed="rId1"/>
          <a:stretch>
            <a:fillRect/>
          </a:stretch>
        </p:blipFill>
        <p:spPr>
          <a:xfrm>
            <a:off x="4833620" y="1266190"/>
            <a:ext cx="7487285" cy="3063240"/>
          </a:xfrm>
          <a:prstGeom prst="rect">
            <a:avLst/>
          </a:prstGeom>
        </p:spPr>
      </p:pic>
      <p:sp>
        <p:nvSpPr>
          <p:cNvPr id="5" name="Text Box 4"/>
          <p:cNvSpPr txBox="1"/>
          <p:nvPr/>
        </p:nvSpPr>
        <p:spPr>
          <a:xfrm>
            <a:off x="316865" y="1101725"/>
            <a:ext cx="4411980" cy="645160"/>
          </a:xfrm>
          <a:prstGeom prst="rect">
            <a:avLst/>
          </a:prstGeom>
          <a:noFill/>
        </p:spPr>
        <p:txBody>
          <a:bodyPr wrap="square" rtlCol="0">
            <a:spAutoFit/>
          </a:bodyPr>
          <a:p>
            <a:r>
              <a:rPr lang="en-US"/>
              <a:t>Reuse intermediate results across multiple computations in multi-stage applications.</a:t>
            </a:r>
            <a:endParaRPr lang="en-US"/>
          </a:p>
        </p:txBody>
      </p:sp>
      <p:sp>
        <p:nvSpPr>
          <p:cNvPr id="6" name="Text Box 5"/>
          <p:cNvSpPr txBox="1"/>
          <p:nvPr/>
        </p:nvSpPr>
        <p:spPr>
          <a:xfrm>
            <a:off x="316865" y="2198370"/>
            <a:ext cx="4412615" cy="922020"/>
          </a:xfrm>
          <a:prstGeom prst="rect">
            <a:avLst/>
          </a:prstGeom>
          <a:noFill/>
        </p:spPr>
        <p:txBody>
          <a:bodyPr wrap="square" rtlCol="0">
            <a:spAutoFit/>
          </a:bodyPr>
          <a:p>
            <a:r>
              <a:rPr lang="en-US"/>
              <a:t>This incurs substantial overheads due to data replication, disk I/O, and serialization, which makes the system slow.</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6088</Words>
  <Application>WPS Presentation</Application>
  <PresentationFormat>Widescreen</PresentationFormat>
  <Paragraphs>118</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 Light</vt:lpstr>
      <vt:lpstr>Calibri</vt:lpstr>
      <vt:lpstr>Microsoft YaHei</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spark</dc:title>
  <dc:creator/>
  <cp:lastModifiedBy>srikrishna.sadula</cp:lastModifiedBy>
  <cp:revision>46</cp:revision>
  <dcterms:created xsi:type="dcterms:W3CDTF">2018-07-16T07:14:21Z</dcterms:created>
  <dcterms:modified xsi:type="dcterms:W3CDTF">2018-07-21T04:44:47Z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