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94" r:id="rId5"/>
    <p:sldId id="280" r:id="rId6"/>
    <p:sldId id="291" r:id="rId7"/>
    <p:sldId id="281" r:id="rId8"/>
    <p:sldId id="295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38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01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70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76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8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4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7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0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1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B330717-3958-461D-B267-4387FE79C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294" y="2827697"/>
            <a:ext cx="7733553" cy="1243667"/>
          </a:xfrm>
        </p:spPr>
        <p:txBody>
          <a:bodyPr>
            <a:normAutofit/>
          </a:bodyPr>
          <a:lstStyle/>
          <a:p>
            <a:pPr algn="ctr"/>
            <a:r>
              <a:rPr lang="en-US" sz="2800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Prudential BMI Case Study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ED8B4-1F66-4AD6-9BB5-55799E29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892" y="751762"/>
            <a:ext cx="8624358" cy="1020417"/>
          </a:xfrm>
        </p:spPr>
        <p:txBody>
          <a:bodyPr>
            <a:normAutofit/>
          </a:bodyPr>
          <a:lstStyle/>
          <a:p>
            <a:pPr algn="ctr"/>
            <a:r>
              <a:rPr lang="en-GB" sz="4800" u="sng" dirty="0">
                <a:solidFill>
                  <a:schemeClr val="tx1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TCS Technical Assessment</a:t>
            </a:r>
            <a:endParaRPr lang="en-US" dirty="0"/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54AF0-5B5D-4169-92EC-E6FE62AF201E}"/>
              </a:ext>
            </a:extLst>
          </p:cNvPr>
          <p:cNvSpPr txBox="1"/>
          <p:nvPr/>
        </p:nvSpPr>
        <p:spPr>
          <a:xfrm>
            <a:off x="2570922" y="4736931"/>
            <a:ext cx="621526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1394D"/>
              </a:solidFill>
              <a:effectLst/>
              <a:uLnTx/>
              <a:uFillTx/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marR="0" lvl="0" indent="0" algn="ctr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31394D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Krishna Hariramani</a:t>
            </a:r>
          </a:p>
          <a:p>
            <a:pPr marL="0" marR="0" lvl="0" indent="0" algn="ctr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noProof="0" dirty="0">
                <a:solidFill>
                  <a:srgbClr val="3139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20/12/2021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7087B-FF6E-4233-BA3A-038B20317AB0}"/>
              </a:ext>
            </a:extLst>
          </p:cNvPr>
          <p:cNvSpPr/>
          <p:nvPr/>
        </p:nvSpPr>
        <p:spPr>
          <a:xfrm>
            <a:off x="1850812" y="792463"/>
            <a:ext cx="7832035" cy="57474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2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7338AA-2AA9-4349-A71F-427B8678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29" y="562570"/>
            <a:ext cx="8022453" cy="57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330717-3958-461D-B267-4387FE79C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521" y="2239618"/>
            <a:ext cx="6586525" cy="375699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High Level Overview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Model Building and experimentation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Data Cleaning &amp; Preparation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Training Model and Evaluation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Operational the Model</a:t>
            </a:r>
          </a:p>
          <a:p>
            <a:pPr algn="l"/>
            <a:endParaRPr lang="en-US" sz="2800" b="1" i="1" u="sng" dirty="0">
              <a:solidFill>
                <a:srgbClr val="0070C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ED8B4-1F66-4AD6-9BB5-55799E29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513" y="861391"/>
            <a:ext cx="4320210" cy="910788"/>
          </a:xfrm>
        </p:spPr>
        <p:txBody>
          <a:bodyPr>
            <a:normAutofit/>
          </a:bodyPr>
          <a:lstStyle/>
          <a:p>
            <a:pPr algn="ctr"/>
            <a:r>
              <a:rPr lang="en-GB" sz="4800" u="sng" dirty="0">
                <a:solidFill>
                  <a:srgbClr val="0070C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Agenda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38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D8B4-1F66-4AD6-9BB5-55799E29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8457" y="-35062"/>
            <a:ext cx="5875085" cy="910788"/>
          </a:xfrm>
        </p:spPr>
        <p:txBody>
          <a:bodyPr>
            <a:normAutofit/>
          </a:bodyPr>
          <a:lstStyle/>
          <a:p>
            <a:pPr algn="ctr"/>
            <a:r>
              <a:rPr lang="en-GB" sz="4800" u="sng" dirty="0">
                <a:solidFill>
                  <a:srgbClr val="0070C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High Level Overview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54DD8-0790-4B68-8171-CAAA6FA4A960}"/>
              </a:ext>
            </a:extLst>
          </p:cNvPr>
          <p:cNvSpPr/>
          <p:nvPr/>
        </p:nvSpPr>
        <p:spPr>
          <a:xfrm>
            <a:off x="377905" y="913899"/>
            <a:ext cx="5533531" cy="58221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0BF94B-7E22-4FDF-9E0A-2C09FB83371C}"/>
              </a:ext>
            </a:extLst>
          </p:cNvPr>
          <p:cNvSpPr/>
          <p:nvPr/>
        </p:nvSpPr>
        <p:spPr>
          <a:xfrm>
            <a:off x="450970" y="1093976"/>
            <a:ext cx="3130485" cy="528843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706FDE-0E7B-45B6-9C81-F76FA9B96C50}"/>
              </a:ext>
            </a:extLst>
          </p:cNvPr>
          <p:cNvSpPr/>
          <p:nvPr/>
        </p:nvSpPr>
        <p:spPr>
          <a:xfrm>
            <a:off x="566452" y="1330743"/>
            <a:ext cx="1274190" cy="9887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Convert weight to 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B232-5398-4103-980C-0A468C7F69CC}"/>
              </a:ext>
            </a:extLst>
          </p:cNvPr>
          <p:cNvSpPr txBox="1"/>
          <p:nvPr/>
        </p:nvSpPr>
        <p:spPr>
          <a:xfrm>
            <a:off x="857195" y="6042172"/>
            <a:ext cx="242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Cleaning and prep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D8DA57-A116-4CB6-8BF3-F7B66AF15FE0}"/>
              </a:ext>
            </a:extLst>
          </p:cNvPr>
          <p:cNvSpPr/>
          <p:nvPr/>
        </p:nvSpPr>
        <p:spPr>
          <a:xfrm>
            <a:off x="2068451" y="1330292"/>
            <a:ext cx="1274190" cy="9887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Convert height to 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6B813F-185B-443A-B209-D0A5BF0BBA3B}"/>
              </a:ext>
            </a:extLst>
          </p:cNvPr>
          <p:cNvSpPr/>
          <p:nvPr/>
        </p:nvSpPr>
        <p:spPr>
          <a:xfrm>
            <a:off x="2068451" y="2591462"/>
            <a:ext cx="1274190" cy="9887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ground truth using BMI formula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694691-085C-4D5F-AD0E-4B22B9AF3956}"/>
              </a:ext>
            </a:extLst>
          </p:cNvPr>
          <p:cNvSpPr/>
          <p:nvPr/>
        </p:nvSpPr>
        <p:spPr>
          <a:xfrm>
            <a:off x="566452" y="2591462"/>
            <a:ext cx="1274190" cy="9887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Split data into train and test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93ADF-BD73-47F7-A30B-2177DE0786F3}"/>
              </a:ext>
            </a:extLst>
          </p:cNvPr>
          <p:cNvSpPr txBox="1"/>
          <p:nvPr/>
        </p:nvSpPr>
        <p:spPr>
          <a:xfrm>
            <a:off x="2158007" y="6394707"/>
            <a:ext cx="284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Jupyter Notebook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58F9B-4F4C-43EB-A31B-CDCB9D87156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840642" y="1824687"/>
            <a:ext cx="227809" cy="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E2EB2F-198A-4AE1-8770-02A2896D49A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705546" y="2319082"/>
            <a:ext cx="0" cy="27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240A83-FDD7-479F-B057-F314C2FE5278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1840642" y="3085857"/>
            <a:ext cx="22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5266311-1CEE-4069-BD85-9E10265FE09A}"/>
              </a:ext>
            </a:extLst>
          </p:cNvPr>
          <p:cNvSpPr/>
          <p:nvPr/>
        </p:nvSpPr>
        <p:spPr>
          <a:xfrm>
            <a:off x="566452" y="5063331"/>
            <a:ext cx="1274190" cy="10008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Fit scaler with train data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F3806E1-17AE-42C9-8071-E2886ABBF2E7}"/>
              </a:ext>
            </a:extLst>
          </p:cNvPr>
          <p:cNvSpPr/>
          <p:nvPr/>
        </p:nvSpPr>
        <p:spPr>
          <a:xfrm>
            <a:off x="2039394" y="3863161"/>
            <a:ext cx="1274190" cy="10008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Transform train data with scaler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3CFB7BD-B54D-47B2-93ED-311C4F23D290}"/>
              </a:ext>
            </a:extLst>
          </p:cNvPr>
          <p:cNvSpPr/>
          <p:nvPr/>
        </p:nvSpPr>
        <p:spPr>
          <a:xfrm>
            <a:off x="2039393" y="5052346"/>
            <a:ext cx="1274190" cy="10008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Transform test data with scaler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42F09C3-F801-4992-A8AF-36A13B90084C}"/>
              </a:ext>
            </a:extLst>
          </p:cNvPr>
          <p:cNvSpPr/>
          <p:nvPr/>
        </p:nvSpPr>
        <p:spPr>
          <a:xfrm>
            <a:off x="3726773" y="1107957"/>
            <a:ext cx="1840588" cy="530073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98B0EF-E587-4CA3-9C52-FA1CB7C1F063}"/>
              </a:ext>
            </a:extLst>
          </p:cNvPr>
          <p:cNvSpPr txBox="1"/>
          <p:nvPr/>
        </p:nvSpPr>
        <p:spPr>
          <a:xfrm>
            <a:off x="3892156" y="5863323"/>
            <a:ext cx="174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Train and evaluate model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86E9EDB-0F4D-4768-A0B5-C9632813666A}"/>
              </a:ext>
            </a:extLst>
          </p:cNvPr>
          <p:cNvSpPr/>
          <p:nvPr/>
        </p:nvSpPr>
        <p:spPr>
          <a:xfrm>
            <a:off x="3851673" y="1273860"/>
            <a:ext cx="1272622" cy="10356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Perform 5 fold cross validation and compute score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7D66CE3-C9EE-4910-AFFE-ACB575DE4D30}"/>
              </a:ext>
            </a:extLst>
          </p:cNvPr>
          <p:cNvSpPr/>
          <p:nvPr/>
        </p:nvSpPr>
        <p:spPr>
          <a:xfrm>
            <a:off x="3858140" y="2455272"/>
            <a:ext cx="1272622" cy="10356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Train model with train data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6936816-F657-4933-BD2D-83821755A1F3}"/>
              </a:ext>
            </a:extLst>
          </p:cNvPr>
          <p:cNvSpPr/>
          <p:nvPr/>
        </p:nvSpPr>
        <p:spPr>
          <a:xfrm>
            <a:off x="3858140" y="3656165"/>
            <a:ext cx="1272622" cy="10356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Compute model score on test data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945BD2-B97C-48FC-BAFB-997F99787839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1840642" y="4363567"/>
            <a:ext cx="198752" cy="120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920EAB-8A85-4EDE-8F7D-AB812C030AE3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1840642" y="5552752"/>
            <a:ext cx="198751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8C6C23-5A96-459B-87E5-F3BBF3874AAC}"/>
              </a:ext>
            </a:extLst>
          </p:cNvPr>
          <p:cNvCxnSpPr>
            <a:stCxn id="49" idx="3"/>
            <a:endCxn id="54" idx="1"/>
          </p:cNvCxnSpPr>
          <p:nvPr/>
        </p:nvCxnSpPr>
        <p:spPr>
          <a:xfrm flipV="1">
            <a:off x="3313584" y="1791677"/>
            <a:ext cx="538089" cy="257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82984F-9895-4D71-9C20-48531A8D1C88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 flipV="1">
            <a:off x="3313584" y="2973089"/>
            <a:ext cx="544556" cy="13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A2F9D9-90C8-441A-B9A4-7678C2197811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4494451" y="3490905"/>
            <a:ext cx="0" cy="16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5753DC-C90B-4FB7-A002-A878B491FA4C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 flipV="1">
            <a:off x="3313583" y="4173982"/>
            <a:ext cx="544557" cy="137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D6932A5-C505-4161-8A24-7F835A7D5B56}"/>
              </a:ext>
            </a:extLst>
          </p:cNvPr>
          <p:cNvSpPr/>
          <p:nvPr/>
        </p:nvSpPr>
        <p:spPr>
          <a:xfrm>
            <a:off x="566452" y="3863161"/>
            <a:ext cx="1274190" cy="10008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Perform distribution analysis on features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FB71C3-5F39-46D2-89D9-231C5CB8E0B6}"/>
              </a:ext>
            </a:extLst>
          </p:cNvPr>
          <p:cNvCxnSpPr>
            <a:cxnSpLocks/>
            <a:stCxn id="20" idx="2"/>
            <a:endCxn id="77" idx="0"/>
          </p:cNvCxnSpPr>
          <p:nvPr/>
        </p:nvCxnSpPr>
        <p:spPr>
          <a:xfrm>
            <a:off x="1203547" y="3580252"/>
            <a:ext cx="0" cy="28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3BFBE3-1DB8-4365-9064-7A0283235CBF}"/>
              </a:ext>
            </a:extLst>
          </p:cNvPr>
          <p:cNvCxnSpPr>
            <a:stCxn id="77" idx="2"/>
            <a:endCxn id="48" idx="0"/>
          </p:cNvCxnSpPr>
          <p:nvPr/>
        </p:nvCxnSpPr>
        <p:spPr>
          <a:xfrm>
            <a:off x="1203547" y="4863973"/>
            <a:ext cx="0" cy="19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6BD15534-5E86-41B8-9745-B31A7AE78C3B}"/>
              </a:ext>
            </a:extLst>
          </p:cNvPr>
          <p:cNvSpPr/>
          <p:nvPr/>
        </p:nvSpPr>
        <p:spPr>
          <a:xfrm>
            <a:off x="3865429" y="4835111"/>
            <a:ext cx="1272622" cy="10356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Save model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74CE27B-4500-43CA-93DB-82D9545FB1A7}"/>
              </a:ext>
            </a:extLst>
          </p:cNvPr>
          <p:cNvCxnSpPr>
            <a:stCxn id="56" idx="2"/>
            <a:endCxn id="128" idx="0"/>
          </p:cNvCxnSpPr>
          <p:nvPr/>
        </p:nvCxnSpPr>
        <p:spPr>
          <a:xfrm>
            <a:off x="4494451" y="4691798"/>
            <a:ext cx="7289" cy="14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46DD13A-0D91-43A8-B535-6E6D68C607CD}"/>
              </a:ext>
            </a:extLst>
          </p:cNvPr>
          <p:cNvSpPr/>
          <p:nvPr/>
        </p:nvSpPr>
        <p:spPr>
          <a:xfrm>
            <a:off x="6477844" y="913899"/>
            <a:ext cx="4772294" cy="58221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D132DD-5A72-4D57-A9F8-271F73085296}"/>
              </a:ext>
            </a:extLst>
          </p:cNvPr>
          <p:cNvSpPr/>
          <p:nvPr/>
        </p:nvSpPr>
        <p:spPr>
          <a:xfrm>
            <a:off x="6608235" y="1093975"/>
            <a:ext cx="4382675" cy="5170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0489629F-0DAD-448F-8B98-1B39CEB887AA}"/>
              </a:ext>
            </a:extLst>
          </p:cNvPr>
          <p:cNvSpPr/>
          <p:nvPr/>
        </p:nvSpPr>
        <p:spPr>
          <a:xfrm>
            <a:off x="6903000" y="1182056"/>
            <a:ext cx="3701412" cy="47609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6938EBC3-A120-4AFD-B0B6-3CF2D54F0DBF}"/>
              </a:ext>
            </a:extLst>
          </p:cNvPr>
          <p:cNvSpPr/>
          <p:nvPr/>
        </p:nvSpPr>
        <p:spPr>
          <a:xfrm>
            <a:off x="7189557" y="1378881"/>
            <a:ext cx="3130485" cy="419945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B4430CF4-5ABA-4FAD-8BD3-110A8298CA23}"/>
              </a:ext>
            </a:extLst>
          </p:cNvPr>
          <p:cNvSpPr/>
          <p:nvPr/>
        </p:nvSpPr>
        <p:spPr>
          <a:xfrm>
            <a:off x="7320749" y="2434606"/>
            <a:ext cx="1274190" cy="9887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Load model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CF61D422-D5E1-4588-A16B-FCA95CCAFE76}"/>
              </a:ext>
            </a:extLst>
          </p:cNvPr>
          <p:cNvSpPr/>
          <p:nvPr/>
        </p:nvSpPr>
        <p:spPr>
          <a:xfrm>
            <a:off x="8822748" y="2434155"/>
            <a:ext cx="1274190" cy="9887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Prepare Inputs to model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ABA04607-F06C-4771-980C-F00AFC5EC236}"/>
              </a:ext>
            </a:extLst>
          </p:cNvPr>
          <p:cNvSpPr/>
          <p:nvPr/>
        </p:nvSpPr>
        <p:spPr>
          <a:xfrm>
            <a:off x="8822748" y="3695325"/>
            <a:ext cx="1274190" cy="9887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Predict BMI using </a:t>
            </a:r>
            <a:r>
              <a:rPr lang="en-GB" sz="1400" dirty="0" err="1"/>
              <a:t>ht</a:t>
            </a:r>
            <a:r>
              <a:rPr lang="en-GB" sz="1400" dirty="0"/>
              <a:t> and </a:t>
            </a:r>
            <a:r>
              <a:rPr lang="en-GB" sz="1400" dirty="0" err="1"/>
              <a:t>wt</a:t>
            </a:r>
            <a:endParaRPr lang="en-GB" sz="1400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A416DFE-714F-4AA3-839C-4C34B71AC916}"/>
              </a:ext>
            </a:extLst>
          </p:cNvPr>
          <p:cNvSpPr/>
          <p:nvPr/>
        </p:nvSpPr>
        <p:spPr>
          <a:xfrm>
            <a:off x="7320749" y="3695325"/>
            <a:ext cx="1274190" cy="9887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Apply business logic to get quote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12AB323-11F7-419F-82F1-0C83C239B325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 flipV="1">
            <a:off x="8594939" y="2928550"/>
            <a:ext cx="227809" cy="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3043E5A-47A9-42BC-89C1-E82618879408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9459843" y="3422945"/>
            <a:ext cx="0" cy="27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43B4824-0AEB-4B0D-8482-72BF81F0E199}"/>
              </a:ext>
            </a:extLst>
          </p:cNvPr>
          <p:cNvCxnSpPr>
            <a:cxnSpLocks/>
            <a:stCxn id="180" idx="1"/>
            <a:endCxn id="181" idx="3"/>
          </p:cNvCxnSpPr>
          <p:nvPr/>
        </p:nvCxnSpPr>
        <p:spPr>
          <a:xfrm flipH="1">
            <a:off x="8594939" y="4189720"/>
            <a:ext cx="22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F97E290-C2F6-4A63-A3AD-9B14E71F1473}"/>
              </a:ext>
            </a:extLst>
          </p:cNvPr>
          <p:cNvSpPr/>
          <p:nvPr/>
        </p:nvSpPr>
        <p:spPr>
          <a:xfrm>
            <a:off x="7386337" y="1564418"/>
            <a:ext cx="2692533" cy="706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Inputs -: age, gender, weight, height, 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95014876-6334-4AFB-80EA-ECBEAB458620}"/>
              </a:ext>
            </a:extLst>
          </p:cNvPr>
          <p:cNvSpPr/>
          <p:nvPr/>
        </p:nvSpPr>
        <p:spPr>
          <a:xfrm>
            <a:off x="7283280" y="4834885"/>
            <a:ext cx="2975946" cy="5371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 -: Insurance quote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B4D0E20-D979-4BC9-AE40-A4E462945FEC}"/>
              </a:ext>
            </a:extLst>
          </p:cNvPr>
          <p:cNvSpPr txBox="1"/>
          <p:nvPr/>
        </p:nvSpPr>
        <p:spPr>
          <a:xfrm>
            <a:off x="6994551" y="5926162"/>
            <a:ext cx="3941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Run in Multiprocess for batch mode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6D6C4FB-1BEA-4B52-A905-B5AA677B918F}"/>
              </a:ext>
            </a:extLst>
          </p:cNvPr>
          <p:cNvSpPr txBox="1"/>
          <p:nvPr/>
        </p:nvSpPr>
        <p:spPr>
          <a:xfrm>
            <a:off x="7709524" y="5585290"/>
            <a:ext cx="222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 for a single input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A25D901-FF2C-49B3-93E6-22752096A4B4}"/>
              </a:ext>
            </a:extLst>
          </p:cNvPr>
          <p:cNvSpPr txBox="1"/>
          <p:nvPr/>
        </p:nvSpPr>
        <p:spPr>
          <a:xfrm>
            <a:off x="7957844" y="6285242"/>
            <a:ext cx="284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28258398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D8B4-1F66-4AD6-9BB5-55799E29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133" y="298172"/>
            <a:ext cx="8915399" cy="551329"/>
          </a:xfrm>
        </p:spPr>
        <p:txBody>
          <a:bodyPr>
            <a:noAutofit/>
          </a:bodyPr>
          <a:lstStyle/>
          <a:p>
            <a:pPr algn="ctr"/>
            <a:r>
              <a:rPr lang="en-GB" sz="2400" u="sng" dirty="0">
                <a:solidFill>
                  <a:srgbClr val="0070C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Data Cleaning and Preparation – Converting weight and height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E2409-1003-457F-A686-789827FB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1" y="1512332"/>
            <a:ext cx="5140522" cy="216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8D588-EF6A-4433-992C-B4347E5C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73" y="1455182"/>
            <a:ext cx="5640845" cy="2219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0FC61-1AA0-4ED3-8293-A94F7522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334" y="4125153"/>
            <a:ext cx="8972007" cy="21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60DC8E-A8FF-4315-8983-EB207183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255" y="536712"/>
            <a:ext cx="8915399" cy="551329"/>
          </a:xfrm>
        </p:spPr>
        <p:txBody>
          <a:bodyPr>
            <a:noAutofit/>
          </a:bodyPr>
          <a:lstStyle/>
          <a:p>
            <a:pPr algn="ctr"/>
            <a:r>
              <a:rPr lang="en-GB" sz="2400" u="sng" dirty="0">
                <a:solidFill>
                  <a:srgbClr val="0070C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Data Cleaning and Preparation – Calculate ground truth and Split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EEF4D7-728C-48AB-87A1-0EE4D1B14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07" y="1419017"/>
            <a:ext cx="4782615" cy="2099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365EFF-FAB2-4025-9CC7-CC7A7F18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2" y="4057236"/>
            <a:ext cx="4514850" cy="2381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641747-5D09-427F-A47F-11339D4E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345" y="4066761"/>
            <a:ext cx="4391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512543E-0343-4430-8435-D1D008657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255" y="536712"/>
            <a:ext cx="8915399" cy="551329"/>
          </a:xfrm>
        </p:spPr>
        <p:txBody>
          <a:bodyPr>
            <a:noAutofit/>
          </a:bodyPr>
          <a:lstStyle/>
          <a:p>
            <a:pPr algn="ctr"/>
            <a:r>
              <a:rPr lang="en-GB" sz="2400" u="sng" dirty="0">
                <a:solidFill>
                  <a:srgbClr val="0070C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Data Cleaning and Preparation – Fit scaler on train and transform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1D91F-4254-4FDF-B045-4461DC07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53" y="1503086"/>
            <a:ext cx="60388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D8B4-1F66-4AD6-9BB5-55799E29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156" y="112643"/>
            <a:ext cx="8485679" cy="910788"/>
          </a:xfrm>
        </p:spPr>
        <p:txBody>
          <a:bodyPr>
            <a:noAutofit/>
          </a:bodyPr>
          <a:lstStyle/>
          <a:p>
            <a:pPr algn="ctr"/>
            <a:r>
              <a:rPr lang="en-GB" sz="2800" u="sng" dirty="0">
                <a:solidFill>
                  <a:srgbClr val="0070C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Data Cleaning and Preparation – Feature Distributions</a:t>
            </a:r>
            <a:endParaRPr lang="en-US" sz="28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0EF2C-AE12-448E-ACFD-03CC2AA096D9}"/>
              </a:ext>
            </a:extLst>
          </p:cNvPr>
          <p:cNvSpPr/>
          <p:nvPr/>
        </p:nvSpPr>
        <p:spPr>
          <a:xfrm>
            <a:off x="1198138" y="1292986"/>
            <a:ext cx="144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-: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31FCC-9187-4A6A-8627-C82D6926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86" y="1765848"/>
            <a:ext cx="3273194" cy="2143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499C1-4527-4FF8-BF12-E2D360C0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95" y="1662318"/>
            <a:ext cx="3434647" cy="2247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0A2F3F-C1D4-4F39-A53F-B018FA2FC708}"/>
              </a:ext>
            </a:extLst>
          </p:cNvPr>
          <p:cNvSpPr/>
          <p:nvPr/>
        </p:nvSpPr>
        <p:spPr>
          <a:xfrm>
            <a:off x="1198137" y="4282501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-: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6B0C5-8198-48C6-A8B5-AAE3AEBC2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17" y="4651833"/>
            <a:ext cx="3228666" cy="2143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A02FBA-A640-47DE-8938-98DE16F22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573" y="4651833"/>
            <a:ext cx="3153490" cy="21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0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heel spokes="1"/>
      </p:transition>
    </mc:Choice>
    <mc:Fallback xmlns="">
      <p:transition spd="slow">
        <p:wheel spokes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496C1B-DBD2-4FB8-BD97-F4AE41FB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27" y="1845810"/>
            <a:ext cx="8135940" cy="91078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A930B3-0E5D-4B18-9F52-C1A528F82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156" y="112643"/>
            <a:ext cx="8485679" cy="910788"/>
          </a:xfrm>
        </p:spPr>
        <p:txBody>
          <a:bodyPr>
            <a:noAutofit/>
          </a:bodyPr>
          <a:lstStyle/>
          <a:p>
            <a:pPr algn="ctr"/>
            <a:r>
              <a:rPr lang="en-GB" sz="2800" u="sng" dirty="0">
                <a:solidFill>
                  <a:srgbClr val="0070C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Train model and evaluation</a:t>
            </a:r>
            <a:endParaRPr lang="en-US" sz="28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15B06-5CB4-4B4B-B8D0-5D5419FF78A8}"/>
              </a:ext>
            </a:extLst>
          </p:cNvPr>
          <p:cNvSpPr/>
          <p:nvPr/>
        </p:nvSpPr>
        <p:spPr>
          <a:xfrm>
            <a:off x="1198138" y="1292986"/>
            <a:ext cx="253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-: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6BBDA-640D-4792-B657-7FADE776E3FD}"/>
              </a:ext>
            </a:extLst>
          </p:cNvPr>
          <p:cNvSpPr/>
          <p:nvPr/>
        </p:nvSpPr>
        <p:spPr>
          <a:xfrm>
            <a:off x="1198138" y="3394312"/>
            <a:ext cx="328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Regressor -: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304E86-21DE-48D8-843E-A89BEAFB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827" y="3948505"/>
            <a:ext cx="8135940" cy="7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D8B4-1F66-4AD6-9BB5-55799E29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65" y="441235"/>
            <a:ext cx="8521148" cy="910788"/>
          </a:xfrm>
        </p:spPr>
        <p:txBody>
          <a:bodyPr>
            <a:normAutofit/>
          </a:bodyPr>
          <a:lstStyle/>
          <a:p>
            <a:pPr algn="ctr"/>
            <a:r>
              <a:rPr lang="en-GB" sz="4800" u="sng" dirty="0">
                <a:solidFill>
                  <a:srgbClr val="0070C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Operationalising the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565DA-0F82-48E7-A310-4B782E29F269}"/>
              </a:ext>
            </a:extLst>
          </p:cNvPr>
          <p:cNvSpPr/>
          <p:nvPr/>
        </p:nvSpPr>
        <p:spPr>
          <a:xfrm>
            <a:off x="9253368" y="3345274"/>
            <a:ext cx="1855304" cy="111498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412EB-0610-4101-AA04-92F0AA64DF47}"/>
              </a:ext>
            </a:extLst>
          </p:cNvPr>
          <p:cNvSpPr/>
          <p:nvPr/>
        </p:nvSpPr>
        <p:spPr>
          <a:xfrm>
            <a:off x="3163955" y="2742834"/>
            <a:ext cx="1855304" cy="111498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Airflow/K8 Split</a:t>
            </a:r>
            <a:r>
              <a:rPr kumimoji="0" lang="en-US" sz="1600" b="1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inputs in batches of 4, run 10 pods in parallel</a:t>
            </a:r>
            <a:endParaRPr kumimoji="0" lang="en-US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6B9853-9DA2-448C-A81C-36422EA6A97A}"/>
              </a:ext>
            </a:extLst>
          </p:cNvPr>
          <p:cNvSpPr/>
          <p:nvPr/>
        </p:nvSpPr>
        <p:spPr>
          <a:xfrm>
            <a:off x="175537" y="2752117"/>
            <a:ext cx="1855304" cy="106664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Web API takes</a:t>
            </a:r>
            <a:r>
              <a:rPr kumimoji="0" lang="en-US" sz="1600" b="1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multiple inputs from user</a:t>
            </a:r>
            <a:endParaRPr kumimoji="0" lang="en-US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926BC27-FCF3-4E09-883C-6D7417034C7E}"/>
              </a:ext>
            </a:extLst>
          </p:cNvPr>
          <p:cNvSpPr/>
          <p:nvPr/>
        </p:nvSpPr>
        <p:spPr>
          <a:xfrm>
            <a:off x="2057380" y="3110948"/>
            <a:ext cx="1093306" cy="318052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B743FB2-59C8-4D3D-BD38-A720BB821305}"/>
              </a:ext>
            </a:extLst>
          </p:cNvPr>
          <p:cNvSpPr/>
          <p:nvPr/>
        </p:nvSpPr>
        <p:spPr>
          <a:xfrm rot="10800000">
            <a:off x="5019259" y="4453193"/>
            <a:ext cx="1285498" cy="318052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D4E25F6-9668-45BF-AC66-4A073F5B9BA2}"/>
              </a:ext>
            </a:extLst>
          </p:cNvPr>
          <p:cNvSpPr/>
          <p:nvPr/>
        </p:nvSpPr>
        <p:spPr>
          <a:xfrm>
            <a:off x="8160062" y="3500710"/>
            <a:ext cx="1093306" cy="318052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F80444A-D9C7-48B4-9BD6-17CB181D4DD4}"/>
              </a:ext>
            </a:extLst>
          </p:cNvPr>
          <p:cNvSpPr/>
          <p:nvPr/>
        </p:nvSpPr>
        <p:spPr>
          <a:xfrm rot="10800000">
            <a:off x="8160062" y="3833311"/>
            <a:ext cx="1093306" cy="318052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9ADF15-AE46-4B05-9542-395ADA8C0FD0}"/>
              </a:ext>
            </a:extLst>
          </p:cNvPr>
          <p:cNvSpPr/>
          <p:nvPr/>
        </p:nvSpPr>
        <p:spPr>
          <a:xfrm>
            <a:off x="6304758" y="3032833"/>
            <a:ext cx="1855304" cy="181733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Python Script running 4</a:t>
            </a:r>
            <a:r>
              <a:rPr kumimoji="0" lang="en-US" sz="1600" b="1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inputs in parallel</a:t>
            </a:r>
            <a:endParaRPr kumimoji="0" lang="en-US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54EE572-3389-4492-A348-536E4AA01819}"/>
              </a:ext>
            </a:extLst>
          </p:cNvPr>
          <p:cNvSpPr/>
          <p:nvPr/>
        </p:nvSpPr>
        <p:spPr>
          <a:xfrm>
            <a:off x="5021344" y="3179178"/>
            <a:ext cx="1283413" cy="318052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A0861E-1B0A-465A-9DF7-5F75924A3F4D}"/>
              </a:ext>
            </a:extLst>
          </p:cNvPr>
          <p:cNvSpPr/>
          <p:nvPr/>
        </p:nvSpPr>
        <p:spPr>
          <a:xfrm>
            <a:off x="3163954" y="4133645"/>
            <a:ext cx="1855304" cy="111498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Airflow/K8 Aggregate results from all pods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FB4F8-7BEE-4971-923E-2E0F96C84B08}"/>
              </a:ext>
            </a:extLst>
          </p:cNvPr>
          <p:cNvSpPr/>
          <p:nvPr/>
        </p:nvSpPr>
        <p:spPr>
          <a:xfrm>
            <a:off x="175537" y="4181989"/>
            <a:ext cx="1855304" cy="106664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Web API displays output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EE45692-D46E-4922-B2A8-AC5462E61B11}"/>
              </a:ext>
            </a:extLst>
          </p:cNvPr>
          <p:cNvSpPr/>
          <p:nvPr/>
        </p:nvSpPr>
        <p:spPr>
          <a:xfrm rot="10800000">
            <a:off x="2070648" y="4532113"/>
            <a:ext cx="1093306" cy="318052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TCS Technical Assessment</vt:lpstr>
      <vt:lpstr>Agenda</vt:lpstr>
      <vt:lpstr>High Level Overview</vt:lpstr>
      <vt:lpstr>Data Cleaning and Preparation – Converting weight and height</vt:lpstr>
      <vt:lpstr>Data Cleaning and Preparation – Calculate ground truth and Split data</vt:lpstr>
      <vt:lpstr>Data Cleaning and Preparation – Fit scaler on train and transform test</vt:lpstr>
      <vt:lpstr>Data Cleaning and Preparation – Feature Distributions</vt:lpstr>
      <vt:lpstr>Train model and evaluation</vt:lpstr>
      <vt:lpstr>Operationalising the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Hariramani</dc:creator>
  <cp:lastModifiedBy>Krishna Hariramani</cp:lastModifiedBy>
  <cp:revision>10</cp:revision>
  <dcterms:created xsi:type="dcterms:W3CDTF">2021-12-20T20:39:30Z</dcterms:created>
  <dcterms:modified xsi:type="dcterms:W3CDTF">2021-12-20T21:56:16Z</dcterms:modified>
</cp:coreProperties>
</file>