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9" r:id="rId26"/>
    <p:sldId id="281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606" autoAdjust="0"/>
  </p:normalViewPr>
  <p:slideViewPr>
    <p:cSldViewPr snapToGrid="0">
      <p:cViewPr varScale="1">
        <p:scale>
          <a:sx n="44" d="100"/>
          <a:sy n="44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5521-B08D-43F3-B532-99BA98571725}" type="datetimeFigureOut">
              <a:rPr lang="bg-BG" smtClean="0"/>
              <a:t>22.12.2020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DCB35-C721-449C-9540-C0FB3F6B87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23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wg.org/svg2-draf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 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уеб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стандарт,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който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препоръчва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W3C.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интегрира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W3C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 и XSL.</a:t>
            </a:r>
          </a:p>
          <a:p>
            <a:r>
              <a:rPr lang="ru-RU" dirty="0" smtClean="0">
                <a:effectLst/>
              </a:rPr>
              <a:t>SVG 1.1 е вече широко </a:t>
            </a:r>
            <a:r>
              <a:rPr lang="ru-RU" dirty="0" err="1" smtClean="0">
                <a:effectLst/>
              </a:rPr>
              <a:t>поддържан</a:t>
            </a:r>
            <a:r>
              <a:rPr lang="ru-RU" dirty="0" smtClean="0">
                <a:effectLst/>
              </a:rPr>
              <a:t> от </a:t>
            </a:r>
            <a:r>
              <a:rPr lang="ru-RU" dirty="0" err="1" smtClean="0">
                <a:effectLst/>
              </a:rPr>
              <a:t>всички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основни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браузъри</a:t>
            </a:r>
            <a:r>
              <a:rPr lang="ru-RU" dirty="0" smtClean="0">
                <a:effectLst/>
              </a:rPr>
              <a:t> и устройства и е </a:t>
            </a:r>
            <a:r>
              <a:rPr lang="ru-RU" dirty="0" err="1" smtClean="0">
                <a:effectLst/>
              </a:rPr>
              <a:t>признат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като</a:t>
            </a:r>
            <a:r>
              <a:rPr lang="ru-RU" dirty="0" smtClean="0">
                <a:effectLst/>
              </a:rPr>
              <a:t> HTML5 стандарт. </a:t>
            </a:r>
            <a:r>
              <a:rPr lang="ru-RU" dirty="0" err="1" smtClean="0">
                <a:effectLst/>
              </a:rPr>
              <a:t>Единствените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браузъри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които</a:t>
            </a:r>
            <a:r>
              <a:rPr lang="ru-RU" dirty="0" smtClean="0">
                <a:effectLst/>
              </a:rPr>
              <a:t> не </a:t>
            </a:r>
            <a:r>
              <a:rPr lang="ru-RU" dirty="0" err="1" smtClean="0">
                <a:effectLst/>
              </a:rPr>
              <a:t>го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поддържат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са</a:t>
            </a:r>
            <a:r>
              <a:rPr lang="ru-RU" dirty="0" smtClean="0">
                <a:effectLst/>
              </a:rPr>
              <a:t> версии на </a:t>
            </a:r>
            <a:r>
              <a:rPr lang="ru-RU" dirty="0" err="1" smtClean="0">
                <a:effectLst/>
              </a:rPr>
              <a:t>Internet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Explorer</a:t>
            </a:r>
            <a:r>
              <a:rPr lang="ru-RU" dirty="0" smtClean="0">
                <a:effectLst/>
              </a:rPr>
              <a:t> и </a:t>
            </a:r>
            <a:r>
              <a:rPr lang="ru-RU" dirty="0" err="1" smtClean="0">
                <a:effectLst/>
              </a:rPr>
              <a:t>някои</a:t>
            </a:r>
            <a:r>
              <a:rPr lang="ru-RU" dirty="0" smtClean="0">
                <a:effectLst/>
              </a:rPr>
              <a:t> стари версии на </a:t>
            </a:r>
            <a:r>
              <a:rPr lang="ru-RU" dirty="0" err="1" smtClean="0">
                <a:effectLst/>
              </a:rPr>
              <a:t>Android</a:t>
            </a:r>
            <a:r>
              <a:rPr lang="ru-RU" dirty="0" smtClean="0">
                <a:effectLst/>
              </a:rPr>
              <a:t>. 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SVG 2.0</a:t>
            </a:r>
            <a:r>
              <a:rPr lang="ru-RU" dirty="0" smtClean="0">
                <a:effectLst/>
              </a:rPr>
              <a:t> е </a:t>
            </a:r>
            <a:r>
              <a:rPr lang="ru-RU" dirty="0" err="1" smtClean="0">
                <a:effectLst/>
              </a:rPr>
              <a:t>още</a:t>
            </a:r>
            <a:r>
              <a:rPr lang="ru-RU" dirty="0" smtClean="0">
                <a:effectLst/>
              </a:rPr>
              <a:t> в </a:t>
            </a:r>
            <a:r>
              <a:rPr lang="ru-RU" dirty="0" err="1" smtClean="0">
                <a:effectLst/>
              </a:rPr>
              <a:t>етап</a:t>
            </a:r>
            <a:r>
              <a:rPr lang="ru-RU" dirty="0" smtClean="0">
                <a:effectLst/>
              </a:rPr>
              <a:t> на разработка и </a:t>
            </a:r>
            <a:r>
              <a:rPr lang="ru-RU" dirty="0" err="1" smtClean="0">
                <a:effectLst/>
              </a:rPr>
              <a:t>приемане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тъй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като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още</a:t>
            </a:r>
            <a:r>
              <a:rPr lang="ru-RU" dirty="0" smtClean="0">
                <a:effectLst/>
              </a:rPr>
              <a:t> не се </a:t>
            </a:r>
            <a:r>
              <a:rPr lang="ru-RU" dirty="0" err="1" smtClean="0">
                <a:effectLst/>
              </a:rPr>
              <a:t>поддържа</a:t>
            </a:r>
            <a:r>
              <a:rPr lang="ru-RU" dirty="0" smtClean="0">
                <a:effectLst/>
              </a:rPr>
              <a:t> от </a:t>
            </a:r>
            <a:r>
              <a:rPr lang="ru-RU" dirty="0" err="1" smtClean="0">
                <a:effectLst/>
              </a:rPr>
              <a:t>браузърите</a:t>
            </a:r>
            <a:r>
              <a:rPr lang="ru-RU" dirty="0" smtClean="0">
                <a:effectLst/>
              </a:rPr>
              <a:t>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CB35-C721-449C-9540-C0FB3F6B87A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82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>
                <a:effectLst/>
              </a:rPr>
              <a:t>Най-голямото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предимство</a:t>
            </a:r>
            <a:r>
              <a:rPr lang="ru-RU" dirty="0" smtClean="0">
                <a:effectLst/>
              </a:rPr>
              <a:t> на SVG e </a:t>
            </a:r>
            <a:r>
              <a:rPr lang="ru-RU" dirty="0" err="1" smtClean="0">
                <a:effectLst/>
              </a:rPr>
              <a:t>независимостта</a:t>
            </a:r>
            <a:r>
              <a:rPr lang="ru-RU" dirty="0" smtClean="0">
                <a:effectLst/>
              </a:rPr>
              <a:t> на </a:t>
            </a:r>
            <a:r>
              <a:rPr lang="ru-RU" dirty="0" err="1" smtClean="0">
                <a:effectLst/>
              </a:rPr>
              <a:t>резолюцията</a:t>
            </a:r>
            <a:r>
              <a:rPr lang="ru-RU" dirty="0" smtClean="0">
                <a:effectLst/>
              </a:rPr>
              <a:t>. </a:t>
            </a:r>
            <a:r>
              <a:rPr lang="ru-RU" dirty="0" err="1" smtClean="0">
                <a:effectLst/>
              </a:rPr>
              <a:t>Тъй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като</a:t>
            </a:r>
            <a:r>
              <a:rPr lang="ru-RU" dirty="0" smtClean="0">
                <a:effectLst/>
              </a:rPr>
              <a:t> SVG </a:t>
            </a:r>
            <a:r>
              <a:rPr lang="ru-RU" dirty="0" err="1" smtClean="0">
                <a:effectLst/>
              </a:rPr>
              <a:t>файловете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са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векторна</a:t>
            </a:r>
            <a:r>
              <a:rPr lang="ru-RU" dirty="0" smtClean="0">
                <a:effectLst/>
              </a:rPr>
              <a:t> графика, </a:t>
            </a:r>
            <a:r>
              <a:rPr lang="ru-RU" dirty="0" err="1" smtClean="0">
                <a:effectLst/>
              </a:rPr>
              <a:t>може</a:t>
            </a:r>
            <a:r>
              <a:rPr lang="ru-RU" dirty="0" smtClean="0">
                <a:effectLst/>
              </a:rPr>
              <a:t> да </a:t>
            </a:r>
            <a:r>
              <a:rPr lang="ru-RU" dirty="0" err="1" smtClean="0">
                <a:effectLst/>
              </a:rPr>
              <a:t>променим</a:t>
            </a:r>
            <a:r>
              <a:rPr lang="ru-RU" dirty="0" smtClean="0">
                <a:effectLst/>
              </a:rPr>
              <a:t> размера им без да загубим </a:t>
            </a:r>
            <a:r>
              <a:rPr lang="ru-RU" dirty="0" err="1" smtClean="0">
                <a:effectLst/>
              </a:rPr>
              <a:t>качеството</a:t>
            </a:r>
            <a:r>
              <a:rPr lang="ru-RU" dirty="0" smtClean="0">
                <a:effectLst/>
              </a:rPr>
              <a:t> на </a:t>
            </a:r>
            <a:r>
              <a:rPr lang="ru-RU" dirty="0" err="1" smtClean="0">
                <a:effectLst/>
              </a:rPr>
              <a:t>изображението</a:t>
            </a:r>
            <a:r>
              <a:rPr lang="ru-RU" dirty="0" smtClean="0">
                <a:effectLst/>
              </a:rPr>
              <a:t>. </a:t>
            </a:r>
            <a:r>
              <a:rPr lang="ru-RU" dirty="0" err="1" smtClean="0">
                <a:effectLst/>
              </a:rPr>
              <a:t>Това</a:t>
            </a:r>
            <a:r>
              <a:rPr lang="ru-RU" dirty="0" smtClean="0">
                <a:effectLst/>
              </a:rPr>
              <a:t> е много полезно </a:t>
            </a:r>
            <a:r>
              <a:rPr lang="ru-RU" dirty="0" err="1" smtClean="0">
                <a:effectLst/>
              </a:rPr>
              <a:t>когато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създаваме</a:t>
            </a:r>
            <a:r>
              <a:rPr lang="ru-RU" dirty="0" smtClean="0">
                <a:effectLst/>
              </a:rPr>
              <a:t> '</a:t>
            </a:r>
            <a:r>
              <a:rPr lang="ru-RU" dirty="0" err="1" smtClean="0">
                <a:effectLst/>
              </a:rPr>
              <a:t>responsive</a:t>
            </a:r>
            <a:r>
              <a:rPr lang="ru-RU" dirty="0" smtClean="0">
                <a:effectLst/>
              </a:rPr>
              <a:t>' </a:t>
            </a:r>
            <a:r>
              <a:rPr lang="ru-RU" dirty="0" err="1" smtClean="0">
                <a:effectLst/>
              </a:rPr>
              <a:t>сайтове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които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трябва</a:t>
            </a:r>
            <a:r>
              <a:rPr lang="ru-RU" dirty="0" smtClean="0">
                <a:effectLst/>
              </a:rPr>
              <a:t> да </a:t>
            </a:r>
            <a:r>
              <a:rPr lang="ru-RU" dirty="0" err="1" smtClean="0">
                <a:effectLst/>
              </a:rPr>
              <a:t>изглеждат</a:t>
            </a:r>
            <a:r>
              <a:rPr lang="ru-RU" dirty="0" smtClean="0">
                <a:effectLst/>
              </a:rPr>
              <a:t> добре и да </a:t>
            </a:r>
            <a:r>
              <a:rPr lang="ru-RU" dirty="0" err="1" smtClean="0">
                <a:effectLst/>
              </a:rPr>
              <a:t>работят</a:t>
            </a:r>
            <a:r>
              <a:rPr lang="ru-RU" dirty="0" smtClean="0">
                <a:effectLst/>
              </a:rPr>
              <a:t> в широк </a:t>
            </a:r>
            <a:r>
              <a:rPr lang="ru-RU" dirty="0" err="1" smtClean="0">
                <a:effectLst/>
              </a:rPr>
              <a:t>спектър</a:t>
            </a:r>
            <a:r>
              <a:rPr lang="ru-RU" dirty="0" smtClean="0">
                <a:effectLst/>
              </a:rPr>
              <a:t> от </a:t>
            </a:r>
            <a:r>
              <a:rPr lang="ru-RU" dirty="0" err="1" smtClean="0">
                <a:effectLst/>
              </a:rPr>
              <a:t>екранни</a:t>
            </a:r>
            <a:r>
              <a:rPr lang="ru-RU" dirty="0" smtClean="0">
                <a:effectLst/>
              </a:rPr>
              <a:t> размерности и </a:t>
            </a:r>
            <a:r>
              <a:rPr lang="ru-RU" dirty="0" err="1" smtClean="0">
                <a:effectLst/>
              </a:rPr>
              <a:t>устройва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endParaRPr lang="ru-RU" b="1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effectLst/>
              </a:rPr>
              <a:t>За да се </a:t>
            </a:r>
            <a:r>
              <a:rPr lang="ru-RU" dirty="0" err="1" smtClean="0">
                <a:effectLst/>
              </a:rPr>
              <a:t>използват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растерни</a:t>
            </a:r>
            <a:r>
              <a:rPr lang="ru-RU" dirty="0" smtClean="0">
                <a:effectLst/>
              </a:rPr>
              <a:t> изображения в '</a:t>
            </a:r>
            <a:r>
              <a:rPr lang="ru-RU" dirty="0" err="1" smtClean="0">
                <a:effectLst/>
              </a:rPr>
              <a:t>responsive</a:t>
            </a:r>
            <a:r>
              <a:rPr lang="ru-RU" dirty="0" smtClean="0">
                <a:effectLst/>
              </a:rPr>
              <a:t>' </a:t>
            </a:r>
            <a:r>
              <a:rPr lang="ru-RU" dirty="0" err="1" smtClean="0">
                <a:effectLst/>
              </a:rPr>
              <a:t>уеб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сайтове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трябва</a:t>
            </a:r>
            <a:r>
              <a:rPr lang="ru-RU" dirty="0" smtClean="0">
                <a:effectLst/>
              </a:rPr>
              <a:t> да се предоставят в </a:t>
            </a:r>
            <a:r>
              <a:rPr lang="ru-RU" dirty="0" err="1" smtClean="0">
                <a:effectLst/>
              </a:rPr>
              <a:t>най-големия</a:t>
            </a:r>
            <a:r>
              <a:rPr lang="ru-RU" dirty="0" smtClean="0">
                <a:effectLst/>
              </a:rPr>
              <a:t> размер, в </a:t>
            </a:r>
            <a:r>
              <a:rPr lang="ru-RU" dirty="0" err="1" smtClean="0">
                <a:effectLst/>
              </a:rPr>
              <a:t>който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ще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бъдат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изобразени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тъй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като</a:t>
            </a:r>
            <a:r>
              <a:rPr lang="ru-RU" dirty="0" smtClean="0">
                <a:effectLst/>
              </a:rPr>
              <a:t> при </a:t>
            </a:r>
            <a:r>
              <a:rPr lang="ru-RU" dirty="0" err="1" smtClean="0">
                <a:effectLst/>
              </a:rPr>
              <a:t>увеличаването</a:t>
            </a:r>
            <a:r>
              <a:rPr lang="ru-RU" dirty="0" smtClean="0">
                <a:effectLst/>
              </a:rPr>
              <a:t> им </a:t>
            </a:r>
            <a:r>
              <a:rPr lang="ru-RU" dirty="0" err="1" smtClean="0">
                <a:effectLst/>
              </a:rPr>
              <a:t>ще</a:t>
            </a:r>
            <a:r>
              <a:rPr lang="ru-RU" dirty="0" smtClean="0">
                <a:effectLst/>
              </a:rPr>
              <a:t> загубим </a:t>
            </a:r>
            <a:r>
              <a:rPr lang="ru-RU" dirty="0" err="1" smtClean="0">
                <a:effectLst/>
              </a:rPr>
              <a:t>качеството</a:t>
            </a:r>
            <a:r>
              <a:rPr lang="ru-RU" dirty="0" smtClean="0">
                <a:effectLst/>
              </a:rPr>
              <a:t>. В </a:t>
            </a:r>
            <a:r>
              <a:rPr lang="ru-RU" dirty="0" err="1" smtClean="0">
                <a:effectLst/>
              </a:rPr>
              <a:t>резултат</a:t>
            </a:r>
            <a:r>
              <a:rPr lang="ru-RU" dirty="0" smtClean="0">
                <a:effectLst/>
              </a:rPr>
              <a:t> се </a:t>
            </a:r>
            <a:r>
              <a:rPr lang="ru-RU" dirty="0" err="1" smtClean="0">
                <a:effectLst/>
              </a:rPr>
              <a:t>получават</a:t>
            </a:r>
            <a:r>
              <a:rPr lang="ru-RU" dirty="0" smtClean="0">
                <a:effectLst/>
              </a:rPr>
              <a:t> изображения, </a:t>
            </a:r>
            <a:r>
              <a:rPr lang="ru-RU" dirty="0" err="1" smtClean="0">
                <a:effectLst/>
              </a:rPr>
              <a:t>които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са</a:t>
            </a:r>
            <a:r>
              <a:rPr lang="ru-RU" dirty="0" smtClean="0">
                <a:effectLst/>
              </a:rPr>
              <a:t> много </a:t>
            </a:r>
            <a:r>
              <a:rPr lang="ru-RU" dirty="0" err="1" smtClean="0">
                <a:effectLst/>
              </a:rPr>
              <a:t>по-големи</a:t>
            </a:r>
            <a:r>
              <a:rPr lang="ru-RU" dirty="0" smtClean="0">
                <a:effectLst/>
              </a:rPr>
              <a:t> от размера, при </a:t>
            </a:r>
            <a:r>
              <a:rPr lang="ru-RU" dirty="0" err="1" smtClean="0">
                <a:effectLst/>
              </a:rPr>
              <a:t>който</a:t>
            </a:r>
            <a:r>
              <a:rPr lang="ru-RU" dirty="0" smtClean="0">
                <a:effectLst/>
              </a:rPr>
              <a:t> се </a:t>
            </a:r>
            <a:r>
              <a:rPr lang="ru-RU" dirty="0" err="1" smtClean="0">
                <a:effectLst/>
              </a:rPr>
              <a:t>гледат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принуждавайки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така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браузърът</a:t>
            </a:r>
            <a:r>
              <a:rPr lang="ru-RU" dirty="0" smtClean="0">
                <a:effectLst/>
              </a:rPr>
              <a:t> да </a:t>
            </a:r>
            <a:r>
              <a:rPr lang="ru-RU" dirty="0" err="1" smtClean="0">
                <a:effectLst/>
              </a:rPr>
              <a:t>изтегли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големи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файлове</a:t>
            </a:r>
            <a:r>
              <a:rPr lang="ru-RU" dirty="0" smtClean="0">
                <a:effectLst/>
              </a:rPr>
              <a:t>. </a:t>
            </a:r>
            <a:r>
              <a:rPr lang="ru-RU" dirty="0" err="1" smtClean="0">
                <a:effectLst/>
              </a:rPr>
              <a:t>Колкото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по-голям</a:t>
            </a:r>
            <a:r>
              <a:rPr lang="ru-RU" dirty="0" smtClean="0">
                <a:effectLst/>
              </a:rPr>
              <a:t> е </a:t>
            </a:r>
            <a:r>
              <a:rPr lang="ru-RU" dirty="0" err="1" smtClean="0">
                <a:effectLst/>
              </a:rPr>
              <a:t>размерът</a:t>
            </a:r>
            <a:r>
              <a:rPr lang="ru-RU" dirty="0" smtClean="0">
                <a:effectLst/>
              </a:rPr>
              <a:t> на файла толкова </a:t>
            </a:r>
            <a:r>
              <a:rPr lang="ru-RU" dirty="0" err="1" smtClean="0">
                <a:effectLst/>
              </a:rPr>
              <a:t>по-бавно</a:t>
            </a:r>
            <a:r>
              <a:rPr lang="ru-RU" dirty="0" smtClean="0">
                <a:effectLst/>
              </a:rPr>
              <a:t> се </a:t>
            </a:r>
            <a:r>
              <a:rPr lang="ru-RU" dirty="0" err="1" smtClean="0">
                <a:effectLst/>
              </a:rPr>
              <a:t>зареждат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За </a:t>
            </a:r>
            <a:r>
              <a:rPr lang="ru-RU" dirty="0" err="1" smtClean="0">
                <a:effectLst/>
              </a:rPr>
              <a:t>разлика</a:t>
            </a:r>
            <a:r>
              <a:rPr lang="ru-RU" dirty="0" smtClean="0">
                <a:effectLst/>
              </a:rPr>
              <a:t> от </a:t>
            </a:r>
            <a:r>
              <a:rPr lang="ru-RU" dirty="0" err="1" smtClean="0">
                <a:effectLst/>
              </a:rPr>
              <a:t>тях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векторната</a:t>
            </a:r>
            <a:r>
              <a:rPr lang="ru-RU" dirty="0" smtClean="0">
                <a:effectLst/>
              </a:rPr>
              <a:t> графика е </a:t>
            </a:r>
            <a:r>
              <a:rPr lang="ru-RU" b="1" dirty="0" smtClean="0">
                <a:effectLst/>
              </a:rPr>
              <a:t>мащабируема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така</a:t>
            </a:r>
            <a:r>
              <a:rPr lang="ru-RU" dirty="0" smtClean="0">
                <a:effectLst/>
              </a:rPr>
              <a:t> че </a:t>
            </a:r>
            <a:r>
              <a:rPr lang="ru-RU" dirty="0" err="1" smtClean="0">
                <a:effectLst/>
              </a:rPr>
              <a:t>може</a:t>
            </a:r>
            <a:r>
              <a:rPr lang="ru-RU" dirty="0" smtClean="0">
                <a:effectLst/>
              </a:rPr>
              <a:t> да </a:t>
            </a:r>
            <a:r>
              <a:rPr lang="ru-RU" dirty="0" err="1" smtClean="0">
                <a:effectLst/>
              </a:rPr>
              <a:t>използваме</a:t>
            </a:r>
            <a:r>
              <a:rPr lang="ru-RU" dirty="0" smtClean="0">
                <a:effectLst/>
              </a:rPr>
              <a:t> много малки по </a:t>
            </a:r>
            <a:r>
              <a:rPr lang="ru-RU" dirty="0" err="1" smtClean="0">
                <a:effectLst/>
              </a:rPr>
              <a:t>размери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файлове</a:t>
            </a:r>
            <a:r>
              <a:rPr lang="ru-RU" dirty="0" smtClean="0">
                <a:effectLst/>
              </a:rPr>
              <a:t>, независимо от </a:t>
            </a:r>
            <a:r>
              <a:rPr lang="ru-RU" dirty="0" err="1" smtClean="0">
                <a:effectLst/>
              </a:rPr>
              <a:t>това</a:t>
            </a:r>
            <a:r>
              <a:rPr lang="ru-RU" dirty="0" smtClean="0">
                <a:effectLst/>
              </a:rPr>
              <a:t> колко </a:t>
            </a:r>
            <a:r>
              <a:rPr lang="ru-RU" dirty="0" err="1" smtClean="0">
                <a:effectLst/>
              </a:rPr>
              <a:t>големи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тези</a:t>
            </a:r>
            <a:r>
              <a:rPr lang="ru-RU" dirty="0" smtClean="0">
                <a:effectLst/>
              </a:rPr>
              <a:t> изображения </a:t>
            </a:r>
            <a:r>
              <a:rPr lang="ru-RU" dirty="0" err="1" smtClean="0">
                <a:effectLst/>
              </a:rPr>
              <a:t>ще</a:t>
            </a:r>
            <a:r>
              <a:rPr lang="ru-RU" dirty="0" smtClean="0">
                <a:effectLst/>
              </a:rPr>
              <a:t> се наложи да се </a:t>
            </a:r>
            <a:r>
              <a:rPr lang="ru-RU" dirty="0" err="1" smtClean="0">
                <a:effectLst/>
              </a:rPr>
              <a:t>показват</a:t>
            </a:r>
            <a:r>
              <a:rPr lang="ru-RU" dirty="0" smtClean="0">
                <a:effectLst/>
              </a:rPr>
              <a:t>. </a:t>
            </a:r>
            <a:r>
              <a:rPr lang="ru-RU" dirty="0" err="1" smtClean="0">
                <a:effectLst/>
              </a:rPr>
              <a:t>Това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оптимизира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цялостното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представяне</a:t>
            </a:r>
            <a:r>
              <a:rPr lang="ru-RU" dirty="0" smtClean="0">
                <a:effectLst/>
              </a:rPr>
              <a:t> (</a:t>
            </a:r>
            <a:r>
              <a:rPr lang="ru-RU" dirty="0" err="1" smtClean="0">
                <a:effectLst/>
              </a:rPr>
              <a:t>производителността</a:t>
            </a:r>
            <a:r>
              <a:rPr lang="ru-RU" dirty="0" smtClean="0">
                <a:effectLst/>
              </a:rPr>
              <a:t>) на сайта и </a:t>
            </a:r>
            <a:r>
              <a:rPr lang="ru-RU" dirty="0" err="1" smtClean="0">
                <a:effectLst/>
              </a:rPr>
              <a:t>скоростта</a:t>
            </a:r>
            <a:r>
              <a:rPr lang="ru-RU" dirty="0" smtClean="0">
                <a:effectLst/>
              </a:rPr>
              <a:t> на </a:t>
            </a:r>
            <a:r>
              <a:rPr lang="ru-RU" dirty="0" err="1" smtClean="0">
                <a:effectLst/>
              </a:rPr>
              <a:t>теглене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dirty="0" smtClean="0">
                <a:effectLst/>
              </a:rPr>
              <a:t>При </a:t>
            </a:r>
            <a:r>
              <a:rPr lang="ru-RU" dirty="0" err="1" smtClean="0">
                <a:effectLst/>
              </a:rPr>
              <a:t>форматите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като</a:t>
            </a:r>
            <a:r>
              <a:rPr lang="ru-RU" dirty="0" smtClean="0">
                <a:effectLst/>
              </a:rPr>
              <a:t> PNG, </a:t>
            </a:r>
            <a:r>
              <a:rPr lang="ru-RU" dirty="0" err="1" smtClean="0">
                <a:effectLst/>
              </a:rPr>
              <a:t>изображенията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трябва</a:t>
            </a:r>
            <a:r>
              <a:rPr lang="ru-RU" dirty="0" smtClean="0">
                <a:effectLst/>
              </a:rPr>
              <a:t> да се </a:t>
            </a:r>
            <a:r>
              <a:rPr lang="ru-RU" dirty="0" err="1" smtClean="0">
                <a:effectLst/>
              </a:rPr>
              <a:t>посочат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като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външни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източници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което</a:t>
            </a:r>
            <a:r>
              <a:rPr lang="ru-RU" dirty="0" smtClean="0">
                <a:effectLst/>
              </a:rPr>
              <a:t> води до </a:t>
            </a:r>
            <a:r>
              <a:rPr lang="ru-RU" dirty="0" err="1" smtClean="0">
                <a:effectLst/>
              </a:rPr>
              <a:t>увеличаване</a:t>
            </a:r>
            <a:r>
              <a:rPr lang="ru-RU" dirty="0" smtClean="0">
                <a:effectLst/>
              </a:rPr>
              <a:t> на HTTP </a:t>
            </a:r>
            <a:r>
              <a:rPr lang="ru-RU" dirty="0" err="1" smtClean="0">
                <a:effectLst/>
              </a:rPr>
              <a:t>заявките</a:t>
            </a:r>
            <a:r>
              <a:rPr lang="ru-RU" dirty="0" smtClean="0">
                <a:effectLst/>
              </a:rPr>
              <a:t> и </a:t>
            </a:r>
            <a:r>
              <a:rPr lang="ru-RU" dirty="0" err="1" smtClean="0">
                <a:effectLst/>
              </a:rPr>
              <a:t>понижаване</a:t>
            </a:r>
            <a:r>
              <a:rPr lang="ru-RU" dirty="0" smtClean="0">
                <a:effectLst/>
              </a:rPr>
              <a:t> на </a:t>
            </a:r>
            <a:r>
              <a:rPr lang="ru-RU" dirty="0" err="1" smtClean="0">
                <a:effectLst/>
              </a:rPr>
              <a:t>скоростта</a:t>
            </a:r>
            <a:r>
              <a:rPr lang="ru-RU" dirty="0" smtClean="0">
                <a:effectLst/>
              </a:rPr>
              <a:t> на сайта. </a:t>
            </a:r>
            <a:endParaRPr lang="en-US" dirty="0" smtClean="0">
              <a:effectLst/>
            </a:endParaRPr>
          </a:p>
          <a:p>
            <a:r>
              <a:rPr lang="ru-RU" dirty="0" err="1" smtClean="0">
                <a:effectLst/>
              </a:rPr>
              <a:t>SVGs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са</a:t>
            </a:r>
            <a:r>
              <a:rPr lang="ru-RU" dirty="0" smtClean="0">
                <a:effectLst/>
              </a:rPr>
              <a:t> не само </a:t>
            </a:r>
            <a:r>
              <a:rPr lang="ru-RU" b="1" dirty="0" smtClean="0">
                <a:effectLst/>
              </a:rPr>
              <a:t>малки по размер </a:t>
            </a:r>
            <a:r>
              <a:rPr lang="ru-RU" b="1" dirty="0" err="1" smtClean="0">
                <a:effectLst/>
              </a:rPr>
              <a:t>файлове</a:t>
            </a:r>
            <a:r>
              <a:rPr lang="ru-RU" dirty="0" smtClean="0">
                <a:effectLst/>
              </a:rPr>
              <a:t>, но </a:t>
            </a:r>
            <a:r>
              <a:rPr lang="ru-RU" dirty="0" err="1" smtClean="0">
                <a:effectLst/>
              </a:rPr>
              <a:t>могат</a:t>
            </a:r>
            <a:r>
              <a:rPr lang="ru-RU" dirty="0" smtClean="0">
                <a:effectLst/>
              </a:rPr>
              <a:t> да </a:t>
            </a:r>
            <a:r>
              <a:rPr lang="ru-RU" dirty="0" err="1" smtClean="0">
                <a:effectLst/>
              </a:rPr>
              <a:t>бъдат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вградени</a:t>
            </a:r>
            <a:r>
              <a:rPr lang="ru-RU" dirty="0" smtClean="0">
                <a:effectLst/>
              </a:rPr>
              <a:t> в HTML, </a:t>
            </a:r>
            <a:r>
              <a:rPr lang="ru-RU" dirty="0" err="1" smtClean="0">
                <a:effectLst/>
              </a:rPr>
              <a:t>намалявайки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заявките</a:t>
            </a:r>
            <a:r>
              <a:rPr lang="ru-RU" dirty="0" smtClean="0">
                <a:effectLst/>
              </a:rPr>
              <a:t> и </a:t>
            </a:r>
            <a:r>
              <a:rPr lang="ru-RU" b="1" dirty="0" err="1" smtClean="0">
                <a:effectLst/>
              </a:rPr>
              <a:t>увеличавайки</a:t>
            </a:r>
            <a:r>
              <a:rPr lang="ru-RU" b="1" dirty="0" smtClean="0">
                <a:effectLst/>
              </a:rPr>
              <a:t> </a:t>
            </a:r>
            <a:r>
              <a:rPr lang="ru-RU" b="1" dirty="0" err="1" smtClean="0">
                <a:effectLst/>
              </a:rPr>
              <a:t>скоростта</a:t>
            </a:r>
            <a:r>
              <a:rPr lang="ru-RU" b="1" dirty="0" smtClean="0">
                <a:effectLst/>
              </a:rPr>
              <a:t> на сайта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ru-RU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effectLst/>
            </a:endParaRPr>
          </a:p>
          <a:p>
            <a:endParaRPr lang="ru-RU" dirty="0" smtClean="0">
              <a:effectLst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CB35-C721-449C-9540-C0FB3F6B87A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884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>
                <a:effectLst/>
              </a:rPr>
              <a:t>SVGs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имат</a:t>
            </a:r>
            <a:r>
              <a:rPr lang="ru-RU" dirty="0" smtClean="0">
                <a:effectLst/>
              </a:rPr>
              <a:t> DOM (</a:t>
            </a:r>
            <a:r>
              <a:rPr lang="ru-RU" dirty="0" err="1" smtClean="0">
                <a:effectLst/>
              </a:rPr>
              <a:t>Document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Object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Model</a:t>
            </a:r>
            <a:r>
              <a:rPr lang="ru-RU" dirty="0" smtClean="0">
                <a:effectLst/>
              </a:rPr>
              <a:t>), </a:t>
            </a:r>
            <a:r>
              <a:rPr lang="ru-RU" dirty="0" err="1" smtClean="0">
                <a:effectLst/>
              </a:rPr>
              <a:t>тоест</a:t>
            </a:r>
            <a:r>
              <a:rPr lang="ru-RU" dirty="0" smtClean="0">
                <a:effectLst/>
              </a:rPr>
              <a:t> </a:t>
            </a:r>
            <a:r>
              <a:rPr lang="ru-RU" b="1" dirty="0" err="1" smtClean="0">
                <a:effectLst/>
              </a:rPr>
              <a:t>могат</a:t>
            </a:r>
            <a:r>
              <a:rPr lang="ru-RU" b="1" dirty="0" smtClean="0">
                <a:effectLst/>
              </a:rPr>
              <a:t> да </a:t>
            </a:r>
            <a:r>
              <a:rPr lang="ru-RU" b="1" dirty="0" err="1" smtClean="0">
                <a:effectLst/>
              </a:rPr>
              <a:t>използват</a:t>
            </a:r>
            <a:r>
              <a:rPr lang="ru-RU" b="1" dirty="0" smtClean="0">
                <a:effectLst/>
              </a:rPr>
              <a:t> </a:t>
            </a:r>
            <a:r>
              <a:rPr lang="ru-RU" b="1" dirty="0" err="1" smtClean="0">
                <a:effectLst/>
              </a:rPr>
              <a:t>методите</a:t>
            </a:r>
            <a:r>
              <a:rPr lang="ru-RU" b="1" dirty="0" smtClean="0">
                <a:effectLst/>
              </a:rPr>
              <a:t> на JS DOM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така</a:t>
            </a:r>
            <a:r>
              <a:rPr lang="ru-RU" dirty="0" smtClean="0">
                <a:effectLst/>
              </a:rPr>
              <a:t> че е </a:t>
            </a:r>
            <a:r>
              <a:rPr lang="ru-RU" dirty="0" err="1" smtClean="0">
                <a:effectLst/>
              </a:rPr>
              <a:t>лесно</a:t>
            </a:r>
            <a:r>
              <a:rPr lang="ru-RU" dirty="0" smtClean="0">
                <a:effectLst/>
              </a:rPr>
              <a:t> да се </a:t>
            </a:r>
            <a:r>
              <a:rPr lang="ru-RU" dirty="0" err="1" smtClean="0">
                <a:effectLst/>
              </a:rPr>
              <a:t>манипулират</a:t>
            </a:r>
            <a:r>
              <a:rPr lang="ru-RU" dirty="0" smtClean="0">
                <a:effectLst/>
              </a:rPr>
              <a:t> и </a:t>
            </a:r>
            <a:r>
              <a:rPr lang="ru-RU" dirty="0" err="1" smtClean="0">
                <a:effectLst/>
              </a:rPr>
              <a:t>анимират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елементите</a:t>
            </a:r>
            <a:r>
              <a:rPr lang="ru-RU" dirty="0" smtClean="0">
                <a:effectLst/>
              </a:rPr>
              <a:t>.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CB35-C721-449C-9540-C0FB3F6B87A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690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икони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лога, графики,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скици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подходящи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бъдат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направени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SVG,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тъй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възползват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мащабируемостта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възможността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стилизиране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CSS.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CB35-C721-449C-9540-C0FB3F6B87A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78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използвайте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Като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алтернатива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ползвате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вградения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 с&lt;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 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спестите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заявка, 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имайте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предвид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няма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бъде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кеширано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искате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всяко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изображение - статично,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използвайте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илиbackground-image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Можете 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&gt;и&lt;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но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най-добрите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възможности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 се много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предпочитат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CB35-C721-449C-9540-C0FB3F6B87A6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285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Повече инфо за анимациите, градиентите и филтрите има в реферата.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CB35-C721-449C-9540-C0FB3F6B87A6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317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using-svg" TargetMode="External"/><Relationship Id="rId3" Type="http://schemas.openxmlformats.org/officeDocument/2006/relationships/hyperlink" Target="https://www.lifewire.com/using-svg-in-web-design-3470014" TargetMode="External"/><Relationship Id="rId7" Type="http://schemas.openxmlformats.org/officeDocument/2006/relationships/hyperlink" Target="https://www.w3schools.com/graphics/svg_intro.asp" TargetMode="External"/><Relationship Id="rId2" Type="http://schemas.openxmlformats.org/officeDocument/2006/relationships/hyperlink" Target="https://developer.mozilla.org/en-US/docs/Learn/HTML/Multimedia_and_embedding/Adding_vector_graphics_to_the_We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point.com/add-svg-to-web-page" TargetMode="External"/><Relationship Id="rId5" Type="http://schemas.openxmlformats.org/officeDocument/2006/relationships/hyperlink" Target="https://svgontheweb.com/" TargetMode="External"/><Relationship Id="rId10" Type="http://schemas.openxmlformats.org/officeDocument/2006/relationships/hyperlink" Target="https://developer.mozilla.org/en-US/docs/Web/SVG/SVG_animation_with_SMIL" TargetMode="External"/><Relationship Id="rId4" Type="http://schemas.openxmlformats.org/officeDocument/2006/relationships/hyperlink" Target="https://www.creativebloq.com/features/all-you-need-to-know-about-svg-on-the-web" TargetMode="External"/><Relationship Id="rId9" Type="http://schemas.openxmlformats.org/officeDocument/2006/relationships/hyperlink" Target="https://www.sitepoint.com/svg-scalable-vector-graphics-overview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3623" y="4939134"/>
            <a:ext cx="9515554" cy="538641"/>
          </a:xfrm>
        </p:spPr>
        <p:txBody>
          <a:bodyPr>
            <a:noAutofit/>
          </a:bodyPr>
          <a:lstStyle/>
          <a:p>
            <a:r>
              <a:rPr lang="bg-BG" sz="2800" dirty="0" smtClean="0"/>
              <a:t>Изготвила: Кристина Георгиева 81614</a:t>
            </a:r>
            <a:endParaRPr lang="bg-BG" sz="2800" dirty="0"/>
          </a:p>
        </p:txBody>
      </p:sp>
      <p:sp>
        <p:nvSpPr>
          <p:cNvPr id="4" name="Rectangle 3"/>
          <p:cNvSpPr/>
          <p:nvPr/>
        </p:nvSpPr>
        <p:spPr>
          <a:xfrm>
            <a:off x="1824201" y="2285848"/>
            <a:ext cx="90572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6000" dirty="0" smtClean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Използване на </a:t>
            </a:r>
            <a:r>
              <a:rPr lang="en-US" sz="6000" dirty="0" smtClean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SVG </a:t>
            </a:r>
            <a:r>
              <a:rPr lang="bg-BG" sz="6000" dirty="0" smtClean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в уеб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1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80" y="471234"/>
            <a:ext cx="10516511" cy="143878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16280" y="2295525"/>
            <a:ext cx="10413719" cy="3819525"/>
          </a:xfrm>
        </p:spPr>
        <p:txBody>
          <a:bodyPr/>
          <a:lstStyle/>
          <a:p>
            <a:r>
              <a:rPr lang="bg-BG" b="1" dirty="0">
                <a:effectLst/>
              </a:rPr>
              <a:t>Използване на &lt;</a:t>
            </a:r>
            <a:r>
              <a:rPr lang="en-US" b="1" dirty="0" err="1">
                <a:effectLst/>
              </a:rPr>
              <a:t>img</a:t>
            </a:r>
            <a:r>
              <a:rPr lang="en-US" b="1" dirty="0">
                <a:effectLst/>
              </a:rPr>
              <a:t>&gt; </a:t>
            </a:r>
            <a:r>
              <a:rPr lang="bg-BG" b="1" dirty="0">
                <a:effectLst/>
              </a:rPr>
              <a:t>таг</a:t>
            </a:r>
          </a:p>
          <a:p>
            <a:pPr marL="0" indent="0">
              <a:buNone/>
            </a:pPr>
            <a:r>
              <a:rPr lang="bg-BG" dirty="0" smtClean="0">
                <a:effectLst/>
              </a:rPr>
              <a:t>Запазваме </a:t>
            </a:r>
            <a:r>
              <a:rPr lang="en-US" dirty="0">
                <a:effectLst/>
              </a:rPr>
              <a:t>SVG </a:t>
            </a:r>
            <a:r>
              <a:rPr lang="bg-BG" dirty="0">
                <a:effectLst/>
              </a:rPr>
              <a:t>като файл - </a:t>
            </a:r>
            <a:r>
              <a:rPr lang="en-US" dirty="0">
                <a:effectLst/>
              </a:rPr>
              <a:t>image.svg</a:t>
            </a:r>
            <a:endParaRPr lang="bg-BG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4" y="3764939"/>
            <a:ext cx="11425465" cy="13697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10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62200"/>
            <a:ext cx="10353762" cy="3429000"/>
          </a:xfrm>
        </p:spPr>
        <p:txBody>
          <a:bodyPr/>
          <a:lstStyle/>
          <a:p>
            <a:r>
              <a:rPr lang="bg-BG" b="1" dirty="0">
                <a:effectLst/>
              </a:rPr>
              <a:t>Използване в </a:t>
            </a:r>
            <a:r>
              <a:rPr lang="en-US" b="1" dirty="0" smtClean="0">
                <a:effectLst/>
              </a:rPr>
              <a:t>background-image</a:t>
            </a:r>
            <a:endParaRPr lang="bg-BG" b="1" dirty="0" smtClean="0">
              <a:effectLst/>
            </a:endParaRPr>
          </a:p>
          <a:p>
            <a:pPr marL="0" indent="0">
              <a:buNone/>
            </a:pPr>
            <a:r>
              <a:rPr lang="bg-BG" dirty="0" smtClean="0">
                <a:effectLst/>
              </a:rPr>
              <a:t>SVGs могат да бъдат използвани като CSS background за всеки елемент.</a:t>
            </a:r>
            <a:endParaRPr lang="bg-BG" b="1" dirty="0">
              <a:effectLst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7336" y="542926"/>
            <a:ext cx="10506680" cy="1181100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/>
              <a:t> </a:t>
            </a:r>
            <a:r>
              <a:rPr lang="bg-BG" dirty="0" smtClean="0"/>
              <a:t>Как да добавим </a:t>
            </a:r>
            <a:r>
              <a:rPr lang="en-US" dirty="0" smtClean="0"/>
              <a:t>SVG </a:t>
            </a:r>
            <a:r>
              <a:rPr lang="bg-BG" dirty="0" smtClean="0"/>
              <a:t>в уеб страницата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5" y="3883528"/>
            <a:ext cx="10845668" cy="16380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81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66975"/>
            <a:ext cx="10353762" cy="3324224"/>
          </a:xfrm>
        </p:spPr>
        <p:txBody>
          <a:bodyPr/>
          <a:lstStyle/>
          <a:p>
            <a:r>
              <a:rPr lang="bg-BG" b="1" dirty="0">
                <a:effectLst/>
              </a:rPr>
              <a:t>Използване на &lt;</a:t>
            </a:r>
            <a:r>
              <a:rPr lang="en-US" b="1" dirty="0">
                <a:effectLst/>
              </a:rPr>
              <a:t>embed&gt; </a:t>
            </a:r>
            <a:r>
              <a:rPr lang="bg-BG" b="1" dirty="0">
                <a:effectLst/>
              </a:rPr>
              <a:t>таг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20" y="585534"/>
            <a:ext cx="10516511" cy="1438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2" y="3495119"/>
            <a:ext cx="11175605" cy="1686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80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76500"/>
            <a:ext cx="10353762" cy="3314700"/>
          </a:xfrm>
        </p:spPr>
        <p:txBody>
          <a:bodyPr/>
          <a:lstStyle/>
          <a:p>
            <a:r>
              <a:rPr lang="bg-BG" b="1" dirty="0">
                <a:effectLst/>
              </a:rPr>
              <a:t>В рамките на &lt;</a:t>
            </a:r>
            <a:r>
              <a:rPr lang="en-US" b="1" dirty="0">
                <a:effectLst/>
              </a:rPr>
              <a:t>iframe&gt;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6" y="528384"/>
            <a:ext cx="10516511" cy="1438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4" y="3559679"/>
            <a:ext cx="11391869" cy="1715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58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bg-BG" dirty="0" smtClean="0"/>
              <a:t>Заключение кой метод да използваме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543174"/>
            <a:ext cx="10554305" cy="3724275"/>
          </a:xfrm>
        </p:spPr>
        <p:txBody>
          <a:bodyPr/>
          <a:lstStyle/>
          <a:p>
            <a:r>
              <a:rPr lang="bg-BG" dirty="0" smtClean="0">
                <a:effectLst/>
              </a:rPr>
              <a:t>За най-много функционалности </a:t>
            </a:r>
            <a:r>
              <a:rPr lang="en-US" dirty="0" smtClean="0">
                <a:effectLst/>
              </a:rPr>
              <a:t>- </a:t>
            </a:r>
            <a:r>
              <a:rPr lang="bg-BG" dirty="0" smtClean="0">
                <a:effectLst/>
              </a:rPr>
              <a:t>&lt;</a:t>
            </a:r>
            <a:r>
              <a:rPr lang="bg-BG" dirty="0" err="1" smtClean="0">
                <a:effectLst/>
              </a:rPr>
              <a:t>object</a:t>
            </a:r>
            <a:r>
              <a:rPr lang="bg-BG" dirty="0" smtClean="0">
                <a:effectLst/>
              </a:rPr>
              <a:t>&gt;.</a:t>
            </a:r>
          </a:p>
          <a:p>
            <a:r>
              <a:rPr lang="bg-BG" dirty="0" smtClean="0">
                <a:effectLst/>
              </a:rPr>
              <a:t>Като алтернатива - вградения метод с &lt;</a:t>
            </a:r>
            <a:r>
              <a:rPr lang="bg-BG" dirty="0" err="1" smtClean="0">
                <a:effectLst/>
              </a:rPr>
              <a:t>svg</a:t>
            </a:r>
            <a:r>
              <a:rPr lang="bg-BG" dirty="0" smtClean="0">
                <a:effectLst/>
              </a:rPr>
              <a:t>&gt; тага.</a:t>
            </a:r>
          </a:p>
          <a:p>
            <a:r>
              <a:rPr lang="bg-BG" dirty="0" smtClean="0">
                <a:effectLst/>
              </a:rPr>
              <a:t>Ако просто искате да използвате SVGs като статично изображение - &lt;</a:t>
            </a:r>
            <a:r>
              <a:rPr lang="bg-BG" dirty="0" err="1" smtClean="0">
                <a:effectLst/>
              </a:rPr>
              <a:t>img</a:t>
            </a:r>
            <a:r>
              <a:rPr lang="bg-BG" dirty="0" smtClean="0">
                <a:effectLst/>
              </a:rPr>
              <a:t>&gt; или background-</a:t>
            </a:r>
            <a:r>
              <a:rPr lang="bg-BG" dirty="0" err="1" smtClean="0">
                <a:effectLst/>
              </a:rPr>
              <a:t>image</a:t>
            </a:r>
            <a:r>
              <a:rPr lang="bg-BG" dirty="0" smtClean="0">
                <a:effectLst/>
              </a:rPr>
              <a:t>. </a:t>
            </a:r>
          </a:p>
          <a:p>
            <a:r>
              <a:rPr lang="bg-BG" dirty="0" smtClean="0">
                <a:effectLst/>
              </a:rPr>
              <a:t>&lt;</a:t>
            </a:r>
            <a:r>
              <a:rPr lang="bg-BG" dirty="0" err="1" smtClean="0">
                <a:effectLst/>
              </a:rPr>
              <a:t>iframe</a:t>
            </a:r>
            <a:r>
              <a:rPr lang="bg-BG" dirty="0" smtClean="0"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и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&lt;</a:t>
            </a:r>
            <a:r>
              <a:rPr lang="bg-BG" dirty="0" err="1" smtClean="0">
                <a:effectLst/>
              </a:rPr>
              <a:t>embed</a:t>
            </a:r>
            <a:r>
              <a:rPr lang="bg-BG" dirty="0" smtClean="0">
                <a:effectLst/>
              </a:rPr>
              <a:t> не са най-добрите възможности и не се много предпочитат.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71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9" y="2276589"/>
            <a:ext cx="11440621" cy="4147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26" y="484188"/>
            <a:ext cx="10285251" cy="14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521529"/>
            <a:ext cx="10353761" cy="1326321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bg-BG" dirty="0" smtClean="0"/>
              <a:t>Примерни </a:t>
            </a:r>
            <a:r>
              <a:rPr lang="en-US" dirty="0" smtClean="0"/>
              <a:t>SVG</a:t>
            </a:r>
            <a:r>
              <a:rPr lang="bg-BG" dirty="0" smtClean="0"/>
              <a:t> фигури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2200274"/>
            <a:ext cx="10792429" cy="4067176"/>
          </a:xfrm>
        </p:spPr>
        <p:txBody>
          <a:bodyPr/>
          <a:lstStyle/>
          <a:p>
            <a:r>
              <a:rPr lang="en-US" dirty="0">
                <a:effectLst/>
              </a:rPr>
              <a:t>SVGs </a:t>
            </a:r>
            <a:r>
              <a:rPr lang="bg-BG" dirty="0">
                <a:effectLst/>
              </a:rPr>
              <a:t>се дефинират, използвайки </a:t>
            </a:r>
            <a:r>
              <a:rPr lang="en-US" dirty="0" err="1">
                <a:effectLst/>
              </a:rPr>
              <a:t>eXtensible</a:t>
            </a:r>
            <a:r>
              <a:rPr lang="en-US" dirty="0">
                <a:effectLst/>
              </a:rPr>
              <a:t> Markup Language </a:t>
            </a:r>
            <a:r>
              <a:rPr lang="en-US" dirty="0" smtClean="0">
                <a:effectLst/>
              </a:rPr>
              <a:t>(</a:t>
            </a:r>
            <a:r>
              <a:rPr lang="en-US" b="1" dirty="0" smtClean="0">
                <a:effectLst/>
              </a:rPr>
              <a:t> XML </a:t>
            </a:r>
            <a:r>
              <a:rPr lang="en-US" dirty="0" smtClean="0">
                <a:effectLst/>
              </a:rPr>
              <a:t>).</a:t>
            </a:r>
          </a:p>
          <a:p>
            <a:r>
              <a:rPr lang="bg-BG" b="1" dirty="0" smtClean="0">
                <a:effectLst/>
              </a:rPr>
              <a:t>Кръг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bg-BG" dirty="0" smtClean="0">
                <a:effectLst/>
              </a:rPr>
              <a:t>&lt;</a:t>
            </a:r>
            <a:r>
              <a:rPr lang="bg-BG" dirty="0" err="1" smtClean="0">
                <a:effectLst/>
              </a:rPr>
              <a:t>cirlcle</a:t>
            </a:r>
            <a:r>
              <a:rPr lang="bg-BG" dirty="0" smtClean="0">
                <a:effectLst/>
              </a:rPr>
              <a:t>&gt;елементът се използва за създаването на кръг.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5" y="3899613"/>
            <a:ext cx="11645286" cy="1774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96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333624"/>
            <a:ext cx="10763855" cy="3905251"/>
          </a:xfrm>
        </p:spPr>
        <p:txBody>
          <a:bodyPr/>
          <a:lstStyle/>
          <a:p>
            <a:r>
              <a:rPr lang="bg-BG" b="1" dirty="0" smtClean="0">
                <a:effectLst/>
              </a:rPr>
              <a:t>Правоъгълник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ru-RU" dirty="0">
                <a:effectLst/>
              </a:rPr>
              <a:t>&lt;</a:t>
            </a:r>
            <a:r>
              <a:rPr lang="ru-RU" dirty="0" err="1">
                <a:effectLst/>
              </a:rPr>
              <a:t>rect</a:t>
            </a:r>
            <a:r>
              <a:rPr lang="ru-RU" dirty="0" smtClean="0"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елементът се използва за създаването на правоъгълник и негови вариации</a:t>
            </a:r>
            <a:r>
              <a:rPr lang="ru-RU" dirty="0" smtClean="0">
                <a:effectLst/>
              </a:rPr>
              <a:t>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75430"/>
            <a:ext cx="10364098" cy="1335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8" y="3639570"/>
            <a:ext cx="11580913" cy="1952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89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38400"/>
            <a:ext cx="10754330" cy="3638550"/>
          </a:xfrm>
        </p:spPr>
        <p:txBody>
          <a:bodyPr/>
          <a:lstStyle/>
          <a:p>
            <a:r>
              <a:rPr lang="bg-BG" b="1" dirty="0" smtClean="0">
                <a:effectLst/>
              </a:rPr>
              <a:t>Елипса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ru-RU" dirty="0">
                <a:effectLst/>
              </a:rPr>
              <a:t>&lt;</a:t>
            </a:r>
            <a:r>
              <a:rPr lang="ru-RU" dirty="0" err="1">
                <a:effectLst/>
              </a:rPr>
              <a:t>ellipse</a:t>
            </a:r>
            <a:r>
              <a:rPr lang="ru-RU" dirty="0" smtClean="0"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елементът се използва за създаването на елипса</a:t>
            </a:r>
            <a:r>
              <a:rPr lang="en-US" dirty="0" smtClean="0">
                <a:effectLst/>
              </a:rPr>
              <a:t>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59" y="513530"/>
            <a:ext cx="10364098" cy="1335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4" y="3919535"/>
            <a:ext cx="11461492" cy="1730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04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52674"/>
            <a:ext cx="10697180" cy="3819526"/>
          </a:xfrm>
        </p:spPr>
        <p:txBody>
          <a:bodyPr/>
          <a:lstStyle/>
          <a:p>
            <a:r>
              <a:rPr lang="ru-RU" b="1" dirty="0" smtClean="0">
                <a:effectLst/>
              </a:rPr>
              <a:t>Линия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ru-RU" dirty="0" smtClean="0">
                <a:effectLst/>
              </a:rPr>
              <a:t>&lt;</a:t>
            </a:r>
            <a:r>
              <a:rPr lang="ru-RU" dirty="0" err="1">
                <a:effectLst/>
              </a:rPr>
              <a:t>line</a:t>
            </a:r>
            <a:r>
              <a:rPr lang="ru-RU" dirty="0" smtClean="0"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елементът се използва за създаването на линия.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84955"/>
            <a:ext cx="10364098" cy="1335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4" y="3648075"/>
            <a:ext cx="11729199" cy="1896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03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7586"/>
            <a:ext cx="10550711" cy="1009290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smtClean="0"/>
              <a:t>SVG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387241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SVG </a:t>
            </a:r>
            <a:r>
              <a:rPr lang="ru-RU" b="1" dirty="0" smtClean="0">
                <a:effectLst/>
              </a:rPr>
              <a:t>(</a:t>
            </a:r>
            <a:r>
              <a:rPr lang="en-US" b="1" dirty="0" smtClean="0">
                <a:effectLst/>
              </a:rPr>
              <a:t>Scalable Vector Graphics</a:t>
            </a:r>
            <a:r>
              <a:rPr lang="ru-RU" b="1" dirty="0" smtClean="0">
                <a:effectLst/>
              </a:rPr>
              <a:t>)</a:t>
            </a:r>
            <a:r>
              <a:rPr lang="ru-RU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ru-RU" dirty="0" smtClean="0">
                <a:effectLst/>
              </a:rPr>
              <a:t>XML </a:t>
            </a:r>
            <a:r>
              <a:rPr lang="bg-BG" dirty="0" smtClean="0">
                <a:effectLst/>
              </a:rPr>
              <a:t>базиран формат за описване на векторни графики. Съдържа много различни елементи за дефиниране на формите, които желаем за нашето изображение, и ефекти, които да добавим към тях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ru-RU" dirty="0" smtClean="0">
                <a:effectLst/>
              </a:rPr>
              <a:t> </a:t>
            </a:r>
            <a:r>
              <a:rPr lang="bg-BG" dirty="0" smtClean="0">
                <a:effectLst/>
              </a:rPr>
              <a:t>За създаване на SVG</a:t>
            </a:r>
            <a:r>
              <a:rPr lang="ru-RU" dirty="0" smtClean="0">
                <a:effectLst/>
              </a:rPr>
              <a:t> </a:t>
            </a:r>
            <a:r>
              <a:rPr lang="bg-BG" dirty="0" smtClean="0">
                <a:effectLst/>
              </a:rPr>
              <a:t>изображения</a:t>
            </a:r>
            <a:r>
              <a:rPr lang="ru-RU" dirty="0" smtClean="0">
                <a:effectLst/>
              </a:rPr>
              <a:t> </a:t>
            </a:r>
            <a:r>
              <a:rPr lang="bg-BG" dirty="0" smtClean="0">
                <a:effectLst/>
              </a:rPr>
              <a:t>може да се използват редактори за векторни графики като </a:t>
            </a:r>
            <a:r>
              <a:rPr lang="en-US" dirty="0" smtClean="0">
                <a:effectLst/>
              </a:rPr>
              <a:t>Illustrator, </a:t>
            </a:r>
            <a:r>
              <a:rPr lang="en-US" dirty="0" err="1" smtClean="0">
                <a:effectLst/>
              </a:rPr>
              <a:t>Inkscape</a:t>
            </a:r>
            <a:r>
              <a:rPr lang="ru-RU" dirty="0" smtClean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bg-BG" dirty="0" smtClean="0">
                <a:effectLst/>
              </a:rPr>
              <a:t>Първата версия на технологията</a:t>
            </a:r>
            <a:r>
              <a:rPr lang="en-US" dirty="0" smtClean="0">
                <a:effectLst/>
              </a:rPr>
              <a:t> - </a:t>
            </a:r>
            <a:r>
              <a:rPr lang="ru-RU" dirty="0" smtClean="0">
                <a:effectLst/>
              </a:rPr>
              <a:t>1999г</a:t>
            </a:r>
            <a:r>
              <a:rPr lang="ru-RU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bg-BG" dirty="0" smtClean="0">
                <a:effectLst/>
              </a:rPr>
              <a:t>Последната</a:t>
            </a:r>
            <a:r>
              <a:rPr lang="ru-RU" dirty="0" smtClean="0">
                <a:effectLst/>
              </a:rPr>
              <a:t> </a:t>
            </a:r>
            <a:r>
              <a:rPr lang="bg-BG" dirty="0" smtClean="0">
                <a:effectLst/>
              </a:rPr>
              <a:t>версия на пълната спецификация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е </a:t>
            </a:r>
            <a:r>
              <a:rPr lang="ru-RU" b="1" dirty="0">
                <a:effectLst/>
              </a:rPr>
              <a:t>SVG 1.1</a:t>
            </a:r>
            <a:r>
              <a:rPr lang="ru-RU" dirty="0">
                <a:effectLst/>
              </a:rPr>
              <a:t> от 2011 година. </a:t>
            </a:r>
            <a:endParaRPr lang="en-US" dirty="0" smtClean="0">
              <a:effectLst/>
            </a:endParaRPr>
          </a:p>
          <a:p>
            <a:r>
              <a:rPr lang="ru-RU" dirty="0" smtClean="0">
                <a:effectLst/>
              </a:rPr>
              <a:t>SVG </a:t>
            </a:r>
            <a:r>
              <a:rPr lang="ru-RU" dirty="0">
                <a:effectLst/>
              </a:rPr>
              <a:t>2.0 </a:t>
            </a:r>
            <a:r>
              <a:rPr lang="en-US" dirty="0" smtClean="0">
                <a:effectLst/>
              </a:rPr>
              <a:t>-</a:t>
            </a:r>
            <a:r>
              <a:rPr lang="ru-RU" dirty="0" smtClean="0">
                <a:effectLst/>
              </a:rPr>
              <a:t> </a:t>
            </a:r>
            <a:r>
              <a:rPr lang="bg-BG" dirty="0" smtClean="0">
                <a:effectLst/>
              </a:rPr>
              <a:t>още в етап на разработка и приемане.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4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257424"/>
            <a:ext cx="10678130" cy="3819526"/>
          </a:xfrm>
        </p:spPr>
        <p:txBody>
          <a:bodyPr/>
          <a:lstStyle/>
          <a:p>
            <a:r>
              <a:rPr lang="bg-BG" b="1" dirty="0" smtClean="0">
                <a:effectLst/>
              </a:rPr>
              <a:t>Многоъгълник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&lt;</a:t>
            </a:r>
            <a:r>
              <a:rPr lang="ru-RU" dirty="0" err="1">
                <a:effectLst/>
              </a:rPr>
              <a:t>polygon</a:t>
            </a:r>
            <a:r>
              <a:rPr lang="ru-RU" dirty="0" smtClean="0"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елементът се използва за създаването на графика, която да съдържа поне три страни - използват се прави линии и формата е затворена.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99230"/>
            <a:ext cx="10364098" cy="1335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3967202"/>
            <a:ext cx="11392025" cy="1788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63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285999"/>
            <a:ext cx="10668605" cy="3952876"/>
          </a:xfrm>
        </p:spPr>
        <p:txBody>
          <a:bodyPr/>
          <a:lstStyle/>
          <a:p>
            <a:r>
              <a:rPr lang="bg-BG" b="1" dirty="0" smtClean="0">
                <a:effectLst/>
              </a:rPr>
              <a:t>Начупена</a:t>
            </a:r>
            <a:r>
              <a:rPr lang="ru-RU" b="1" dirty="0" smtClean="0">
                <a:effectLst/>
              </a:rPr>
              <a:t> линия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ru-RU" dirty="0" smtClean="0">
                <a:effectLst/>
              </a:rPr>
              <a:t>&lt;</a:t>
            </a:r>
            <a:r>
              <a:rPr lang="ru-RU" dirty="0" err="1">
                <a:effectLst/>
              </a:rPr>
              <a:t>polyline</a:t>
            </a:r>
            <a:r>
              <a:rPr lang="ru-RU" dirty="0" smtClean="0"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елементът се използва за създаването на всякакви форми, съставени единствено от прави линии, които са свързани в няколко точки</a:t>
            </a:r>
            <a:r>
              <a:rPr lang="en-US" dirty="0" smtClean="0">
                <a:effectLst/>
              </a:rPr>
              <a:t>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34282"/>
            <a:ext cx="10364098" cy="1341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3981450"/>
            <a:ext cx="11444366" cy="2009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9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59" y="2293326"/>
            <a:ext cx="10963880" cy="3914775"/>
          </a:xfrm>
        </p:spPr>
        <p:txBody>
          <a:bodyPr/>
          <a:lstStyle/>
          <a:p>
            <a:r>
              <a:rPr lang="bg-BG" b="1" dirty="0" smtClean="0">
                <a:effectLst/>
              </a:rPr>
              <a:t>Път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&lt;</a:t>
            </a:r>
            <a:r>
              <a:rPr lang="ru-RU" dirty="0" err="1">
                <a:effectLst/>
              </a:rPr>
              <a:t>path</a:t>
            </a:r>
            <a:r>
              <a:rPr lang="ru-RU" dirty="0" smtClean="0"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елементът се използва за дефиниране на "път". </a:t>
            </a:r>
            <a:br>
              <a:rPr lang="bg-BG" dirty="0" smtClean="0">
                <a:effectLst/>
              </a:rPr>
            </a:br>
            <a:r>
              <a:rPr lang="bg-BG" dirty="0" smtClean="0">
                <a:effectLst/>
              </a:rPr>
              <a:t>Може да се използва за създаването на линии, криви, дъги и </a:t>
            </a:r>
            <a:r>
              <a:rPr lang="bg-BG" dirty="0" err="1" smtClean="0">
                <a:effectLst/>
              </a:rPr>
              <a:t>др</a:t>
            </a:r>
            <a:r>
              <a:rPr lang="en-US" dirty="0" smtClean="0">
                <a:effectLst/>
              </a:rPr>
              <a:t>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59" y="462857"/>
            <a:ext cx="10364098" cy="1341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9" y="4048407"/>
            <a:ext cx="11524587" cy="1754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00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870" y="199294"/>
            <a:ext cx="10358007" cy="1289538"/>
          </a:xfrm>
        </p:spPr>
        <p:txBody>
          <a:bodyPr/>
          <a:lstStyle/>
          <a:p>
            <a:r>
              <a:rPr lang="bg-BG" dirty="0" smtClean="0"/>
              <a:t>По сложен пример с </a:t>
            </a:r>
            <a:r>
              <a:rPr lang="en-US" dirty="0" smtClean="0"/>
              <a:t>&lt;path&gt;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4" y="1500556"/>
            <a:ext cx="11182868" cy="51056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910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81224"/>
            <a:ext cx="10353762" cy="3609975"/>
          </a:xfrm>
        </p:spPr>
        <p:txBody>
          <a:bodyPr/>
          <a:lstStyle/>
          <a:p>
            <a:r>
              <a:rPr lang="ru-RU" b="1" dirty="0" smtClean="0">
                <a:effectLst/>
              </a:rPr>
              <a:t>Текст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&lt;</a:t>
            </a:r>
            <a:r>
              <a:rPr lang="ru-RU" dirty="0" err="1" smtClean="0">
                <a:effectLst/>
              </a:rPr>
              <a:t>text</a:t>
            </a:r>
            <a:r>
              <a:rPr lang="ru-RU" dirty="0" smtClean="0">
                <a:effectLst/>
              </a:rPr>
              <a:t>&gt; </a:t>
            </a:r>
            <a:r>
              <a:rPr lang="bg-BG" dirty="0" smtClean="0">
                <a:effectLst/>
              </a:rPr>
              <a:t>елементът се използва за дефиниране на текст</a:t>
            </a:r>
            <a:r>
              <a:rPr lang="ru-RU" dirty="0" smtClean="0">
                <a:effectLst/>
              </a:rPr>
              <a:t>.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15232"/>
            <a:ext cx="10364098" cy="1341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9" y="3555022"/>
            <a:ext cx="11616613" cy="2517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6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76250"/>
            <a:ext cx="10440005" cy="1381125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bg-BG" dirty="0" smtClean="0"/>
              <a:t>Други характеристики, които специфицира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428875"/>
            <a:ext cx="10440005" cy="3857625"/>
          </a:xfrm>
        </p:spPr>
        <p:txBody>
          <a:bodyPr>
            <a:normAutofit/>
          </a:bodyPr>
          <a:lstStyle/>
          <a:p>
            <a:r>
              <a:rPr lang="bg-BG" b="1" dirty="0" smtClean="0">
                <a:effectLst/>
              </a:rPr>
              <a:t>Рисуване (Оцветяване) </a:t>
            </a:r>
            <a:r>
              <a:rPr lang="bg-BG" dirty="0" smtClean="0">
                <a:effectLst/>
              </a:rPr>
              <a:t>- запълване и очертаване, използване на плътни цветове, градиенти, прозрачност и др.</a:t>
            </a:r>
          </a:p>
          <a:p>
            <a:r>
              <a:rPr lang="bg-BG" b="1" dirty="0" smtClean="0">
                <a:effectLst/>
              </a:rPr>
              <a:t>Изрязване, маскиране и композиране </a:t>
            </a:r>
            <a:r>
              <a:rPr lang="bg-BG" dirty="0" smtClean="0">
                <a:effectLst/>
              </a:rPr>
              <a:t>- използване на елементи за очертаване на региони, които могат да бъдат нарисувани, променяне на видимостта на части от елементите, премахване на сегменти от елементи.</a:t>
            </a:r>
          </a:p>
          <a:p>
            <a:r>
              <a:rPr lang="bg-BG" b="1" dirty="0" smtClean="0">
                <a:effectLst/>
              </a:rPr>
              <a:t>Филтри </a:t>
            </a:r>
            <a:r>
              <a:rPr lang="bg-BG" dirty="0" smtClean="0">
                <a:effectLst/>
              </a:rPr>
              <a:t>- графични ефекти, които да се приложат на елементи, като замъгляване, осветление, настройки на цветове.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93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6" y="519620"/>
            <a:ext cx="10455546" cy="14753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226" y="2276474"/>
            <a:ext cx="10752273" cy="4229101"/>
          </a:xfrm>
        </p:spPr>
        <p:txBody>
          <a:bodyPr>
            <a:normAutofit/>
          </a:bodyPr>
          <a:lstStyle/>
          <a:p>
            <a:r>
              <a:rPr lang="bg-BG" b="1" dirty="0">
                <a:effectLst/>
              </a:rPr>
              <a:t>Линкове</a:t>
            </a:r>
            <a:r>
              <a:rPr lang="bg-BG" dirty="0">
                <a:effectLst/>
              </a:rPr>
              <a:t> - хиперлинкове към други документи.</a:t>
            </a:r>
          </a:p>
          <a:p>
            <a:r>
              <a:rPr lang="bg-BG" b="1" dirty="0">
                <a:effectLst/>
              </a:rPr>
              <a:t>Интерактивност</a:t>
            </a:r>
            <a:r>
              <a:rPr lang="bg-BG" dirty="0">
                <a:effectLst/>
              </a:rPr>
              <a:t> - слагане на обработчици на събития (</a:t>
            </a:r>
            <a:r>
              <a:rPr lang="en-US" dirty="0">
                <a:effectLst/>
              </a:rPr>
              <a:t>event handlers), </a:t>
            </a:r>
            <a:r>
              <a:rPr lang="bg-BG" dirty="0">
                <a:effectLst/>
              </a:rPr>
              <a:t>използвайки </a:t>
            </a:r>
            <a:r>
              <a:rPr lang="en-US" dirty="0">
                <a:effectLst/>
              </a:rPr>
              <a:t>JavaScript.</a:t>
            </a:r>
          </a:p>
          <a:p>
            <a:r>
              <a:rPr lang="en-US" b="1" dirty="0">
                <a:effectLst/>
              </a:rPr>
              <a:t>DOM </a:t>
            </a:r>
            <a:r>
              <a:rPr lang="bg-BG" b="1" dirty="0">
                <a:effectLst/>
              </a:rPr>
              <a:t>скриптове</a:t>
            </a:r>
            <a:r>
              <a:rPr lang="bg-BG" dirty="0">
                <a:effectLst/>
              </a:rPr>
              <a:t> - достъпване и манипулиране на </a:t>
            </a:r>
            <a:r>
              <a:rPr lang="en-US" dirty="0">
                <a:effectLst/>
              </a:rPr>
              <a:t>SVG </a:t>
            </a:r>
            <a:r>
              <a:rPr lang="bg-BG" dirty="0">
                <a:effectLst/>
              </a:rPr>
              <a:t>елементи, използвайки </a:t>
            </a:r>
            <a:r>
              <a:rPr lang="en-US" dirty="0">
                <a:effectLst/>
              </a:rPr>
              <a:t>DOM.</a:t>
            </a:r>
          </a:p>
          <a:p>
            <a:r>
              <a:rPr lang="bg-BG" b="1" dirty="0">
                <a:effectLst/>
              </a:rPr>
              <a:t>Анимации </a:t>
            </a:r>
            <a:r>
              <a:rPr lang="bg-BG" dirty="0">
                <a:effectLst/>
              </a:rPr>
              <a:t>- вградени анимации, използвайки </a:t>
            </a:r>
            <a:r>
              <a:rPr lang="en-US" dirty="0">
                <a:effectLst/>
              </a:rPr>
              <a:t>Synchronized Multimedia Integration Language (SMIL</a:t>
            </a:r>
            <a:r>
              <a:rPr lang="en-US" dirty="0" smtClean="0">
                <a:effectLst/>
              </a:rPr>
              <a:t>)</a:t>
            </a:r>
            <a:r>
              <a:rPr lang="bg-BG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bg-BG" b="1" dirty="0" smtClean="0">
                <a:effectLst/>
              </a:rPr>
              <a:t>Шрифтове </a:t>
            </a:r>
            <a:r>
              <a:rPr lang="bg-BG" dirty="0" smtClean="0">
                <a:effectLst/>
              </a:rPr>
              <a:t>- текстови глифове (форми на изображението на букви), дефинирани в SVG файл, могат да се използват като стандартен шрифт.</a:t>
            </a:r>
          </a:p>
          <a:p>
            <a:r>
              <a:rPr lang="bg-BG" b="1" dirty="0" smtClean="0">
                <a:effectLst/>
              </a:rPr>
              <a:t>Метаданни </a:t>
            </a:r>
            <a:r>
              <a:rPr lang="bg-BG" dirty="0" smtClean="0">
                <a:effectLst/>
              </a:rPr>
              <a:t>- заглавия, описания, създатели и други свойства на SVG изображението.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56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30" y="390525"/>
            <a:ext cx="10448969" cy="1095375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bg-BG" dirty="0" smtClean="0"/>
              <a:t>Източници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90700"/>
            <a:ext cx="10544175" cy="459105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[1] MDN contributors, "Adding vector graphics to the Web", </a:t>
            </a:r>
            <a:r>
              <a:rPr lang="bg-BG" dirty="0">
                <a:effectLst/>
              </a:rPr>
              <a:t>публикувано на: </a:t>
            </a:r>
            <a:r>
              <a:rPr lang="en-US" dirty="0">
                <a:effectLst/>
              </a:rPr>
              <a:t>Oct 18 2020,</a:t>
            </a:r>
            <a:r>
              <a:rPr lang="en-US" dirty="0">
                <a:effectLst/>
                <a:hlinkClick r:id="rId2"/>
              </a:rPr>
              <a:t> https://</a:t>
            </a:r>
            <a:r>
              <a:rPr lang="en-US" dirty="0" smtClean="0">
                <a:effectLst/>
                <a:hlinkClick r:id="rId2"/>
              </a:rPr>
              <a:t>developer.mozilla.org/en-US/docs/Learn/HTML/Multimedia_and_embedding/Adding_vector_graphics_to_the_Web</a:t>
            </a:r>
            <a:endParaRPr lang="bg-BG" dirty="0">
              <a:effectLst/>
            </a:endParaRPr>
          </a:p>
          <a:p>
            <a:r>
              <a:rPr lang="bg-BG" dirty="0">
                <a:effectLst/>
              </a:rPr>
              <a:t>[2] </a:t>
            </a:r>
            <a:r>
              <a:rPr lang="en-US" dirty="0">
                <a:effectLst/>
              </a:rPr>
              <a:t>Jeremy Girard, "Why You Should Be Using SVG on Your Website", </a:t>
            </a:r>
            <a:r>
              <a:rPr lang="bg-BG" dirty="0">
                <a:effectLst/>
              </a:rPr>
              <a:t>публикувано на: </a:t>
            </a:r>
            <a:r>
              <a:rPr lang="en-US" dirty="0">
                <a:effectLst/>
              </a:rPr>
              <a:t>Feb 18 2020, </a:t>
            </a:r>
            <a:r>
              <a:rPr lang="en-US" dirty="0">
                <a:effectLst/>
                <a:hlinkClick r:id="rId3"/>
              </a:rPr>
              <a:t>https://</a:t>
            </a:r>
            <a:r>
              <a:rPr lang="en-US" dirty="0" smtClean="0">
                <a:effectLst/>
                <a:hlinkClick r:id="rId3"/>
              </a:rPr>
              <a:t>www.lifewire.com/using-svg-in-web-design-3470014</a:t>
            </a:r>
            <a:endParaRPr lang="bg-BG" dirty="0" smtClean="0">
              <a:effectLst/>
            </a:endParaRPr>
          </a:p>
          <a:p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[</a:t>
            </a:r>
            <a:r>
              <a:rPr lang="bg-BG" dirty="0">
                <a:effectLst/>
              </a:rPr>
              <a:t>3] </a:t>
            </a:r>
            <a:r>
              <a:rPr lang="en-US" dirty="0">
                <a:effectLst/>
              </a:rPr>
              <a:t>Richard </a:t>
            </a:r>
            <a:r>
              <a:rPr lang="en-US" dirty="0" err="1">
                <a:effectLst/>
              </a:rPr>
              <a:t>Mattka</a:t>
            </a:r>
            <a:r>
              <a:rPr lang="en-US" dirty="0">
                <a:effectLst/>
              </a:rPr>
              <a:t>, "All you need to know about SVG on the web", </a:t>
            </a:r>
            <a:r>
              <a:rPr lang="bg-BG" dirty="0">
                <a:effectLst/>
              </a:rPr>
              <a:t>публикувано на: </a:t>
            </a:r>
            <a:r>
              <a:rPr lang="en-US" dirty="0">
                <a:effectLst/>
              </a:rPr>
              <a:t>March 05 2019, </a:t>
            </a:r>
            <a:r>
              <a:rPr lang="en-US" dirty="0">
                <a:effectLst/>
                <a:hlinkClick r:id="rId4"/>
              </a:rPr>
              <a:t>https://www.creativebloq.com/features/all-you-need-to-know-about-svg-on-the-web</a:t>
            </a:r>
            <a:r>
              <a:rPr lang="en-US" dirty="0" smtClean="0">
                <a:effectLst/>
              </a:rPr>
              <a:t>,</a:t>
            </a:r>
            <a:endParaRPr lang="bg-BG" dirty="0" smtClean="0">
              <a:effectLst/>
            </a:endParaRPr>
          </a:p>
          <a:p>
            <a:r>
              <a:rPr lang="bg-BG" dirty="0" smtClean="0">
                <a:effectLst/>
              </a:rPr>
              <a:t>[</a:t>
            </a:r>
            <a:r>
              <a:rPr lang="bg-BG" dirty="0">
                <a:effectLst/>
              </a:rPr>
              <a:t>4] </a:t>
            </a:r>
            <a:r>
              <a:rPr lang="en-US" dirty="0">
                <a:effectLst/>
              </a:rPr>
              <a:t>Jake </a:t>
            </a:r>
            <a:r>
              <a:rPr lang="en-US" dirty="0" err="1">
                <a:effectLst/>
              </a:rPr>
              <a:t>Giltsoff</a:t>
            </a:r>
            <a:r>
              <a:rPr lang="en-US" dirty="0">
                <a:effectLst/>
              </a:rPr>
              <a:t>, "SVG ON THE WEB - A Practical Guide", June 16 2015, </a:t>
            </a:r>
            <a:r>
              <a:rPr lang="en-US" dirty="0">
                <a:effectLst/>
                <a:hlinkClick r:id="rId5"/>
              </a:rPr>
              <a:t>https://</a:t>
            </a:r>
            <a:r>
              <a:rPr lang="en-US" dirty="0" smtClean="0">
                <a:effectLst/>
                <a:hlinkClick r:id="rId5"/>
              </a:rPr>
              <a:t>svgontheweb.com</a:t>
            </a:r>
            <a:endParaRPr lang="bg-BG" dirty="0">
              <a:effectLst/>
            </a:endParaRPr>
          </a:p>
          <a:p>
            <a:r>
              <a:rPr lang="bg-BG" dirty="0">
                <a:effectLst/>
              </a:rPr>
              <a:t>[5] </a:t>
            </a:r>
            <a:r>
              <a:rPr lang="en-US" dirty="0">
                <a:effectLst/>
              </a:rPr>
              <a:t>Craig Buckler, "How to Add Scalable Vector Graphics (SVG) to Your Web Page", </a:t>
            </a:r>
            <a:r>
              <a:rPr lang="bg-BG" dirty="0">
                <a:effectLst/>
              </a:rPr>
              <a:t>публикувано на: </a:t>
            </a:r>
            <a:r>
              <a:rPr lang="en-US" dirty="0">
                <a:effectLst/>
              </a:rPr>
              <a:t>May 30 2012,</a:t>
            </a:r>
            <a:r>
              <a:rPr lang="en-US" dirty="0">
                <a:effectLst/>
                <a:hlinkClick r:id="rId6"/>
              </a:rPr>
              <a:t> https://</a:t>
            </a:r>
            <a:r>
              <a:rPr lang="en-US" dirty="0" smtClean="0">
                <a:effectLst/>
                <a:hlinkClick r:id="rId6"/>
              </a:rPr>
              <a:t>www.sitepoint.com/add-svg-to-web-page</a:t>
            </a:r>
            <a:endParaRPr lang="bg-BG" dirty="0" smtClean="0">
              <a:effectLst/>
            </a:endParaRPr>
          </a:p>
          <a:p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[</a:t>
            </a:r>
            <a:r>
              <a:rPr lang="bg-BG" dirty="0">
                <a:effectLst/>
              </a:rPr>
              <a:t>6] </a:t>
            </a:r>
            <a:r>
              <a:rPr lang="en-US" dirty="0">
                <a:effectLst/>
              </a:rPr>
              <a:t>SVG Tutorial, </a:t>
            </a:r>
            <a:r>
              <a:rPr lang="en-US" dirty="0">
                <a:effectLst/>
                <a:hlinkClick r:id="rId7"/>
              </a:rPr>
              <a:t>https://www.w3schools.com/graphics/svg_intro.asp</a:t>
            </a:r>
            <a:r>
              <a:rPr lang="en-US" dirty="0" smtClean="0">
                <a:effectLst/>
              </a:rPr>
              <a:t>,</a:t>
            </a:r>
            <a:endParaRPr lang="bg-BG" dirty="0" smtClean="0">
              <a:effectLst/>
            </a:endParaRPr>
          </a:p>
          <a:p>
            <a:r>
              <a:rPr lang="bg-BG" dirty="0" smtClean="0">
                <a:effectLst/>
              </a:rPr>
              <a:t>[</a:t>
            </a:r>
            <a:r>
              <a:rPr lang="bg-BG" dirty="0">
                <a:effectLst/>
              </a:rPr>
              <a:t>7] </a:t>
            </a:r>
            <a:r>
              <a:rPr lang="en-US" dirty="0">
                <a:effectLst/>
              </a:rPr>
              <a:t>Chris </a:t>
            </a:r>
            <a:r>
              <a:rPr lang="en-US" dirty="0" err="1">
                <a:effectLst/>
              </a:rPr>
              <a:t>Coyier</a:t>
            </a:r>
            <a:r>
              <a:rPr lang="en-US" dirty="0">
                <a:effectLst/>
              </a:rPr>
              <a:t>, "Using SVG", </a:t>
            </a:r>
            <a:r>
              <a:rPr lang="bg-BG" dirty="0">
                <a:effectLst/>
              </a:rPr>
              <a:t>публикувано на: </a:t>
            </a:r>
            <a:r>
              <a:rPr lang="en-US" dirty="0">
                <a:effectLst/>
              </a:rPr>
              <a:t>May 02 2019, </a:t>
            </a:r>
            <a:r>
              <a:rPr lang="en-US" dirty="0">
                <a:effectLst/>
                <a:hlinkClick r:id="rId8"/>
              </a:rPr>
              <a:t>https://</a:t>
            </a:r>
            <a:r>
              <a:rPr lang="en-US" dirty="0" smtClean="0">
                <a:effectLst/>
                <a:hlinkClick r:id="rId8"/>
              </a:rPr>
              <a:t>css-tricks.com/using-svg</a:t>
            </a:r>
            <a:r>
              <a:rPr lang="en-US" dirty="0" smtClean="0">
                <a:effectLst/>
              </a:rPr>
              <a:t> </a:t>
            </a:r>
            <a:endParaRPr lang="bg-BG" dirty="0" smtClean="0">
              <a:effectLst/>
            </a:endParaRPr>
          </a:p>
          <a:p>
            <a:r>
              <a:rPr lang="bg-BG" dirty="0" smtClean="0">
                <a:effectLst/>
              </a:rPr>
              <a:t>[</a:t>
            </a:r>
            <a:r>
              <a:rPr lang="bg-BG" dirty="0">
                <a:effectLst/>
              </a:rPr>
              <a:t>8] </a:t>
            </a:r>
            <a:r>
              <a:rPr lang="en-US" dirty="0">
                <a:effectLst/>
              </a:rPr>
              <a:t>Craig Buckler, "Scalable Vector Graphics: an Overview", </a:t>
            </a:r>
            <a:r>
              <a:rPr lang="bg-BG" dirty="0">
                <a:effectLst/>
              </a:rPr>
              <a:t>публикувано на: </a:t>
            </a:r>
            <a:r>
              <a:rPr lang="en-US" dirty="0">
                <a:effectLst/>
              </a:rPr>
              <a:t>May 11 2012, </a:t>
            </a:r>
            <a:r>
              <a:rPr lang="en-US" dirty="0">
                <a:effectLst/>
                <a:hlinkClick r:id="rId9"/>
              </a:rPr>
              <a:t>https://</a:t>
            </a:r>
            <a:r>
              <a:rPr lang="en-US" dirty="0" smtClean="0">
                <a:effectLst/>
                <a:hlinkClick r:id="rId9"/>
              </a:rPr>
              <a:t>www.sitepoint.com/svg-scalable-vector-graphics-overview</a:t>
            </a:r>
            <a:endParaRPr lang="bg-BG" dirty="0">
              <a:effectLst/>
            </a:endParaRPr>
          </a:p>
          <a:p>
            <a:r>
              <a:rPr lang="bg-BG" dirty="0">
                <a:effectLst/>
              </a:rPr>
              <a:t>[9] </a:t>
            </a:r>
            <a:r>
              <a:rPr lang="en-US" dirty="0">
                <a:effectLst/>
              </a:rPr>
              <a:t>MDN contributors, "SVG animation with SMIL", </a:t>
            </a:r>
            <a:r>
              <a:rPr lang="bg-BG" dirty="0">
                <a:effectLst/>
              </a:rPr>
              <a:t>публикувано на: </a:t>
            </a:r>
            <a:r>
              <a:rPr lang="en-US" dirty="0">
                <a:effectLst/>
              </a:rPr>
              <a:t>Nov 07 2019, </a:t>
            </a:r>
            <a:r>
              <a:rPr lang="en-US" dirty="0">
                <a:effectLst/>
                <a:hlinkClick r:id="rId10"/>
              </a:rPr>
              <a:t>https://</a:t>
            </a:r>
            <a:r>
              <a:rPr lang="en-US" dirty="0" smtClean="0">
                <a:effectLst/>
                <a:hlinkClick r:id="rId10"/>
              </a:rPr>
              <a:t>developer.mozilla.org/en-US/docs/Web/SVG/SVG_animation_with_SMIL</a:t>
            </a:r>
            <a:endParaRPr lang="bg-BG" dirty="0">
              <a:effectLst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23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045" y="1638300"/>
            <a:ext cx="10353761" cy="1326321"/>
          </a:xfrm>
        </p:spPr>
        <p:txBody>
          <a:bodyPr/>
          <a:lstStyle/>
          <a:p>
            <a:r>
              <a:rPr lang="bg-BG" dirty="0" smtClean="0"/>
              <a:t>Благодаря за вниманието! </a:t>
            </a:r>
            <a:endParaRPr lang="bg-BG" dirty="0"/>
          </a:p>
        </p:txBody>
      </p:sp>
      <p:sp>
        <p:nvSpPr>
          <p:cNvPr id="4" name="Smiley Face 3"/>
          <p:cNvSpPr/>
          <p:nvPr/>
        </p:nvSpPr>
        <p:spPr>
          <a:xfrm>
            <a:off x="4714874" y="3269421"/>
            <a:ext cx="2771775" cy="2293179"/>
          </a:xfrm>
          <a:prstGeom prst="smileyFace">
            <a:avLst/>
          </a:prstGeom>
          <a:solidFill>
            <a:schemeClr val="tx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43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230455" cy="1323975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bg-BG" dirty="0" smtClean="0"/>
              <a:t>Векторна и растерна графика в уеб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09845"/>
          </a:xfrm>
        </p:spPr>
        <p:txBody>
          <a:bodyPr/>
          <a:lstStyle/>
          <a:p>
            <a:r>
              <a:rPr lang="bg-BG" b="1" dirty="0" smtClean="0">
                <a:effectLst/>
              </a:rPr>
              <a:t>Растерни изображения </a:t>
            </a:r>
            <a:r>
              <a:rPr lang="bg-BG" dirty="0" smtClean="0">
                <a:effectLst/>
              </a:rPr>
              <a:t>- дефинират се с помощта на мрежа от пиксели. Файлът с растерни изображения съдържа информация, показваща къде точно трябва да бъде поставен всеки пиксел и какъв точно цвят да бъде. Популярни растерни формати в уеб са: </a:t>
            </a:r>
            <a:r>
              <a:rPr lang="bg-BG" dirty="0" err="1" smtClean="0">
                <a:effectLst/>
              </a:rPr>
              <a:t>Bitmap</a:t>
            </a:r>
            <a:r>
              <a:rPr lang="bg-BG" dirty="0" smtClean="0">
                <a:effectLst/>
              </a:rPr>
              <a:t> (.</a:t>
            </a:r>
            <a:r>
              <a:rPr lang="bg-BG" dirty="0" err="1" smtClean="0">
                <a:effectLst/>
              </a:rPr>
              <a:t>bmp</a:t>
            </a:r>
            <a:r>
              <a:rPr lang="bg-BG" dirty="0" smtClean="0">
                <a:effectLst/>
              </a:rPr>
              <a:t>), PNG (.</a:t>
            </a:r>
            <a:r>
              <a:rPr lang="bg-BG" dirty="0" err="1" smtClean="0">
                <a:effectLst/>
              </a:rPr>
              <a:t>png</a:t>
            </a:r>
            <a:r>
              <a:rPr lang="bg-BG" dirty="0" smtClean="0">
                <a:effectLst/>
              </a:rPr>
              <a:t>), JPEG (.</a:t>
            </a:r>
            <a:r>
              <a:rPr lang="bg-BG" dirty="0" err="1" smtClean="0">
                <a:effectLst/>
              </a:rPr>
              <a:t>jpg</a:t>
            </a:r>
            <a:r>
              <a:rPr lang="bg-BG" dirty="0" smtClean="0">
                <a:effectLst/>
              </a:rPr>
              <a:t>) и GIF (.</a:t>
            </a:r>
            <a:r>
              <a:rPr lang="bg-BG" dirty="0" err="1" smtClean="0">
                <a:effectLst/>
              </a:rPr>
              <a:t>gif</a:t>
            </a:r>
            <a:r>
              <a:rPr lang="bg-BG" dirty="0" smtClean="0">
                <a:effectLst/>
              </a:rPr>
              <a:t>).</a:t>
            </a:r>
          </a:p>
          <a:p>
            <a:r>
              <a:rPr lang="bg-BG" b="1" dirty="0" smtClean="0">
                <a:effectLst/>
              </a:rPr>
              <a:t>Векторни изображения </a:t>
            </a:r>
            <a:r>
              <a:rPr lang="bg-BG" dirty="0" smtClean="0">
                <a:effectLst/>
              </a:rPr>
              <a:t>- дефинират се с помощта на алгоритми. Файлът с векторни изображения съдържа дефиниции на форми и път, които компютърът може да използва, за да разбере как трябва да изглежда изображението.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bg-BG" dirty="0" smtClean="0">
                <a:effectLst/>
              </a:rPr>
              <a:t>Форматът SVG ни позволява да създаваме мощни векторни графики за използване в уеб мрежата.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13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61975"/>
            <a:ext cx="10353762" cy="1152525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bg-BG" dirty="0" smtClean="0"/>
              <a:t>Защо да използваме </a:t>
            </a:r>
            <a:r>
              <a:rPr lang="en-US" dirty="0" smtClean="0"/>
              <a:t>SVG</a:t>
            </a:r>
            <a:r>
              <a:rPr lang="bg-BG" dirty="0" smtClean="0"/>
              <a:t> в уеб? Ползи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2247900"/>
            <a:ext cx="10562707" cy="4324350"/>
          </a:xfrm>
        </p:spPr>
        <p:txBody>
          <a:bodyPr>
            <a:normAutofit/>
          </a:bodyPr>
          <a:lstStyle/>
          <a:p>
            <a:r>
              <a:rPr lang="bg-BG" b="1" dirty="0" smtClean="0">
                <a:effectLst/>
              </a:rPr>
              <a:t>Резолюция - </a:t>
            </a:r>
            <a:r>
              <a:rPr lang="bg-BG" dirty="0" smtClean="0">
                <a:effectLst/>
              </a:rPr>
              <a:t>може да променим размера им без да загубим качеството на изображението. </a:t>
            </a:r>
            <a:br>
              <a:rPr lang="bg-BG" dirty="0" smtClean="0">
                <a:effectLst/>
              </a:rPr>
            </a:br>
            <a:r>
              <a:rPr lang="bg-BG" dirty="0" smtClean="0">
                <a:effectLst/>
              </a:rPr>
              <a:t>SVG изображенията могат да се принтират с </a:t>
            </a:r>
            <a:r>
              <a:rPr lang="bg-BG" b="1" dirty="0" smtClean="0">
                <a:effectLst/>
              </a:rPr>
              <a:t>високо качество на всяка резолюция.</a:t>
            </a:r>
          </a:p>
          <a:p>
            <a:r>
              <a:rPr lang="bg-BG" b="1" dirty="0" smtClean="0">
                <a:effectLst/>
              </a:rPr>
              <a:t>Размерът на файла. Скорост </a:t>
            </a:r>
            <a:r>
              <a:rPr lang="bg-BG" dirty="0" smtClean="0">
                <a:effectLst/>
              </a:rPr>
              <a:t>- векторната графика е </a:t>
            </a:r>
            <a:r>
              <a:rPr lang="bg-BG" b="1" dirty="0" smtClean="0">
                <a:effectLst/>
              </a:rPr>
              <a:t>мащабируема</a:t>
            </a:r>
            <a:r>
              <a:rPr lang="bg-BG" dirty="0" smtClean="0">
                <a:effectLst/>
              </a:rPr>
              <a:t>, така че може да използваме много малки по размери файлове</a:t>
            </a:r>
            <a:r>
              <a:rPr lang="en-US" dirty="0" smtClean="0">
                <a:effectLst/>
              </a:rPr>
              <a:t>.</a:t>
            </a:r>
            <a:r>
              <a:rPr lang="bg-BG" dirty="0">
                <a:effectLst/>
              </a:rPr>
              <a:t/>
            </a:r>
            <a:br>
              <a:rPr lang="bg-BG" dirty="0">
                <a:effectLst/>
              </a:rPr>
            </a:br>
            <a:r>
              <a:rPr lang="bg-BG" dirty="0" smtClean="0">
                <a:effectLst/>
              </a:rPr>
              <a:t>SVGs са не само </a:t>
            </a:r>
            <a:r>
              <a:rPr lang="bg-BG" b="1" dirty="0" smtClean="0">
                <a:effectLst/>
              </a:rPr>
              <a:t>малки по размер файлове</a:t>
            </a:r>
            <a:r>
              <a:rPr lang="bg-BG" dirty="0" smtClean="0">
                <a:effectLst/>
              </a:rPr>
              <a:t>, но могат да бъдат вградени в HTML, намалявайки</a:t>
            </a:r>
            <a:r>
              <a:rPr lang="ru-RU" dirty="0" smtClean="0">
                <a:effectLst/>
              </a:rPr>
              <a:t> </a:t>
            </a:r>
            <a:r>
              <a:rPr lang="en-US" dirty="0" smtClean="0">
                <a:effectLst/>
              </a:rPr>
              <a:t>HTTP</a:t>
            </a:r>
            <a:r>
              <a:rPr lang="ru-RU" dirty="0" smtClean="0">
                <a:effectLst/>
              </a:rPr>
              <a:t> </a:t>
            </a:r>
            <a:r>
              <a:rPr lang="bg-BG" dirty="0" smtClean="0">
                <a:effectLst/>
              </a:rPr>
              <a:t>заявките и </a:t>
            </a:r>
            <a:r>
              <a:rPr lang="bg-BG" b="1" dirty="0" smtClean="0">
                <a:effectLst/>
              </a:rPr>
              <a:t>увеличавайки скоростта на сайта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  <a:p>
            <a:endParaRPr lang="ru-RU" dirty="0">
              <a:effectLst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55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228850"/>
            <a:ext cx="10353762" cy="3562350"/>
          </a:xfrm>
        </p:spPr>
        <p:txBody>
          <a:bodyPr/>
          <a:lstStyle/>
          <a:p>
            <a:r>
              <a:rPr lang="bg-BG" b="1" dirty="0">
                <a:effectLst/>
              </a:rPr>
              <a:t>Прилагане на CSS стилове</a:t>
            </a:r>
            <a:r>
              <a:rPr lang="ru-RU" b="1" dirty="0">
                <a:effectLst/>
              </a:rPr>
              <a:t>. Анимация</a:t>
            </a:r>
            <a:endParaRPr lang="en-US" b="1" dirty="0">
              <a:effectLst/>
            </a:endParaRPr>
          </a:p>
          <a:p>
            <a:r>
              <a:rPr lang="ru-RU" b="1" dirty="0">
                <a:effectLst/>
              </a:rPr>
              <a:t>Работа с DOM</a:t>
            </a:r>
            <a:r>
              <a:rPr lang="en-US" b="1" dirty="0">
                <a:effectLst/>
              </a:rPr>
              <a:t> - </a:t>
            </a:r>
            <a:r>
              <a:rPr lang="bg-BG" dirty="0">
                <a:effectLst/>
              </a:rPr>
              <a:t>SVGs </a:t>
            </a:r>
            <a:r>
              <a:rPr lang="bg-BG" b="1" dirty="0">
                <a:effectLst/>
              </a:rPr>
              <a:t>могат да използват методите на</a:t>
            </a:r>
            <a:r>
              <a:rPr lang="ru-RU" b="1" dirty="0">
                <a:effectLst/>
              </a:rPr>
              <a:t> JS </a:t>
            </a:r>
            <a:r>
              <a:rPr lang="ru-RU" b="1" dirty="0" smtClean="0">
                <a:effectLst/>
              </a:rPr>
              <a:t>DOM.</a:t>
            </a:r>
            <a:endParaRPr lang="en-US" b="1" dirty="0">
              <a:effectLst/>
            </a:endParaRPr>
          </a:p>
          <a:p>
            <a:r>
              <a:rPr lang="ru-RU" dirty="0">
                <a:effectLst/>
              </a:rPr>
              <a:t>SVG </a:t>
            </a:r>
            <a:r>
              <a:rPr lang="bg-BG" dirty="0">
                <a:effectLst/>
              </a:rPr>
              <a:t>изображенията могат да </a:t>
            </a:r>
            <a:r>
              <a:rPr lang="bg-BG" b="1" dirty="0">
                <a:effectLst/>
              </a:rPr>
              <a:t>се създават и редактират с всякакъв текстов редактор</a:t>
            </a:r>
            <a:r>
              <a:rPr lang="ru-RU" b="1" dirty="0">
                <a:effectLst/>
              </a:rPr>
              <a:t>.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SVG </a:t>
            </a:r>
            <a:r>
              <a:rPr lang="bg-BG" dirty="0">
                <a:effectLst/>
              </a:rPr>
              <a:t>изображенията могат да </a:t>
            </a:r>
            <a:r>
              <a:rPr lang="bg-BG" b="1" dirty="0">
                <a:effectLst/>
              </a:rPr>
              <a:t>се търсят, индексират, скриптират и компресират</a:t>
            </a:r>
            <a:r>
              <a:rPr lang="ru-RU" b="1" dirty="0">
                <a:effectLst/>
              </a:rPr>
              <a:t>.</a:t>
            </a:r>
            <a:endParaRPr lang="ru-RU" dirty="0">
              <a:effectLst/>
            </a:endParaRP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59" y="385509"/>
            <a:ext cx="10364098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537" y="920334"/>
            <a:ext cx="5868988" cy="4401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106" y="5572126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SVG </a:t>
            </a:r>
            <a:r>
              <a:rPr lang="ru-RU" b="1" i="1" dirty="0"/>
              <a:t>и </a:t>
            </a:r>
            <a:r>
              <a:rPr lang="en-US" b="1" i="1" dirty="0" smtClean="0"/>
              <a:t>Bitmap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71" y="558385"/>
            <a:ext cx="9058880" cy="1377536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bg-BG" dirty="0" smtClean="0"/>
              <a:t>За какво се използва </a:t>
            </a:r>
            <a:r>
              <a:rPr lang="en-US" dirty="0" smtClean="0"/>
              <a:t>SVG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38086"/>
          </a:xfrm>
        </p:spPr>
        <p:txBody>
          <a:bodyPr>
            <a:normAutofit/>
          </a:bodyPr>
          <a:lstStyle/>
          <a:p>
            <a:r>
              <a:rPr lang="bg-BG" dirty="0" smtClean="0">
                <a:effectLst/>
              </a:rPr>
              <a:t>SVGs не могат да заменят всички формати. Снимки, които изискват богати цветове трябва да са в JPG или PNG формат</a:t>
            </a:r>
            <a:r>
              <a:rPr lang="ru-RU" dirty="0" smtClean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bg-BG" dirty="0" smtClean="0">
                <a:effectLst/>
              </a:rPr>
              <a:t>Прости изображения като </a:t>
            </a:r>
            <a:r>
              <a:rPr lang="bg-BG" b="1" dirty="0" smtClean="0">
                <a:effectLst/>
              </a:rPr>
              <a:t>икони, лога, графики, скици, диаграми</a:t>
            </a:r>
            <a:r>
              <a:rPr lang="bg-BG" dirty="0" smtClean="0">
                <a:effectLst/>
              </a:rPr>
              <a:t> са подходящи да бъдат направени с SVG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bg-BG" dirty="0" smtClean="0">
                <a:effectLst/>
              </a:rPr>
              <a:t>Може също така да създаваме визуални ефекти - преобразуване на формата, минаване от една форма в друга.</a:t>
            </a:r>
            <a:r>
              <a:rPr lang="ru-RU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ru-RU" dirty="0" smtClean="0">
                <a:effectLst/>
              </a:rPr>
              <a:t>SVG </a:t>
            </a:r>
            <a:r>
              <a:rPr lang="bg-BG" dirty="0" smtClean="0">
                <a:effectLst/>
              </a:rPr>
              <a:t>e подходящ за сложни интерфейси, които могат да бъдат интегрирани с уеб базирани приложения и богати интернет приложения, тъй като са леки, лесни за анимиране и всеки елемент може да улови потребителското взаимодействие.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806" y="50717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76251"/>
            <a:ext cx="10506680" cy="1181100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/>
              <a:t> </a:t>
            </a:r>
            <a:r>
              <a:rPr lang="bg-BG" dirty="0" smtClean="0"/>
              <a:t>Как да добавим </a:t>
            </a:r>
            <a:r>
              <a:rPr lang="en-US" dirty="0" smtClean="0"/>
              <a:t>SVG </a:t>
            </a:r>
            <a:r>
              <a:rPr lang="bg-BG" dirty="0" smtClean="0"/>
              <a:t>в уеб страницата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3"/>
            <a:ext cx="10668606" cy="4668152"/>
          </a:xfrm>
        </p:spPr>
        <p:txBody>
          <a:bodyPr/>
          <a:lstStyle/>
          <a:p>
            <a:r>
              <a:rPr lang="ru-RU" b="1" dirty="0">
                <a:effectLst/>
              </a:rPr>
              <a:t>SVG </a:t>
            </a:r>
            <a:r>
              <a:rPr lang="bg-BG" b="1" dirty="0" smtClean="0">
                <a:effectLst/>
              </a:rPr>
              <a:t>вграден</a:t>
            </a:r>
            <a:r>
              <a:rPr lang="ru-RU" b="1" dirty="0" smtClean="0">
                <a:effectLst/>
              </a:rPr>
              <a:t> </a:t>
            </a:r>
            <a:r>
              <a:rPr lang="ru-RU" b="1" dirty="0">
                <a:effectLst/>
              </a:rPr>
              <a:t>в HTML5 </a:t>
            </a:r>
            <a:r>
              <a:rPr lang="bg-BG" b="1" dirty="0" smtClean="0">
                <a:effectLst/>
              </a:rPr>
              <a:t>страницата</a:t>
            </a:r>
            <a:r>
              <a:rPr lang="ru-RU" b="1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(inline)</a:t>
            </a:r>
            <a:endParaRPr lang="ru-RU" b="1" dirty="0">
              <a:effectLst/>
            </a:endParaRPr>
          </a:p>
          <a:p>
            <a:pPr marL="0" indent="0">
              <a:buNone/>
            </a:pPr>
            <a:r>
              <a:rPr lang="bg-BG" dirty="0" smtClean="0">
                <a:effectLst/>
              </a:rPr>
              <a:t>Един SVG елемент може да бъде добавен директно като код в рамките на HTML5 страницата, използвайки</a:t>
            </a:r>
            <a:r>
              <a:rPr lang="en-US" dirty="0" smtClean="0">
                <a:effectLst/>
              </a:rPr>
              <a:t> &lt;</a:t>
            </a:r>
            <a:r>
              <a:rPr lang="en-US" dirty="0" err="1" smtClean="0">
                <a:effectLst/>
              </a:rPr>
              <a:t>svg</a:t>
            </a:r>
            <a:r>
              <a:rPr lang="en-US" dirty="0" smtClean="0">
                <a:effectLst/>
              </a:rPr>
              <a:t>&gt; </a:t>
            </a:r>
            <a:r>
              <a:rPr lang="bg-BG" dirty="0" err="1" smtClean="0">
                <a:effectLst/>
              </a:rPr>
              <a:t>тагa</a:t>
            </a:r>
            <a:r>
              <a:rPr lang="ru-RU" dirty="0" smtClean="0">
                <a:effectLst/>
              </a:rPr>
              <a:t>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8" y="3839590"/>
            <a:ext cx="11510168" cy="2385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23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20" y="547434"/>
            <a:ext cx="10516511" cy="14387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71724"/>
            <a:ext cx="10353762" cy="3419475"/>
          </a:xfrm>
        </p:spPr>
        <p:txBody>
          <a:bodyPr/>
          <a:lstStyle/>
          <a:p>
            <a:r>
              <a:rPr lang="bg-BG" b="1" dirty="0">
                <a:effectLst/>
              </a:rPr>
              <a:t>Използване на &lt;</a:t>
            </a:r>
            <a:r>
              <a:rPr lang="en-US" b="1" dirty="0">
                <a:effectLst/>
              </a:rPr>
              <a:t>object&gt; </a:t>
            </a:r>
            <a:r>
              <a:rPr lang="bg-BG" b="1" dirty="0">
                <a:effectLst/>
              </a:rPr>
              <a:t>таг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1" y="3453072"/>
            <a:ext cx="11403940" cy="1728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92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341</TotalTime>
  <Words>1240</Words>
  <Application>Microsoft Office PowerPoint</Application>
  <PresentationFormat>Widescreen</PresentationFormat>
  <Paragraphs>105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Calibri</vt:lpstr>
      <vt:lpstr>Rockwell</vt:lpstr>
      <vt:lpstr>Damask</vt:lpstr>
      <vt:lpstr>PowerPoint Presentation</vt:lpstr>
      <vt:lpstr>Какво представлява SVG</vt:lpstr>
      <vt:lpstr>Векторна и растерна графика в уеб</vt:lpstr>
      <vt:lpstr>Защо да използваме SVG в уеб? Ползи</vt:lpstr>
      <vt:lpstr>PowerPoint Presentation</vt:lpstr>
      <vt:lpstr>PowerPoint Presentation</vt:lpstr>
      <vt:lpstr>За какво се използва SVG</vt:lpstr>
      <vt:lpstr> Как да добавим SVG в уеб страницата</vt:lpstr>
      <vt:lpstr>PowerPoint Presentation</vt:lpstr>
      <vt:lpstr>PowerPoint Presentation</vt:lpstr>
      <vt:lpstr> Как да добавим SVG в уеб страницата</vt:lpstr>
      <vt:lpstr>PowerPoint Presentation</vt:lpstr>
      <vt:lpstr>PowerPoint Presentation</vt:lpstr>
      <vt:lpstr>Заключение кой метод да използваме</vt:lpstr>
      <vt:lpstr>PowerPoint Presentation</vt:lpstr>
      <vt:lpstr>Примерни SVG фигури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 сложен пример с &lt;path&gt;</vt:lpstr>
      <vt:lpstr>PowerPoint Presentation</vt:lpstr>
      <vt:lpstr>Други характеристики, които специфицира</vt:lpstr>
      <vt:lpstr>PowerPoint Presentation</vt:lpstr>
      <vt:lpstr>Източници</vt:lpstr>
      <vt:lpstr>Благодаря за вниманието!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Georgieva</dc:creator>
  <cp:lastModifiedBy>Kristina Georgieva</cp:lastModifiedBy>
  <cp:revision>51</cp:revision>
  <dcterms:created xsi:type="dcterms:W3CDTF">2020-12-16T11:04:31Z</dcterms:created>
  <dcterms:modified xsi:type="dcterms:W3CDTF">2020-12-22T13:32:30Z</dcterms:modified>
</cp:coreProperties>
</file>