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75" r:id="rId4"/>
    <p:sldId id="265" r:id="rId5"/>
    <p:sldId id="270" r:id="rId6"/>
    <p:sldId id="274" r:id="rId7"/>
    <p:sldId id="276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8FD3"/>
    <a:srgbClr val="003F87"/>
    <a:srgbClr val="5DA225"/>
    <a:srgbClr val="63C2FF"/>
    <a:srgbClr val="E3E7E9"/>
    <a:srgbClr val="002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5103C7-BC79-44BF-EB16-B0C9AF6EA50C}" v="39" dt="2022-01-31T21:03:26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6"/>
    <p:restoredTop sz="94674"/>
  </p:normalViewPr>
  <p:slideViewPr>
    <p:cSldViewPr snapToGrid="0" snapToObjects="1">
      <p:cViewPr varScale="1">
        <p:scale>
          <a:sx n="107" d="100"/>
          <a:sy n="107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Fira Sans Regular" panose="020B05030500000200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Fira Sans Regular" panose="020B0503050000020004" pitchFamily="34" charset="0"/>
              </a:defRPr>
            </a:lvl1pPr>
          </a:lstStyle>
          <a:p>
            <a:fld id="{FBF1A869-6983-4B4D-957D-60CD5DE5FA39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Fira Sans Regular" panose="020B05030500000200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Fira Sans Regular" panose="020B0503050000020004" pitchFamily="34" charset="0"/>
              </a:defRPr>
            </a:lvl1pPr>
          </a:lstStyle>
          <a:p>
            <a:fld id="{623E3604-3725-1D46-B4DA-FFA740840D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4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Fira Sans Regular" panose="020B05030500000200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Fira Sans Regular" panose="020B05030500000200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Fira Sans Regular" panose="020B05030500000200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Fira Sans Regular" panose="020B05030500000200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Fira Sans Regular" panose="020B05030500000200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F642-2A5D-BB43-B596-940E1EDB7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DC445-E714-CC49-A933-B0F3D3A31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DD08-FEBF-3348-BF70-AB7F6EEB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55F5-6494-EC48-B4AC-247E08BC2900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79BC-890F-D342-8EAC-984BBF6F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WESTERN WASHINGTON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1327A-D129-C140-A381-72F8906B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12A2-F582-F847-BCC6-22051BF3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8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292A2-5246-4343-9C18-02B670968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69E1D-89CD-8E42-9EAE-4095EBE66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EDAEE-0448-A04F-AD47-CE90F60B0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8102-D13F-A74B-83C1-238F4E8CC2FC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845BD-4DDD-CF48-A859-F655AD388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WESTERN WASHINGTON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00C10-6CD8-5147-8447-EF3E6871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12A2-F582-F847-BCC6-22051BF3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8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C65D36-395B-8345-A257-BB008FD65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39B80-9567-5F44-9E09-11F144DEC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57A04-C37F-E644-A233-E4B33088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4779-1924-4745-9AE3-F1611852795E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DF86A-A0AD-2046-BBEF-3DF7BF55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WESTERN WASHINGTON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BBF2D-30F6-9E40-A806-5A16815BC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12A2-F582-F847-BCC6-22051BF3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14B1A-7033-B848-87B5-73A87F24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85CC-DC7B-DF4B-8354-FBF1A24B3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DB9C1-4B59-6C42-8131-D5CFC579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26DD-B443-CC4D-96D8-1AFAE7DCE139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C62C2-C06A-1944-B2AA-1CD824C8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WESTERN WASHINGTON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07712-9924-B944-983D-36728A81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12A2-F582-F847-BCC6-22051BF3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0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3E588-3A46-C94D-9CDB-2BB7E522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3A8DF-4242-9F4A-BAB3-917AFE0EF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3E964-AD4B-A34C-BE6E-573F7FA66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CF7B-4400-F441-BE80-59F117495AED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4174B-1D73-EE40-89FE-9D6E24D5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WESTERN WASHINGTON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B3EB9-CB61-0244-A731-72BF615D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12A2-F582-F847-BCC6-22051BF3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2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2F7D-80D2-8244-8D39-1D31389FA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F7E0F-6944-7A4C-B0D8-114C54E6E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50AFA-F665-7948-BBB2-5CCFDFF92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0CE5F-C7EC-0348-880C-DBF37CF2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1D46-4783-8A48-8B77-6BDE8A100E9A}" type="datetime1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AE867-9C34-A84D-9364-6F978CC0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WESTERN WASHINGTON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607DA-54AF-7E42-9BB8-99298CDE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12A2-F582-F847-BCC6-22051BF3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3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771C-93F0-D443-AB56-1CE384E48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B32D4-91F8-A34B-BBCC-8FAEF3F7F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F92B1-36EE-C943-AA05-536804CE0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B9135-5B35-E740-9168-5E5355941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E9BCA9-F2F6-5D41-A9D1-6FAD627C6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71E02F-AF67-8C4C-BA68-DCC1819B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820-3096-8A48-BBDD-A6347C24CDCB}" type="datetime1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BBC1A1-5E46-C446-A4B1-8A5E981A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WESTERN WASHINGTON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5155FC-4E7B-544E-8D6A-F181BD6B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12A2-F582-F847-BCC6-22051BF3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7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D5FEF-334C-3349-B162-F4B2BAC4E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44A49-237A-3B46-9FD7-15B2CD68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1542-9277-6543-A0A6-911115768131}" type="datetime1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AE26E-B608-6D40-AD1F-03A46D10A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WESTERN WASHINGTON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6F6A6-91F5-844E-B84C-D2B60611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12A2-F582-F847-BCC6-22051BF3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8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677153-FBB3-CE4F-B6FE-B6B2FBA6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A4D3-42C3-6640-A20B-9DC3DB1A36E4}" type="datetime1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4164C-1FCC-D34B-9FE1-A3F666209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WESTERN WASHINGTON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43295-9B39-C24C-ACC9-C60CC387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12A2-F582-F847-BCC6-22051BF3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7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7D507-956E-A841-A9E3-C76D4DBCF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932EE-9C38-E34F-9B0C-DAB2229D4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6A31D-76DA-CD42-80C9-FC30F026E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B3650-0F7A-184C-BB42-1429C8A06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CF00-F8F9-7342-921E-1AE39B549E33}" type="datetime1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B25EB-7139-9D45-8A6C-F9C2F00A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WESTERN WASHINGTON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D5249-6491-1C41-8D9F-E1E4FF0D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12A2-F582-F847-BCC6-22051BF3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4418C-3065-EA40-B7B9-DB4BC3CB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9F2DD4-B82B-BE46-8F1C-E71C15ED0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49DB8-AF45-3142-9FB5-17DF3B4DD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09000-D418-7F46-83C5-CCE35A19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D281-0F1D-AA45-8040-007EE6ED5C28}" type="datetime1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5E6F-F860-5841-91B1-3FE1EF8A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WESTERN WASHINGTON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B42C1-26BA-0340-98FB-6500C856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12A2-F582-F847-BCC6-22051BF3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F8AD33-926F-4B42-9418-36DFA82CF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EABD1-B599-E640-A5BC-85ED9E398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1478D-5AD1-0D42-BF98-B5F0B230D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ira Sans Regular" panose="020B0503050000020004" pitchFamily="34" charset="0"/>
              </a:defRPr>
            </a:lvl1pPr>
          </a:lstStyle>
          <a:p>
            <a:fld id="{D9904ED6-48CA-1048-8D22-120116D3ED95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B538E-D599-9546-B6C9-29BD917BA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ira Sans Regular" panose="020B0503050000020004" pitchFamily="34" charset="0"/>
              </a:defRPr>
            </a:lvl1pPr>
          </a:lstStyle>
          <a:p>
            <a:r>
              <a:rPr lang="en-US"/>
              <a:t>WESTERN WASHINGTON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21EAE-B255-4343-A52E-927E9F9C8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ira Sans Regular" panose="020B0503050000020004" pitchFamily="34" charset="0"/>
              </a:defRPr>
            </a:lvl1pPr>
          </a:lstStyle>
          <a:p>
            <a:fld id="{E8EF12A2-F582-F847-BCC6-22051BF334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3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Montserrat Bold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ira Sans Regular" panose="020B05030500000200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ira Sans Regular" panose="020B05030500000200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ira Sans Regular" panose="020B05030500000200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ira Sans Regular" panose="020B05030500000200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ira Sans Regular" panose="020B050305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C5D2-4240-0A43-8685-05E9C13BE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9822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rgbClr val="0C8FD3"/>
                </a:solidFill>
                <a:latin typeface="Montserrat" pitchFamily="2" charset="77"/>
              </a:rPr>
              <a:t>Digital Environment Regulation Tool</a:t>
            </a:r>
            <a:br>
              <a:rPr lang="en-US" sz="5000" b="1" dirty="0">
                <a:solidFill>
                  <a:srgbClr val="0C8FD3"/>
                </a:solidFill>
                <a:latin typeface="Montserrat" pitchFamily="2" charset="77"/>
              </a:rPr>
            </a:br>
            <a:r>
              <a:rPr lang="en-US" sz="3000" dirty="0">
                <a:solidFill>
                  <a:srgbClr val="003F87"/>
                </a:solidFill>
                <a:latin typeface="Fira Sans" panose="020B0503050000020004" pitchFamily="34" charset="0"/>
              </a:rPr>
              <a:t>(DERT)</a:t>
            </a:r>
            <a:endParaRPr lang="en-US" sz="3000" b="1" dirty="0">
              <a:solidFill>
                <a:srgbClr val="0C8FD3"/>
              </a:solidFill>
              <a:latin typeface="Montserrat" pitchFamily="2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B268C-F382-9E43-938F-688F151AF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77010"/>
            <a:ext cx="9144000" cy="13389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3F87"/>
                </a:solidFill>
                <a:latin typeface="Fira Sans" panose="020B0503050000020004" pitchFamily="34" charset="0"/>
              </a:rPr>
              <a:t>RP2040-based smart agriculture, equipped with four sensors and three plants to optimize conditions for agricultural crops.</a:t>
            </a:r>
          </a:p>
          <a:p>
            <a:endParaRPr lang="en-US" dirty="0">
              <a:solidFill>
                <a:srgbClr val="003F87"/>
              </a:solidFill>
              <a:latin typeface="Fira Sans" panose="020B05030500000200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6D2647-D4B0-3B4C-9DB3-CAEDB57E5600}"/>
              </a:ext>
            </a:extLst>
          </p:cNvPr>
          <p:cNvCxnSpPr>
            <a:cxnSpLocks/>
          </p:cNvCxnSpPr>
          <p:nvPr/>
        </p:nvCxnSpPr>
        <p:spPr>
          <a:xfrm>
            <a:off x="5116811" y="3280990"/>
            <a:ext cx="1958379" cy="0"/>
          </a:xfrm>
          <a:prstGeom prst="line">
            <a:avLst/>
          </a:prstGeom>
          <a:ln w="76200">
            <a:solidFill>
              <a:srgbClr val="63C2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A7A10395-B925-F140-AE3C-F8C4EBFE2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811" y="5029201"/>
            <a:ext cx="1958379" cy="18287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B2514C-0F88-49B8-B596-EFBA283060B3}"/>
              </a:ext>
            </a:extLst>
          </p:cNvPr>
          <p:cNvSpPr txBox="1"/>
          <p:nvPr/>
        </p:nvSpPr>
        <p:spPr>
          <a:xfrm>
            <a:off x="725213" y="5441847"/>
            <a:ext cx="18949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Kris Keillor</a:t>
            </a:r>
          </a:p>
          <a:p>
            <a:r>
              <a:rPr lang="en-US" dirty="0"/>
              <a:t>Prof. Todd Morton</a:t>
            </a:r>
          </a:p>
          <a:p>
            <a:r>
              <a:rPr lang="en-US" dirty="0"/>
              <a:t>Prof. Junaid Khan</a:t>
            </a:r>
          </a:p>
          <a:p>
            <a:r>
              <a:rPr lang="en-US" dirty="0"/>
              <a:t>Prof. John Lund</a:t>
            </a:r>
          </a:p>
        </p:txBody>
      </p:sp>
    </p:spTree>
    <p:extLst>
      <p:ext uri="{BB962C8B-B14F-4D97-AF65-F5344CB8AC3E}">
        <p14:creationId xmlns:p14="http://schemas.microsoft.com/office/powerpoint/2010/main" val="396982565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B84D-374B-EC42-A0D4-EBAC86EE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C8FD3"/>
                </a:solidFill>
              </a:rPr>
              <a:t>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159CF-FCE8-1E4B-980C-188244A9D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703504"/>
          </a:xfrm>
        </p:spPr>
        <p:txBody>
          <a:bodyPr>
            <a:normAutofit/>
          </a:bodyPr>
          <a:lstStyle/>
          <a:p>
            <a:r>
              <a:rPr lang="en-US" sz="2200" dirty="0"/>
              <a:t>Plants need light and water to grow full and healthy.</a:t>
            </a:r>
          </a:p>
          <a:p>
            <a:r>
              <a:rPr lang="en-US" sz="2200" dirty="0"/>
              <a:t>Solar insolation and manual watering can be inconsistent.</a:t>
            </a:r>
          </a:p>
          <a:p>
            <a:r>
              <a:rPr lang="en-US" sz="2200" dirty="0"/>
              <a:t>DERT-2040 measures soil moisture, lux, humidity, and temperature while controlling moisture and lux via LED panel and irrigation pump.</a:t>
            </a:r>
          </a:p>
          <a:p>
            <a:r>
              <a:rPr lang="en-US" sz="2200" dirty="0"/>
              <a:t>Software design include PID-based irrigation and UART-based reporting.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6A9F42-D59D-4F5F-ADFD-D8D7BD4D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38544" y="1423911"/>
            <a:ext cx="4248911" cy="4248911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6469D-2C73-1445-8650-FD7071D9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/>
              <a:t>WESTERN WASHINGTON UNIVERSITY | MAKE WAVES.</a:t>
            </a:r>
          </a:p>
        </p:txBody>
      </p:sp>
    </p:spTree>
    <p:extLst>
      <p:ext uri="{BB962C8B-B14F-4D97-AF65-F5344CB8AC3E}">
        <p14:creationId xmlns:p14="http://schemas.microsoft.com/office/powerpoint/2010/main" val="203274978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B84D-374B-EC42-A0D4-EBAC86EE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C8FD3"/>
                </a:solidFill>
              </a:rPr>
              <a:t>System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159CF-FCE8-1E4B-980C-188244A9D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4859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v0.9.3:</a:t>
            </a:r>
          </a:p>
          <a:p>
            <a:r>
              <a:rPr lang="en-US" sz="2200" dirty="0"/>
              <a:t>Dual-core M0+ processor @ 12 MHz </a:t>
            </a:r>
          </a:p>
          <a:p>
            <a:r>
              <a:rPr lang="en-US" sz="2200" dirty="0"/>
              <a:t>128 Mb Flash</a:t>
            </a:r>
          </a:p>
          <a:p>
            <a:r>
              <a:rPr lang="en-US" sz="2200" dirty="0"/>
              <a:t>Four I</a:t>
            </a:r>
            <a:r>
              <a:rPr lang="en-US" sz="2200" baseline="30000" dirty="0"/>
              <a:t>2</a:t>
            </a:r>
            <a:r>
              <a:rPr lang="en-US" sz="2200" dirty="0"/>
              <a:t>C ports on one bus</a:t>
            </a:r>
          </a:p>
          <a:p>
            <a:r>
              <a:rPr lang="en-US" sz="2200" dirty="0"/>
              <a:t>Three NPN transistors driven by GPIO</a:t>
            </a:r>
          </a:p>
          <a:p>
            <a:r>
              <a:rPr lang="en-US" sz="2200" dirty="0"/>
              <a:t>USB port/bootloader </a:t>
            </a:r>
          </a:p>
          <a:p>
            <a:r>
              <a:rPr lang="en-US" sz="2200" dirty="0"/>
              <a:t>SWD port</a:t>
            </a:r>
          </a:p>
          <a:p>
            <a:r>
              <a:rPr lang="en-US" sz="2200" dirty="0"/>
              <a:t>UART port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v1.0.0:</a:t>
            </a:r>
          </a:p>
          <a:p>
            <a:r>
              <a:rPr lang="en-US" sz="2200" dirty="0"/>
              <a:t>Three debug bit test points</a:t>
            </a:r>
          </a:p>
          <a:p>
            <a:r>
              <a:rPr lang="en-US" sz="2200" dirty="0"/>
              <a:t>Two indicator LEDs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6469D-2C73-1445-8650-FD7071D9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/>
              <a:t>WESTERN WASHINGTON UNIVERSITY | MAKE WAVES.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302174-ABAC-C8A4-4C8A-06D299CE6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509" y="2045875"/>
            <a:ext cx="3036683" cy="2082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4BBF07-E0CF-A07A-9B6B-DCDC0A2C2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942" y="3526532"/>
            <a:ext cx="2358383" cy="154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3437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F6E40C59-F3BA-0AA1-150D-C963B24DE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3447"/>
            <a:ext cx="12192000" cy="565110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6469D-2C73-1445-8650-FD7071D9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/>
              <a:t>WESTERN WASHINGTON UNIVERSITY | MAKE WAVES.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AD70988-7307-494B-B82A-C5CBF9F00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C8FD3"/>
                </a:solidFill>
              </a:rPr>
              <a:t>System Design – Core 0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48AB28-45D3-4EAB-69B7-43A6DA398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400942"/>
            <a:ext cx="10515600" cy="760576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Time-slice scheduler</a:t>
            </a:r>
          </a:p>
          <a:p>
            <a:r>
              <a:rPr lang="en-US" sz="2200" dirty="0"/>
              <a:t>Three message queues shared between tasks; one notification shared with Core 1</a:t>
            </a:r>
          </a:p>
        </p:txBody>
      </p:sp>
    </p:spTree>
    <p:extLst>
      <p:ext uri="{BB962C8B-B14F-4D97-AF65-F5344CB8AC3E}">
        <p14:creationId xmlns:p14="http://schemas.microsoft.com/office/powerpoint/2010/main" val="191180781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6469D-2C73-1445-8650-FD7071D9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/>
              <a:t>WESTERN WASHINGTON UNIVERSITY | MAKE WAVES.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AD70988-7307-494B-B82A-C5CBF9F00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C8FD3"/>
                </a:solidFill>
              </a:rPr>
              <a:t>System Design – Core 1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BE46917-70C9-DD37-BCCD-C89F50306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240280"/>
            <a:ext cx="981456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5382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6469D-2C73-1445-8650-FD7071D9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WESTERN WASHINGTON UNIVERSITY | MAKE WAVES.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AD70988-7307-494B-B82A-C5CBF9F00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C8FD3"/>
                </a:solidFill>
              </a:rPr>
              <a:t>Outstanding Challenges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402F76-F83E-EFF7-DB0E-55E5FA4B5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216252"/>
          </a:xfrm>
        </p:spPr>
        <p:txBody>
          <a:bodyPr>
            <a:normAutofit lnSpcReduction="10000"/>
          </a:bodyPr>
          <a:lstStyle/>
          <a:p>
            <a:r>
              <a:rPr lang="en-US" sz="2200" b="1" dirty="0"/>
              <a:t>Lack of a real-time clock:</a:t>
            </a:r>
          </a:p>
          <a:p>
            <a:pPr lvl="1"/>
            <a:r>
              <a:rPr lang="en-US" sz="1800" dirty="0"/>
              <a:t>Need for an RTC to track day-night cycles was overlooked during hardware design.</a:t>
            </a:r>
          </a:p>
          <a:p>
            <a:pPr lvl="1"/>
            <a:r>
              <a:rPr lang="en-US" sz="1800" dirty="0"/>
              <a:t>Workaround: Until next board rev (1.1.x), can use a clock divider in software, with the approximate time of day defined at build-and-flash time.</a:t>
            </a:r>
          </a:p>
          <a:p>
            <a:r>
              <a:rPr lang="en-US" sz="2200" b="1" dirty="0"/>
              <a:t>Soil sensor glitch:</a:t>
            </a:r>
          </a:p>
          <a:p>
            <a:pPr lvl="1"/>
            <a:r>
              <a:rPr lang="en-US" sz="1800" dirty="0"/>
              <a:t>Tests with the Chirp! capacitive soil sensor have been nuking the shared I</a:t>
            </a:r>
            <a:r>
              <a:rPr lang="en-US" sz="1800" baseline="30000" dirty="0"/>
              <a:t>2</a:t>
            </a:r>
            <a:r>
              <a:rPr lang="en-US" sz="1800" dirty="0"/>
              <a:t>C bus. Hopefully, this can be fixed with a reset, or the 2</a:t>
            </a:r>
            <a:r>
              <a:rPr lang="en-US" sz="1800" baseline="30000" dirty="0"/>
              <a:t>nd</a:t>
            </a:r>
            <a:r>
              <a:rPr lang="en-US" sz="1800" dirty="0"/>
              <a:t>/3</a:t>
            </a:r>
            <a:r>
              <a:rPr lang="en-US" sz="1800" baseline="30000" dirty="0"/>
              <a:t>rd</a:t>
            </a:r>
            <a:r>
              <a:rPr lang="en-US" sz="1800" dirty="0"/>
              <a:t> sensors do not have the same issue. </a:t>
            </a:r>
          </a:p>
          <a:p>
            <a:pPr lvl="2"/>
            <a:r>
              <a:rPr lang="en-US" sz="1400" u="sng" dirty="0"/>
              <a:t>/!\</a:t>
            </a:r>
            <a:r>
              <a:rPr lang="en-US" sz="1400" dirty="0"/>
              <a:t> If not, a new sensor will need to be procured.</a:t>
            </a:r>
          </a:p>
          <a:p>
            <a:r>
              <a:rPr lang="en-US" sz="2200" b="1" dirty="0"/>
              <a:t>Designing and programming the offboard SQL datalogger:</a:t>
            </a:r>
          </a:p>
          <a:p>
            <a:pPr lvl="1"/>
            <a:r>
              <a:rPr lang="en-US" sz="1800" dirty="0"/>
              <a:t>Only reporting data is a requirement; how to utilize that data is beyond DERT’s scope.</a:t>
            </a:r>
          </a:p>
          <a:p>
            <a:pPr lvl="1"/>
            <a:r>
              <a:rPr lang="en-US" sz="1800" dirty="0"/>
              <a:t>Minimum viable product will log output to a CSV file with minimal validation, visualization, or analytics – that is left as a “EECE 494” project.</a:t>
            </a:r>
          </a:p>
          <a:p>
            <a:r>
              <a:rPr lang="en-US" sz="2200" b="1" dirty="0"/>
              <a:t>Design of control cabinet:</a:t>
            </a:r>
          </a:p>
          <a:p>
            <a:pPr lvl="1"/>
            <a:r>
              <a:rPr lang="en-US" sz="1800" dirty="0"/>
              <a:t>High-voltage relay shall switch 120V, making this area safety-critical.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6503028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6469D-2C73-1445-8650-FD7071D9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/>
              <a:t>WESTERN WASHINGTON UNIVERSITY | MAKE WAVES.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AD70988-7307-494B-B82A-C5CBF9F00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C8FD3"/>
                </a:solidFill>
              </a:rPr>
              <a:t>Project Timeline</a:t>
            </a:r>
          </a:p>
        </p:txBody>
      </p:sp>
      <p:pic>
        <p:nvPicPr>
          <p:cNvPr id="5" name="Picture 4" descr="Graphical user interface, application, timeline&#10;&#10;Description automatically generated">
            <a:extLst>
              <a:ext uri="{FF2B5EF4-FFF2-40B4-BE49-F238E27FC236}">
                <a16:creationId xmlns:a16="http://schemas.microsoft.com/office/drawing/2014/main" id="{548E1A8D-EABA-94E9-6813-D8790F83BE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54"/>
          <a:stretch/>
        </p:blipFill>
        <p:spPr>
          <a:xfrm>
            <a:off x="-3232726" y="2110908"/>
            <a:ext cx="16322040" cy="263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1197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6469D-2C73-1445-8650-FD7071D9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/>
              <a:t>WESTERN WASHINGTON UNIVERSITY | MAKE WAVES.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AD70988-7307-494B-B82A-C5CBF9F00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C8FD3"/>
                </a:solidFill>
              </a:rPr>
              <a:t>Questions?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0ED37516-C068-4810-8D2B-6B634E3C547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10000" y="2286000"/>
            <a:ext cx="4572000" cy="2286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919024-AF09-B51B-5A5E-5F4A176F2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064187"/>
          </a:xfrm>
        </p:spPr>
        <p:txBody>
          <a:bodyPr>
            <a:normAutofit/>
          </a:bodyPr>
          <a:lstStyle/>
          <a:p>
            <a:r>
              <a:rPr lang="en-US" sz="2200" dirty="0"/>
              <a:t>Comments?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1600" dirty="0"/>
              <a:t>Job offers?</a:t>
            </a:r>
          </a:p>
        </p:txBody>
      </p:sp>
    </p:spTree>
    <p:extLst>
      <p:ext uri="{BB962C8B-B14F-4D97-AF65-F5344CB8AC3E}">
        <p14:creationId xmlns:p14="http://schemas.microsoft.com/office/powerpoint/2010/main" val="43729574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ake Waves - Light">
  <a:themeElements>
    <a:clrScheme name="Custom 1">
      <a:dk1>
        <a:srgbClr val="002F5E"/>
      </a:dk1>
      <a:lt1>
        <a:srgbClr val="FFFFFF"/>
      </a:lt1>
      <a:dk2>
        <a:srgbClr val="003F87"/>
      </a:dk2>
      <a:lt2>
        <a:srgbClr val="F5F6F7"/>
      </a:lt2>
      <a:accent1>
        <a:srgbClr val="0079C8"/>
      </a:accent1>
      <a:accent2>
        <a:srgbClr val="63C2FF"/>
      </a:accent2>
      <a:accent3>
        <a:srgbClr val="003E86"/>
      </a:accent3>
      <a:accent4>
        <a:srgbClr val="002F5E"/>
      </a:accent4>
      <a:accent5>
        <a:srgbClr val="5DA124"/>
      </a:accent5>
      <a:accent6>
        <a:srgbClr val="B9D709"/>
      </a:accent6>
      <a:hlink>
        <a:srgbClr val="0079C8"/>
      </a:hlink>
      <a:folHlink>
        <a:srgbClr val="5DA12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stern_Power-Point-Template_Light-1-Logo_1" id="{F8FBC31B-599B-7B48-ACD4-3069F73D30EC}" vid="{6F5D1B18-606F-2A47-B4C1-F7DB4518DD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400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Fira Sans</vt:lpstr>
      <vt:lpstr>Fira Sans Regular</vt:lpstr>
      <vt:lpstr>Montserrat</vt:lpstr>
      <vt:lpstr>Montserrat Bold</vt:lpstr>
      <vt:lpstr>Make Waves - Light</vt:lpstr>
      <vt:lpstr>Digital Environment Regulation Tool (DERT)</vt:lpstr>
      <vt:lpstr>System Overview</vt:lpstr>
      <vt:lpstr>System Resources</vt:lpstr>
      <vt:lpstr>System Design – Core 0</vt:lpstr>
      <vt:lpstr>System Design – Core 1</vt:lpstr>
      <vt:lpstr>Outstanding Challenges</vt:lpstr>
      <vt:lpstr>Project Timeline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JOHN: Jet ski Orientation Hardware Network</dc:title>
  <dc:creator>John Lund</dc:creator>
  <cp:lastModifiedBy>Kristopher Keillor</cp:lastModifiedBy>
  <cp:revision>32</cp:revision>
  <dcterms:created xsi:type="dcterms:W3CDTF">2021-02-02T22:30:08Z</dcterms:created>
  <dcterms:modified xsi:type="dcterms:W3CDTF">2022-05-04T06:31:15Z</dcterms:modified>
</cp:coreProperties>
</file>