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5" r:id="rId5"/>
    <p:sldId id="258" r:id="rId6"/>
    <p:sldId id="263" r:id="rId7"/>
    <p:sldId id="264" r:id="rId8"/>
    <p:sldId id="259" r:id="rId9"/>
    <p:sldId id="261" r:id="rId10"/>
    <p:sldId id="262" r:id="rId11"/>
    <p:sldId id="257" r:id="rId12"/>
    <p:sldId id="260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emf"/><Relationship Id="rId1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l-PL" altLang="en-US"/>
              <a:t>Symulacja rakiety</a:t>
            </a:r>
            <a:endParaRPr lang="pl-PL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l-PL" altLang="en-US"/>
              <a:t>Aleksandra Lemiesz 200267</a:t>
            </a:r>
            <a:endParaRPr lang="pl-PL" altLang="en-US"/>
          </a:p>
          <a:p>
            <a:r>
              <a:rPr lang="pl-PL" altLang="en-US"/>
              <a:t>Krzysztof Dziemowski 195578</a:t>
            </a:r>
            <a:endParaRPr lang="pl-PL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Wnioski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Zastosowane uproszczenia powodują pewne odstępstwa od oczekiwanych wyników jednak ostateczny wynik jest zbliżony do oczekiwanego</a:t>
            </a:r>
            <a:endParaRPr lang="en-US"/>
          </a:p>
          <a:p>
            <a:r>
              <a:rPr lang="pl-PL" altLang="en-US"/>
              <a:t>Brak możliwości </a:t>
            </a:r>
            <a:r>
              <a:rPr lang="en-US"/>
              <a:t>znalezienia odpowiednich wartości wszystkich parametrów, mimo posiadania odpowiednich wzorów do obliczenia wartości wyjściowych, nie pozwoliła na pełne przetestowanie poprawności działania symulacji.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Bibliografia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715" y="1174750"/>
            <a:ext cx="10876280" cy="4953000"/>
          </a:xfrm>
        </p:spPr>
        <p:txBody>
          <a:bodyPr/>
          <a:p>
            <a:r>
              <a:rPr lang="en-US" sz="2600"/>
              <a:t>   http://www.ucl.ac.uk/~ucahad0/1302week7vary_mass.pdf</a:t>
            </a:r>
            <a:endParaRPr lang="en-US" sz="2600"/>
          </a:p>
          <a:p>
            <a:r>
              <a:rPr lang="en-US" sz="2600"/>
              <a:t>   http://vle.du.ac.in/mod/book/view.php?id=9983&amp;chapterid=16391</a:t>
            </a:r>
            <a:endParaRPr lang="en-US" sz="2600"/>
          </a:p>
          <a:p>
            <a:r>
              <a:rPr lang="en-US" sz="2600"/>
              <a:t>   https://www.math24.net/rocket-motion-page-2/</a:t>
            </a:r>
            <a:endParaRPr lang="en-US" sz="2600"/>
          </a:p>
          <a:p>
            <a:r>
              <a:rPr lang="en-US" sz="2600"/>
              <a:t>   http://www.real-world-physics-problems.com/rocket-physics.html</a:t>
            </a:r>
            <a:endParaRPr lang="en-US" sz="2600"/>
          </a:p>
          <a:p>
            <a:r>
              <a:rPr lang="en-US" sz="2600"/>
              <a:t>   https://link.springer.com/chapter/10.1007/978-1-4614-3740-6_8</a:t>
            </a:r>
            <a:endParaRPr lang="en-US"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Lot kosmiczny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Lot kosmiczny – zastosowanie technologii kosmicznej, w celu wyniesienia statku kosmicznego w i poprzez przestrzeń kosmiczną. </a:t>
            </a:r>
            <a:r>
              <a:rPr lang="pl-PL" altLang="en-US"/>
              <a:t>J</a:t>
            </a:r>
            <a:r>
              <a:rPr lang="en-US"/>
              <a:t>est </a:t>
            </a:r>
            <a:r>
              <a:rPr lang="pl-PL" altLang="en-US"/>
              <a:t>on </a:t>
            </a:r>
            <a:r>
              <a:rPr lang="en-US"/>
              <a:t>stosowany w eksploracji kosmosu, a także w celach komercyjnych, takich jak turystyka kosmiczna czy komunikacja satelitarna.</a:t>
            </a:r>
            <a:endParaRPr lang="en-US"/>
          </a:p>
          <a:p>
            <a:r>
              <a:rPr lang="en-US"/>
              <a:t>Lot typowo zaczyna się odpaleniem rakiety nośnej, która dostarcza wstępnego ciągu do pokonania siły ciężkości i odrywa pojazd od powierzchni Ziemi.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Parametry do symulacji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r>
              <a:rPr lang="en-US"/>
              <a:t>czas</a:t>
            </a:r>
            <a:endParaRPr lang="en-US"/>
          </a:p>
          <a:p>
            <a:r>
              <a:rPr lang="en-US"/>
              <a:t>masa rakiety</a:t>
            </a:r>
            <a:endParaRPr lang="en-US"/>
          </a:p>
          <a:p>
            <a:r>
              <a:rPr lang="pl-PL" altLang="en-US"/>
              <a:t>i</a:t>
            </a:r>
            <a:r>
              <a:rPr lang="en-US"/>
              <a:t>le modułów i jakiej wagi</a:t>
            </a:r>
            <a:endParaRPr lang="en-US"/>
          </a:p>
          <a:p>
            <a:r>
              <a:rPr lang="en-US"/>
              <a:t>masa początkowa paliwa</a:t>
            </a:r>
            <a:endParaRPr lang="en-US"/>
          </a:p>
          <a:p>
            <a:r>
              <a:rPr lang="en-US"/>
              <a:t>rodzaj paliwa i jakość, prędkość wylotu paliwa</a:t>
            </a:r>
            <a:endParaRPr lang="en-US"/>
          </a:p>
          <a:p>
            <a:r>
              <a:rPr lang="en-US"/>
              <a:t>masa planety</a:t>
            </a:r>
            <a:r>
              <a:rPr lang="pl-PL" altLang="en-US"/>
              <a:t>, promień planety</a:t>
            </a:r>
            <a:endParaRPr lang="pl-PL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Parametry silnika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500"/>
              <a:t>Współczynnik ciągu do ciężaru </a:t>
            </a:r>
            <a:r>
              <a:rPr lang="pl-PL" altLang="en-US" sz="2500"/>
              <a:t>-</a:t>
            </a:r>
            <a:r>
              <a:rPr lang="en-US" sz="2500"/>
              <a:t> bezwymiarowa jednostka charakteryzująca silniki rakietowe i odrzutowe oraz pojazdy w których zostały wykorzystane będąca ilorazem ciągu przez ciężar. Jego wartość jest stosowana do porównywania silników i konstrukcji pojazdów.</a:t>
            </a:r>
            <a:endParaRPr lang="en-US" sz="2500"/>
          </a:p>
          <a:p>
            <a:pPr marL="0" indent="0">
              <a:buNone/>
            </a:pPr>
            <a:r>
              <a:rPr lang="pl-PL" altLang="en-US" sz="2500"/>
              <a:t>			  </a:t>
            </a:r>
            <a:r>
              <a:rPr lang="en-US" sz="2500"/>
              <a:t>gdzie  </a:t>
            </a:r>
            <a:r>
              <a:rPr lang="pl-PL" altLang="en-US" sz="2500"/>
              <a:t>F</a:t>
            </a:r>
            <a:r>
              <a:rPr lang="en-US" sz="2500" baseline="-25000"/>
              <a:t>t</a:t>
            </a:r>
            <a:r>
              <a:rPr lang="en-US" sz="2500"/>
              <a:t> </a:t>
            </a:r>
            <a:r>
              <a:rPr lang="pl-PL" altLang="en-US" sz="2500"/>
              <a:t>t</a:t>
            </a:r>
            <a:r>
              <a:rPr lang="en-US" sz="2500"/>
              <a:t>o</a:t>
            </a:r>
            <a:r>
              <a:rPr lang="en-US" sz="2500" baseline="-25000"/>
              <a:t> </a:t>
            </a:r>
            <a:r>
              <a:rPr lang="en-US" sz="2500"/>
              <a:t>ciąg silnika.</a:t>
            </a:r>
            <a:endParaRPr lang="en-US" sz="2500"/>
          </a:p>
          <a:p>
            <a:pPr marL="0" indent="0">
              <a:buNone/>
            </a:pPr>
            <a:endParaRPr lang="en-US" sz="2500"/>
          </a:p>
          <a:p>
            <a:r>
              <a:rPr lang="en-US" sz="2500"/>
              <a:t>Impuls właściwy – parametr silnika rakietowego w napędzie statków kosmicznych, oznaczany I lub Isp, równy stosunkowi popędu wytworzonej siły ciągu do masy zużytych materiałów (paliwa i utleniacza):</a:t>
            </a:r>
            <a:endParaRPr lang="en-US" sz="2500"/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" y="2832735"/>
            <a:ext cx="2524125" cy="487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" y="5237480"/>
            <a:ext cx="3364230" cy="7359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Często impuls właściwy określa się jako wytwarzany popęd przypadający na jednostkę ciężaru paliwa w warunkach ziemskich: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Siłę ciągu określa wzór: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870" y="2868295"/>
            <a:ext cx="2762885" cy="832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70" y="4932045"/>
            <a:ext cx="2165350" cy="8636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929755" y="4295775"/>
            <a:ext cx="48926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Gdy dana rakieta posiada kilka jednocześnie działających silników należy wyliczyć nowe, uogólnioną wartość impulsu specyficznego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475" y="5217795"/>
            <a:ext cx="2346960" cy="1208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Uproszczony model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990455" cy="4953000"/>
          </a:xfrm>
        </p:spPr>
        <p:txBody>
          <a:bodyPr/>
          <a:p>
            <a:r>
              <a:rPr lang="en-US"/>
              <a:t>Jeżeli rakieta spala paliwo to będziemy posługiwać się następującym układem równań: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87680" y="2621915"/>
            <a:ext cx="2366426" cy="1080008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655" y="2621915"/>
            <a:ext cx="2417388" cy="10800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5" y="2621915"/>
            <a:ext cx="4599544" cy="1080008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87680" y="4097655"/>
            <a:ext cx="110947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r>
              <a:rPr lang="pl-PL" altLang="en-US"/>
              <a:t>h </a:t>
            </a:r>
            <a:r>
              <a:rPr lang="en-US"/>
              <a:t>- droga jaką pokonała rakieta czy wysokość na jakiej znajduje się rakieta</a:t>
            </a:r>
            <a:endParaRPr lang="en-US"/>
          </a:p>
          <a:p>
            <a:r>
              <a:rPr lang="pl-PL" altLang="en-US"/>
              <a:t>m</a:t>
            </a:r>
            <a:r>
              <a:rPr lang="pl-PL" altLang="en-US" baseline="-25000"/>
              <a:t>0</a:t>
            </a:r>
            <a:r>
              <a:rPr lang="en-US"/>
              <a:t>- masa początkowa rakiety w kg</a:t>
            </a:r>
            <a:endParaRPr lang="en-US"/>
          </a:p>
          <a:p>
            <a:r>
              <a:rPr lang="pl-PL" altLang="en-US"/>
              <a:t>m</a:t>
            </a:r>
            <a:r>
              <a:rPr lang="pl-PL" altLang="en-US" baseline="-25000"/>
              <a:t>1</a:t>
            </a:r>
            <a:r>
              <a:rPr lang="en-US"/>
              <a:t>- masa planety w kg</a:t>
            </a:r>
            <a:endParaRPr lang="en-US"/>
          </a:p>
          <a:p>
            <a:r>
              <a:rPr lang="pl-PL" altLang="en-US"/>
              <a:t>R</a:t>
            </a:r>
            <a:r>
              <a:rPr lang="en-US"/>
              <a:t>- promień planety w m</a:t>
            </a:r>
            <a:endParaRPr lang="en-US"/>
          </a:p>
          <a:p>
            <a:r>
              <a:rPr lang="pl-PL" altLang="en-US"/>
              <a:t>F</a:t>
            </a:r>
            <a:r>
              <a:rPr lang="pl-PL" altLang="en-US" baseline="-25000"/>
              <a:t>t</a:t>
            </a:r>
            <a:r>
              <a:rPr lang="en-US"/>
              <a:t>- siła ciągu silnika</a:t>
            </a:r>
            <a:endParaRPr lang="en-US"/>
          </a:p>
          <a:p>
            <a:r>
              <a:rPr lang="pl-PL" altLang="en-US"/>
              <a:t>I</a:t>
            </a:r>
            <a:r>
              <a:rPr lang="pl-PL" altLang="en-US" baseline="-25000"/>
              <a:t>sp</a:t>
            </a:r>
            <a:r>
              <a:rPr lang="en-US"/>
              <a:t>- impuls właściwy w m/s , jeżeli jest on podany w s to należy impuls właściwy najpierw pomnożyć przez wartość przyspieszanie ziemskiego przy powierzchni Ziemi, 9,81 m/s2</a:t>
            </a:r>
            <a:endParaRPr lang="en-US"/>
          </a:p>
          <a:p>
            <a:r>
              <a:rPr lang="pl-PL" altLang="en-US"/>
              <a:t>m</a:t>
            </a:r>
            <a:r>
              <a:rPr lang="pl-PL" altLang="en-US" baseline="-25000"/>
              <a:t>g</a:t>
            </a:r>
            <a:r>
              <a:rPr lang="en-US"/>
              <a:t>- masa gazów wrzucanych w jednostce czasu w kg/s</a:t>
            </a:r>
            <a:endParaRPr lang="en-US"/>
          </a:p>
          <a:p>
            <a:r>
              <a:rPr lang="pl-PL" altLang="en-US"/>
              <a:t>n</a:t>
            </a:r>
            <a:r>
              <a:rPr lang="pl-PL" altLang="en-US" baseline="-25000"/>
              <a:t>g</a:t>
            </a:r>
            <a:r>
              <a:rPr lang="en-US"/>
              <a:t>- prędkość z jaką są wystrzeliwane gazy względem rakiety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Uproszczony model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990455" cy="4953000"/>
          </a:xfrm>
        </p:spPr>
        <p:txBody>
          <a:bodyPr/>
          <a:p>
            <a:r>
              <a:rPr lang="en-US"/>
              <a:t>W pewnym momencie wyczerpie się paliwo w danym silniku. Następną rzeczą będzie odrzucenie pustego modułu 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09675" y="3106420"/>
            <a:ext cx="2366426" cy="1080008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87680" y="4403090"/>
            <a:ext cx="110947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r>
              <a:rPr lang="pl-PL" altLang="en-US"/>
              <a:t>m</a:t>
            </a:r>
            <a:r>
              <a:rPr lang="pl-PL" altLang="en-US" baseline="-25000"/>
              <a:t>m </a:t>
            </a:r>
            <a:r>
              <a:rPr lang="pl-PL" altLang="en-US"/>
              <a:t>- masa odrzucanego modułu w kg</a:t>
            </a:r>
            <a:endParaRPr lang="pl-P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00" y="3106420"/>
            <a:ext cx="4455652" cy="10800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Uproszczenia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/>
              <a:t>odrzucenie modułu trwa bardzo krótko</a:t>
            </a:r>
            <a:endParaRPr lang="pl-PL" altLang="en-US"/>
          </a:p>
          <a:p>
            <a:r>
              <a:rPr lang="pl-PL" altLang="en-US"/>
              <a:t>każdy moduł danego silnika spala jednakowo paliwo</a:t>
            </a:r>
            <a:endParaRPr lang="pl-PL" altLang="en-US"/>
          </a:p>
          <a:p>
            <a:r>
              <a:rPr lang="pl-PL" altLang="en-US"/>
              <a:t>bustery, które odpadają nie odziałują na rakietę</a:t>
            </a:r>
            <a:endParaRPr lang="pl-PL" altLang="en-US"/>
          </a:p>
          <a:p>
            <a:r>
              <a:rPr lang="pl-PL" altLang="en-US"/>
              <a:t>nie uwzględniamy siły Coriolisa</a:t>
            </a:r>
            <a:endParaRPr lang="pl-PL" altLang="en-US"/>
          </a:p>
          <a:p>
            <a:r>
              <a:rPr lang="pl-PL" altLang="en-US"/>
              <a:t>nie uwzględniamy siły odśrodkowej</a:t>
            </a:r>
            <a:endParaRPr lang="pl-PL" altLang="en-US"/>
          </a:p>
          <a:p>
            <a:r>
              <a:rPr lang="pl-PL" altLang="en-US"/>
              <a:t>nie uwzględniamy oporów powietrza</a:t>
            </a:r>
            <a:endParaRPr lang="pl-PL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3034</Words>
  <Application>WPS Presentation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Liberation Mono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Uproszczony model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Symulacja rakiety</dc:title>
  <dc:creator>Pieszczoszek</dc:creator>
  <cp:lastModifiedBy>Pieszczoszek</cp:lastModifiedBy>
  <cp:revision>19</cp:revision>
  <dcterms:created xsi:type="dcterms:W3CDTF">2017-12-04T19:52:10Z</dcterms:created>
  <dcterms:modified xsi:type="dcterms:W3CDTF">2017-12-04T21:20:36Z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