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5" r:id="rId4"/>
    <p:sldId id="263" r:id="rId5"/>
    <p:sldId id="264" r:id="rId6"/>
    <p:sldId id="259" r:id="rId7"/>
    <p:sldId id="261" r:id="rId8"/>
    <p:sldId id="262" r:id="rId9"/>
    <p:sldId id="257" r:id="rId10"/>
    <p:sldId id="260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/>
              <a:t>Symulacja rakiety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altLang="en-US"/>
              <a:t>Aleksandra Lemiesz 200267</a:t>
            </a:r>
          </a:p>
          <a:p>
            <a:r>
              <a:rPr lang="pl-PL" altLang="en-US"/>
              <a:t>Krzysztof Dziemowski 195578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15" y="1174750"/>
            <a:ext cx="10876280" cy="4953000"/>
          </a:xfrm>
        </p:spPr>
        <p:txBody>
          <a:bodyPr/>
          <a:lstStyle/>
          <a:p>
            <a:r>
              <a:rPr lang="en-US" sz="2600" dirty="0"/>
              <a:t>   http://www.ucl.ac.uk/~ucahad0/1302week7vary_mass.pdf</a:t>
            </a:r>
          </a:p>
          <a:p>
            <a:r>
              <a:rPr lang="en-US" sz="2600" dirty="0"/>
              <a:t>   http://vle.du.ac.in/mod/book/view.php?id=9983&amp;chapterid=16391</a:t>
            </a:r>
          </a:p>
          <a:p>
            <a:r>
              <a:rPr lang="en-US" sz="2600" dirty="0"/>
              <a:t>   https://www.math24.net/rocket-motion-page-2</a:t>
            </a:r>
            <a:r>
              <a:rPr lang="en-US" sz="2600" dirty="0" smtClean="0"/>
              <a:t>/</a:t>
            </a:r>
            <a:endParaRPr lang="en-US" sz="2600" dirty="0"/>
          </a:p>
          <a:p>
            <a:r>
              <a:rPr lang="en-US" sz="2600" dirty="0"/>
              <a:t>   http://www.real-world-physics-problems.com/rocket-physics.html</a:t>
            </a:r>
          </a:p>
          <a:p>
            <a:r>
              <a:rPr lang="en-US" sz="2600" dirty="0"/>
              <a:t>   https://</a:t>
            </a:r>
            <a:r>
              <a:rPr lang="en-US" sz="2600" dirty="0" smtClean="0"/>
              <a:t>link.springer.com/chapter/10.1007/978-1-4614-3740-6_8</a:t>
            </a:r>
            <a:endParaRPr lang="pl-PL" sz="2600" dirty="0" smtClean="0"/>
          </a:p>
          <a:p>
            <a:r>
              <a:rPr lang="pl-PL" sz="2600" dirty="0" smtClean="0"/>
              <a:t>   </a:t>
            </a:r>
            <a:r>
              <a:rPr lang="en-US" sz="2600" dirty="0" smtClean="0"/>
              <a:t>https</a:t>
            </a:r>
            <a:r>
              <a:rPr lang="en-US" sz="2600" dirty="0" smtClean="0"/>
              <a:t>://</a:t>
            </a:r>
            <a:r>
              <a:rPr lang="en-US" sz="2600" dirty="0" smtClean="0"/>
              <a:t>www.nasa.gov/pdf/466711main_AP_ST_ShuttleAscent.pdf</a:t>
            </a:r>
            <a:endParaRPr lang="pl-PL" sz="2600" dirty="0" smtClean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Lot kosmiczny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Lot kosmiczny – zastosowanie technologii kosmicznej, w celu wyniesienia statku kosmicznego w i poprzez przestrzeń kosmiczną. </a:t>
            </a:r>
            <a:r>
              <a:rPr lang="pl-PL" altLang="en-US"/>
              <a:t>J</a:t>
            </a:r>
            <a:r>
              <a:rPr lang="en-US"/>
              <a:t>est </a:t>
            </a:r>
            <a:r>
              <a:rPr lang="pl-PL" altLang="en-US"/>
              <a:t>on </a:t>
            </a:r>
            <a:r>
              <a:rPr lang="en-US"/>
              <a:t>stosowany w eksploracji kosmosu, a także w celach komercyjnych, takich jak turystyka kosmiczna czy komunikacja satelitarna.</a:t>
            </a:r>
          </a:p>
          <a:p>
            <a:r>
              <a:rPr lang="en-US"/>
              <a:t>Lot typowo zaczyna się odpaleniem rakiety nośnej, która dostarcza wstępnego ciągu do pokonania siły ciężkości i odrywa pojazd od powierzchni Ziemi.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Space</a:t>
            </a:r>
            <a:r>
              <a:rPr lang="pl-PL" dirty="0" smtClean="0"/>
              <a:t> </a:t>
            </a:r>
            <a:r>
              <a:rPr lang="pl-PL" dirty="0" err="1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Wahadłowiec kosmiczny (ang. </a:t>
            </a:r>
            <a:r>
              <a:rPr lang="pl-PL" dirty="0" err="1" smtClean="0"/>
              <a:t>Space</a:t>
            </a:r>
            <a:r>
              <a:rPr lang="pl-PL" dirty="0" smtClean="0"/>
              <a:t> </a:t>
            </a:r>
            <a:r>
              <a:rPr lang="pl-PL" dirty="0" err="1" smtClean="0"/>
              <a:t>shuttle</a:t>
            </a:r>
            <a:r>
              <a:rPr lang="pl-PL" dirty="0" smtClean="0"/>
              <a:t>) - </a:t>
            </a:r>
            <a:r>
              <a:rPr lang="pl-PL" dirty="0" smtClean="0"/>
              <a:t>załogowy lub bezzałogowy statek kosmiczny, który może być wykorzystywany wielokrotnie i zwykle przystosowany jest do wynoszenia na orbitę i sprowadzania z orbity sztucznych satelitów i innych ładunków</a:t>
            </a:r>
            <a:r>
              <a:rPr lang="pl-PL" dirty="0" smtClean="0"/>
              <a:t>.</a:t>
            </a:r>
          </a:p>
          <a:p>
            <a:r>
              <a:rPr lang="pl-PL" dirty="0" smtClean="0"/>
              <a:t>STS – </a:t>
            </a:r>
            <a:r>
              <a:rPr lang="pl-PL" dirty="0" err="1" smtClean="0"/>
              <a:t>Space</a:t>
            </a:r>
            <a:r>
              <a:rPr lang="pl-PL" dirty="0" smtClean="0"/>
              <a:t> </a:t>
            </a:r>
            <a:r>
              <a:rPr lang="pl-PL" dirty="0" err="1" smtClean="0"/>
              <a:t>Transportation</a:t>
            </a:r>
            <a:r>
              <a:rPr lang="pl-PL" dirty="0" smtClean="0"/>
              <a:t> </a:t>
            </a:r>
            <a:r>
              <a:rPr lang="pl-PL" smtClean="0"/>
              <a:t>System  (1981 – 2011)</a:t>
            </a:r>
            <a:endParaRPr lang="pl-PL" dirty="0" smtClean="0"/>
          </a:p>
          <a:p>
            <a:r>
              <a:rPr lang="pl-PL" dirty="0" smtClean="0"/>
              <a:t>SLS – </a:t>
            </a:r>
            <a:r>
              <a:rPr lang="pl-PL" dirty="0" err="1" smtClean="0"/>
              <a:t>Space</a:t>
            </a:r>
            <a:r>
              <a:rPr lang="pl-PL" dirty="0" smtClean="0"/>
              <a:t> </a:t>
            </a:r>
            <a:r>
              <a:rPr lang="pl-PL" dirty="0" err="1" smtClean="0"/>
              <a:t>Launch</a:t>
            </a:r>
            <a:r>
              <a:rPr lang="pl-PL" dirty="0" smtClean="0"/>
              <a:t> System ( 2011+)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Parametry silnika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/>
              <a:t>Współczynnik ciągu do ciężaru </a:t>
            </a:r>
            <a:r>
              <a:rPr lang="pl-PL" altLang="en-US" sz="2500"/>
              <a:t>-</a:t>
            </a:r>
            <a:r>
              <a:rPr lang="en-US" sz="2500"/>
              <a:t> bezwymiarowa jednostka charakteryzująca silniki rakietowe i odrzutowe oraz pojazdy w których zostały wykorzystane będąca ilorazem ciągu przez ciężar. Jego wartość jest stosowana do porównywania silników i konstrukcji pojazdów.</a:t>
            </a:r>
          </a:p>
          <a:p>
            <a:pPr marL="0" indent="0">
              <a:buNone/>
            </a:pPr>
            <a:r>
              <a:rPr lang="pl-PL" altLang="en-US" sz="2500"/>
              <a:t>			  </a:t>
            </a:r>
            <a:r>
              <a:rPr lang="en-US" sz="2500"/>
              <a:t>gdzie  </a:t>
            </a:r>
            <a:r>
              <a:rPr lang="pl-PL" altLang="en-US" sz="2500"/>
              <a:t>F</a:t>
            </a:r>
            <a:r>
              <a:rPr lang="en-US" sz="2500" baseline="-25000"/>
              <a:t>t</a:t>
            </a:r>
            <a:r>
              <a:rPr lang="en-US" sz="2500"/>
              <a:t> </a:t>
            </a:r>
            <a:r>
              <a:rPr lang="pl-PL" altLang="en-US" sz="2500"/>
              <a:t>t</a:t>
            </a:r>
            <a:r>
              <a:rPr lang="en-US" sz="2500"/>
              <a:t>o</a:t>
            </a:r>
            <a:r>
              <a:rPr lang="en-US" sz="2500" baseline="-25000"/>
              <a:t> </a:t>
            </a:r>
            <a:r>
              <a:rPr lang="en-US" sz="2500"/>
              <a:t>ciąg silnika.</a:t>
            </a:r>
          </a:p>
          <a:p>
            <a:pPr marL="0" indent="0">
              <a:buNone/>
            </a:pPr>
            <a:endParaRPr lang="en-US" sz="2500"/>
          </a:p>
          <a:p>
            <a:r>
              <a:rPr lang="en-US" sz="2500"/>
              <a:t>Impuls właściwy – parametr silnika rakietowego w napędzie statków kosmicznych, oznaczany I lub Isp, równy stosunkowi popędu wytworzonej siły ciągu do masy zużytych materiałów (paliwa i utleniacza):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2832735"/>
            <a:ext cx="2524125" cy="487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" y="5237480"/>
            <a:ext cx="3364230" cy="735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Często</a:t>
            </a:r>
            <a:r>
              <a:rPr lang="en-US" dirty="0"/>
              <a:t> </a:t>
            </a:r>
            <a:r>
              <a:rPr lang="en-US" dirty="0" err="1"/>
              <a:t>impuls</a:t>
            </a:r>
            <a:r>
              <a:rPr lang="en-US" dirty="0"/>
              <a:t> </a:t>
            </a:r>
            <a:r>
              <a:rPr lang="en-US" dirty="0" err="1"/>
              <a:t>właściwy</a:t>
            </a:r>
            <a:r>
              <a:rPr lang="en-US" dirty="0"/>
              <a:t> </a:t>
            </a:r>
            <a:r>
              <a:rPr lang="en-US" dirty="0" err="1"/>
              <a:t>określa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wytwarzany</a:t>
            </a:r>
            <a:r>
              <a:rPr lang="en-US" dirty="0"/>
              <a:t> </a:t>
            </a:r>
            <a:r>
              <a:rPr lang="en-US" dirty="0" err="1"/>
              <a:t>popęd</a:t>
            </a:r>
            <a:r>
              <a:rPr lang="en-US" dirty="0"/>
              <a:t> </a:t>
            </a:r>
            <a:r>
              <a:rPr lang="en-US" dirty="0" err="1"/>
              <a:t>przypadający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jednostkę</a:t>
            </a:r>
            <a:r>
              <a:rPr lang="en-US" dirty="0"/>
              <a:t> </a:t>
            </a:r>
            <a:r>
              <a:rPr lang="en-US" dirty="0" err="1"/>
              <a:t>ciężaru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w </a:t>
            </a:r>
            <a:r>
              <a:rPr lang="en-US" dirty="0" err="1"/>
              <a:t>warunkach</a:t>
            </a:r>
            <a:r>
              <a:rPr lang="en-US" dirty="0"/>
              <a:t> </a:t>
            </a:r>
            <a:r>
              <a:rPr lang="en-US" dirty="0" err="1"/>
              <a:t>ziemskich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Siłę</a:t>
            </a:r>
            <a:r>
              <a:rPr lang="en-US" dirty="0"/>
              <a:t> </a:t>
            </a:r>
            <a:r>
              <a:rPr lang="en-US" dirty="0" err="1"/>
              <a:t>ciągu</a:t>
            </a:r>
            <a:r>
              <a:rPr lang="en-US" dirty="0"/>
              <a:t> </a:t>
            </a:r>
            <a:r>
              <a:rPr lang="en-US" dirty="0" err="1"/>
              <a:t>określa</a:t>
            </a:r>
            <a:r>
              <a:rPr lang="en-US" dirty="0"/>
              <a:t> </a:t>
            </a:r>
            <a:r>
              <a:rPr lang="en-US" dirty="0" err="1"/>
              <a:t>wzór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2868295"/>
            <a:ext cx="2762885" cy="832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4932045"/>
            <a:ext cx="2165350" cy="863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29755" y="4295775"/>
            <a:ext cx="48926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rakieta</a:t>
            </a:r>
            <a:r>
              <a:rPr lang="en-US" dirty="0"/>
              <a:t> </a:t>
            </a:r>
            <a:r>
              <a:rPr lang="en-US" dirty="0" err="1"/>
              <a:t>posiada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jednocześnie</a:t>
            </a:r>
            <a:r>
              <a:rPr lang="en-US" dirty="0"/>
              <a:t> </a:t>
            </a:r>
            <a:r>
              <a:rPr lang="en-US" dirty="0" err="1"/>
              <a:t>działających</a:t>
            </a:r>
            <a:r>
              <a:rPr lang="en-US" dirty="0"/>
              <a:t> </a:t>
            </a:r>
            <a:r>
              <a:rPr lang="en-US" dirty="0" err="1"/>
              <a:t>silników</a:t>
            </a:r>
            <a:r>
              <a:rPr lang="en-US" dirty="0"/>
              <a:t> </a:t>
            </a:r>
            <a:r>
              <a:rPr lang="en-US" dirty="0" err="1"/>
              <a:t>należy</a:t>
            </a:r>
            <a:r>
              <a:rPr lang="en-US" dirty="0"/>
              <a:t> </a:t>
            </a:r>
            <a:r>
              <a:rPr lang="en-US" dirty="0" err="1"/>
              <a:t>wyliczyć</a:t>
            </a:r>
            <a:r>
              <a:rPr lang="en-US" dirty="0"/>
              <a:t> </a:t>
            </a:r>
            <a:r>
              <a:rPr lang="en-US" dirty="0" smtClean="0"/>
              <a:t>now</a:t>
            </a:r>
            <a:r>
              <a:rPr lang="pl-PL" dirty="0" smtClean="0"/>
              <a:t>ą</a:t>
            </a:r>
            <a:r>
              <a:rPr lang="en-US" dirty="0" smtClean="0"/>
              <a:t>, </a:t>
            </a:r>
            <a:r>
              <a:rPr lang="en-US" dirty="0" err="1"/>
              <a:t>uogólnioną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impulsu</a:t>
            </a:r>
            <a:r>
              <a:rPr lang="en-US" dirty="0"/>
              <a:t> </a:t>
            </a:r>
            <a:r>
              <a:rPr lang="en-US" dirty="0" err="1"/>
              <a:t>specyficznego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75" y="5217795"/>
            <a:ext cx="2346960" cy="1208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Uproszczony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90455" cy="4953000"/>
          </a:xfrm>
        </p:spPr>
        <p:txBody>
          <a:bodyPr/>
          <a:lstStyle/>
          <a:p>
            <a:r>
              <a:rPr lang="en-US"/>
              <a:t>Jeżeli rakieta spala paliwo to będziemy posługiwać się następującym układem równań: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" y="2621915"/>
            <a:ext cx="2366426" cy="1080008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55" y="2621915"/>
            <a:ext cx="2417388" cy="1080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2621915"/>
            <a:ext cx="4599544" cy="1080008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00380" y="3996690"/>
            <a:ext cx="110947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pl-PL" altLang="en-US" dirty="0"/>
              <a:t>h </a:t>
            </a:r>
            <a:r>
              <a:rPr lang="en-US" dirty="0"/>
              <a:t>- </a:t>
            </a:r>
            <a:r>
              <a:rPr lang="en-US" dirty="0" err="1"/>
              <a:t>droga</a:t>
            </a:r>
            <a:r>
              <a:rPr lang="en-US" dirty="0"/>
              <a:t> </a:t>
            </a:r>
            <a:r>
              <a:rPr lang="en-US" dirty="0" err="1"/>
              <a:t>jaką</a:t>
            </a:r>
            <a:r>
              <a:rPr lang="en-US" dirty="0"/>
              <a:t> </a:t>
            </a:r>
            <a:r>
              <a:rPr lang="en-US" dirty="0" err="1"/>
              <a:t>pokonała</a:t>
            </a:r>
            <a:r>
              <a:rPr lang="en-US" dirty="0"/>
              <a:t> </a:t>
            </a:r>
            <a:r>
              <a:rPr lang="en-US" dirty="0" err="1"/>
              <a:t>rakieta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wysokość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jakiej</a:t>
            </a:r>
            <a:r>
              <a:rPr lang="en-US" dirty="0"/>
              <a:t> </a:t>
            </a:r>
            <a:r>
              <a:rPr lang="en-US" dirty="0" err="1"/>
              <a:t>znajduje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rakieta</a:t>
            </a:r>
            <a:endParaRPr lang="en-US" dirty="0"/>
          </a:p>
          <a:p>
            <a:r>
              <a:rPr lang="pl-PL" altLang="en-US" dirty="0"/>
              <a:t>m</a:t>
            </a:r>
            <a:r>
              <a:rPr lang="pl-PL" altLang="en-US" baseline="-25000" dirty="0"/>
              <a:t>0</a:t>
            </a:r>
            <a:r>
              <a:rPr lang="en-US" dirty="0"/>
              <a:t>-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początkowa</a:t>
            </a:r>
            <a:r>
              <a:rPr lang="en-US" dirty="0"/>
              <a:t> </a:t>
            </a:r>
            <a:r>
              <a:rPr lang="en-US" dirty="0" err="1"/>
              <a:t>rakiety</a:t>
            </a:r>
            <a:r>
              <a:rPr lang="en-US" dirty="0"/>
              <a:t> w kg</a:t>
            </a:r>
          </a:p>
          <a:p>
            <a:r>
              <a:rPr lang="pl-PL" altLang="en-US" dirty="0"/>
              <a:t>m</a:t>
            </a:r>
            <a:r>
              <a:rPr lang="pl-PL" altLang="en-US" baseline="-25000" dirty="0"/>
              <a:t>1</a:t>
            </a:r>
            <a:r>
              <a:rPr lang="en-US" dirty="0"/>
              <a:t>-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planety</a:t>
            </a:r>
            <a:r>
              <a:rPr lang="en-US" dirty="0"/>
              <a:t> w kg</a:t>
            </a:r>
          </a:p>
          <a:p>
            <a:r>
              <a:rPr lang="pl-PL" altLang="en-US" dirty="0"/>
              <a:t>R</a:t>
            </a:r>
            <a:r>
              <a:rPr lang="en-US" dirty="0"/>
              <a:t>- </a:t>
            </a:r>
            <a:r>
              <a:rPr lang="en-US" dirty="0" err="1"/>
              <a:t>promień</a:t>
            </a:r>
            <a:r>
              <a:rPr lang="en-US" dirty="0"/>
              <a:t> </a:t>
            </a:r>
            <a:r>
              <a:rPr lang="en-US" dirty="0" err="1"/>
              <a:t>planety</a:t>
            </a:r>
            <a:r>
              <a:rPr lang="en-US" dirty="0"/>
              <a:t> w m</a:t>
            </a:r>
          </a:p>
          <a:p>
            <a:r>
              <a:rPr lang="pl-PL" altLang="en-US" dirty="0" err="1"/>
              <a:t>F</a:t>
            </a:r>
            <a:r>
              <a:rPr lang="pl-PL" altLang="en-US" baseline="-25000" dirty="0" err="1"/>
              <a:t>t</a:t>
            </a:r>
            <a:r>
              <a:rPr lang="en-US" dirty="0"/>
              <a:t>- </a:t>
            </a:r>
            <a:r>
              <a:rPr lang="en-US" dirty="0" err="1"/>
              <a:t>siła</a:t>
            </a:r>
            <a:r>
              <a:rPr lang="en-US" dirty="0"/>
              <a:t> </a:t>
            </a:r>
            <a:r>
              <a:rPr lang="en-US" dirty="0" err="1"/>
              <a:t>ciągu</a:t>
            </a:r>
            <a:r>
              <a:rPr lang="en-US" dirty="0"/>
              <a:t> </a:t>
            </a:r>
            <a:r>
              <a:rPr lang="en-US" dirty="0" err="1"/>
              <a:t>silnika</a:t>
            </a:r>
            <a:endParaRPr lang="en-US" dirty="0"/>
          </a:p>
          <a:p>
            <a:r>
              <a:rPr lang="pl-PL" altLang="en-US" dirty="0" err="1"/>
              <a:t>I</a:t>
            </a:r>
            <a:r>
              <a:rPr lang="pl-PL" altLang="en-US" baseline="-25000" dirty="0" err="1"/>
              <a:t>sp</a:t>
            </a:r>
            <a:r>
              <a:rPr lang="en-US" dirty="0"/>
              <a:t>- </a:t>
            </a:r>
            <a:r>
              <a:rPr lang="en-US" dirty="0" err="1"/>
              <a:t>impuls</a:t>
            </a:r>
            <a:r>
              <a:rPr lang="en-US" dirty="0"/>
              <a:t> </a:t>
            </a:r>
            <a:r>
              <a:rPr lang="en-US" dirty="0" err="1"/>
              <a:t>właściwy</a:t>
            </a:r>
            <a:r>
              <a:rPr lang="en-US" dirty="0"/>
              <a:t> w m/s , </a:t>
            </a:r>
            <a:r>
              <a:rPr lang="en-US" dirty="0" err="1"/>
              <a:t>jeżeli</a:t>
            </a:r>
            <a:r>
              <a:rPr lang="en-US" dirty="0"/>
              <a:t> jest on </a:t>
            </a:r>
            <a:r>
              <a:rPr lang="en-US" dirty="0" err="1"/>
              <a:t>podany</a:t>
            </a:r>
            <a:r>
              <a:rPr lang="en-US" dirty="0"/>
              <a:t> w s to </a:t>
            </a:r>
            <a:r>
              <a:rPr lang="en-US" dirty="0" err="1"/>
              <a:t>należy</a:t>
            </a:r>
            <a:r>
              <a:rPr lang="en-US" dirty="0"/>
              <a:t> </a:t>
            </a:r>
            <a:r>
              <a:rPr lang="en-US" dirty="0" err="1"/>
              <a:t>impuls</a:t>
            </a:r>
            <a:r>
              <a:rPr lang="en-US" dirty="0"/>
              <a:t> </a:t>
            </a:r>
            <a:r>
              <a:rPr lang="en-US" dirty="0" err="1"/>
              <a:t>właściwy</a:t>
            </a:r>
            <a:r>
              <a:rPr lang="en-US" dirty="0"/>
              <a:t> </a:t>
            </a:r>
            <a:r>
              <a:rPr lang="en-US" dirty="0" err="1"/>
              <a:t>najpierw</a:t>
            </a:r>
            <a:r>
              <a:rPr lang="en-US" dirty="0"/>
              <a:t> </a:t>
            </a:r>
            <a:r>
              <a:rPr lang="en-US" dirty="0" err="1"/>
              <a:t>pomnożyć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przyspieszanie</a:t>
            </a:r>
            <a:r>
              <a:rPr lang="en-US" dirty="0"/>
              <a:t> </a:t>
            </a:r>
            <a:r>
              <a:rPr lang="en-US" dirty="0" err="1"/>
              <a:t>ziemskiego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powierzchni</a:t>
            </a:r>
            <a:r>
              <a:rPr lang="en-US" dirty="0"/>
              <a:t> </a:t>
            </a:r>
            <a:r>
              <a:rPr lang="en-US" dirty="0" err="1"/>
              <a:t>Ziemi</a:t>
            </a:r>
            <a:r>
              <a:rPr lang="en-US" dirty="0"/>
              <a:t>, 9,81 m/s2</a:t>
            </a:r>
          </a:p>
          <a:p>
            <a:r>
              <a:rPr lang="pl-PL" altLang="en-US" dirty="0"/>
              <a:t>m</a:t>
            </a:r>
            <a:r>
              <a:rPr lang="pl-PL" altLang="en-US" baseline="-25000" dirty="0"/>
              <a:t>g</a:t>
            </a:r>
            <a:r>
              <a:rPr lang="en-US" dirty="0"/>
              <a:t>-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gazów</a:t>
            </a:r>
            <a:r>
              <a:rPr lang="en-US" dirty="0"/>
              <a:t> </a:t>
            </a:r>
            <a:r>
              <a:rPr lang="en-US" dirty="0" err="1"/>
              <a:t>wrzucanych</a:t>
            </a:r>
            <a:r>
              <a:rPr lang="en-US" dirty="0"/>
              <a:t> w </a:t>
            </a:r>
            <a:r>
              <a:rPr lang="en-US" dirty="0" err="1"/>
              <a:t>jednostce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w kg/s</a:t>
            </a:r>
          </a:p>
          <a:p>
            <a:r>
              <a:rPr lang="pl-PL" altLang="en-US" dirty="0" err="1"/>
              <a:t>n</a:t>
            </a:r>
            <a:r>
              <a:rPr lang="pl-PL" altLang="en-US" baseline="-25000" dirty="0" err="1"/>
              <a:t>g</a:t>
            </a:r>
            <a:r>
              <a:rPr lang="en-US" dirty="0"/>
              <a:t>- </a:t>
            </a:r>
            <a:r>
              <a:rPr lang="en-US" dirty="0" err="1"/>
              <a:t>prędkość</a:t>
            </a:r>
            <a:r>
              <a:rPr lang="en-US" dirty="0"/>
              <a:t> z </a:t>
            </a:r>
            <a:r>
              <a:rPr lang="en-US" dirty="0" err="1"/>
              <a:t>jaką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wystrzeliwane</a:t>
            </a:r>
            <a:r>
              <a:rPr lang="en-US" dirty="0"/>
              <a:t> </a:t>
            </a:r>
            <a:r>
              <a:rPr lang="en-US" dirty="0" err="1"/>
              <a:t>gazy</a:t>
            </a:r>
            <a:r>
              <a:rPr lang="en-US" dirty="0"/>
              <a:t> </a:t>
            </a:r>
            <a:r>
              <a:rPr lang="en-US" dirty="0" err="1"/>
              <a:t>względem</a:t>
            </a:r>
            <a:r>
              <a:rPr lang="en-US" dirty="0"/>
              <a:t> </a:t>
            </a:r>
            <a:r>
              <a:rPr lang="en-US" dirty="0" err="1"/>
              <a:t>rakiety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Uproszczony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90455" cy="4953000"/>
          </a:xfrm>
        </p:spPr>
        <p:txBody>
          <a:bodyPr/>
          <a:lstStyle/>
          <a:p>
            <a:r>
              <a:rPr lang="en-US"/>
              <a:t>W pewnym momencie wyczerpie się paliwo w danym silniku. Następną rzeczą będzie odrzucenie pustego modułu 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9675" y="3106420"/>
            <a:ext cx="2366426" cy="1080008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87680" y="4403090"/>
            <a:ext cx="11094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r>
              <a:rPr lang="pl-PL" altLang="en-US"/>
              <a:t>m</a:t>
            </a:r>
            <a:r>
              <a:rPr lang="pl-PL" altLang="en-US" baseline="-25000"/>
              <a:t>m </a:t>
            </a:r>
            <a:r>
              <a:rPr lang="pl-PL" altLang="en-US"/>
              <a:t>- masa odrzucanego modułu w kg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3106420"/>
            <a:ext cx="4455652" cy="1080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Uproszczenia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dirty="0"/>
              <a:t>odrzucenie modułu trwa bardzo krótko</a:t>
            </a:r>
          </a:p>
          <a:p>
            <a:r>
              <a:rPr lang="pl-PL" altLang="en-US" dirty="0"/>
              <a:t>każdy moduł danego silnika spala jednakowo paliwo</a:t>
            </a:r>
          </a:p>
          <a:p>
            <a:r>
              <a:rPr lang="pl-PL" altLang="en-US" dirty="0" err="1" smtClean="0"/>
              <a:t>boo</a:t>
            </a:r>
            <a:r>
              <a:rPr lang="pl-PL" altLang="en-US" dirty="0" err="1" smtClean="0"/>
              <a:t>stery</a:t>
            </a:r>
            <a:r>
              <a:rPr lang="pl-PL" altLang="en-US" dirty="0"/>
              <a:t>, które odpadają nie </a:t>
            </a:r>
            <a:r>
              <a:rPr lang="pl-PL" altLang="en-US" dirty="0" err="1"/>
              <a:t>odziałują</a:t>
            </a:r>
            <a:r>
              <a:rPr lang="pl-PL" altLang="en-US" dirty="0"/>
              <a:t> na rakietę</a:t>
            </a:r>
          </a:p>
          <a:p>
            <a:r>
              <a:rPr lang="pl-PL" altLang="en-US" dirty="0"/>
              <a:t>nie uwzględniamy siły Coriolisa</a:t>
            </a:r>
          </a:p>
          <a:p>
            <a:r>
              <a:rPr lang="pl-PL" altLang="en-US" dirty="0"/>
              <a:t>nie uwzględniamy siły odśrodkowej</a:t>
            </a:r>
          </a:p>
          <a:p>
            <a:r>
              <a:rPr lang="pl-PL" altLang="en-US" dirty="0"/>
              <a:t>nie uwzględniamy oporów powietrza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Wnioski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Zastosowane</a:t>
            </a:r>
            <a:r>
              <a:rPr lang="en-US" dirty="0"/>
              <a:t> </a:t>
            </a:r>
            <a:r>
              <a:rPr lang="en-US" dirty="0" err="1"/>
              <a:t>uproszczenia</a:t>
            </a:r>
            <a:r>
              <a:rPr lang="en-US" dirty="0"/>
              <a:t> </a:t>
            </a:r>
            <a:r>
              <a:rPr lang="en-US" dirty="0" err="1"/>
              <a:t>powodują</a:t>
            </a:r>
            <a:r>
              <a:rPr lang="en-US" dirty="0"/>
              <a:t> </a:t>
            </a:r>
            <a:r>
              <a:rPr lang="en-US" dirty="0" err="1"/>
              <a:t>pewne</a:t>
            </a:r>
            <a:r>
              <a:rPr lang="en-US" dirty="0"/>
              <a:t> </a:t>
            </a:r>
            <a:r>
              <a:rPr lang="en-US" dirty="0" err="1"/>
              <a:t>odstępstwa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oczekiwanych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ostateczny</a:t>
            </a:r>
            <a:r>
              <a:rPr lang="en-US" dirty="0"/>
              <a:t> </a:t>
            </a:r>
            <a:r>
              <a:rPr lang="en-US" dirty="0" err="1"/>
              <a:t>wynik</a:t>
            </a:r>
            <a:r>
              <a:rPr lang="en-US" dirty="0"/>
              <a:t> jest </a:t>
            </a:r>
            <a:r>
              <a:rPr lang="en-US" dirty="0" err="1"/>
              <a:t>zbliżony</a:t>
            </a:r>
            <a:r>
              <a:rPr lang="en-US" dirty="0"/>
              <a:t> do </a:t>
            </a:r>
            <a:r>
              <a:rPr lang="en-US" dirty="0" err="1"/>
              <a:t>oczekiwanego</a:t>
            </a:r>
            <a:endParaRPr lang="en-US" dirty="0"/>
          </a:p>
          <a:p>
            <a:r>
              <a:rPr lang="pl-PL" altLang="en-US" dirty="0"/>
              <a:t>Brak możliwości </a:t>
            </a:r>
            <a:r>
              <a:rPr lang="en-US" dirty="0" err="1"/>
              <a:t>znalezienia</a:t>
            </a:r>
            <a:r>
              <a:rPr lang="en-US" dirty="0"/>
              <a:t> </a:t>
            </a:r>
            <a:r>
              <a:rPr lang="en-US" dirty="0" err="1"/>
              <a:t>odpowiednich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, </a:t>
            </a:r>
            <a:r>
              <a:rPr lang="en-US" dirty="0" err="1"/>
              <a:t>mimo</a:t>
            </a:r>
            <a:r>
              <a:rPr lang="en-US" dirty="0"/>
              <a:t> </a:t>
            </a:r>
            <a:r>
              <a:rPr lang="en-US" dirty="0" err="1"/>
              <a:t>posiadania</a:t>
            </a:r>
            <a:r>
              <a:rPr lang="en-US" dirty="0"/>
              <a:t> </a:t>
            </a:r>
            <a:r>
              <a:rPr lang="en-US" dirty="0" err="1"/>
              <a:t>odpowiednich</a:t>
            </a:r>
            <a:r>
              <a:rPr lang="en-US" dirty="0"/>
              <a:t> </a:t>
            </a:r>
            <a:r>
              <a:rPr lang="en-US" dirty="0" err="1"/>
              <a:t>wzorów</a:t>
            </a:r>
            <a:r>
              <a:rPr lang="en-US" dirty="0"/>
              <a:t> do </a:t>
            </a:r>
            <a:r>
              <a:rPr lang="en-US" dirty="0" err="1"/>
              <a:t>obliczenia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wyjściowych</a:t>
            </a:r>
            <a:r>
              <a:rPr lang="en-US" dirty="0"/>
              <a:t>,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 smtClean="0"/>
              <a:t>pozwolił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pełne</a:t>
            </a:r>
            <a:r>
              <a:rPr lang="en-US" dirty="0"/>
              <a:t> </a:t>
            </a:r>
            <a:r>
              <a:rPr lang="en-US" dirty="0" err="1"/>
              <a:t>przetestowanie</a:t>
            </a:r>
            <a:r>
              <a:rPr lang="en-US" dirty="0"/>
              <a:t> </a:t>
            </a:r>
            <a:r>
              <a:rPr lang="en-US" dirty="0" err="1"/>
              <a:t>poprawności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435</Words>
  <Application>WPS Presentation</Application>
  <PresentationFormat>Niestandardowy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Gear Drives</vt:lpstr>
      <vt:lpstr>Symulacja rakiety</vt:lpstr>
      <vt:lpstr>Lot kosmiczny</vt:lpstr>
      <vt:lpstr>Space Shuttle</vt:lpstr>
      <vt:lpstr>Parametry silnika</vt:lpstr>
      <vt:lpstr>Slajd 5</vt:lpstr>
      <vt:lpstr>Uproszczony model</vt:lpstr>
      <vt:lpstr>Uproszczony model</vt:lpstr>
      <vt:lpstr>Uproszczenia</vt:lpstr>
      <vt:lpstr>Wnioski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rakiety</dc:title>
  <dc:creator>Pieszczoszek</dc:creator>
  <cp:lastModifiedBy>Krzysztof Dziembowski</cp:lastModifiedBy>
  <cp:revision>23</cp:revision>
  <dcterms:created xsi:type="dcterms:W3CDTF">2017-12-04T19:52:10Z</dcterms:created>
  <dcterms:modified xsi:type="dcterms:W3CDTF">2017-12-04T22:28:25Z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