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w.githubusercontent.com/Elkfox/Australian-Postcode-Data/master/au_postcodes.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BBF7-BA9C-47FA-96B6-9B9203F64E8D}"/>
              </a:ext>
            </a:extLst>
          </p:cNvPr>
          <p:cNvSpPr>
            <a:spLocks noGrp="1"/>
          </p:cNvSpPr>
          <p:nvPr>
            <p:ph type="ctrTitle"/>
          </p:nvPr>
        </p:nvSpPr>
        <p:spPr/>
        <p:txBody>
          <a:bodyPr/>
          <a:lstStyle/>
          <a:p>
            <a:r>
              <a:rPr lang="en-US" dirty="0"/>
              <a:t>Living recommendation in ADELAIDE CBD</a:t>
            </a:r>
            <a:endParaRPr lang="en-ID" dirty="0"/>
          </a:p>
        </p:txBody>
      </p:sp>
    </p:spTree>
    <p:extLst>
      <p:ext uri="{BB962C8B-B14F-4D97-AF65-F5344CB8AC3E}">
        <p14:creationId xmlns:p14="http://schemas.microsoft.com/office/powerpoint/2010/main" val="257377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6A37-8A49-42F7-998D-F677FE0B4FAF}"/>
              </a:ext>
            </a:extLst>
          </p:cNvPr>
          <p:cNvSpPr>
            <a:spLocks noGrp="1"/>
          </p:cNvSpPr>
          <p:nvPr>
            <p:ph type="title"/>
          </p:nvPr>
        </p:nvSpPr>
        <p:spPr/>
        <p:txBody>
          <a:bodyPr/>
          <a:lstStyle/>
          <a:p>
            <a:r>
              <a:rPr lang="en-US" dirty="0"/>
              <a:t>INTRODUCTION</a:t>
            </a:r>
            <a:endParaRPr lang="en-ID" dirty="0"/>
          </a:p>
        </p:txBody>
      </p:sp>
      <p:sp>
        <p:nvSpPr>
          <p:cNvPr id="3" name="Content Placeholder 2">
            <a:extLst>
              <a:ext uri="{FF2B5EF4-FFF2-40B4-BE49-F238E27FC236}">
                <a16:creationId xmlns:a16="http://schemas.microsoft.com/office/drawing/2014/main" id="{6F5A38C6-5562-4426-A8CD-7D7CC606AC8E}"/>
              </a:ext>
            </a:extLst>
          </p:cNvPr>
          <p:cNvSpPr>
            <a:spLocks noGrp="1"/>
          </p:cNvSpPr>
          <p:nvPr>
            <p:ph idx="1"/>
          </p:nvPr>
        </p:nvSpPr>
        <p:spPr/>
        <p:txBody>
          <a:bodyPr/>
          <a:lstStyle/>
          <a:p>
            <a:r>
              <a:rPr lang="en-ID" dirty="0"/>
              <a:t>This project aims to provide relevant existing data and conduct appropriate analysis to find similar neighbourhood between Melbourne CBD and Adelaide CBD based on their nearby venues.</a:t>
            </a:r>
          </a:p>
          <a:p>
            <a:pPr marL="0" indent="0">
              <a:buNone/>
            </a:pPr>
            <a:endParaRPr lang="en-ID" dirty="0"/>
          </a:p>
        </p:txBody>
      </p:sp>
    </p:spTree>
    <p:extLst>
      <p:ext uri="{BB962C8B-B14F-4D97-AF65-F5344CB8AC3E}">
        <p14:creationId xmlns:p14="http://schemas.microsoft.com/office/powerpoint/2010/main" val="66263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389B-8A40-420C-8742-70DBEA3D68BC}"/>
              </a:ext>
            </a:extLst>
          </p:cNvPr>
          <p:cNvSpPr>
            <a:spLocks noGrp="1"/>
          </p:cNvSpPr>
          <p:nvPr>
            <p:ph type="title"/>
          </p:nvPr>
        </p:nvSpPr>
        <p:spPr/>
        <p:txBody>
          <a:bodyPr/>
          <a:lstStyle/>
          <a:p>
            <a:r>
              <a:rPr lang="en-US" dirty="0"/>
              <a:t>DATA ANALYSIS</a:t>
            </a:r>
            <a:endParaRPr lang="en-ID" dirty="0"/>
          </a:p>
        </p:txBody>
      </p:sp>
      <p:sp>
        <p:nvSpPr>
          <p:cNvPr id="3" name="Content Placeholder 2">
            <a:extLst>
              <a:ext uri="{FF2B5EF4-FFF2-40B4-BE49-F238E27FC236}">
                <a16:creationId xmlns:a16="http://schemas.microsoft.com/office/drawing/2014/main" id="{12B60FA8-7750-4FF1-8A27-B5505F304A9A}"/>
              </a:ext>
            </a:extLst>
          </p:cNvPr>
          <p:cNvSpPr>
            <a:spLocks noGrp="1"/>
          </p:cNvSpPr>
          <p:nvPr>
            <p:ph idx="1"/>
          </p:nvPr>
        </p:nvSpPr>
        <p:spPr/>
        <p:txBody>
          <a:bodyPr/>
          <a:lstStyle/>
          <a:p>
            <a:r>
              <a:rPr lang="en-ID" b="1" dirty="0"/>
              <a:t>Data Collection</a:t>
            </a:r>
            <a:endParaRPr lang="en-ID" dirty="0"/>
          </a:p>
          <a:p>
            <a:pPr marL="0" lvl="0" indent="0">
              <a:buNone/>
            </a:pPr>
            <a:r>
              <a:rPr lang="en-ID" dirty="0"/>
              <a:t>Australia post codes, taken from </a:t>
            </a:r>
            <a:r>
              <a:rPr lang="en-ID" u="sng" dirty="0">
                <a:hlinkClick r:id="rId2"/>
              </a:rPr>
              <a:t>https://raw.githubusercontent.com/Elkfox/Australian-Postcode-Data/master/au_postcodes.json</a:t>
            </a:r>
            <a:endParaRPr lang="en-ID" u="sng" dirty="0"/>
          </a:p>
          <a:p>
            <a:pPr marL="0" lvl="0" indent="0">
              <a:buNone/>
            </a:pPr>
            <a:endParaRPr lang="en-US" u="sng" dirty="0"/>
          </a:p>
          <a:p>
            <a:pPr marL="0" lvl="0" indent="0">
              <a:buNone/>
            </a:pPr>
            <a:endParaRPr lang="en-US" u="sng" dirty="0"/>
          </a:p>
          <a:p>
            <a:pPr marL="0" lvl="0" indent="0">
              <a:buNone/>
            </a:pPr>
            <a:endParaRPr lang="en-ID" u="sng" dirty="0"/>
          </a:p>
          <a:p>
            <a:pPr marL="0" lvl="0" indent="0">
              <a:buNone/>
            </a:pPr>
            <a:endParaRPr lang="en-ID" dirty="0"/>
          </a:p>
          <a:p>
            <a:pPr marL="0" lvl="0" indent="0">
              <a:buNone/>
            </a:pPr>
            <a:r>
              <a:rPr lang="en-ID" dirty="0"/>
              <a:t>Four Square Data, taken from the provided API</a:t>
            </a:r>
          </a:p>
        </p:txBody>
      </p:sp>
      <p:pic>
        <p:nvPicPr>
          <p:cNvPr id="4" name="Picture 3">
            <a:extLst>
              <a:ext uri="{FF2B5EF4-FFF2-40B4-BE49-F238E27FC236}">
                <a16:creationId xmlns:a16="http://schemas.microsoft.com/office/drawing/2014/main" id="{600A06CE-ADDA-4EA8-8038-AB918383AA26}"/>
              </a:ext>
            </a:extLst>
          </p:cNvPr>
          <p:cNvPicPr>
            <a:picLocks noChangeAspect="1"/>
          </p:cNvPicPr>
          <p:nvPr/>
        </p:nvPicPr>
        <p:blipFill>
          <a:blip r:embed="rId3"/>
          <a:stretch>
            <a:fillRect/>
          </a:stretch>
        </p:blipFill>
        <p:spPr>
          <a:xfrm>
            <a:off x="1433052" y="3912632"/>
            <a:ext cx="2632587" cy="1066800"/>
          </a:xfrm>
          <a:prstGeom prst="rect">
            <a:avLst/>
          </a:prstGeom>
        </p:spPr>
      </p:pic>
      <p:sp>
        <p:nvSpPr>
          <p:cNvPr id="5" name="TextBox 4">
            <a:extLst>
              <a:ext uri="{FF2B5EF4-FFF2-40B4-BE49-F238E27FC236}">
                <a16:creationId xmlns:a16="http://schemas.microsoft.com/office/drawing/2014/main" id="{A30892D1-04AE-4C22-9F5D-F225D835AF32}"/>
              </a:ext>
            </a:extLst>
          </p:cNvPr>
          <p:cNvSpPr txBox="1"/>
          <p:nvPr/>
        </p:nvSpPr>
        <p:spPr>
          <a:xfrm>
            <a:off x="1371600" y="3429000"/>
            <a:ext cx="5030993" cy="369332"/>
          </a:xfrm>
          <a:prstGeom prst="rect">
            <a:avLst/>
          </a:prstGeom>
          <a:noFill/>
        </p:spPr>
        <p:txBody>
          <a:bodyPr wrap="none" rtlCol="0">
            <a:spAutoFit/>
          </a:bodyPr>
          <a:lstStyle/>
          <a:p>
            <a:r>
              <a:rPr lang="en-US" dirty="0"/>
              <a:t>Post codes data is in .json format, example below:</a:t>
            </a:r>
            <a:endParaRPr lang="en-ID" dirty="0"/>
          </a:p>
        </p:txBody>
      </p:sp>
    </p:spTree>
    <p:extLst>
      <p:ext uri="{BB962C8B-B14F-4D97-AF65-F5344CB8AC3E}">
        <p14:creationId xmlns:p14="http://schemas.microsoft.com/office/powerpoint/2010/main" val="260724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780-B925-4BD8-A616-0A56513B7A18}"/>
              </a:ext>
            </a:extLst>
          </p:cNvPr>
          <p:cNvSpPr>
            <a:spLocks noGrp="1"/>
          </p:cNvSpPr>
          <p:nvPr>
            <p:ph type="title"/>
          </p:nvPr>
        </p:nvSpPr>
        <p:spPr/>
        <p:txBody>
          <a:bodyPr/>
          <a:lstStyle/>
          <a:p>
            <a:r>
              <a:rPr lang="en-US" dirty="0"/>
              <a:t>METHODOLOGY</a:t>
            </a:r>
            <a:endParaRPr lang="en-ID" dirty="0"/>
          </a:p>
        </p:txBody>
      </p:sp>
      <p:sp>
        <p:nvSpPr>
          <p:cNvPr id="3" name="Content Placeholder 2">
            <a:extLst>
              <a:ext uri="{FF2B5EF4-FFF2-40B4-BE49-F238E27FC236}">
                <a16:creationId xmlns:a16="http://schemas.microsoft.com/office/drawing/2014/main" id="{E7D7FF73-3BAE-4B2E-A86C-6C6578C3D7C7}"/>
              </a:ext>
            </a:extLst>
          </p:cNvPr>
          <p:cNvSpPr>
            <a:spLocks noGrp="1"/>
          </p:cNvSpPr>
          <p:nvPr>
            <p:ph idx="1"/>
          </p:nvPr>
        </p:nvSpPr>
        <p:spPr/>
        <p:txBody>
          <a:bodyPr/>
          <a:lstStyle/>
          <a:p>
            <a:r>
              <a:rPr lang="en-ID" dirty="0"/>
              <a:t>For data cleaning, &gt;10 km from CBD in each target state is filtered out. Merging two data sets, target Area by post code and Four-Square data by postcode.</a:t>
            </a:r>
          </a:p>
          <a:p>
            <a:r>
              <a:rPr lang="en-ID" dirty="0"/>
              <a:t>Accessing Four Square API databases and limit Four Square to return max 100 venues within 500 metres radius</a:t>
            </a:r>
          </a:p>
          <a:p>
            <a:r>
              <a:rPr lang="en-US" dirty="0"/>
              <a:t>Find </a:t>
            </a:r>
            <a:r>
              <a:rPr lang="en-ID" i="1" dirty="0"/>
              <a:t>Top 5 most common venues in selected areas in Adelaide and Melbourne</a:t>
            </a:r>
            <a:endParaRPr lang="en-ID" dirty="0"/>
          </a:p>
          <a:p>
            <a:r>
              <a:rPr lang="en-US" dirty="0"/>
              <a:t>Do clustering analysis.</a:t>
            </a:r>
          </a:p>
          <a:p>
            <a:pPr marL="0" indent="0">
              <a:buNone/>
            </a:pPr>
            <a:r>
              <a:rPr lang="en-US" dirty="0"/>
              <a:t>	First, determine proper number of clusters using elbow method</a:t>
            </a:r>
          </a:p>
          <a:p>
            <a:pPr marL="0" indent="0">
              <a:buNone/>
            </a:pPr>
            <a:r>
              <a:rPr lang="en-US" dirty="0"/>
              <a:t>	Applying k-means clustering, with k=3</a:t>
            </a:r>
            <a:endParaRPr lang="en-ID" dirty="0"/>
          </a:p>
        </p:txBody>
      </p:sp>
    </p:spTree>
    <p:extLst>
      <p:ext uri="{BB962C8B-B14F-4D97-AF65-F5344CB8AC3E}">
        <p14:creationId xmlns:p14="http://schemas.microsoft.com/office/powerpoint/2010/main" val="404773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780-B925-4BD8-A616-0A56513B7A18}"/>
              </a:ext>
            </a:extLst>
          </p:cNvPr>
          <p:cNvSpPr>
            <a:spLocks noGrp="1"/>
          </p:cNvSpPr>
          <p:nvPr>
            <p:ph type="title"/>
          </p:nvPr>
        </p:nvSpPr>
        <p:spPr/>
        <p:txBody>
          <a:bodyPr/>
          <a:lstStyle/>
          <a:p>
            <a:r>
              <a:rPr lang="en-US" dirty="0"/>
              <a:t>METHODOLOGY</a:t>
            </a:r>
            <a:endParaRPr lang="en-ID" dirty="0"/>
          </a:p>
        </p:txBody>
      </p:sp>
      <p:pic>
        <p:nvPicPr>
          <p:cNvPr id="5" name="Content Placeholder 4">
            <a:extLst>
              <a:ext uri="{FF2B5EF4-FFF2-40B4-BE49-F238E27FC236}">
                <a16:creationId xmlns:a16="http://schemas.microsoft.com/office/drawing/2014/main" id="{8772E962-EEE2-4287-8392-EA60F06D02F4}"/>
              </a:ext>
            </a:extLst>
          </p:cNvPr>
          <p:cNvPicPr>
            <a:picLocks noGrp="1" noChangeAspect="1"/>
          </p:cNvPicPr>
          <p:nvPr>
            <p:ph idx="1"/>
          </p:nvPr>
        </p:nvPicPr>
        <p:blipFill>
          <a:blip r:embed="rId2"/>
          <a:stretch>
            <a:fillRect/>
          </a:stretch>
        </p:blipFill>
        <p:spPr>
          <a:xfrm>
            <a:off x="908596" y="2949678"/>
            <a:ext cx="10374807" cy="2880422"/>
          </a:xfrm>
          <a:prstGeom prst="rect">
            <a:avLst/>
          </a:prstGeom>
        </p:spPr>
      </p:pic>
      <p:sp>
        <p:nvSpPr>
          <p:cNvPr id="6" name="TextBox 5">
            <a:extLst>
              <a:ext uri="{FF2B5EF4-FFF2-40B4-BE49-F238E27FC236}">
                <a16:creationId xmlns:a16="http://schemas.microsoft.com/office/drawing/2014/main" id="{541B53AE-1F21-4AB0-A119-FA6289C9AA0C}"/>
              </a:ext>
            </a:extLst>
          </p:cNvPr>
          <p:cNvSpPr txBox="1"/>
          <p:nvPr/>
        </p:nvSpPr>
        <p:spPr>
          <a:xfrm>
            <a:off x="1761344" y="2171700"/>
            <a:ext cx="3088153" cy="369332"/>
          </a:xfrm>
          <a:prstGeom prst="rect">
            <a:avLst/>
          </a:prstGeom>
          <a:noFill/>
        </p:spPr>
        <p:txBody>
          <a:bodyPr wrap="none" rtlCol="0">
            <a:spAutoFit/>
          </a:bodyPr>
          <a:lstStyle/>
          <a:p>
            <a:r>
              <a:rPr lang="en-US" dirty="0"/>
              <a:t>Result is three clusters below:</a:t>
            </a:r>
            <a:endParaRPr lang="en-ID" dirty="0"/>
          </a:p>
        </p:txBody>
      </p:sp>
    </p:spTree>
    <p:extLst>
      <p:ext uri="{BB962C8B-B14F-4D97-AF65-F5344CB8AC3E}">
        <p14:creationId xmlns:p14="http://schemas.microsoft.com/office/powerpoint/2010/main" val="252564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780-B925-4BD8-A616-0A56513B7A18}"/>
              </a:ext>
            </a:extLst>
          </p:cNvPr>
          <p:cNvSpPr>
            <a:spLocks noGrp="1"/>
          </p:cNvSpPr>
          <p:nvPr>
            <p:ph type="title"/>
          </p:nvPr>
        </p:nvSpPr>
        <p:spPr/>
        <p:txBody>
          <a:bodyPr/>
          <a:lstStyle/>
          <a:p>
            <a:r>
              <a:rPr lang="en-US" dirty="0"/>
              <a:t>CONCLUSION</a:t>
            </a:r>
            <a:endParaRPr lang="en-ID" dirty="0"/>
          </a:p>
        </p:txBody>
      </p:sp>
      <p:sp>
        <p:nvSpPr>
          <p:cNvPr id="4" name="Content Placeholder 3">
            <a:extLst>
              <a:ext uri="{FF2B5EF4-FFF2-40B4-BE49-F238E27FC236}">
                <a16:creationId xmlns:a16="http://schemas.microsoft.com/office/drawing/2014/main" id="{4FDE8FCA-DEC5-48E9-ABF2-E86B0E1B8EC2}"/>
              </a:ext>
            </a:extLst>
          </p:cNvPr>
          <p:cNvSpPr>
            <a:spLocks noGrp="1"/>
          </p:cNvSpPr>
          <p:nvPr>
            <p:ph idx="1"/>
          </p:nvPr>
        </p:nvSpPr>
        <p:spPr>
          <a:xfrm>
            <a:off x="1371600" y="1998406"/>
            <a:ext cx="9601200" cy="3581400"/>
          </a:xfrm>
        </p:spPr>
        <p:txBody>
          <a:bodyPr/>
          <a:lstStyle/>
          <a:p>
            <a:r>
              <a:rPr lang="en-ID" dirty="0"/>
              <a:t>From the three clusters, cluster 3 does not have Adelaide post codes, which leave cluster 1 and cluster 2 to be the options left for someone wants to move from Melbourne to Adelaide. If someone used to live in variety of venues around, list of Adelaide (SA, South Australia) post codes in Cluster 1 can be preferred. If someone used to live only near the local restaurants and more café or coffee shop, cluster 2 can be preferred.</a:t>
            </a:r>
          </a:p>
          <a:p>
            <a:endParaRPr lang="en-ID" dirty="0"/>
          </a:p>
        </p:txBody>
      </p:sp>
    </p:spTree>
    <p:extLst>
      <p:ext uri="{BB962C8B-B14F-4D97-AF65-F5344CB8AC3E}">
        <p14:creationId xmlns:p14="http://schemas.microsoft.com/office/powerpoint/2010/main" val="32890545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TM10001105[[fn=Crop]]</Template>
  <TotalTime>947</TotalTime>
  <Words>249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Living recommendation in ADELAIDE CBD</vt:lpstr>
      <vt:lpstr>INTRODUCTION</vt:lpstr>
      <vt:lpstr>DATA ANALYSIS</vt:lpstr>
      <vt:lpstr>METHODOLOGY</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recommendation in ADELAIDE CBD</dc:title>
  <dc:creator>KRISTINA Ramlan</dc:creator>
  <cp:lastModifiedBy>KRISTINA Ramlan</cp:lastModifiedBy>
  <cp:revision>5</cp:revision>
  <dcterms:created xsi:type="dcterms:W3CDTF">2019-03-07T11:11:30Z</dcterms:created>
  <dcterms:modified xsi:type="dcterms:W3CDTF">2019-03-10T02:40:41Z</dcterms:modified>
</cp:coreProperties>
</file>