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8" r:id="rId4"/>
    <p:sldId id="267" r:id="rId5"/>
    <p:sldId id="269" r:id="rId6"/>
    <p:sldId id="270" r:id="rId7"/>
    <p:sldId id="271" r:id="rId8"/>
    <p:sldId id="274" r:id="rId9"/>
    <p:sldId id="262" r:id="rId10"/>
    <p:sldId id="276" r:id="rId11"/>
    <p:sldId id="278" r:id="rId12"/>
    <p:sldId id="277" r:id="rId13"/>
    <p:sldId id="266" r:id="rId14"/>
    <p:sldId id="263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13" autoAdjust="0"/>
  </p:normalViewPr>
  <p:slideViewPr>
    <p:cSldViewPr snapToGrid="0">
      <p:cViewPr varScale="1">
        <p:scale>
          <a:sx n="63" d="100"/>
          <a:sy n="63" d="100"/>
        </p:scale>
        <p:origin x="10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26CD9-BD0A-48CA-AE73-7DF9726F994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4E3E-2B30-45FA-B452-97B36A0E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4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tell us what the data were and why they were interesting? </a:t>
            </a:r>
          </a:p>
          <a:p>
            <a:r>
              <a:rPr lang="en-US" dirty="0"/>
              <a:t>Was the dataset sufficiently complex and interesting enough to justify its use?</a:t>
            </a:r>
          </a:p>
          <a:p>
            <a:r>
              <a:rPr lang="en-US" dirty="0"/>
              <a:t>What to expect from it?</a:t>
            </a:r>
          </a:p>
          <a:p>
            <a:r>
              <a:rPr lang="en-US" dirty="0"/>
              <a:t>Where the data comes from?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visualizations or tool created allow for interesting insight into the data?</a:t>
            </a:r>
          </a:p>
          <a:p>
            <a:r>
              <a:rPr lang="en-US" dirty="0"/>
              <a:t>Did the visualizations adhere to the principles? </a:t>
            </a:r>
          </a:p>
          <a:p>
            <a:r>
              <a:rPr lang="en-US" dirty="0"/>
              <a:t>Were violations of the principles warranted?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give us an interesting/compelling story about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tell us what the data were and why they were interesting? </a:t>
            </a:r>
          </a:p>
          <a:p>
            <a:r>
              <a:rPr lang="en-US" dirty="0"/>
              <a:t>Was the dataset sufficiently complex and interesting enough to justify its use?</a:t>
            </a:r>
          </a:p>
          <a:p>
            <a:r>
              <a:rPr lang="en-US" dirty="0"/>
              <a:t>What to expect from it?</a:t>
            </a:r>
          </a:p>
          <a:p>
            <a:r>
              <a:rPr lang="en-US" dirty="0"/>
              <a:t>Where the data comes from?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visualizations or tool created allow for interesting insight into the data?</a:t>
            </a:r>
          </a:p>
          <a:p>
            <a:r>
              <a:rPr lang="en-US" dirty="0"/>
              <a:t>Did the visualizations adhere to the principles? </a:t>
            </a:r>
          </a:p>
          <a:p>
            <a:r>
              <a:rPr lang="en-US" dirty="0"/>
              <a:t>Were violations of the principles warranted?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give us an interesting/compelling story about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tell us what the data were and why they were interesting? </a:t>
            </a:r>
          </a:p>
          <a:p>
            <a:r>
              <a:rPr lang="en-US" dirty="0"/>
              <a:t>Was the dataset sufficiently complex and interesting enough to justify its use?</a:t>
            </a:r>
          </a:p>
          <a:p>
            <a:r>
              <a:rPr lang="en-US" dirty="0"/>
              <a:t>What to expect from it?</a:t>
            </a:r>
          </a:p>
          <a:p>
            <a:r>
              <a:rPr lang="en-US" dirty="0"/>
              <a:t>Where the data comes from?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visualizations or tool created allow for interesting insight into the data?</a:t>
            </a:r>
          </a:p>
          <a:p>
            <a:r>
              <a:rPr lang="en-US" dirty="0"/>
              <a:t>Did the visualizations adhere to the principles? </a:t>
            </a:r>
          </a:p>
          <a:p>
            <a:r>
              <a:rPr lang="en-US" dirty="0"/>
              <a:t>Were violations of the principles warranted?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give us an interesting/compelling story about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tell us what the data were and why they were interesting? </a:t>
            </a:r>
          </a:p>
          <a:p>
            <a:r>
              <a:rPr lang="en-US" dirty="0"/>
              <a:t>Was the dataset sufficiently complex and interesting enough to justify its use?</a:t>
            </a:r>
          </a:p>
          <a:p>
            <a:r>
              <a:rPr lang="en-US" dirty="0"/>
              <a:t>What to expect from it?</a:t>
            </a:r>
          </a:p>
          <a:p>
            <a:r>
              <a:rPr lang="en-US" dirty="0"/>
              <a:t>Where the data comes from?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visualizations or tool created allow for interesting insight into the data?</a:t>
            </a:r>
          </a:p>
          <a:p>
            <a:r>
              <a:rPr lang="en-US" dirty="0"/>
              <a:t>Did the visualizations adhere to the principles? </a:t>
            </a:r>
          </a:p>
          <a:p>
            <a:r>
              <a:rPr lang="en-US" dirty="0"/>
              <a:t>Were violations of the principles warranted?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give us an interesting/compelling story about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14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tell us what the data were and why they were interesting? </a:t>
            </a:r>
          </a:p>
          <a:p>
            <a:r>
              <a:rPr lang="en-US" dirty="0"/>
              <a:t>Was the dataset sufficiently complex and interesting enough to justify its use?</a:t>
            </a:r>
          </a:p>
          <a:p>
            <a:r>
              <a:rPr lang="en-US" dirty="0"/>
              <a:t>What to expect from it?</a:t>
            </a:r>
          </a:p>
          <a:p>
            <a:r>
              <a:rPr lang="en-US" dirty="0"/>
              <a:t>Where the data comes from?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visualizations or tool created allow for interesting insight into the data?</a:t>
            </a:r>
          </a:p>
          <a:p>
            <a:r>
              <a:rPr lang="en-US" dirty="0"/>
              <a:t>Did the visualizations adhere to the principles? </a:t>
            </a:r>
          </a:p>
          <a:p>
            <a:r>
              <a:rPr lang="en-US" dirty="0"/>
              <a:t>Were violations of the principles warranted?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the presentation give us an interesting/compelling story about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E3E-2B30-45FA-B452-97B36A0ED0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1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0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2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0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4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6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E08048-7C72-464A-B9A3-40C96569190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88367C-66BE-4330-A7A7-FDFB60E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5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mitch/DATA-824-Fin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2-and-other-greenhouse-gas-emiss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Geometric white clouds on a blue sky">
            <a:extLst>
              <a:ext uri="{FF2B5EF4-FFF2-40B4-BE49-F238E27FC236}">
                <a16:creationId xmlns:a16="http://schemas.microsoft.com/office/drawing/2014/main" id="{F43113AB-4BAC-8293-5EFB-460BF8FEB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5096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4E638-199A-24F1-65BE-D05ECA9D4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491" y="4881465"/>
            <a:ext cx="6153035" cy="1232945"/>
          </a:xfr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Carbon Dioxide Emissions &amp; Temperature Correlation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3600" dirty="0">
                <a:solidFill>
                  <a:srgbClr val="EBEBEB"/>
                </a:solidFill>
              </a:rPr>
              <a:t>Shiny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8E078-8185-52C4-AD8B-EE568A256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4102" y="4881465"/>
            <a:ext cx="2974407" cy="1232945"/>
          </a:xfr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By Kristine Mitchell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DATA 824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Summer 2022</a:t>
            </a: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CC1AA-80EA-A05A-F267-5EE79E8A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Shiny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BA71A-F8CA-5FEB-98C5-15E7B0109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114094"/>
            <a:ext cx="6470907" cy="462669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21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CC1AA-80EA-A05A-F267-5EE79E8A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Shiny App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096991-02A3-B4D4-3A90-EC4D27ADE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186891"/>
            <a:ext cx="6470907" cy="448110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453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CC1AA-80EA-A05A-F267-5EE79E8A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Shiny App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6896FA-4752-277D-EBFE-B24BF45DF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219246"/>
            <a:ext cx="6470907" cy="441639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8306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Glowing blue bubbles">
            <a:extLst>
              <a:ext uri="{FF2B5EF4-FFF2-40B4-BE49-F238E27FC236}">
                <a16:creationId xmlns:a16="http://schemas.microsoft.com/office/drawing/2014/main" id="{F921B21D-5214-D53F-45DB-0307471E22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5A3C5-2490-6DC2-51E0-6AF61971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E07B-7892-9F21-738C-E8BE0ADB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final Shiny App is intended to provide the user with insights into the association between average carbon dioxide emissions and global temperature anomaly (change from baseline).</a:t>
            </a:r>
          </a:p>
          <a:p>
            <a:r>
              <a:rPr lang="en-US" dirty="0">
                <a:solidFill>
                  <a:schemeClr val="tx1"/>
                </a:solidFill>
              </a:rPr>
              <a:t>As CO2 emissions increase, global temperature anomaly also increase</a:t>
            </a:r>
          </a:p>
          <a:p>
            <a:r>
              <a:rPr lang="en-US" dirty="0">
                <a:solidFill>
                  <a:schemeClr val="tx1"/>
                </a:solidFill>
              </a:rPr>
              <a:t>The association and impact of increasing atmospheric CO2 emissions and the increasing global ambient temperature can be made and seen through these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1378932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A841-5CAF-AA09-E5DE-84A02854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B6AA-9043-B9C9-C471-E77F4EAF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files associated with this project are located on GitHub at the following link / repository: 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https://github.com/krismitch/DATA-824-Final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6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8FD9-FE40-8E20-14EB-DA6E36F0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BBD9-18B2-427E-7308-069C75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Datasets: </a:t>
            </a:r>
          </a:p>
          <a:p>
            <a:pPr marL="0" indent="0">
              <a:buNone/>
            </a:pPr>
            <a:r>
              <a:rPr lang="en-US" dirty="0"/>
              <a:t>1.  Greenhouse gas emissions </a:t>
            </a:r>
          </a:p>
          <a:p>
            <a:pPr lvl="1"/>
            <a:r>
              <a:rPr lang="en-US" dirty="0"/>
              <a:t>Site: </a:t>
            </a:r>
            <a:r>
              <a:rPr lang="en-US" dirty="0">
                <a:hlinkClick r:id="rId3"/>
              </a:rPr>
              <a:t>https://ourworldindata.org/co2-and-other-greenhouse-gas-emissions</a:t>
            </a:r>
            <a:endParaRPr lang="en-US" dirty="0"/>
          </a:p>
          <a:p>
            <a:pPr lvl="1"/>
            <a:r>
              <a:rPr lang="en-US" dirty="0"/>
              <a:t>https://github.com/owid/co2-data</a:t>
            </a:r>
          </a:p>
          <a:p>
            <a:pPr marL="0" indent="0">
              <a:buNone/>
            </a:pPr>
            <a:r>
              <a:rPr lang="en-US" dirty="0"/>
              <a:t>2.  Global Temperature Anomalies</a:t>
            </a:r>
          </a:p>
          <a:p>
            <a:pPr lvl="1"/>
            <a:r>
              <a:rPr lang="en-US" dirty="0"/>
              <a:t>Site: https://data.giss.nasa.gov/gistemp/</a:t>
            </a:r>
          </a:p>
        </p:txBody>
      </p:sp>
    </p:spTree>
    <p:extLst>
      <p:ext uri="{BB962C8B-B14F-4D97-AF65-F5344CB8AC3E}">
        <p14:creationId xmlns:p14="http://schemas.microsoft.com/office/powerpoint/2010/main" val="327083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3C5-2490-6DC2-51E0-6AF61971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E07B-7892-9F21-738C-E8BE0ADB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 Greenhouse gas emissions around the world from 1750 to 2020</a:t>
            </a:r>
          </a:p>
          <a:p>
            <a:pPr lvl="1"/>
            <a:r>
              <a:rPr lang="en-US" dirty="0"/>
              <a:t>From “Our World in Data” site (see sources slide)</a:t>
            </a:r>
          </a:p>
          <a:p>
            <a:pPr lvl="1"/>
            <a:r>
              <a:rPr lang="en-US" dirty="0"/>
              <a:t>Data set includes the different sources of greenhouse gas emissions, broken down by fuel source</a:t>
            </a:r>
          </a:p>
          <a:p>
            <a:pPr lvl="1"/>
            <a:r>
              <a:rPr lang="en-US" dirty="0"/>
              <a:t>Some countries have estimated data as far back as 1750</a:t>
            </a:r>
          </a:p>
          <a:p>
            <a:pPr lvl="1"/>
            <a:r>
              <a:rPr lang="en-US" dirty="0"/>
              <a:t>In recent years, total greenhouse gas emissions broken down by methane and nitrous oxide are included</a:t>
            </a:r>
          </a:p>
          <a:p>
            <a:pPr lvl="1"/>
            <a:r>
              <a:rPr lang="en-US" dirty="0"/>
              <a:t>Includes per capita breakdown for each, as well as the country’s annual global contribution for that gas</a:t>
            </a:r>
          </a:p>
          <a:p>
            <a:pPr lvl="1"/>
            <a:r>
              <a:rPr lang="en-US" dirty="0"/>
              <a:t>Includes population and GDP for the country for each year</a:t>
            </a:r>
          </a:p>
        </p:txBody>
      </p:sp>
    </p:spTree>
    <p:extLst>
      <p:ext uri="{BB962C8B-B14F-4D97-AF65-F5344CB8AC3E}">
        <p14:creationId xmlns:p14="http://schemas.microsoft.com/office/powerpoint/2010/main" val="280416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126C9-C570-B937-A3AD-07B99AB9A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01" b="-2"/>
          <a:stretch/>
        </p:blipFill>
        <p:spPr>
          <a:xfrm>
            <a:off x="477086" y="466162"/>
            <a:ext cx="5615867" cy="3937502"/>
          </a:xfrm>
          <a:custGeom>
            <a:avLst/>
            <a:gdLst/>
            <a:ahLst/>
            <a:cxnLst/>
            <a:rect l="l" t="t" r="r" b="b"/>
            <a:pathLst>
              <a:path w="5615867" h="3937502">
                <a:moveTo>
                  <a:pt x="0" y="0"/>
                </a:moveTo>
                <a:lnTo>
                  <a:pt x="5615867" y="0"/>
                </a:lnTo>
                <a:lnTo>
                  <a:pt x="5615867" y="3592995"/>
                </a:lnTo>
                <a:lnTo>
                  <a:pt x="5526768" y="3592995"/>
                </a:lnTo>
                <a:lnTo>
                  <a:pt x="5297516" y="3589699"/>
                </a:lnTo>
                <a:lnTo>
                  <a:pt x="5072759" y="3584753"/>
                </a:lnTo>
                <a:lnTo>
                  <a:pt x="4850251" y="3580082"/>
                </a:lnTo>
                <a:lnTo>
                  <a:pt x="4632236" y="3574861"/>
                </a:lnTo>
                <a:lnTo>
                  <a:pt x="4415345" y="3566894"/>
                </a:lnTo>
                <a:lnTo>
                  <a:pt x="4201828" y="3558376"/>
                </a:lnTo>
                <a:lnTo>
                  <a:pt x="3992803" y="3550683"/>
                </a:lnTo>
                <a:lnTo>
                  <a:pt x="3584870" y="3528977"/>
                </a:lnTo>
                <a:lnTo>
                  <a:pt x="3193793" y="3505898"/>
                </a:lnTo>
                <a:lnTo>
                  <a:pt x="2818449" y="3481719"/>
                </a:lnTo>
                <a:lnTo>
                  <a:pt x="2463334" y="3455068"/>
                </a:lnTo>
                <a:lnTo>
                  <a:pt x="2123952" y="3427317"/>
                </a:lnTo>
                <a:lnTo>
                  <a:pt x="1809292" y="3397369"/>
                </a:lnTo>
                <a:lnTo>
                  <a:pt x="1513738" y="3367971"/>
                </a:lnTo>
                <a:lnTo>
                  <a:pt x="1241781" y="3338572"/>
                </a:lnTo>
                <a:lnTo>
                  <a:pt x="992302" y="3310822"/>
                </a:lnTo>
                <a:lnTo>
                  <a:pt x="770916" y="3284445"/>
                </a:lnTo>
                <a:lnTo>
                  <a:pt x="570883" y="3259442"/>
                </a:lnTo>
                <a:lnTo>
                  <a:pt x="402316" y="3238561"/>
                </a:lnTo>
                <a:lnTo>
                  <a:pt x="260719" y="3218778"/>
                </a:lnTo>
                <a:lnTo>
                  <a:pt x="66304" y="3190479"/>
                </a:lnTo>
                <a:lnTo>
                  <a:pt x="1" y="3180862"/>
                </a:lnTo>
                <a:lnTo>
                  <a:pt x="1" y="3937502"/>
                </a:lnTo>
                <a:lnTo>
                  <a:pt x="0" y="3937502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220A8C-B05E-E9F9-8459-1D1C5C138C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6" t="-108" r="56" b="65441"/>
          <a:stretch/>
        </p:blipFill>
        <p:spPr>
          <a:xfrm>
            <a:off x="6089905" y="454911"/>
            <a:ext cx="5625013" cy="3594644"/>
          </a:xfrm>
          <a:custGeom>
            <a:avLst/>
            <a:gdLst/>
            <a:ahLst/>
            <a:cxnLst/>
            <a:rect l="l" t="t" r="r" b="b"/>
            <a:pathLst>
              <a:path w="5625013" h="3594644">
                <a:moveTo>
                  <a:pt x="0" y="0"/>
                </a:moveTo>
                <a:lnTo>
                  <a:pt x="5625013" y="0"/>
                </a:lnTo>
                <a:lnTo>
                  <a:pt x="5625013" y="3182785"/>
                </a:lnTo>
                <a:lnTo>
                  <a:pt x="5369916" y="3223724"/>
                </a:lnTo>
                <a:lnTo>
                  <a:pt x="5115940" y="3262739"/>
                </a:lnTo>
                <a:lnTo>
                  <a:pt x="4860842" y="3300930"/>
                </a:lnTo>
                <a:lnTo>
                  <a:pt x="4604619" y="3333626"/>
                </a:lnTo>
                <a:lnTo>
                  <a:pt x="4349520" y="3366596"/>
                </a:lnTo>
                <a:lnTo>
                  <a:pt x="4093297" y="3397369"/>
                </a:lnTo>
                <a:lnTo>
                  <a:pt x="3840446" y="3423746"/>
                </a:lnTo>
                <a:lnTo>
                  <a:pt x="3584223" y="3448748"/>
                </a:lnTo>
                <a:lnTo>
                  <a:pt x="3329125" y="3471553"/>
                </a:lnTo>
                <a:lnTo>
                  <a:pt x="3078521" y="3491336"/>
                </a:lnTo>
                <a:lnTo>
                  <a:pt x="2824547" y="3511118"/>
                </a:lnTo>
                <a:lnTo>
                  <a:pt x="2573942" y="3527604"/>
                </a:lnTo>
                <a:lnTo>
                  <a:pt x="2323339" y="3540517"/>
                </a:lnTo>
                <a:lnTo>
                  <a:pt x="2073860" y="3553980"/>
                </a:lnTo>
                <a:lnTo>
                  <a:pt x="1826627" y="3565245"/>
                </a:lnTo>
                <a:lnTo>
                  <a:pt x="1581642" y="3573213"/>
                </a:lnTo>
                <a:lnTo>
                  <a:pt x="1336657" y="3580082"/>
                </a:lnTo>
                <a:lnTo>
                  <a:pt x="1093921" y="3586676"/>
                </a:lnTo>
                <a:lnTo>
                  <a:pt x="854555" y="3589699"/>
                </a:lnTo>
                <a:lnTo>
                  <a:pt x="615189" y="3592995"/>
                </a:lnTo>
                <a:lnTo>
                  <a:pt x="379194" y="3594644"/>
                </a:lnTo>
                <a:lnTo>
                  <a:pt x="145448" y="3592995"/>
                </a:lnTo>
                <a:lnTo>
                  <a:pt x="0" y="3592995"/>
                </a:lnTo>
                <a:close/>
              </a:path>
            </a:pathLst>
          </a:custGeom>
        </p:spPr>
      </p:pic>
      <p:sp>
        <p:nvSpPr>
          <p:cNvPr id="4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5A3C5-2490-6DC2-51E0-6AF61971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Dataset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E07B-7892-9F21-738C-E8BE0ADB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Greenhouse gas emissions around the world from 1750 (for some countries)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to 2020</a:t>
            </a:r>
          </a:p>
          <a:p>
            <a:r>
              <a:rPr lang="en-US" sz="1700" dirty="0">
                <a:solidFill>
                  <a:schemeClr val="tx1"/>
                </a:solidFill>
              </a:rPr>
              <a:t>Raw data from source</a:t>
            </a:r>
          </a:p>
          <a:p>
            <a:r>
              <a:rPr lang="en-US" sz="1700" dirty="0">
                <a:solidFill>
                  <a:schemeClr val="tx1"/>
                </a:solidFill>
              </a:rPr>
              <a:t>Imported into R</a:t>
            </a:r>
          </a:p>
        </p:txBody>
      </p:sp>
    </p:spTree>
    <p:extLst>
      <p:ext uri="{BB962C8B-B14F-4D97-AF65-F5344CB8AC3E}">
        <p14:creationId xmlns:p14="http://schemas.microsoft.com/office/powerpoint/2010/main" val="396007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3C5-2490-6DC2-51E0-6AF61971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E07B-7892-9F21-738C-E8BE0ADB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 Global Temperature Anomalies from 1880 to 2021</a:t>
            </a:r>
          </a:p>
          <a:p>
            <a:pPr lvl="1"/>
            <a:r>
              <a:rPr lang="en-US" dirty="0"/>
              <a:t>From NASA (see sources slide)</a:t>
            </a:r>
          </a:p>
          <a:p>
            <a:pPr lvl="1"/>
            <a:r>
              <a:rPr lang="en-US" dirty="0"/>
              <a:t>Includes monthly average ambient temperatures </a:t>
            </a:r>
          </a:p>
          <a:p>
            <a:pPr lvl="1"/>
            <a:r>
              <a:rPr lang="en-US" dirty="0"/>
              <a:t>Data collected over both land and ocean </a:t>
            </a:r>
          </a:p>
          <a:p>
            <a:pPr lvl="1"/>
            <a:r>
              <a:rPr lang="en-US" dirty="0"/>
              <a:t>Temperature is given as an anomaly compared to a baseline from 1951-1980 (see NASA website for more information), so it’s not given in absolute temperatures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6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B488A4-7F22-74EB-425B-607F921D9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25" b="-1"/>
          <a:stretch/>
        </p:blipFill>
        <p:spPr>
          <a:xfrm>
            <a:off x="477086" y="466162"/>
            <a:ext cx="5615867" cy="3937502"/>
          </a:xfrm>
          <a:custGeom>
            <a:avLst/>
            <a:gdLst/>
            <a:ahLst/>
            <a:cxnLst/>
            <a:rect l="l" t="t" r="r" b="b"/>
            <a:pathLst>
              <a:path w="5615867" h="3937502">
                <a:moveTo>
                  <a:pt x="0" y="0"/>
                </a:moveTo>
                <a:lnTo>
                  <a:pt x="5615867" y="0"/>
                </a:lnTo>
                <a:lnTo>
                  <a:pt x="5615867" y="3592995"/>
                </a:lnTo>
                <a:lnTo>
                  <a:pt x="5526768" y="3592995"/>
                </a:lnTo>
                <a:lnTo>
                  <a:pt x="5297516" y="3589699"/>
                </a:lnTo>
                <a:lnTo>
                  <a:pt x="5072759" y="3584753"/>
                </a:lnTo>
                <a:lnTo>
                  <a:pt x="4850251" y="3580082"/>
                </a:lnTo>
                <a:lnTo>
                  <a:pt x="4632236" y="3574861"/>
                </a:lnTo>
                <a:lnTo>
                  <a:pt x="4415345" y="3566894"/>
                </a:lnTo>
                <a:lnTo>
                  <a:pt x="4201828" y="3558376"/>
                </a:lnTo>
                <a:lnTo>
                  <a:pt x="3992803" y="3550683"/>
                </a:lnTo>
                <a:lnTo>
                  <a:pt x="3584870" y="3528977"/>
                </a:lnTo>
                <a:lnTo>
                  <a:pt x="3193793" y="3505898"/>
                </a:lnTo>
                <a:lnTo>
                  <a:pt x="2818449" y="3481719"/>
                </a:lnTo>
                <a:lnTo>
                  <a:pt x="2463334" y="3455068"/>
                </a:lnTo>
                <a:lnTo>
                  <a:pt x="2123952" y="3427317"/>
                </a:lnTo>
                <a:lnTo>
                  <a:pt x="1809292" y="3397369"/>
                </a:lnTo>
                <a:lnTo>
                  <a:pt x="1513738" y="3367971"/>
                </a:lnTo>
                <a:lnTo>
                  <a:pt x="1241781" y="3338572"/>
                </a:lnTo>
                <a:lnTo>
                  <a:pt x="992302" y="3310822"/>
                </a:lnTo>
                <a:lnTo>
                  <a:pt x="770916" y="3284445"/>
                </a:lnTo>
                <a:lnTo>
                  <a:pt x="570883" y="3259442"/>
                </a:lnTo>
                <a:lnTo>
                  <a:pt x="402316" y="3238561"/>
                </a:lnTo>
                <a:lnTo>
                  <a:pt x="260719" y="3218778"/>
                </a:lnTo>
                <a:lnTo>
                  <a:pt x="66304" y="3190479"/>
                </a:lnTo>
                <a:lnTo>
                  <a:pt x="1" y="3180862"/>
                </a:lnTo>
                <a:lnTo>
                  <a:pt x="1" y="3937502"/>
                </a:lnTo>
                <a:lnTo>
                  <a:pt x="0" y="3937502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244416-31C1-B5FC-C3BF-F2850150C9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b="66373"/>
          <a:stretch/>
        </p:blipFill>
        <p:spPr>
          <a:xfrm>
            <a:off x="6089905" y="454911"/>
            <a:ext cx="5625013" cy="3594644"/>
          </a:xfrm>
          <a:custGeom>
            <a:avLst/>
            <a:gdLst/>
            <a:ahLst/>
            <a:cxnLst/>
            <a:rect l="l" t="t" r="r" b="b"/>
            <a:pathLst>
              <a:path w="5625013" h="3594644">
                <a:moveTo>
                  <a:pt x="0" y="0"/>
                </a:moveTo>
                <a:lnTo>
                  <a:pt x="5625013" y="0"/>
                </a:lnTo>
                <a:lnTo>
                  <a:pt x="5625013" y="3182785"/>
                </a:lnTo>
                <a:lnTo>
                  <a:pt x="5369916" y="3223724"/>
                </a:lnTo>
                <a:lnTo>
                  <a:pt x="5115940" y="3262739"/>
                </a:lnTo>
                <a:lnTo>
                  <a:pt x="4860842" y="3300930"/>
                </a:lnTo>
                <a:lnTo>
                  <a:pt x="4604619" y="3333626"/>
                </a:lnTo>
                <a:lnTo>
                  <a:pt x="4349520" y="3366596"/>
                </a:lnTo>
                <a:lnTo>
                  <a:pt x="4093297" y="3397369"/>
                </a:lnTo>
                <a:lnTo>
                  <a:pt x="3840446" y="3423746"/>
                </a:lnTo>
                <a:lnTo>
                  <a:pt x="3584223" y="3448748"/>
                </a:lnTo>
                <a:lnTo>
                  <a:pt x="3329125" y="3471553"/>
                </a:lnTo>
                <a:lnTo>
                  <a:pt x="3078521" y="3491336"/>
                </a:lnTo>
                <a:lnTo>
                  <a:pt x="2824547" y="3511118"/>
                </a:lnTo>
                <a:lnTo>
                  <a:pt x="2573942" y="3527604"/>
                </a:lnTo>
                <a:lnTo>
                  <a:pt x="2323339" y="3540517"/>
                </a:lnTo>
                <a:lnTo>
                  <a:pt x="2073860" y="3553980"/>
                </a:lnTo>
                <a:lnTo>
                  <a:pt x="1826627" y="3565245"/>
                </a:lnTo>
                <a:lnTo>
                  <a:pt x="1581642" y="3573213"/>
                </a:lnTo>
                <a:lnTo>
                  <a:pt x="1336657" y="3580082"/>
                </a:lnTo>
                <a:lnTo>
                  <a:pt x="1093921" y="3586676"/>
                </a:lnTo>
                <a:lnTo>
                  <a:pt x="854555" y="3589699"/>
                </a:lnTo>
                <a:lnTo>
                  <a:pt x="615189" y="3592995"/>
                </a:lnTo>
                <a:lnTo>
                  <a:pt x="379194" y="3594644"/>
                </a:lnTo>
                <a:lnTo>
                  <a:pt x="145448" y="3592995"/>
                </a:lnTo>
                <a:lnTo>
                  <a:pt x="0" y="3592995"/>
                </a:lnTo>
                <a:close/>
              </a:path>
            </a:pathLst>
          </a:custGeom>
        </p:spPr>
      </p:pic>
      <p:sp>
        <p:nvSpPr>
          <p:cNvPr id="4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5A3C5-2490-6DC2-51E0-6AF61971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Dataset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E07B-7892-9F21-738C-E8BE0ADB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Global Temperature Anomalies from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1880 to 2021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Raw data from source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Imported into R</a:t>
            </a:r>
          </a:p>
        </p:txBody>
      </p:sp>
    </p:spTree>
    <p:extLst>
      <p:ext uri="{BB962C8B-B14F-4D97-AF65-F5344CB8AC3E}">
        <p14:creationId xmlns:p14="http://schemas.microsoft.com/office/powerpoint/2010/main" val="24747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E706-B23B-7C00-6A6E-77852C31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F334-CF85-5081-E409-54A813FF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Dataset #1, I chose to use the CO2 values for years 1880 through 2020 to match the starting year of the temperature anomaly data set. </a:t>
            </a:r>
          </a:p>
          <a:p>
            <a:r>
              <a:rPr lang="en-US" dirty="0"/>
              <a:t>Using R Programming, I was able to select only the “World” observations from the “country” variable in order to evaluate the global impact to match with the temperature anomaly data set. </a:t>
            </a:r>
          </a:p>
          <a:p>
            <a:r>
              <a:rPr lang="en-US" dirty="0"/>
              <a:t>From Dataset #2, I chose to use the temperature anomaly for each year from the January through December information and using the same range of years as Dataset #1 (1880 through 2020, to match the emissions data set).</a:t>
            </a:r>
          </a:p>
          <a:p>
            <a:r>
              <a:rPr lang="en-US" dirty="0"/>
              <a:t>I combined these three columns into a new data frame to use for my shiny app. </a:t>
            </a:r>
          </a:p>
        </p:txBody>
      </p:sp>
    </p:spTree>
    <p:extLst>
      <p:ext uri="{BB962C8B-B14F-4D97-AF65-F5344CB8AC3E}">
        <p14:creationId xmlns:p14="http://schemas.microsoft.com/office/powerpoint/2010/main" val="19658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6E706-B23B-7C00-6A6E-77852C31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Data Wrangling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25532-9413-3AB3-7CF8-6993222EE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66" y="803751"/>
            <a:ext cx="5722614" cy="52504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F334-CF85-5081-E409-54A813FF7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See “final script help_2.R”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document for the script used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for data wrangling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25615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6E706-B23B-7C00-6A6E-77852C31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Data Wrangling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CE325-6FC5-A95C-627E-55DD986BD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5" t="176" r="226" b="37883"/>
          <a:stretch/>
        </p:blipFill>
        <p:spPr>
          <a:xfrm>
            <a:off x="6451371" y="803751"/>
            <a:ext cx="3878005" cy="5250498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4B232-499F-B527-DE89-35507BE8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Greenhouse gas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emissions around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the world from 1750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to 2020</a:t>
            </a:r>
          </a:p>
          <a:p>
            <a:r>
              <a:rPr lang="en-US">
                <a:solidFill>
                  <a:srgbClr val="FFFFFF"/>
                </a:solidFill>
              </a:rPr>
              <a:t>Global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Temperature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Anomalies from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1880 to 2021</a:t>
            </a:r>
          </a:p>
          <a:p>
            <a:r>
              <a:rPr lang="en-US">
                <a:solidFill>
                  <a:srgbClr val="FFFFFF"/>
                </a:solidFill>
              </a:rPr>
              <a:t>Data frame used in Shiny App</a:t>
            </a: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0104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C1AA-80EA-A05A-F267-5EE79E8A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6588-2FDC-520F-C268-3E669C95D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025365" cy="3416300"/>
          </a:xfrm>
        </p:spPr>
        <p:txBody>
          <a:bodyPr>
            <a:normAutofit/>
          </a:bodyPr>
          <a:lstStyle/>
          <a:p>
            <a:r>
              <a:rPr lang="en-US" dirty="0"/>
              <a:t>I chose to create a Shiny R App to demonstrate the change in carbon dioxide emissions over time and the temperature anomaly over time could be visualized on different tabs. </a:t>
            </a:r>
          </a:p>
          <a:p>
            <a:r>
              <a:rPr lang="en-US" dirty="0"/>
              <a:t>There is also a notes tab to include more information about the data sets. </a:t>
            </a:r>
          </a:p>
          <a:p>
            <a:r>
              <a:rPr lang="en-US" dirty="0"/>
              <a:t>The user can input the year they want to visualize and a line on the plots will show the CO2 emissions and temperature anomaly associated with that year on each respective tab/plot.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69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1592</TotalTime>
  <Words>1046</Words>
  <Application>Microsoft Office PowerPoint</Application>
  <PresentationFormat>Widescreen</PresentationFormat>
  <Paragraphs>109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Carbon Dioxide Emissions &amp; Temperature Correlation Shiny App </vt:lpstr>
      <vt:lpstr>Dataset #1</vt:lpstr>
      <vt:lpstr>Dataset #1</vt:lpstr>
      <vt:lpstr>Dataset #2</vt:lpstr>
      <vt:lpstr>Dataset #2</vt:lpstr>
      <vt:lpstr>Data Wrangling</vt:lpstr>
      <vt:lpstr>Data Wrangling</vt:lpstr>
      <vt:lpstr>Data Wrangling</vt:lpstr>
      <vt:lpstr>Shiny App</vt:lpstr>
      <vt:lpstr>Shiny App</vt:lpstr>
      <vt:lpstr>Shiny App</vt:lpstr>
      <vt:lpstr>Shiny App</vt:lpstr>
      <vt:lpstr>Insights</vt:lpstr>
      <vt:lpstr>GitHub Repository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 </dc:title>
  <dc:creator>Kristine Mitchell</dc:creator>
  <cp:lastModifiedBy>Kristine Mitchell</cp:lastModifiedBy>
  <cp:revision>5</cp:revision>
  <dcterms:created xsi:type="dcterms:W3CDTF">2022-07-26T04:59:51Z</dcterms:created>
  <dcterms:modified xsi:type="dcterms:W3CDTF">2022-07-28T08:26:06Z</dcterms:modified>
</cp:coreProperties>
</file>