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eague Spartan" charset="1" panose="00000800000000000000"/>
      <p:regular r:id="rId14"/>
    </p:embeddedFont>
    <p:embeddedFont>
      <p:font typeface="Roboto Bold" charset="1" panose="02000000000000000000"/>
      <p:regular r:id="rId15"/>
    </p:embeddedFont>
    <p:embeddedFont>
      <p:font typeface="Poppins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https://www.kaggle.com/datasets/sumedh1507/teen-phone-addiction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https://github.com/krisna31/analysis-academics-with-ibm-granite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30114" y="4610895"/>
            <a:ext cx="13627772" cy="1661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b="true" sz="32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DAMPAK PENGGUNAAN JUMLAH APLIKASI HARIAN TERHADAP KINERJA AKADEMIK SISWA KELAS 12</a:t>
            </a:r>
          </a:p>
          <a:p>
            <a:pPr algn="ctr">
              <a:lnSpc>
                <a:spcPts val="44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323004" y="3528848"/>
            <a:ext cx="5641992" cy="91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4"/>
              </a:lnSpc>
            </a:pPr>
            <a:r>
              <a:rPr lang="en-US" b="true" sz="5303">
                <a:solidFill>
                  <a:srgbClr val="303642"/>
                </a:solidFill>
                <a:latin typeface="Roboto Bold"/>
                <a:ea typeface="Roboto Bold"/>
                <a:cs typeface="Roboto Bold"/>
                <a:sym typeface="Roboto Bold"/>
              </a:rPr>
              <a:t>HACTIV8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80587" y="5852404"/>
            <a:ext cx="8526827" cy="400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Jelvin Krisna Putra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668902"/>
            <a:ext cx="11301259" cy="5283339"/>
          </a:xfrm>
          <a:custGeom>
            <a:avLst/>
            <a:gdLst/>
            <a:ahLst/>
            <a:cxnLst/>
            <a:rect r="r" b="b" t="t" l="l"/>
            <a:pathLst>
              <a:path h="5283339" w="11301259">
                <a:moveTo>
                  <a:pt x="0" y="0"/>
                </a:moveTo>
                <a:lnTo>
                  <a:pt x="11301258" y="0"/>
                </a:lnTo>
                <a:lnTo>
                  <a:pt x="11301258" y="5283339"/>
                </a:lnTo>
                <a:lnTo>
                  <a:pt x="0" y="52833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56831" y="668843"/>
            <a:ext cx="13374337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RAW DATASET LINK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493371" y="2268084"/>
            <a:ext cx="11301259" cy="400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 u="sng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  <a:hlinkClick r:id="rId4" tooltip="https://www.kaggle.com/datasets/sumedh1507/teen-phone-addiction"/>
              </a:rPr>
              <a:t>https://www.kaggle.com/datasets/sumedh1507/teen-phone-addiction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899795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67950" y="806450"/>
            <a:ext cx="6294884" cy="8674100"/>
            <a:chOff x="0" y="0"/>
            <a:chExt cx="1657912" cy="228453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57912" cy="2284537"/>
            </a:xfrm>
            <a:custGeom>
              <a:avLst/>
              <a:gdLst/>
              <a:ahLst/>
              <a:cxnLst/>
              <a:rect r="r" b="b" t="t" l="l"/>
              <a:pathLst>
                <a:path h="2284537" w="1657912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1665328"/>
            <a:ext cx="4243380" cy="185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111407"/>
            <a:ext cx="6579995" cy="14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Bertujuan untuk menganalisis hubungan linier antara jumlah aplikasi harian (Apps_Used_Daily) dan kinerja akademik (Academic_Performance) siswa kelas 12.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862583" y="2907598"/>
            <a:ext cx="1868266" cy="186826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62583" y="5511136"/>
            <a:ext cx="1868266" cy="186826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5E5E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977298" y="3202317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77298" y="5796331"/>
            <a:ext cx="1638836" cy="13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02"/>
              </a:lnSpc>
            </a:pPr>
            <a:r>
              <a:rPr lang="en-US" b="true" sz="785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09261" y="3016997"/>
            <a:ext cx="4856091" cy="1620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65"/>
              </a:lnSpc>
              <a:spcBef>
                <a:spcPct val="0"/>
              </a:spcBef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Klasifikasi Berbasis Kode: Mengelompokkan siswa ke dalam profil pengguna (Minimal, Moderate, Heavy, Power User) secara objektif berdasarkan kuartil penggunaan aplikasi.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09261" y="5780611"/>
            <a:ext cx="4856091" cy="129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565"/>
              </a:lnSpc>
              <a:spcBef>
                <a:spcPct val="0"/>
              </a:spcBef>
            </a:pPr>
            <a:r>
              <a:rPr lang="en-US" sz="183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Prediksi Berbasis AI: Memanfaatkan IBM Granite LLM untuk melakukan prediksi dua arah (skor dari profil dan sebaliknya) berdasarkan hasil klasifikasi.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6257064"/>
            <a:ext cx="6579995" cy="111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76"/>
              </a:lnSpc>
              <a:spcBef>
                <a:spcPct val="0"/>
              </a:spcBef>
            </a:pPr>
            <a:r>
              <a:rPr lang="en-US" sz="21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Hasil Akhir untuk melihat hubungan linier dan mendemonstrasikan kapabilitas AI dalam analisis data.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8901" y="1885722"/>
            <a:ext cx="6249556" cy="7181342"/>
          </a:xfrm>
          <a:custGeom>
            <a:avLst/>
            <a:gdLst/>
            <a:ahLst/>
            <a:cxnLst/>
            <a:rect r="r" b="b" t="t" l="l"/>
            <a:pathLst>
              <a:path h="7181342" w="6249556">
                <a:moveTo>
                  <a:pt x="0" y="0"/>
                </a:moveTo>
                <a:lnTo>
                  <a:pt x="6249555" y="0"/>
                </a:lnTo>
                <a:lnTo>
                  <a:pt x="6249555" y="7181342"/>
                </a:lnTo>
                <a:lnTo>
                  <a:pt x="0" y="71813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73079" y="2583953"/>
            <a:ext cx="8986221" cy="5784880"/>
          </a:xfrm>
          <a:custGeom>
            <a:avLst/>
            <a:gdLst/>
            <a:ahLst/>
            <a:cxnLst/>
            <a:rect r="r" b="b" t="t" l="l"/>
            <a:pathLst>
              <a:path h="5784880" w="8986221">
                <a:moveTo>
                  <a:pt x="0" y="0"/>
                </a:moveTo>
                <a:lnTo>
                  <a:pt x="8986221" y="0"/>
                </a:lnTo>
                <a:lnTo>
                  <a:pt x="8986221" y="5784880"/>
                </a:lnTo>
                <a:lnTo>
                  <a:pt x="0" y="5784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56831" y="668843"/>
            <a:ext cx="13374337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ANALYSIS PROCESS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6814" y="2468915"/>
            <a:ext cx="7747553" cy="2522459"/>
          </a:xfrm>
          <a:custGeom>
            <a:avLst/>
            <a:gdLst/>
            <a:ahLst/>
            <a:cxnLst/>
            <a:rect r="r" b="b" t="t" l="l"/>
            <a:pathLst>
              <a:path h="2522459" w="7747553">
                <a:moveTo>
                  <a:pt x="0" y="0"/>
                </a:moveTo>
                <a:lnTo>
                  <a:pt x="7747553" y="0"/>
                </a:lnTo>
                <a:lnTo>
                  <a:pt x="7747553" y="2522459"/>
                </a:lnTo>
                <a:lnTo>
                  <a:pt x="0" y="2522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24367" y="2474576"/>
            <a:ext cx="8986221" cy="5784880"/>
          </a:xfrm>
          <a:custGeom>
            <a:avLst/>
            <a:gdLst/>
            <a:ahLst/>
            <a:cxnLst/>
            <a:rect r="r" b="b" t="t" l="l"/>
            <a:pathLst>
              <a:path h="5784880" w="8986221">
                <a:moveTo>
                  <a:pt x="0" y="0"/>
                </a:moveTo>
                <a:lnTo>
                  <a:pt x="8986222" y="0"/>
                </a:lnTo>
                <a:lnTo>
                  <a:pt x="8986222" y="5784880"/>
                </a:lnTo>
                <a:lnTo>
                  <a:pt x="0" y="5784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456831" y="668843"/>
            <a:ext cx="13374337" cy="967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INSIGHT &amp; FINDINGS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76814" y="5309866"/>
            <a:ext cx="7383407" cy="3154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Korelasi Negatif Lemah: Ditemukan korelasi sebesar -0.026136 (sekitar -2.6%).</a:t>
            </a:r>
          </a:p>
          <a:p>
            <a:pPr algn="just" marL="388620" indent="-194310" lvl="1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Interpretasi:</a:t>
            </a:r>
          </a:p>
          <a:p>
            <a:pPr algn="just" marL="777240" indent="-259080" lvl="2">
              <a:lnSpc>
                <a:spcPts val="2520"/>
              </a:lnSpc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Artinya, jumlah aplikasi yang digunakan tidak terlalu berpengaruh terhadap nilai akademik.</a:t>
            </a:r>
          </a:p>
          <a:p>
            <a:pPr algn="just" marL="777240" indent="-259080" lvl="2">
              <a:lnSpc>
                <a:spcPts val="2520"/>
              </a:lnSpc>
              <a:spcBef>
                <a:spcPct val="0"/>
              </a:spcBef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Namun, karena korelasi bersifat negatif, ada kecenderungan sangat kecil bahwa semakin sedikit aplikasi yang digunakan, semakin tinggi nilai akademik yang diperoleh, dan sebaliknya.</a:t>
            </a:r>
          </a:p>
          <a:p>
            <a:pPr algn="just">
              <a:lnSpc>
                <a:spcPts val="25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56831" y="678368"/>
            <a:ext cx="13374337" cy="8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48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 &amp; RECOMMENDATIONS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56765" y="2372995"/>
            <a:ext cx="15374471" cy="5445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Kesimpulan:</a:t>
            </a:r>
          </a:p>
          <a:p>
            <a:pPr algn="just" marL="1338569" indent="-446190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Hubungan linier antara jumlah aplikasi yang digunakan setiap hari dan kinerja akademik siswa kelas 12 sangat lemah.</a:t>
            </a:r>
          </a:p>
          <a:p>
            <a:pPr algn="just" marL="1338569" indent="-446190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Jumlah aplikasi saja bukanlah prediktor yang kuat untuk keberhasilan akademik.</a:t>
            </a:r>
          </a:p>
          <a:p>
            <a:pPr algn="just" marL="669285" indent="-334642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Reko</a:t>
            </a: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mendasi:</a:t>
            </a:r>
          </a:p>
          <a:p>
            <a:pPr algn="just" marL="1338569" indent="-446190" lvl="2">
              <a:lnSpc>
                <a:spcPts val="4339"/>
              </a:lnSpc>
              <a:spcBef>
                <a:spcPct val="0"/>
              </a:spcBef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Penelitian selanjutnya dapat menggali lebih dalam jenis aplikasi spesifik yang memengaruhi kinerja akademik untuk memberikan wawasan yang lebih relevan.</a:t>
            </a:r>
          </a:p>
          <a:p>
            <a:pPr algn="just">
              <a:lnSpc>
                <a:spcPts val="43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55762">
            <a:off x="11572463" y="5064078"/>
            <a:ext cx="6364711" cy="4160930"/>
          </a:xfrm>
          <a:custGeom>
            <a:avLst/>
            <a:gdLst/>
            <a:ahLst/>
            <a:cxnLst/>
            <a:rect r="r" b="b" t="t" l="l"/>
            <a:pathLst>
              <a:path h="4160930" w="6364711">
                <a:moveTo>
                  <a:pt x="0" y="0"/>
                </a:moveTo>
                <a:lnTo>
                  <a:pt x="6364711" y="0"/>
                </a:lnTo>
                <a:lnTo>
                  <a:pt x="6364711" y="4160930"/>
                </a:lnTo>
                <a:lnTo>
                  <a:pt x="0" y="4160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215480">
            <a:off x="11754755" y="2405604"/>
            <a:ext cx="5936156" cy="4177570"/>
          </a:xfrm>
          <a:custGeom>
            <a:avLst/>
            <a:gdLst/>
            <a:ahLst/>
            <a:cxnLst/>
            <a:rect r="r" b="b" t="t" l="l"/>
            <a:pathLst>
              <a:path h="4177570" w="5936156">
                <a:moveTo>
                  <a:pt x="0" y="0"/>
                </a:moveTo>
                <a:lnTo>
                  <a:pt x="5936156" y="0"/>
                </a:lnTo>
                <a:lnTo>
                  <a:pt x="5936156" y="4177570"/>
                </a:lnTo>
                <a:lnTo>
                  <a:pt x="0" y="4177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469216"/>
            <a:ext cx="9949552" cy="6359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Peran AI: Model ibm-granite/granite-3.0-8b-instruct bertindak sebagai analis data ahli.</a:t>
            </a:r>
          </a:p>
          <a:p>
            <a:pPr algn="just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Proses Kerja AI:</a:t>
            </a:r>
          </a:p>
          <a:p>
            <a:pPr algn="just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diberi "base knowledge" berupa ringkasan data (kinerja akademik per profil pengguna).</a:t>
            </a:r>
          </a:p>
          <a:p>
            <a:pPr algn="just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Berd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asarkan data tersebut, AI melakukan tugas spesifik:</a:t>
            </a:r>
          </a:p>
          <a:p>
            <a:pPr algn="just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Memprediksi rentang skor jika profil pengguna diketahui.</a:t>
            </a:r>
          </a:p>
          <a:p>
            <a:pPr algn="just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Mengidentifikasi profil pengguna jika skor akademik di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etahui.</a:t>
            </a:r>
          </a:p>
          <a:p>
            <a:pPr algn="just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enyediakan alasan logis untuk setiap prediksi, yang didasarkan murni pada data yang diberikan.</a:t>
            </a:r>
          </a:p>
          <a:p>
            <a:pPr algn="just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Mengapa Dipilih:</a:t>
            </a:r>
          </a:p>
          <a:p>
            <a:pPr algn="just" marL="863608" indent="-287869" lvl="2">
              <a:lnSpc>
                <a:spcPts val="2800"/>
              </a:lnSpc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Untuk memanfaatkan kekuatan LLM dalam memahami, menalar, dan mengartikulasikan hubungan data dalam bahasa alami yang mudah dimengerti.</a:t>
            </a:r>
          </a:p>
          <a:p>
            <a:pPr algn="just" marL="863608" indent="-287869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sz="2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Menunjukkan bahwa AI dapat berfungsi sebagai mitra prediktif yang efektif untuk memperkirakan hasil dan menjelaskan alasannya secara logis.</a:t>
            </a:r>
          </a:p>
          <a:p>
            <a:pPr algn="just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456831" y="678368"/>
            <a:ext cx="13374337" cy="82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0"/>
              </a:lnSpc>
            </a:pPr>
            <a:r>
              <a:rPr lang="en-US" sz="48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SUPPORT EXPLANATION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98500" y="3124200"/>
            <a:ext cx="5245100" cy="1332778"/>
            <a:chOff x="0" y="0"/>
            <a:chExt cx="1381426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26" cy="351020"/>
            </a:xfrm>
            <a:custGeom>
              <a:avLst/>
              <a:gdLst/>
              <a:ahLst/>
              <a:cxnLst/>
              <a:rect r="r" b="b" t="t" l="l"/>
              <a:pathLst>
                <a:path h="351020" w="1381426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41400" y="3124200"/>
            <a:ext cx="5118100" cy="1332778"/>
            <a:chOff x="0" y="0"/>
            <a:chExt cx="1347977" cy="3510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933297" y="31915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616825" y="6705600"/>
            <a:ext cx="3054350" cy="761278"/>
            <a:chOff x="0" y="0"/>
            <a:chExt cx="804438" cy="200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04438" cy="200501"/>
            </a:xfrm>
            <a:custGeom>
              <a:avLst/>
              <a:gdLst/>
              <a:ahLst/>
              <a:cxnLst/>
              <a:rect r="r" b="b" t="t" l="l"/>
              <a:pathLst>
                <a:path h="200501" w="804438">
                  <a:moveTo>
                    <a:pt x="100251" y="0"/>
                  </a:moveTo>
                  <a:lnTo>
                    <a:pt x="704187" y="0"/>
                  </a:lnTo>
                  <a:cubicBezTo>
                    <a:pt x="730775" y="0"/>
                    <a:pt x="756275" y="10562"/>
                    <a:pt x="775075" y="29363"/>
                  </a:cubicBezTo>
                  <a:cubicBezTo>
                    <a:pt x="793876" y="48163"/>
                    <a:pt x="804438" y="73662"/>
                    <a:pt x="804438" y="100251"/>
                  </a:cubicBezTo>
                  <a:lnTo>
                    <a:pt x="804438" y="100251"/>
                  </a:lnTo>
                  <a:cubicBezTo>
                    <a:pt x="804438" y="155617"/>
                    <a:pt x="759554" y="200501"/>
                    <a:pt x="704187" y="200501"/>
                  </a:cubicBezTo>
                  <a:lnTo>
                    <a:pt x="100251" y="200501"/>
                  </a:lnTo>
                  <a:cubicBezTo>
                    <a:pt x="44884" y="200501"/>
                    <a:pt x="0" y="155617"/>
                    <a:pt x="0" y="100251"/>
                  </a:cubicBezTo>
                  <a:lnTo>
                    <a:pt x="0" y="100251"/>
                  </a:lnTo>
                  <a:cubicBezTo>
                    <a:pt x="0" y="44884"/>
                    <a:pt x="44884" y="0"/>
                    <a:pt x="100251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04438" cy="248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347826" y="6846823"/>
            <a:ext cx="3592349" cy="529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8"/>
              </a:lnSpc>
            </a:pPr>
            <a:r>
              <a:rPr lang="en-US" sz="3148" u="sng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  <a:hlinkClick r:id="rId3" tooltip="https://github.com/krisna31/analysis-academics-with-ibm-granite"/>
              </a:rPr>
              <a:t>VISIT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DAGtqo6tIhE</dc:identifier>
  <dcterms:modified xsi:type="dcterms:W3CDTF">2011-08-01T06:04:30Z</dcterms:modified>
  <cp:revision>1</cp:revision>
  <dc:title>Blue &amp; white company profile presentation</dc:title>
</cp:coreProperties>
</file>