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d2697166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d2697166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26971661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2697166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d2697166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d2697166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d2697166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d2697166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d2697166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d2697166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d2697166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d2697166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d2697166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d2697166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d2697166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d2697166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d2697166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d2697166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d2697166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d269716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Analisis kerusakan pasca bencana</a:t>
            </a:r>
            <a:endParaRPr/>
          </a:p>
        </p:txBody>
      </p:sp>
      <p:sp>
        <p:nvSpPr>
          <p:cNvPr id="67" name="Google Shape;67;p13"/>
          <p:cNvSpPr txBox="1"/>
          <p:nvPr>
            <p:ph idx="1" type="subTitle"/>
          </p:nvPr>
        </p:nvSpPr>
        <p:spPr>
          <a:xfrm>
            <a:off x="2137225" y="2850052"/>
            <a:ext cx="4870500" cy="947700"/>
          </a:xfrm>
          <a:prstGeom prst="rect">
            <a:avLst/>
          </a:prstGeom>
        </p:spPr>
        <p:txBody>
          <a:bodyPr anchorCtr="0" anchor="t" bIns="91425" lIns="91425" spcFirstLastPara="1" rIns="91425" wrap="square" tIns="91425">
            <a:noAutofit/>
          </a:bodyPr>
          <a:lstStyle/>
          <a:p>
            <a:pPr indent="0" lvl="0" marL="0" rtl="0" algn="ctr">
              <a:lnSpc>
                <a:spcPct val="130000"/>
              </a:lnSpc>
              <a:spcBef>
                <a:spcPts val="1200"/>
              </a:spcBef>
              <a:spcAft>
                <a:spcPts val="0"/>
              </a:spcAft>
              <a:buSzPts val="275"/>
              <a:buNone/>
            </a:pPr>
            <a:r>
              <a:rPr lang="en-GB" sz="1375">
                <a:solidFill>
                  <a:srgbClr val="000000"/>
                </a:solidFill>
                <a:latin typeface="Times New Roman"/>
                <a:ea typeface="Times New Roman"/>
                <a:cs typeface="Times New Roman"/>
                <a:sym typeface="Times New Roman"/>
              </a:rPr>
              <a:t>Felix Filipi | I Putu Krisna Dharma Saputra | Febrian Nugroho | Farrel Ilham O.D | Yutaro Tanaka </a:t>
            </a:r>
            <a:endParaRPr sz="1375">
              <a:solidFill>
                <a:srgbClr val="000000"/>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275"/>
              <a:buNone/>
            </a:pPr>
            <a:r>
              <a:t/>
            </a:r>
            <a:endParaRPr sz="1375">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Hasil </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Sebagai hasil, kami berhasil untuk memetakan bangunan pada area Golden Meadow, New Orleans, Amerika Serikat dan mendapatkan ratio kerusakan sekitar 34 persen.</a:t>
            </a:r>
            <a:endParaRPr>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Ratio antara bangunan yang rusak dan yang tidak adalah 8 banding 15 atau dengan kata lain yakni 53,3%, yang berarti setengah lebih dari seluruh bangunan terkena dampak tersebut.</a:t>
            </a:r>
            <a:endParaRPr>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Dengan hasil yang telah diberikan diatas, kita dapat mengetahui bahwa kerusakan yang terjadi pada area ini cukup parah, karena badai yang terjadi telah mempengaruhi lebih dari 50% total bangunan pada area tersebut.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Terimakasih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Latar Belakang</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Sejak tahun 1950, telah didapatkan laporan bahwa jumlah bencana alam yang terjadi di dunia  telah mencapai 11.800 dan akan terus meningkat seiring berjalannya waktu.</a:t>
            </a:r>
            <a:endParaRPr sz="20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Diperlukan penanganan untuk menyelesaikan masalah ini.</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Metode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just">
              <a:spcBef>
                <a:spcPts val="140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Mencari dataset bencana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Membuat feature class beserta atributnya.</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Membuat vector data.</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Mengidentifikasi level kerusakan.</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Mengidentifikasi rasio kerusakan bangunan.</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Mengklasifikasikan data menjadi kerusakan berat dan ringan.</a:t>
            </a:r>
            <a:endParaRPr sz="2000">
              <a:solidFill>
                <a:srgbClr val="000000"/>
              </a:solidFill>
              <a:latin typeface="Times New Roman"/>
              <a:ea typeface="Times New Roman"/>
              <a:cs typeface="Times New Roman"/>
              <a:sym typeface="Times New Roman"/>
            </a:endParaRPr>
          </a:p>
          <a:p>
            <a:pPr indent="0" lvl="0" marL="0" rtl="0" algn="l">
              <a:spcBef>
                <a:spcPts val="400"/>
              </a:spcBef>
              <a:spcAft>
                <a:spcPts val="1200"/>
              </a:spcAft>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i="1" lang="en-GB" sz="2000">
                <a:solidFill>
                  <a:srgbClr val="000000"/>
                </a:solidFill>
                <a:latin typeface="Times New Roman"/>
                <a:ea typeface="Times New Roman"/>
                <a:cs typeface="Times New Roman"/>
                <a:sym typeface="Times New Roman"/>
              </a:rPr>
              <a:t>Dataset</a:t>
            </a:r>
            <a:r>
              <a:rPr lang="en-GB" sz="2000">
                <a:solidFill>
                  <a:srgbClr val="000000"/>
                </a:solidFill>
                <a:latin typeface="Times New Roman"/>
                <a:ea typeface="Times New Roman"/>
                <a:cs typeface="Times New Roman"/>
                <a:sym typeface="Times New Roman"/>
              </a:rPr>
              <a:t> berisi foto aerial pasca bencana </a:t>
            </a:r>
            <a:r>
              <a:rPr i="1" lang="en-GB" sz="2000">
                <a:solidFill>
                  <a:srgbClr val="000000"/>
                </a:solidFill>
                <a:latin typeface="Times New Roman"/>
                <a:ea typeface="Times New Roman"/>
                <a:cs typeface="Times New Roman"/>
                <a:sym typeface="Times New Roman"/>
              </a:rPr>
              <a:t>hurricane</a:t>
            </a:r>
            <a:r>
              <a:rPr lang="en-GB" sz="2000">
                <a:solidFill>
                  <a:srgbClr val="000000"/>
                </a:solidFill>
                <a:latin typeface="Times New Roman"/>
                <a:ea typeface="Times New Roman"/>
                <a:cs typeface="Times New Roman"/>
                <a:sym typeface="Times New Roman"/>
              </a:rPr>
              <a:t> </a:t>
            </a:r>
            <a:r>
              <a:rPr i="1" lang="en-GB" sz="2000">
                <a:solidFill>
                  <a:srgbClr val="000000"/>
                </a:solidFill>
                <a:latin typeface="Times New Roman"/>
                <a:ea typeface="Times New Roman"/>
                <a:cs typeface="Times New Roman"/>
                <a:sym typeface="Times New Roman"/>
              </a:rPr>
              <a:t>Ida</a:t>
            </a:r>
            <a:r>
              <a:rPr lang="en-GB" sz="2000">
                <a:solidFill>
                  <a:srgbClr val="000000"/>
                </a:solidFill>
                <a:latin typeface="Times New Roman"/>
                <a:ea typeface="Times New Roman"/>
                <a:cs typeface="Times New Roman"/>
                <a:sym typeface="Times New Roman"/>
              </a:rPr>
              <a:t>. </a:t>
            </a:r>
            <a:r>
              <a:rPr i="1" lang="en-GB" sz="2000">
                <a:solidFill>
                  <a:srgbClr val="000000"/>
                </a:solidFill>
                <a:latin typeface="Times New Roman"/>
                <a:ea typeface="Times New Roman"/>
                <a:cs typeface="Times New Roman"/>
                <a:sym typeface="Times New Roman"/>
              </a:rPr>
              <a:t>Dataset</a:t>
            </a:r>
            <a:r>
              <a:rPr lang="en-GB" sz="2000">
                <a:solidFill>
                  <a:srgbClr val="000000"/>
                </a:solidFill>
                <a:latin typeface="Times New Roman"/>
                <a:ea typeface="Times New Roman"/>
                <a:cs typeface="Times New Roman"/>
                <a:sym typeface="Times New Roman"/>
              </a:rPr>
              <a:t> ini kami dapatkan dari </a:t>
            </a:r>
            <a:r>
              <a:rPr i="1" lang="en-GB" sz="2000">
                <a:solidFill>
                  <a:srgbClr val="000000"/>
                </a:solidFill>
                <a:latin typeface="Times New Roman"/>
                <a:ea typeface="Times New Roman"/>
                <a:cs typeface="Times New Roman"/>
                <a:sym typeface="Times New Roman"/>
              </a:rPr>
              <a:t>National Geodetic Survey</a:t>
            </a:r>
            <a:r>
              <a:rPr lang="en-GB" sz="2000">
                <a:solidFill>
                  <a:srgbClr val="000000"/>
                </a:solidFill>
                <a:latin typeface="Times New Roman"/>
                <a:ea typeface="Times New Roman"/>
                <a:cs typeface="Times New Roman"/>
                <a:sym typeface="Times New Roman"/>
              </a:rPr>
              <a:t> (NGS) yang menyediakan data - data geografis penting di wilayah Amerika Serikat. Area yang dimaksudkan yakni area Golden Meadow, yang berada di kota New Orleans, Amerika Serikat.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Class dan Attribute</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Kita akan membuat 3 feature class berbentuk polygon yang mana memiliki attribute berupa ID, luas area, dan juga status. </a:t>
            </a:r>
            <a:endParaRPr sz="2000">
              <a:solidFill>
                <a:srgbClr val="000000"/>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Status yang dimaksudkan disini adalah status mengenai feature yang ada (Damaged, Undamaged, All).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Vector Data</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Setelah membuat feature class, kita akan membuat vektor polygon untuk seluruh bangunan, bangunan yang rusak saja, dan juga bangunan yang tidak rusak.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Mengidentifikasi Level Kerusakan</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Untuk mengidentifikasi level kerusakan ini, kami akan membandingkan luas area dari bangunan yang rusak, dengan keseluruhan bangunan, setelah itu hasil yang ada akan dikalikan dengan 100, sehingga bisa memberikan ratio yang menunjukkan persentase kerusakan bangunan yang ada.</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Mengidentifikasi Rasio Kerusakan Bangunan</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Membandingkan total bangunan yang rusak dengan total bangunan yang tidak rusak.</a:t>
            </a:r>
            <a:endParaRPr/>
          </a:p>
          <a:p>
            <a:pPr indent="-342900" lvl="0" marL="457200" rtl="0" algn="l">
              <a:spcBef>
                <a:spcPts val="0"/>
              </a:spcBef>
              <a:spcAft>
                <a:spcPts val="0"/>
              </a:spcAft>
              <a:buSzPts val="1800"/>
              <a:buChar char="-"/>
            </a:pPr>
            <a:r>
              <a:rPr lang="en-GB"/>
              <a:t>Dilakukan dengan mengetahui berapa rasio bangunan rusak dan tidak rusak.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Mengklasifikasikan kerusakan pada data </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Setelah kedua parameter tadi ditemukan, kita akan menentukan apakah area ini mengalami kerusakan berat atau tidak. </a:t>
            </a:r>
            <a:endParaRPr sz="2000">
              <a:solidFill>
                <a:srgbClr val="000000"/>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Pengklasifikasian ini dilakukan secara manual.</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