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1"/>
    <p:restoredTop sz="74422"/>
  </p:normalViewPr>
  <p:slideViewPr>
    <p:cSldViewPr snapToGrid="0" snapToObjects="1">
      <p:cViewPr varScale="1">
        <p:scale>
          <a:sx n="76" d="100"/>
          <a:sy n="76" d="100"/>
        </p:scale>
        <p:origin x="2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Passenger Vehicle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Following Too Closely</c:v>
                </c:pt>
                <c:pt idx="1">
                  <c:v>Driver Inattention/Distraction</c:v>
                </c:pt>
                <c:pt idx="2">
                  <c:v>Passing or Lane Usage Improper</c:v>
                </c:pt>
                <c:pt idx="3">
                  <c:v>Failure to Yield Right-of-Way</c:v>
                </c:pt>
                <c:pt idx="4">
                  <c:v>Glare</c:v>
                </c:pt>
                <c:pt idx="5">
                  <c:v>Reaction to Other Uninvolved Vehicle</c:v>
                </c:pt>
                <c:pt idx="6">
                  <c:v>Unsafe Lane Changing</c:v>
                </c:pt>
                <c:pt idx="7">
                  <c:v>Other Vehicular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4.490942</c:v>
                </c:pt>
                <c:pt idx="1">
                  <c:v>28.564054</c:v>
                </c:pt>
                <c:pt idx="2">
                  <c:v>2.02978</c:v>
                </c:pt>
                <c:pt idx="3">
                  <c:v>9.436495</c:v>
                </c:pt>
                <c:pt idx="4">
                  <c:v>0.428477</c:v>
                </c:pt>
                <c:pt idx="5">
                  <c:v>0.92471</c:v>
                </c:pt>
                <c:pt idx="6">
                  <c:v>1.83361</c:v>
                </c:pt>
                <c:pt idx="7">
                  <c:v>5.586655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Passenger Vehicle_m10_1518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Following Too Closely</c:v>
                </c:pt>
                <c:pt idx="1">
                  <c:v>Driver Inattention/Distraction</c:v>
                </c:pt>
                <c:pt idx="2">
                  <c:v>Passing or Lane Usage Improper</c:v>
                </c:pt>
                <c:pt idx="3">
                  <c:v>Failure to Yield Right-of-Way</c:v>
                </c:pt>
                <c:pt idx="4">
                  <c:v>Glare</c:v>
                </c:pt>
                <c:pt idx="5">
                  <c:v>Reaction to Other Uninvolved Vehicle</c:v>
                </c:pt>
                <c:pt idx="6">
                  <c:v>Unsafe Lane Changing</c:v>
                </c:pt>
                <c:pt idx="7">
                  <c:v>Other Vehicular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6.701785</c:v>
                </c:pt>
                <c:pt idx="1">
                  <c:v>30.655546</c:v>
                </c:pt>
                <c:pt idx="2">
                  <c:v>2.970442</c:v>
                </c:pt>
                <c:pt idx="3">
                  <c:v>10.00878</c:v>
                </c:pt>
                <c:pt idx="4">
                  <c:v>0.995025</c:v>
                </c:pt>
                <c:pt idx="5">
                  <c:v>1.360843</c:v>
                </c:pt>
                <c:pt idx="6">
                  <c:v>2.268071</c:v>
                </c:pt>
                <c:pt idx="7">
                  <c:v>5.823822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4330928"/>
        <c:axId val="1808872944"/>
      </c:barChart>
      <c:catAx>
        <c:axId val="182433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872944"/>
        <c:crosses val="autoZero"/>
        <c:auto val="1"/>
        <c:lblAlgn val="ctr"/>
        <c:lblOffset val="100"/>
        <c:noMultiLvlLbl val="0"/>
      </c:catAx>
      <c:valAx>
        <c:axId val="180887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33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Passenger Vehicle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Sheet1!$A$13:$A$20</c:f>
              <c:strCache>
                <c:ptCount val="8"/>
                <c:pt idx="0">
                  <c:v>Fatigued/Drowsy</c:v>
                </c:pt>
                <c:pt idx="1">
                  <c:v>Driver Inattention/Distraction</c:v>
                </c:pt>
                <c:pt idx="2">
                  <c:v>Lost Consciousness</c:v>
                </c:pt>
                <c:pt idx="3">
                  <c:v>Prescription Medication</c:v>
                </c:pt>
                <c:pt idx="4">
                  <c:v>Failure to Yield Right-of-Way</c:v>
                </c:pt>
                <c:pt idx="5">
                  <c:v>Driver Inexperience</c:v>
                </c:pt>
                <c:pt idx="6">
                  <c:v>Turning Improperly</c:v>
                </c:pt>
                <c:pt idx="7">
                  <c:v>Illness</c:v>
                </c:pt>
              </c:strCache>
            </c:strRef>
          </c:cat>
          <c:val>
            <c:numRef>
              <c:f>Sheet1!$B$13:$B$20</c:f>
              <c:numCache>
                <c:formatCode>General</c:formatCode>
                <c:ptCount val="8"/>
                <c:pt idx="0">
                  <c:v>8.609870000000001</c:v>
                </c:pt>
                <c:pt idx="1">
                  <c:v>28.564054</c:v>
                </c:pt>
                <c:pt idx="2">
                  <c:v>3.18712</c:v>
                </c:pt>
                <c:pt idx="3">
                  <c:v>2.638295</c:v>
                </c:pt>
                <c:pt idx="4">
                  <c:v>9.436495</c:v>
                </c:pt>
                <c:pt idx="5">
                  <c:v>2.616678</c:v>
                </c:pt>
                <c:pt idx="6">
                  <c:v>4.609031</c:v>
                </c:pt>
                <c:pt idx="7">
                  <c:v>0.392663</c:v>
                </c:pt>
              </c:numCache>
            </c:numRef>
          </c:val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Passenger Vehicle_m4_1518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Sheet1!$A$13:$A$20</c:f>
              <c:strCache>
                <c:ptCount val="8"/>
                <c:pt idx="0">
                  <c:v>Fatigued/Drowsy</c:v>
                </c:pt>
                <c:pt idx="1">
                  <c:v>Driver Inattention/Distraction</c:v>
                </c:pt>
                <c:pt idx="2">
                  <c:v>Lost Consciousness</c:v>
                </c:pt>
                <c:pt idx="3">
                  <c:v>Prescription Medication</c:v>
                </c:pt>
                <c:pt idx="4">
                  <c:v>Failure to Yield Right-of-Way</c:v>
                </c:pt>
                <c:pt idx="5">
                  <c:v>Driver Inexperience</c:v>
                </c:pt>
                <c:pt idx="6">
                  <c:v>Turning Improperly</c:v>
                </c:pt>
                <c:pt idx="7">
                  <c:v>Illness</c:v>
                </c:pt>
              </c:strCache>
            </c:strRef>
          </c:cat>
          <c:val>
            <c:numRef>
              <c:f>Sheet1!$C$13:$C$20</c:f>
              <c:numCache>
                <c:formatCode>General</c:formatCode>
                <c:ptCount val="8"/>
                <c:pt idx="0">
                  <c:v>12.382998</c:v>
                </c:pt>
                <c:pt idx="1">
                  <c:v>30.167255</c:v>
                </c:pt>
                <c:pt idx="2">
                  <c:v>4.066288</c:v>
                </c:pt>
                <c:pt idx="3">
                  <c:v>3.206997</c:v>
                </c:pt>
                <c:pt idx="4">
                  <c:v>9.789781</c:v>
                </c:pt>
                <c:pt idx="5">
                  <c:v>2.823385</c:v>
                </c:pt>
                <c:pt idx="6">
                  <c:v>4.75679</c:v>
                </c:pt>
                <c:pt idx="7">
                  <c:v>0.521712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876672"/>
        <c:axId val="1837505776"/>
      </c:barChart>
      <c:catAx>
        <c:axId val="18378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505776"/>
        <c:crosses val="autoZero"/>
        <c:auto val="1"/>
        <c:lblAlgn val="ctr"/>
        <c:lblOffset val="100"/>
        <c:noMultiLvlLbl val="0"/>
      </c:catAx>
      <c:valAx>
        <c:axId val="183750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87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EB0FE-CEF4-684A-9A71-9CFAC31EC336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C62F1-9CB6-6D4B-A553-A5709B14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乗用車</a:t>
            </a:r>
            <a:r>
              <a:rPr lang="ja-JP" altLang="en-US" baseline="0" dirty="0" smtClean="0"/>
              <a:t>の分析に入りたいと思います．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これは乗用車の事故数</a:t>
            </a:r>
            <a:r>
              <a:rPr lang="en-US" altLang="ja-JP" baseline="0" dirty="0" err="1" smtClean="0"/>
              <a:t>Heatmap</a:t>
            </a:r>
            <a:r>
              <a:rPr lang="ja-JP" altLang="en-US" baseline="0" dirty="0" smtClean="0"/>
              <a:t>です．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縦軸は月，横軸は時間帯，箱の色は事故数を表しています．</a:t>
            </a:r>
            <a:endParaRPr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aseline="0" dirty="0" smtClean="0"/>
              <a:t>この図見てわかるように</a:t>
            </a:r>
            <a:r>
              <a:rPr lang="ja-JP" altLang="en-US" sz="1200" dirty="0" smtClean="0"/>
              <a:t>ピークは午後の３時から６時の秋と春に分かれている．</a:t>
            </a:r>
            <a:endParaRPr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次はこのピークの分析に見ていきたいと思います．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62F1-9CB6-6D4B-A553-A5709B148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 </a:t>
            </a:r>
            <a:r>
              <a:rPr lang="en-US" dirty="0" err="1" smtClean="0"/>
              <a:t>usah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sebut</a:t>
            </a:r>
            <a:r>
              <a:rPr lang="en-US" baseline="0" dirty="0" smtClean="0"/>
              <a:t> satu2</a:t>
            </a:r>
          </a:p>
          <a:p>
            <a:r>
              <a:rPr lang="ja-JP" altLang="en-US" baseline="0" dirty="0" smtClean="0"/>
              <a:t>この図は乗用車全体の事故要因の割合（青色）と乗用車の</a:t>
            </a:r>
            <a:r>
              <a:rPr lang="en-US" altLang="ja-JP" baseline="0" dirty="0" smtClean="0"/>
              <a:t>10</a:t>
            </a:r>
            <a:r>
              <a:rPr lang="ja-JP" altLang="en-US" baseline="0" dirty="0" smtClean="0"/>
              <a:t>月の午後３時</a:t>
            </a:r>
            <a:r>
              <a:rPr lang="en-US" altLang="ja-JP" baseline="0" dirty="0" smtClean="0"/>
              <a:t>〜</a:t>
            </a:r>
            <a:r>
              <a:rPr lang="ja-JP" altLang="en-US" baseline="0" dirty="0" smtClean="0"/>
              <a:t>６時の事故要因の割合（オレンジ色）の比較を表しています．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事故要因はたくさんありますが，この図はその割合の差を取りソートし</a:t>
            </a:r>
            <a:r>
              <a:rPr lang="en-US" altLang="ja-JP" baseline="0" dirty="0" smtClean="0"/>
              <a:t>TOP8</a:t>
            </a:r>
            <a:r>
              <a:rPr lang="ja-JP" altLang="en-US" baseline="0" dirty="0" smtClean="0"/>
              <a:t>の事故要因を表しています．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この図を見て「車両距離不保持」と「不注意」は差が大きく倍率が高く秋の時に目立っています．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これらの事故要因が増えた理由としては秋の日照時間，新学期の始まり，若者の運転者を考えられます．</a:t>
            </a:r>
            <a:endParaRPr lang="en-US" altLang="ja-JP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62F1-9CB6-6D4B-A553-A5709B148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 </a:t>
            </a:r>
            <a:r>
              <a:rPr lang="en-US" dirty="0" err="1" smtClean="0"/>
              <a:t>usah</a:t>
            </a:r>
            <a:r>
              <a:rPr lang="en-US" dirty="0" smtClean="0"/>
              <a:t> </a:t>
            </a:r>
            <a:r>
              <a:rPr lang="en-US" dirty="0" err="1" smtClean="0"/>
              <a:t>sebut</a:t>
            </a:r>
            <a:r>
              <a:rPr lang="en-US" dirty="0" smtClean="0"/>
              <a:t> satu2</a:t>
            </a:r>
          </a:p>
          <a:p>
            <a:r>
              <a:rPr lang="ja-JP" altLang="en-US" dirty="0" smtClean="0"/>
              <a:t>次は春です．</a:t>
            </a:r>
            <a:endParaRPr lang="en-US" altLang="ja-JP" dirty="0" smtClean="0"/>
          </a:p>
          <a:p>
            <a:r>
              <a:rPr lang="ja-JP" altLang="en-US" baseline="0" dirty="0" smtClean="0"/>
              <a:t>秋と同じように青色は乗用車全体の事故原因の割合で，オレンジ色は乗用車の</a:t>
            </a:r>
            <a:r>
              <a:rPr lang="en-US" altLang="ja-JP" baseline="0" dirty="0" smtClean="0"/>
              <a:t>4</a:t>
            </a:r>
            <a:r>
              <a:rPr lang="ja-JP" altLang="en-US" baseline="0" dirty="0" smtClean="0"/>
              <a:t>月の午後３時</a:t>
            </a:r>
            <a:r>
              <a:rPr lang="en-US" altLang="ja-JP" baseline="0" dirty="0" smtClean="0"/>
              <a:t>〜</a:t>
            </a:r>
            <a:r>
              <a:rPr lang="ja-JP" altLang="en-US" baseline="0" dirty="0" smtClean="0"/>
              <a:t>６時の事故要因の割合です．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また，この図はその割合の差を取りソートし</a:t>
            </a:r>
            <a:r>
              <a:rPr lang="en-US" altLang="ja-JP" baseline="0" dirty="0" smtClean="0"/>
              <a:t>TOP8</a:t>
            </a:r>
            <a:r>
              <a:rPr lang="ja-JP" altLang="en-US" baseline="0" dirty="0" smtClean="0"/>
              <a:t>の事故要因を表しています．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割合の差と倍率を考えて，「疲労・眠気」と「不注意」の事故要因は春の時に目立っています．</a:t>
            </a:r>
            <a:r>
              <a:rPr lang="en-US" altLang="ja-JP" baseline="0" dirty="0" smtClean="0"/>
              <a:t/>
            </a:r>
            <a:br>
              <a:rPr lang="en-US" altLang="ja-JP" baseline="0" dirty="0" smtClean="0"/>
            </a:br>
            <a:r>
              <a:rPr lang="ja-JP" altLang="en-US" baseline="0" dirty="0" smtClean="0"/>
              <a:t>これらの事故要因が増えた理由としてはサマータイム導入による睡眠時間の減少，</a:t>
            </a:r>
            <a:r>
              <a:rPr lang="ja-JP" altLang="en-US" sz="1200" dirty="0" smtClean="0"/>
              <a:t>花粉症用薬服薬，気温上昇</a:t>
            </a:r>
            <a:r>
              <a:rPr lang="ja-JP" altLang="en-US" baseline="0" dirty="0" smtClean="0"/>
              <a:t>とを考えられます．</a:t>
            </a:r>
            <a:endParaRPr lang="en-US" altLang="ja-JP" baseline="0" dirty="0" smtClean="0"/>
          </a:p>
          <a:p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62F1-9CB6-6D4B-A553-A5709B148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自動ブレーキ技術の開発</a:t>
            </a:r>
            <a:endParaRPr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err="1" smtClean="0"/>
              <a:t>benerin</a:t>
            </a:r>
            <a:endParaRPr lang="en-US" altLang="ja-JP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62F1-9CB6-6D4B-A553-A5709B148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62F1-9CB6-6D4B-A553-A5709B1480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乗用車の事故数</a:t>
            </a:r>
            <a:r>
              <a:rPr lang="en-US" altLang="ja-JP" sz="3600" dirty="0" err="1" smtClean="0"/>
              <a:t>Heatmap</a:t>
            </a:r>
            <a:r>
              <a:rPr lang="ja-JP" altLang="en-US" sz="3600" dirty="0" smtClean="0"/>
              <a:t>：月と時間帯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8" y="1690689"/>
            <a:ext cx="5697400" cy="4742248"/>
          </a:xfrm>
        </p:spPr>
      </p:pic>
      <p:sp>
        <p:nvSpPr>
          <p:cNvPr id="7" name="Oval 6"/>
          <p:cNvSpPr/>
          <p:nvPr/>
        </p:nvSpPr>
        <p:spPr>
          <a:xfrm>
            <a:off x="2872729" y="2296476"/>
            <a:ext cx="1371600" cy="1356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72729" y="4221782"/>
            <a:ext cx="1371600" cy="1356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716379" y="2773477"/>
            <a:ext cx="1435784" cy="2468880"/>
          </a:xfrm>
          <a:prstGeom prst="rightBrace">
            <a:avLst>
              <a:gd name="adj1" fmla="val 8333"/>
              <a:gd name="adj2" fmla="val 480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0450" y="3407753"/>
            <a:ext cx="297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ピークは午後の３時から６時の秋と春に分かれている．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3843" y="6347832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Time Interval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48295" y="3430346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9302" y="5652981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smtClean="0"/>
              <a:t>of accidents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秋の事故要因の分析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05" y="5281211"/>
            <a:ext cx="8434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考えられる理由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秋の到来とともに日照時間の減少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学校周辺における速度制限の厳密化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若者世代の免許所得数増加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71" y="4504749"/>
            <a:ext cx="2824942" cy="2256309"/>
          </a:xfrm>
          <a:prstGeom prst="rect">
            <a:avLst/>
          </a:prstGeom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61998"/>
              </p:ext>
            </p:extLst>
          </p:nvPr>
        </p:nvGraphicFramePr>
        <p:xfrm>
          <a:off x="422833" y="1232068"/>
          <a:ext cx="7373630" cy="417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val 11"/>
          <p:cNvSpPr/>
          <p:nvPr/>
        </p:nvSpPr>
        <p:spPr>
          <a:xfrm rot="18992945">
            <a:off x="-6513" y="3479233"/>
            <a:ext cx="2133600" cy="501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992945">
            <a:off x="697643" y="3596161"/>
            <a:ext cx="2133600" cy="501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春の事故原因の分析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04" y="5152320"/>
            <a:ext cx="6234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考えられる原因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サマータイム導入による睡眠時間の減少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花粉症用薬服薬、気温上昇による眠気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23" y="4055747"/>
            <a:ext cx="2415540" cy="2415540"/>
          </a:xfrm>
          <a:prstGeom prst="rect">
            <a:avLst/>
          </a:prstGeo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13525"/>
              </p:ext>
            </p:extLst>
          </p:nvPr>
        </p:nvGraphicFramePr>
        <p:xfrm>
          <a:off x="628650" y="1225007"/>
          <a:ext cx="7007392" cy="391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val 11"/>
          <p:cNvSpPr/>
          <p:nvPr/>
        </p:nvSpPr>
        <p:spPr>
          <a:xfrm rot="18992945">
            <a:off x="832935" y="3659113"/>
            <a:ext cx="2133600" cy="501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992945">
            <a:off x="115910" y="3556683"/>
            <a:ext cx="2133600" cy="501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改善する提案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b="1" dirty="0" smtClean="0"/>
              <a:t>秋</a:t>
            </a:r>
            <a:r>
              <a:rPr lang="en-US" altLang="ja-JP" sz="2400" dirty="0" smtClean="0"/>
              <a:t> (Following too closely)</a:t>
            </a:r>
          </a:p>
          <a:p>
            <a:r>
              <a:rPr lang="ja-JP" altLang="en-US" sz="2400" dirty="0" smtClean="0"/>
              <a:t>「</a:t>
            </a:r>
            <a:r>
              <a:rPr lang="en-US" sz="2400" dirty="0"/>
              <a:t>Keep distance</a:t>
            </a:r>
            <a:r>
              <a:rPr lang="ja-JP" altLang="en-US" sz="2400" dirty="0"/>
              <a:t>」の標識</a:t>
            </a:r>
            <a:endParaRPr lang="en-US" sz="2400" dirty="0"/>
          </a:p>
          <a:p>
            <a:r>
              <a:rPr lang="ja-JP" altLang="en-US" sz="2400" dirty="0"/>
              <a:t>標識の</a:t>
            </a:r>
            <a:r>
              <a:rPr lang="ja-JP" altLang="en-US" sz="2400" dirty="0" smtClean="0"/>
              <a:t>ライトアップ</a:t>
            </a:r>
            <a:endParaRPr lang="en-US" altLang="ja-JP" sz="2400" dirty="0" smtClean="0"/>
          </a:p>
          <a:p>
            <a:r>
              <a:rPr lang="ja-JP" altLang="en-US" sz="2400" dirty="0" smtClean="0"/>
              <a:t>４時以降ライトの点灯の義務化</a:t>
            </a:r>
            <a:endParaRPr lang="en-US" altLang="ja-JP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ja-JP" altLang="en-US" sz="2400" b="1" dirty="0" smtClean="0"/>
              <a:t>春</a:t>
            </a:r>
            <a:r>
              <a:rPr lang="en-US" altLang="ja-JP" sz="2400" b="1" dirty="0" smtClean="0"/>
              <a:t> </a:t>
            </a:r>
            <a:r>
              <a:rPr lang="en-US" altLang="ja-JP" sz="2400" dirty="0" smtClean="0"/>
              <a:t>(Fatigued/Drowsy)</a:t>
            </a:r>
            <a:endParaRPr lang="en-US" sz="2400" dirty="0"/>
          </a:p>
          <a:p>
            <a:r>
              <a:rPr lang="ja-JP" altLang="en-US" sz="2400" dirty="0"/>
              <a:t>一人運転を控えること</a:t>
            </a:r>
            <a:endParaRPr lang="en-US" altLang="ja-JP" sz="2400" dirty="0"/>
          </a:p>
          <a:p>
            <a:r>
              <a:rPr lang="ja-JP" altLang="en-US" sz="2400" dirty="0"/>
              <a:t>一時的にハンプをつけること</a:t>
            </a:r>
            <a:endParaRPr lang="en-US" altLang="ja-JP" sz="2400" dirty="0"/>
          </a:p>
          <a:p>
            <a:r>
              <a:rPr lang="ja-JP" altLang="en-US" sz="2400" dirty="0"/>
              <a:t>カーナビからの注意</a:t>
            </a:r>
            <a:r>
              <a:rPr lang="ja-JP" altLang="en-US" sz="2400" dirty="0" smtClean="0"/>
              <a:t>音声</a:t>
            </a:r>
            <a:endParaRPr lang="en-US" altLang="ja-JP" sz="2400" dirty="0" smtClean="0"/>
          </a:p>
          <a:p>
            <a:r>
              <a:rPr lang="ja-JP" altLang="en-US" sz="2400" dirty="0" smtClean="0"/>
              <a:t>ガムとコーヒーの消費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32569" y="1367523"/>
            <a:ext cx="20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１時間ごとの</a:t>
            </a:r>
            <a:r>
              <a:rPr lang="en-US" altLang="ja-JP" dirty="0" err="1" smtClean="0"/>
              <a:t>heatmap</a:t>
            </a:r>
            <a:r>
              <a:rPr lang="ja-JP" altLang="en-US" dirty="0" smtClean="0"/>
              <a:t>が必要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88" y="4241428"/>
            <a:ext cx="2365562" cy="17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5" y="1690689"/>
            <a:ext cx="9021565" cy="18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8" y="1690689"/>
            <a:ext cx="9144899" cy="20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434</Words>
  <Application>Microsoft Macintosh PowerPoint</Application>
  <PresentationFormat>On-screen Show (4:3)</PresentationFormat>
  <Paragraphs>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Yu Gothic</vt:lpstr>
      <vt:lpstr>游ゴシック</vt:lpstr>
      <vt:lpstr>游ゴシック Light</vt:lpstr>
      <vt:lpstr>Arial</vt:lpstr>
      <vt:lpstr>Office Theme</vt:lpstr>
      <vt:lpstr>PowerPoint Presentation</vt:lpstr>
      <vt:lpstr>乗用車の事故数Heatmap：月と時間帯</vt:lpstr>
      <vt:lpstr>秋の事故要因の分析</vt:lpstr>
      <vt:lpstr>春の事故原因の分析</vt:lpstr>
      <vt:lpstr>改善する提案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ｱﾃﾞｨﾌﾟﾄﾗ　ｺｽﾏｽ ｸﾘｽﾅ</dc:creator>
  <cp:lastModifiedBy>ｱﾃﾞｨﾌﾟﾄﾗ　ｺｽﾏｽ ｸﾘｽﾅ</cp:lastModifiedBy>
  <cp:revision>31</cp:revision>
  <dcterms:created xsi:type="dcterms:W3CDTF">2017-12-01T01:39:52Z</dcterms:created>
  <dcterms:modified xsi:type="dcterms:W3CDTF">2017-12-02T05:31:10Z</dcterms:modified>
</cp:coreProperties>
</file>