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Montserrat Bold" charset="1" panose="00000800000000000000"/>
      <p:regular r:id="rId32"/>
    </p:embeddedFont>
    <p:embeddedFont>
      <p:font typeface="Montserrat" charset="1" panose="00000500000000000000"/>
      <p:regular r:id="rId33"/>
    </p:embeddedFont>
    <p:embeddedFont>
      <p:font typeface="Canva Sans Bold" charset="1" panose="020B08030305010401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png" Type="http://schemas.openxmlformats.org/officeDocument/2006/relationships/image"/><Relationship Id="rId12" Target="../media/image24.png" Type="http://schemas.openxmlformats.org/officeDocument/2006/relationships/image"/><Relationship Id="rId13" Target="../media/image25.png" Type="http://schemas.openxmlformats.org/officeDocument/2006/relationships/image"/><Relationship Id="rId14" Target="../media/image26.png" Type="http://schemas.openxmlformats.org/officeDocument/2006/relationships/image"/><Relationship Id="rId15" Target="../media/image27.png" Type="http://schemas.openxmlformats.org/officeDocument/2006/relationships/image"/><Relationship Id="rId16" Target="../media/image28.png" Type="http://schemas.openxmlformats.org/officeDocument/2006/relationships/image"/><Relationship Id="rId17" Target="../media/image29.png" Type="http://schemas.openxmlformats.org/officeDocument/2006/relationships/image"/><Relationship Id="rId18" Target="../media/image30.png" Type="http://schemas.openxmlformats.org/officeDocument/2006/relationships/image"/><Relationship Id="rId19" Target="../media/image31.png" Type="http://schemas.openxmlformats.org/officeDocument/2006/relationships/image"/><Relationship Id="rId2" Target="../media/image14.png" Type="http://schemas.openxmlformats.org/officeDocument/2006/relationships/image"/><Relationship Id="rId20" Target="../media/image32.png" Type="http://schemas.openxmlformats.org/officeDocument/2006/relationships/image"/><Relationship Id="rId21" Target="../media/image33.png" Type="http://schemas.openxmlformats.org/officeDocument/2006/relationships/image"/><Relationship Id="rId22" Target="../media/image3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8510102" cy="10287000"/>
          </a:xfrm>
          <a:custGeom>
            <a:avLst/>
            <a:gdLst/>
            <a:ahLst/>
            <a:cxnLst/>
            <a:rect r="r" b="b" t="t" l="l"/>
            <a:pathLst>
              <a:path h="10287000" w="8510102">
                <a:moveTo>
                  <a:pt x="0" y="0"/>
                </a:moveTo>
                <a:lnTo>
                  <a:pt x="8510102" y="0"/>
                </a:lnTo>
                <a:lnTo>
                  <a:pt x="8510102" y="10287000"/>
                </a:lnTo>
                <a:lnTo>
                  <a:pt x="0" y="10287000"/>
                </a:lnTo>
                <a:lnTo>
                  <a:pt x="0" y="0"/>
                </a:lnTo>
                <a:close/>
              </a:path>
            </a:pathLst>
          </a:custGeom>
          <a:blipFill>
            <a:blip r:embed="rId2"/>
            <a:stretch>
              <a:fillRect l="-26862" t="0" r="-66738" b="0"/>
            </a:stretch>
          </a:blipFill>
        </p:spPr>
      </p:sp>
      <p:sp>
        <p:nvSpPr>
          <p:cNvPr name="TextBox 3" id="3"/>
          <p:cNvSpPr txBox="true"/>
          <p:nvPr/>
        </p:nvSpPr>
        <p:spPr>
          <a:xfrm rot="0">
            <a:off x="8725117" y="2548783"/>
            <a:ext cx="9562883" cy="2095488"/>
          </a:xfrm>
          <a:prstGeom prst="rect">
            <a:avLst/>
          </a:prstGeom>
        </p:spPr>
        <p:txBody>
          <a:bodyPr anchor="t" rtlCol="false" tIns="0" lIns="0" bIns="0" rIns="0">
            <a:spAutoFit/>
          </a:bodyPr>
          <a:lstStyle/>
          <a:p>
            <a:pPr algn="ctr">
              <a:lnSpc>
                <a:spcPts val="8400"/>
              </a:lnSpc>
            </a:pPr>
            <a:r>
              <a:rPr lang="en-US" sz="6000" b="true">
                <a:solidFill>
                  <a:srgbClr val="000000"/>
                </a:solidFill>
                <a:latin typeface="Montserrat Bold"/>
                <a:ea typeface="Montserrat Bold"/>
                <a:cs typeface="Montserrat Bold"/>
                <a:sym typeface="Montserrat Bold"/>
              </a:rPr>
              <a:t>House Price Predictions</a:t>
            </a:r>
          </a:p>
        </p:txBody>
      </p:sp>
      <p:sp>
        <p:nvSpPr>
          <p:cNvPr name="TextBox 4" id="4"/>
          <p:cNvSpPr txBox="true"/>
          <p:nvPr/>
        </p:nvSpPr>
        <p:spPr>
          <a:xfrm rot="0">
            <a:off x="12036161" y="4661852"/>
            <a:ext cx="2163267" cy="877570"/>
          </a:xfrm>
          <a:prstGeom prst="rect">
            <a:avLst/>
          </a:prstGeom>
        </p:spPr>
        <p:txBody>
          <a:bodyPr anchor="t" rtlCol="false" tIns="0" lIns="0" bIns="0" rIns="0">
            <a:spAutoFit/>
          </a:bodyPr>
          <a:lstStyle/>
          <a:p>
            <a:pPr algn="ctr">
              <a:lnSpc>
                <a:spcPts val="7279"/>
              </a:lnSpc>
            </a:pPr>
            <a:r>
              <a:rPr lang="en-US" sz="5199" b="true">
                <a:solidFill>
                  <a:srgbClr val="000000"/>
                </a:solidFill>
                <a:latin typeface="Montserrat Bold"/>
                <a:ea typeface="Montserrat Bold"/>
                <a:cs typeface="Montserrat Bold"/>
                <a:sym typeface="Montserrat Bold"/>
              </a:rPr>
              <a:t>ML - B</a:t>
            </a:r>
          </a:p>
        </p:txBody>
      </p:sp>
      <p:sp>
        <p:nvSpPr>
          <p:cNvPr name="TextBox 5" id="5"/>
          <p:cNvSpPr txBox="true"/>
          <p:nvPr/>
        </p:nvSpPr>
        <p:spPr>
          <a:xfrm rot="0">
            <a:off x="11728829" y="6387949"/>
            <a:ext cx="35554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Montserrat"/>
                <a:ea typeface="Montserrat"/>
                <a:cs typeface="Montserrat"/>
                <a:sym typeface="Montserrat"/>
              </a:rPr>
              <a:t>21 Maret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64578" y="395156"/>
            <a:ext cx="11153620" cy="428626"/>
          </a:xfrm>
          <a:prstGeom prst="rect">
            <a:avLst/>
          </a:prstGeom>
        </p:spPr>
        <p:txBody>
          <a:bodyPr anchor="t" rtlCol="false" tIns="0" lIns="0" bIns="0" rIns="0">
            <a:spAutoFit/>
          </a:bodyPr>
          <a:lstStyle/>
          <a:p>
            <a:pPr algn="l">
              <a:lnSpc>
                <a:spcPts val="3300"/>
              </a:lnSpc>
            </a:pPr>
            <a:r>
              <a:rPr lang="en-US" sz="3000" spc="-30" b="true">
                <a:solidFill>
                  <a:srgbClr val="E74D4E"/>
                </a:solidFill>
                <a:latin typeface="Montserrat Bold"/>
                <a:ea typeface="Montserrat Bold"/>
                <a:cs typeface="Montserrat Bold"/>
                <a:sym typeface="Montserrat Bold"/>
              </a:rPr>
              <a:t>Data Collection and Preparation</a:t>
            </a:r>
          </a:p>
        </p:txBody>
      </p:sp>
      <p:sp>
        <p:nvSpPr>
          <p:cNvPr name="TextBox 3" id="3"/>
          <p:cNvSpPr txBox="true"/>
          <p:nvPr/>
        </p:nvSpPr>
        <p:spPr>
          <a:xfrm rot="0">
            <a:off x="864578" y="1057275"/>
            <a:ext cx="3002756" cy="428626"/>
          </a:xfrm>
          <a:prstGeom prst="rect">
            <a:avLst/>
          </a:prstGeom>
        </p:spPr>
        <p:txBody>
          <a:bodyPr anchor="t" rtlCol="false" tIns="0" lIns="0" bIns="0" rIns="0">
            <a:spAutoFit/>
          </a:bodyPr>
          <a:lstStyle/>
          <a:p>
            <a:pPr algn="ctr">
              <a:lnSpc>
                <a:spcPts val="3300"/>
              </a:lnSpc>
              <a:spcBef>
                <a:spcPct val="0"/>
              </a:spcBef>
            </a:pPr>
            <a:r>
              <a:rPr lang="en-US" b="true" sz="3000" spc="-30">
                <a:solidFill>
                  <a:srgbClr val="E74D4E"/>
                </a:solidFill>
                <a:latin typeface="Montserrat Bold"/>
                <a:ea typeface="Montserrat Bold"/>
                <a:cs typeface="Montserrat Bold"/>
                <a:sym typeface="Montserrat Bold"/>
              </a:rPr>
              <a:t>Insight Feature</a:t>
            </a:r>
          </a:p>
        </p:txBody>
      </p:sp>
      <p:sp>
        <p:nvSpPr>
          <p:cNvPr name="Freeform 4" id="4"/>
          <p:cNvSpPr/>
          <p:nvPr/>
        </p:nvSpPr>
        <p:spPr>
          <a:xfrm flipH="false" flipV="false" rot="0">
            <a:off x="864578" y="2067232"/>
            <a:ext cx="6378045" cy="3485912"/>
          </a:xfrm>
          <a:custGeom>
            <a:avLst/>
            <a:gdLst/>
            <a:ahLst/>
            <a:cxnLst/>
            <a:rect r="r" b="b" t="t" l="l"/>
            <a:pathLst>
              <a:path h="3485912" w="6378045">
                <a:moveTo>
                  <a:pt x="0" y="0"/>
                </a:moveTo>
                <a:lnTo>
                  <a:pt x="6378045" y="0"/>
                </a:lnTo>
                <a:lnTo>
                  <a:pt x="6378045" y="3485913"/>
                </a:lnTo>
                <a:lnTo>
                  <a:pt x="0" y="3485913"/>
                </a:lnTo>
                <a:lnTo>
                  <a:pt x="0" y="0"/>
                </a:lnTo>
                <a:close/>
              </a:path>
            </a:pathLst>
          </a:custGeom>
          <a:blipFill>
            <a:blip r:embed="rId2"/>
            <a:stretch>
              <a:fillRect l="-2254" t="-3235" r="-244" b="0"/>
            </a:stretch>
          </a:blipFill>
        </p:spPr>
      </p:sp>
      <p:sp>
        <p:nvSpPr>
          <p:cNvPr name="TextBox 5" id="5"/>
          <p:cNvSpPr txBox="true"/>
          <p:nvPr/>
        </p:nvSpPr>
        <p:spPr>
          <a:xfrm rot="0">
            <a:off x="864578" y="6172270"/>
            <a:ext cx="15883128" cy="1559561"/>
          </a:xfrm>
          <a:prstGeom prst="rect">
            <a:avLst/>
          </a:prstGeom>
        </p:spPr>
        <p:txBody>
          <a:bodyPr anchor="t" rtlCol="false" tIns="0" lIns="0" bIns="0" rIns="0">
            <a:spAutoFit/>
          </a:bodyPr>
          <a:lstStyle/>
          <a:p>
            <a:pPr algn="l">
              <a:lnSpc>
                <a:spcPts val="3080"/>
              </a:lnSpc>
              <a:spcBef>
                <a:spcPct val="0"/>
              </a:spcBef>
            </a:pPr>
            <a:r>
              <a:rPr lang="en-US" sz="2800" spc="-28">
                <a:solidFill>
                  <a:srgbClr val="000000"/>
                </a:solidFill>
                <a:latin typeface="Montserrat"/>
                <a:ea typeface="Montserrat"/>
                <a:cs typeface="Montserrat"/>
                <a:sym typeface="Montserrat"/>
              </a:rPr>
              <a:t>Rumah yang memiliki lantai paling banyak dijual dengan harga yang tinggi,karena rumah tersebut biasanya memiliki banyak ruang seperti kamar tidur,kamar mandi,atau gudang.Dalam hal ini rumah dengan style 2.5 fin memiliki harga jual yang lebih tinggi selain rumah ini memiliki 2,5 lantai,pengerjaan rumahnya pun selesai.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2297" y="2027902"/>
            <a:ext cx="8179247" cy="5833199"/>
          </a:xfrm>
          <a:custGeom>
            <a:avLst/>
            <a:gdLst/>
            <a:ahLst/>
            <a:cxnLst/>
            <a:rect r="r" b="b" t="t" l="l"/>
            <a:pathLst>
              <a:path h="5833199" w="8179247">
                <a:moveTo>
                  <a:pt x="0" y="0"/>
                </a:moveTo>
                <a:lnTo>
                  <a:pt x="8179247" y="0"/>
                </a:lnTo>
                <a:lnTo>
                  <a:pt x="8179247" y="5833199"/>
                </a:lnTo>
                <a:lnTo>
                  <a:pt x="0" y="5833199"/>
                </a:lnTo>
                <a:lnTo>
                  <a:pt x="0" y="0"/>
                </a:lnTo>
                <a:close/>
              </a:path>
            </a:pathLst>
          </a:custGeom>
          <a:blipFill>
            <a:blip r:embed="rId2"/>
            <a:stretch>
              <a:fillRect l="0" t="0" r="0" b="0"/>
            </a:stretch>
          </a:blipFill>
        </p:spPr>
      </p:sp>
      <p:sp>
        <p:nvSpPr>
          <p:cNvPr name="Freeform 3" id="3"/>
          <p:cNvSpPr/>
          <p:nvPr/>
        </p:nvSpPr>
        <p:spPr>
          <a:xfrm flipH="false" flipV="false" rot="0">
            <a:off x="9765514" y="2206633"/>
            <a:ext cx="7493786" cy="5654468"/>
          </a:xfrm>
          <a:custGeom>
            <a:avLst/>
            <a:gdLst/>
            <a:ahLst/>
            <a:cxnLst/>
            <a:rect r="r" b="b" t="t" l="l"/>
            <a:pathLst>
              <a:path h="5654468" w="7493786">
                <a:moveTo>
                  <a:pt x="0" y="0"/>
                </a:moveTo>
                <a:lnTo>
                  <a:pt x="7493786" y="0"/>
                </a:lnTo>
                <a:lnTo>
                  <a:pt x="7493786" y="5654468"/>
                </a:lnTo>
                <a:lnTo>
                  <a:pt x="0" y="5654468"/>
                </a:lnTo>
                <a:lnTo>
                  <a:pt x="0" y="0"/>
                </a:lnTo>
                <a:close/>
              </a:path>
            </a:pathLst>
          </a:custGeom>
          <a:blipFill>
            <a:blip r:embed="rId3"/>
            <a:stretch>
              <a:fillRect l="0" t="0" r="0" b="0"/>
            </a:stretch>
          </a:blipFill>
        </p:spPr>
      </p:sp>
      <p:sp>
        <p:nvSpPr>
          <p:cNvPr name="TextBox 4" id="4"/>
          <p:cNvSpPr txBox="true"/>
          <p:nvPr/>
        </p:nvSpPr>
        <p:spPr>
          <a:xfrm rot="0">
            <a:off x="672297" y="266969"/>
            <a:ext cx="11153620" cy="428626"/>
          </a:xfrm>
          <a:prstGeom prst="rect">
            <a:avLst/>
          </a:prstGeom>
        </p:spPr>
        <p:txBody>
          <a:bodyPr anchor="t" rtlCol="false" tIns="0" lIns="0" bIns="0" rIns="0">
            <a:spAutoFit/>
          </a:bodyPr>
          <a:lstStyle/>
          <a:p>
            <a:pPr algn="l">
              <a:lnSpc>
                <a:spcPts val="3300"/>
              </a:lnSpc>
            </a:pPr>
            <a:r>
              <a:rPr lang="en-US" sz="3000" spc="-30" b="true">
                <a:solidFill>
                  <a:srgbClr val="E74D4E"/>
                </a:solidFill>
                <a:latin typeface="Montserrat Bold"/>
                <a:ea typeface="Montserrat Bold"/>
                <a:cs typeface="Montserrat Bold"/>
                <a:sym typeface="Montserrat Bold"/>
              </a:rPr>
              <a:t>Data Collection and Preparation</a:t>
            </a:r>
          </a:p>
        </p:txBody>
      </p:sp>
      <p:sp>
        <p:nvSpPr>
          <p:cNvPr name="TextBox 5" id="5"/>
          <p:cNvSpPr txBox="true"/>
          <p:nvPr/>
        </p:nvSpPr>
        <p:spPr>
          <a:xfrm rot="0">
            <a:off x="672297" y="1161723"/>
            <a:ext cx="6129536" cy="428626"/>
          </a:xfrm>
          <a:prstGeom prst="rect">
            <a:avLst/>
          </a:prstGeom>
        </p:spPr>
        <p:txBody>
          <a:bodyPr anchor="t" rtlCol="false" tIns="0" lIns="0" bIns="0" rIns="0">
            <a:spAutoFit/>
          </a:bodyPr>
          <a:lstStyle/>
          <a:p>
            <a:pPr algn="ctr">
              <a:lnSpc>
                <a:spcPts val="3300"/>
              </a:lnSpc>
              <a:spcBef>
                <a:spcPct val="0"/>
              </a:spcBef>
            </a:pPr>
            <a:r>
              <a:rPr lang="en-US" b="true" sz="3000" spc="-30">
                <a:solidFill>
                  <a:srgbClr val="E74D4E"/>
                </a:solidFill>
                <a:latin typeface="Montserrat Bold"/>
                <a:ea typeface="Montserrat Bold"/>
                <a:cs typeface="Montserrat Bold"/>
                <a:sym typeface="Montserrat Bold"/>
              </a:rPr>
              <a:t>Membuat Correlation Heatmap</a:t>
            </a:r>
          </a:p>
        </p:txBody>
      </p:sp>
      <p:sp>
        <p:nvSpPr>
          <p:cNvPr name="TextBox 6" id="6"/>
          <p:cNvSpPr txBox="true"/>
          <p:nvPr/>
        </p:nvSpPr>
        <p:spPr>
          <a:xfrm rot="0">
            <a:off x="9765514" y="1180773"/>
            <a:ext cx="8262908" cy="428626"/>
          </a:xfrm>
          <a:prstGeom prst="rect">
            <a:avLst/>
          </a:prstGeom>
        </p:spPr>
        <p:txBody>
          <a:bodyPr anchor="t" rtlCol="false" tIns="0" lIns="0" bIns="0" rIns="0">
            <a:spAutoFit/>
          </a:bodyPr>
          <a:lstStyle/>
          <a:p>
            <a:pPr algn="ctr">
              <a:lnSpc>
                <a:spcPts val="3300"/>
              </a:lnSpc>
              <a:spcBef>
                <a:spcPct val="0"/>
              </a:spcBef>
            </a:pPr>
            <a:r>
              <a:rPr lang="en-US" b="true" sz="3000" spc="-30">
                <a:solidFill>
                  <a:srgbClr val="E74D4E"/>
                </a:solidFill>
                <a:latin typeface="Montserrat Bold"/>
                <a:ea typeface="Montserrat Bold"/>
                <a:cs typeface="Montserrat Bold"/>
                <a:sym typeface="Montserrat Bold"/>
              </a:rPr>
              <a:t>Mengukur correlation terhadap Sale Price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204259"/>
            <a:ext cx="16140869" cy="4803775"/>
          </a:xfrm>
          <a:prstGeom prst="rect">
            <a:avLst/>
          </a:prstGeom>
        </p:spPr>
        <p:txBody>
          <a:bodyPr anchor="t" rtlCol="false" tIns="0" lIns="0" bIns="0" rIns="0">
            <a:spAutoFit/>
          </a:bodyPr>
          <a:lstStyle/>
          <a:p>
            <a:pPr algn="l">
              <a:lnSpc>
                <a:spcPts val="3500"/>
              </a:lnSpc>
            </a:pPr>
          </a:p>
          <a:p>
            <a:pPr algn="l">
              <a:lnSpc>
                <a:spcPts val="3500"/>
              </a:lnSpc>
            </a:pPr>
            <a:r>
              <a:rPr lang="en-US" sz="2500" spc="47">
                <a:solidFill>
                  <a:srgbClr val="000000"/>
                </a:solidFill>
                <a:latin typeface="Montserrat"/>
                <a:ea typeface="Montserrat"/>
                <a:cs typeface="Montserrat"/>
                <a:sym typeface="Montserrat"/>
              </a:rPr>
              <a:t>Melakukan mapping(pemberian nilai) terhadap semua data categorical</a:t>
            </a:r>
          </a:p>
          <a:p>
            <a:pPr algn="l">
              <a:lnSpc>
                <a:spcPts val="3500"/>
              </a:lnSpc>
            </a:pPr>
            <a:r>
              <a:rPr lang="en-US" sz="2500" spc="47" b="true">
                <a:solidFill>
                  <a:srgbClr val="000000"/>
                </a:solidFill>
                <a:latin typeface="Montserrat Bold"/>
                <a:ea typeface="Montserrat Bold"/>
                <a:cs typeface="Montserrat Bold"/>
                <a:sym typeface="Montserrat Bold"/>
              </a:rPr>
              <a:t>Agregrasi Fitur</a:t>
            </a:r>
            <a:r>
              <a:rPr lang="en-US" sz="2500" spc="47">
                <a:solidFill>
                  <a:srgbClr val="000000"/>
                </a:solidFill>
                <a:latin typeface="Montserrat"/>
                <a:ea typeface="Montserrat"/>
                <a:cs typeface="Montserrat"/>
                <a:sym typeface="Montserrat"/>
              </a:rPr>
              <a:t>: Membuat fitur baru   untuk </a:t>
            </a:r>
            <a:r>
              <a:rPr lang="en-US" sz="2500" spc="47" b="true">
                <a:solidFill>
                  <a:srgbClr val="000000"/>
                </a:solidFill>
                <a:latin typeface="Montserrat Bold"/>
                <a:ea typeface="Montserrat Bold"/>
                <a:cs typeface="Montserrat Bold"/>
                <a:sym typeface="Montserrat Bold"/>
              </a:rPr>
              <a:t>luas total,kapasitas garasi,jumlah kamar mandi,usia rumah dan area teras</a:t>
            </a:r>
            <a:r>
              <a:rPr lang="en-US" sz="2500" spc="47">
                <a:solidFill>
                  <a:srgbClr val="000000"/>
                </a:solidFill>
                <a:latin typeface="Montserrat"/>
                <a:ea typeface="Montserrat"/>
                <a:cs typeface="Montserrat"/>
                <a:sym typeface="Montserrat"/>
              </a:rPr>
              <a:t> dengan menggabungkan kolom-kolom terkait.</a:t>
            </a:r>
          </a:p>
          <a:p>
            <a:pPr algn="l" marL="539751" indent="-269876" lvl="1">
              <a:lnSpc>
                <a:spcPts val="3500"/>
              </a:lnSpc>
              <a:buFont typeface="Arial"/>
              <a:buChar char="•"/>
            </a:pPr>
            <a:r>
              <a:rPr lang="en-US" b="true" sz="2500" spc="47">
                <a:solidFill>
                  <a:srgbClr val="000000"/>
                </a:solidFill>
                <a:latin typeface="Montserrat Bold"/>
                <a:ea typeface="Montserrat Bold"/>
                <a:cs typeface="Montserrat Bold"/>
                <a:sym typeface="Montserrat Bold"/>
              </a:rPr>
              <a:t>Menggabungkan atribut garasi dan basement</a:t>
            </a:r>
            <a:r>
              <a:rPr lang="en-US" sz="2500" spc="47">
                <a:solidFill>
                  <a:srgbClr val="000000"/>
                </a:solidFill>
                <a:latin typeface="Montserrat"/>
                <a:ea typeface="Montserrat"/>
                <a:cs typeface="Montserrat"/>
                <a:sym typeface="Montserrat"/>
              </a:rPr>
              <a:t> dalam kolom baru seperti GarageCapacity,GarageAge,TotalBsmtSF,BsmtOverall,lalu mengisi nilai kosong dengan angka 0 atau nilai mode.</a:t>
            </a:r>
          </a:p>
          <a:p>
            <a:pPr algn="l" marL="539751" indent="-269876" lvl="1">
              <a:lnSpc>
                <a:spcPts val="3500"/>
              </a:lnSpc>
              <a:buFont typeface="Arial"/>
              <a:buChar char="•"/>
            </a:pPr>
            <a:r>
              <a:rPr lang="en-US" b="true" sz="2500" spc="47">
                <a:solidFill>
                  <a:srgbClr val="000000"/>
                </a:solidFill>
                <a:latin typeface="Montserrat Bold"/>
                <a:ea typeface="Montserrat Bold"/>
                <a:cs typeface="Montserrat Bold"/>
                <a:sym typeface="Montserrat Bold"/>
              </a:rPr>
              <a:t>Menggabungkan kolom Condition1 dan Condition2 menjadi ConditionScore</a:t>
            </a:r>
            <a:r>
              <a:rPr lang="en-US" sz="2500" spc="47">
                <a:solidFill>
                  <a:srgbClr val="000000"/>
                </a:solidFill>
                <a:latin typeface="Montserrat"/>
                <a:ea typeface="Montserrat"/>
                <a:cs typeface="Montserrat"/>
                <a:sym typeface="Montserrat"/>
              </a:rPr>
              <a:t>,serta Exterior1st dan Exterior2nd menjadi ExteriorOverall,lalu mengisi nilai kosong dengan nilai mode</a:t>
            </a:r>
          </a:p>
          <a:p>
            <a:pPr algn="l" marL="539751" indent="-269876" lvl="1">
              <a:lnSpc>
                <a:spcPts val="3500"/>
              </a:lnSpc>
              <a:buFont typeface="Arial"/>
              <a:buChar char="•"/>
            </a:pPr>
            <a:r>
              <a:rPr lang="en-US" sz="2500" spc="47">
                <a:solidFill>
                  <a:srgbClr val="000000"/>
                </a:solidFill>
                <a:latin typeface="Montserrat"/>
                <a:ea typeface="Montserrat"/>
                <a:cs typeface="Montserrat"/>
                <a:sym typeface="Montserrat"/>
              </a:rPr>
              <a:t>Fitur Biner:</a:t>
            </a:r>
            <a:r>
              <a:rPr lang="en-US" b="true" sz="2500" spc="47">
                <a:solidFill>
                  <a:srgbClr val="000000"/>
                </a:solidFill>
                <a:latin typeface="Montserrat Bold"/>
                <a:ea typeface="Montserrat Bold"/>
                <a:cs typeface="Montserrat Bold"/>
                <a:sym typeface="Montserrat Bold"/>
              </a:rPr>
              <a:t>Mengkonversi PavedDrive  menjadi fitur biner</a:t>
            </a:r>
          </a:p>
        </p:txBody>
      </p:sp>
      <p:sp>
        <p:nvSpPr>
          <p:cNvPr name="TextBox 3" id="3"/>
          <p:cNvSpPr txBox="true"/>
          <p:nvPr/>
        </p:nvSpPr>
        <p:spPr>
          <a:xfrm rot="0">
            <a:off x="1073565" y="5912262"/>
            <a:ext cx="16140869" cy="4402135"/>
          </a:xfrm>
          <a:prstGeom prst="rect">
            <a:avLst/>
          </a:prstGeom>
        </p:spPr>
        <p:txBody>
          <a:bodyPr anchor="t" rtlCol="false" tIns="0" lIns="0" bIns="0" rIns="0">
            <a:spAutoFit/>
          </a:bodyPr>
          <a:lstStyle/>
          <a:p>
            <a:pPr algn="l">
              <a:lnSpc>
                <a:spcPts val="3975"/>
              </a:lnSpc>
            </a:pPr>
            <a:r>
              <a:rPr lang="en-US" sz="2500" spc="60">
                <a:solidFill>
                  <a:srgbClr val="000000"/>
                </a:solidFill>
                <a:latin typeface="Montserrat"/>
                <a:ea typeface="Montserrat"/>
                <a:cs typeface="Montserrat"/>
                <a:sym typeface="Montserrat"/>
              </a:rPr>
              <a:t>Mengisi Nilai Kosong : Mengisi nilai kosong pada LotFrontage dikelompokkan berdasarkan Neighborhood lalu disi dengan nilai median,serta mengisi kolom MasVnrType dan MasVnrArea.</a:t>
            </a:r>
          </a:p>
          <a:p>
            <a:pPr algn="l">
              <a:lnSpc>
                <a:spcPts val="3975"/>
              </a:lnSpc>
            </a:pPr>
            <a:r>
              <a:rPr lang="en-US" sz="2500" spc="60">
                <a:solidFill>
                  <a:srgbClr val="000000"/>
                </a:solidFill>
                <a:latin typeface="Montserrat"/>
                <a:ea typeface="Montserrat"/>
                <a:cs typeface="Montserrat"/>
                <a:sym typeface="Montserrat"/>
              </a:rPr>
              <a:t>Peringkat Ordinal: </a:t>
            </a:r>
            <a:r>
              <a:rPr lang="en-US" sz="2500" spc="60" b="true">
                <a:solidFill>
                  <a:srgbClr val="000000"/>
                </a:solidFill>
                <a:latin typeface="Montserrat Bold"/>
                <a:ea typeface="Montserrat Bold"/>
                <a:cs typeface="Montserrat Bold"/>
                <a:sym typeface="Montserrat Bold"/>
              </a:rPr>
              <a:t>Menerapkan peringkat ordinal pada kolom kategori tertentu(seperti MSSubClass,MSZoning,LotConfig</a:t>
            </a:r>
            <a:r>
              <a:rPr lang="en-US" sz="2500" spc="60">
                <a:solidFill>
                  <a:srgbClr val="000000"/>
                </a:solidFill>
                <a:latin typeface="Montserrat"/>
                <a:ea typeface="Montserrat"/>
                <a:cs typeface="Montserrat"/>
                <a:sym typeface="Montserrat"/>
              </a:rPr>
              <a:t>) menggunakan nilai integer</a:t>
            </a:r>
          </a:p>
          <a:p>
            <a:pPr algn="l">
              <a:lnSpc>
                <a:spcPts val="3975"/>
              </a:lnSpc>
            </a:pPr>
            <a:r>
              <a:rPr lang="en-US" sz="2500" spc="60">
                <a:solidFill>
                  <a:srgbClr val="000000"/>
                </a:solidFill>
                <a:latin typeface="Montserrat"/>
                <a:ea typeface="Montserrat"/>
                <a:cs typeface="Montserrat"/>
                <a:sym typeface="Montserrat"/>
              </a:rPr>
              <a:t>Label Encoder: Menggunakan </a:t>
            </a:r>
            <a:r>
              <a:rPr lang="en-US" sz="2500" spc="60" b="true">
                <a:solidFill>
                  <a:srgbClr val="000000"/>
                </a:solidFill>
                <a:latin typeface="Montserrat Bold"/>
                <a:ea typeface="Montserrat Bold"/>
                <a:cs typeface="Montserrat Bold"/>
                <a:sym typeface="Montserrat Bold"/>
              </a:rPr>
              <a:t>label encoder</a:t>
            </a:r>
            <a:r>
              <a:rPr lang="en-US" sz="2500" spc="60">
                <a:solidFill>
                  <a:srgbClr val="000000"/>
                </a:solidFill>
                <a:latin typeface="Montserrat"/>
                <a:ea typeface="Montserrat"/>
                <a:cs typeface="Montserrat"/>
                <a:sym typeface="Montserrat"/>
              </a:rPr>
              <a:t> pada kolom ordinal</a:t>
            </a:r>
            <a:r>
              <a:rPr lang="en-US" sz="2500" spc="60" b="true">
                <a:solidFill>
                  <a:srgbClr val="000000"/>
                </a:solidFill>
                <a:latin typeface="Montserrat Bold"/>
                <a:ea typeface="Montserrat Bold"/>
                <a:cs typeface="Montserrat Bold"/>
                <a:sym typeface="Montserrat Bold"/>
              </a:rPr>
              <a:t>(GarageOverall,BSMTOverall,ConditionScore,ExteriorOverall,HeatingQuality</a:t>
            </a:r>
            <a:r>
              <a:rPr lang="en-US" sz="2500" spc="60">
                <a:solidFill>
                  <a:srgbClr val="000000"/>
                </a:solidFill>
                <a:latin typeface="Montserrat"/>
                <a:ea typeface="Montserrat"/>
                <a:cs typeface="Montserrat"/>
                <a:sym typeface="Montserrat"/>
              </a:rPr>
              <a:t>) untuk persiapan analisis</a:t>
            </a:r>
            <a:r>
              <a:rPr lang="en-US" sz="2500" spc="60" b="true">
                <a:solidFill>
                  <a:srgbClr val="000000"/>
                </a:solidFill>
                <a:latin typeface="Montserrat Bold"/>
                <a:ea typeface="Montserrat Bold"/>
                <a:cs typeface="Montserrat Bold"/>
                <a:sym typeface="Montserrat Bold"/>
              </a:rPr>
              <a:t>.</a:t>
            </a:r>
          </a:p>
          <a:p>
            <a:pPr algn="l">
              <a:lnSpc>
                <a:spcPts val="3500"/>
              </a:lnSpc>
            </a:pPr>
          </a:p>
          <a:p>
            <a:pPr algn="l">
              <a:lnSpc>
                <a:spcPts val="3500"/>
              </a:lnSpc>
              <a:spcBef>
                <a:spcPct val="0"/>
              </a:spcBef>
            </a:pPr>
          </a:p>
        </p:txBody>
      </p:sp>
      <p:sp>
        <p:nvSpPr>
          <p:cNvPr name="TextBox 4" id="4"/>
          <p:cNvSpPr txBox="true"/>
          <p:nvPr/>
        </p:nvSpPr>
        <p:spPr>
          <a:xfrm rot="0">
            <a:off x="864578" y="395156"/>
            <a:ext cx="11153620" cy="428626"/>
          </a:xfrm>
          <a:prstGeom prst="rect">
            <a:avLst/>
          </a:prstGeom>
        </p:spPr>
        <p:txBody>
          <a:bodyPr anchor="t" rtlCol="false" tIns="0" lIns="0" bIns="0" rIns="0">
            <a:spAutoFit/>
          </a:bodyPr>
          <a:lstStyle/>
          <a:p>
            <a:pPr algn="l">
              <a:lnSpc>
                <a:spcPts val="3300"/>
              </a:lnSpc>
            </a:pPr>
            <a:r>
              <a:rPr lang="en-US" sz="3000" spc="-30" b="true">
                <a:solidFill>
                  <a:srgbClr val="E74D4E"/>
                </a:solidFill>
                <a:latin typeface="Montserrat Bold"/>
                <a:ea typeface="Montserrat Bold"/>
                <a:cs typeface="Montserrat Bold"/>
                <a:sym typeface="Montserrat Bold"/>
              </a:rPr>
              <a:t>Data Collection and Preparation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5002" y="2132034"/>
            <a:ext cx="2137973" cy="2323117"/>
          </a:xfrm>
          <a:custGeom>
            <a:avLst/>
            <a:gdLst/>
            <a:ahLst/>
            <a:cxnLst/>
            <a:rect r="r" b="b" t="t" l="l"/>
            <a:pathLst>
              <a:path h="2323117" w="2137973">
                <a:moveTo>
                  <a:pt x="0" y="0"/>
                </a:moveTo>
                <a:lnTo>
                  <a:pt x="2137972" y="0"/>
                </a:lnTo>
                <a:lnTo>
                  <a:pt x="2137972" y="2323116"/>
                </a:lnTo>
                <a:lnTo>
                  <a:pt x="0" y="2323116"/>
                </a:lnTo>
                <a:lnTo>
                  <a:pt x="0" y="0"/>
                </a:lnTo>
                <a:close/>
              </a:path>
            </a:pathLst>
          </a:custGeom>
          <a:blipFill>
            <a:blip r:embed="rId2"/>
            <a:stretch>
              <a:fillRect l="0" t="0" r="0" b="0"/>
            </a:stretch>
          </a:blipFill>
        </p:spPr>
      </p:sp>
      <p:sp>
        <p:nvSpPr>
          <p:cNvPr name="Freeform 3" id="3"/>
          <p:cNvSpPr/>
          <p:nvPr/>
        </p:nvSpPr>
        <p:spPr>
          <a:xfrm flipH="false" flipV="false" rot="0">
            <a:off x="3382974" y="2132034"/>
            <a:ext cx="2043221" cy="2207020"/>
          </a:xfrm>
          <a:custGeom>
            <a:avLst/>
            <a:gdLst/>
            <a:ahLst/>
            <a:cxnLst/>
            <a:rect r="r" b="b" t="t" l="l"/>
            <a:pathLst>
              <a:path h="2207020" w="2043221">
                <a:moveTo>
                  <a:pt x="0" y="0"/>
                </a:moveTo>
                <a:lnTo>
                  <a:pt x="2043221" y="0"/>
                </a:lnTo>
                <a:lnTo>
                  <a:pt x="2043221" y="2207019"/>
                </a:lnTo>
                <a:lnTo>
                  <a:pt x="0" y="2207019"/>
                </a:lnTo>
                <a:lnTo>
                  <a:pt x="0" y="0"/>
                </a:lnTo>
                <a:close/>
              </a:path>
            </a:pathLst>
          </a:custGeom>
          <a:blipFill>
            <a:blip r:embed="rId3"/>
            <a:stretch>
              <a:fillRect l="-2776" t="0" r="-2776" b="0"/>
            </a:stretch>
          </a:blipFill>
        </p:spPr>
      </p:sp>
      <p:sp>
        <p:nvSpPr>
          <p:cNvPr name="Freeform 4" id="4"/>
          <p:cNvSpPr/>
          <p:nvPr/>
        </p:nvSpPr>
        <p:spPr>
          <a:xfrm flipH="false" flipV="false" rot="0">
            <a:off x="5520758" y="2132034"/>
            <a:ext cx="1841259" cy="2207020"/>
          </a:xfrm>
          <a:custGeom>
            <a:avLst/>
            <a:gdLst/>
            <a:ahLst/>
            <a:cxnLst/>
            <a:rect r="r" b="b" t="t" l="l"/>
            <a:pathLst>
              <a:path h="2207020" w="1841259">
                <a:moveTo>
                  <a:pt x="0" y="0"/>
                </a:moveTo>
                <a:lnTo>
                  <a:pt x="1841259" y="0"/>
                </a:lnTo>
                <a:lnTo>
                  <a:pt x="1841259" y="2207019"/>
                </a:lnTo>
                <a:lnTo>
                  <a:pt x="0" y="2207019"/>
                </a:lnTo>
                <a:lnTo>
                  <a:pt x="0" y="0"/>
                </a:lnTo>
                <a:close/>
              </a:path>
            </a:pathLst>
          </a:custGeom>
          <a:blipFill>
            <a:blip r:embed="rId4"/>
            <a:stretch>
              <a:fillRect l="-9583" t="0" r="-9583" b="0"/>
            </a:stretch>
          </a:blipFill>
        </p:spPr>
      </p:sp>
      <p:sp>
        <p:nvSpPr>
          <p:cNvPr name="Freeform 5" id="5"/>
          <p:cNvSpPr/>
          <p:nvPr/>
        </p:nvSpPr>
        <p:spPr>
          <a:xfrm flipH="false" flipV="false" rot="0">
            <a:off x="7457267" y="2209600"/>
            <a:ext cx="2073909" cy="2167983"/>
          </a:xfrm>
          <a:custGeom>
            <a:avLst/>
            <a:gdLst/>
            <a:ahLst/>
            <a:cxnLst/>
            <a:rect r="r" b="b" t="t" l="l"/>
            <a:pathLst>
              <a:path h="2167983" w="2073909">
                <a:moveTo>
                  <a:pt x="0" y="0"/>
                </a:moveTo>
                <a:lnTo>
                  <a:pt x="2073909" y="0"/>
                </a:lnTo>
                <a:lnTo>
                  <a:pt x="2073909" y="2167984"/>
                </a:lnTo>
                <a:lnTo>
                  <a:pt x="0" y="2167984"/>
                </a:lnTo>
                <a:lnTo>
                  <a:pt x="0" y="0"/>
                </a:lnTo>
                <a:close/>
              </a:path>
            </a:pathLst>
          </a:custGeom>
          <a:blipFill>
            <a:blip r:embed="rId5"/>
            <a:stretch>
              <a:fillRect l="0" t="0" r="0" b="0"/>
            </a:stretch>
          </a:blipFill>
        </p:spPr>
      </p:sp>
      <p:sp>
        <p:nvSpPr>
          <p:cNvPr name="Freeform 6" id="6"/>
          <p:cNvSpPr/>
          <p:nvPr/>
        </p:nvSpPr>
        <p:spPr>
          <a:xfrm flipH="false" flipV="false" rot="0">
            <a:off x="9495617" y="2233022"/>
            <a:ext cx="2040494" cy="2005042"/>
          </a:xfrm>
          <a:custGeom>
            <a:avLst/>
            <a:gdLst/>
            <a:ahLst/>
            <a:cxnLst/>
            <a:rect r="r" b="b" t="t" l="l"/>
            <a:pathLst>
              <a:path h="2005042" w="2040494">
                <a:moveTo>
                  <a:pt x="0" y="0"/>
                </a:moveTo>
                <a:lnTo>
                  <a:pt x="2040495" y="0"/>
                </a:lnTo>
                <a:lnTo>
                  <a:pt x="2040495" y="2005042"/>
                </a:lnTo>
                <a:lnTo>
                  <a:pt x="0" y="2005042"/>
                </a:lnTo>
                <a:lnTo>
                  <a:pt x="0" y="0"/>
                </a:lnTo>
                <a:close/>
              </a:path>
            </a:pathLst>
          </a:custGeom>
          <a:blipFill>
            <a:blip r:embed="rId6"/>
            <a:stretch>
              <a:fillRect l="0" t="0" r="0" b="0"/>
            </a:stretch>
          </a:blipFill>
        </p:spPr>
      </p:sp>
      <p:sp>
        <p:nvSpPr>
          <p:cNvPr name="Freeform 7" id="7"/>
          <p:cNvSpPr/>
          <p:nvPr/>
        </p:nvSpPr>
        <p:spPr>
          <a:xfrm flipH="false" flipV="false" rot="0">
            <a:off x="1370412" y="4726157"/>
            <a:ext cx="1887152" cy="1950932"/>
          </a:xfrm>
          <a:custGeom>
            <a:avLst/>
            <a:gdLst/>
            <a:ahLst/>
            <a:cxnLst/>
            <a:rect r="r" b="b" t="t" l="l"/>
            <a:pathLst>
              <a:path h="1950932" w="1887152">
                <a:moveTo>
                  <a:pt x="0" y="0"/>
                </a:moveTo>
                <a:lnTo>
                  <a:pt x="1887152" y="0"/>
                </a:lnTo>
                <a:lnTo>
                  <a:pt x="1887152" y="1950932"/>
                </a:lnTo>
                <a:lnTo>
                  <a:pt x="0" y="1950932"/>
                </a:lnTo>
                <a:lnTo>
                  <a:pt x="0" y="0"/>
                </a:lnTo>
                <a:close/>
              </a:path>
            </a:pathLst>
          </a:custGeom>
          <a:blipFill>
            <a:blip r:embed="rId7"/>
            <a:stretch>
              <a:fillRect l="0" t="0" r="0" b="0"/>
            </a:stretch>
          </a:blipFill>
        </p:spPr>
      </p:sp>
      <p:sp>
        <p:nvSpPr>
          <p:cNvPr name="Freeform 8" id="8"/>
          <p:cNvSpPr/>
          <p:nvPr/>
        </p:nvSpPr>
        <p:spPr>
          <a:xfrm flipH="false" flipV="false" rot="0">
            <a:off x="3382974" y="4726157"/>
            <a:ext cx="1705315" cy="1950932"/>
          </a:xfrm>
          <a:custGeom>
            <a:avLst/>
            <a:gdLst/>
            <a:ahLst/>
            <a:cxnLst/>
            <a:rect r="r" b="b" t="t" l="l"/>
            <a:pathLst>
              <a:path h="1950932" w="1705315">
                <a:moveTo>
                  <a:pt x="0" y="0"/>
                </a:moveTo>
                <a:lnTo>
                  <a:pt x="1705316" y="0"/>
                </a:lnTo>
                <a:lnTo>
                  <a:pt x="1705316" y="1950932"/>
                </a:lnTo>
                <a:lnTo>
                  <a:pt x="0" y="1950932"/>
                </a:lnTo>
                <a:lnTo>
                  <a:pt x="0" y="0"/>
                </a:lnTo>
                <a:close/>
              </a:path>
            </a:pathLst>
          </a:custGeom>
          <a:blipFill>
            <a:blip r:embed="rId8"/>
            <a:stretch>
              <a:fillRect l="-4556" t="0" r="-4556" b="0"/>
            </a:stretch>
          </a:blipFill>
        </p:spPr>
      </p:sp>
      <p:sp>
        <p:nvSpPr>
          <p:cNvPr name="Freeform 9" id="9"/>
          <p:cNvSpPr/>
          <p:nvPr/>
        </p:nvSpPr>
        <p:spPr>
          <a:xfrm flipH="false" flipV="false" rot="0">
            <a:off x="5212115" y="4852467"/>
            <a:ext cx="1754923" cy="1824622"/>
          </a:xfrm>
          <a:custGeom>
            <a:avLst/>
            <a:gdLst/>
            <a:ahLst/>
            <a:cxnLst/>
            <a:rect r="r" b="b" t="t" l="l"/>
            <a:pathLst>
              <a:path h="1824622" w="1754923">
                <a:moveTo>
                  <a:pt x="0" y="0"/>
                </a:moveTo>
                <a:lnTo>
                  <a:pt x="1754923" y="0"/>
                </a:lnTo>
                <a:lnTo>
                  <a:pt x="1754923" y="1824622"/>
                </a:lnTo>
                <a:lnTo>
                  <a:pt x="0" y="1824622"/>
                </a:lnTo>
                <a:lnTo>
                  <a:pt x="0" y="0"/>
                </a:lnTo>
                <a:close/>
              </a:path>
            </a:pathLst>
          </a:custGeom>
          <a:blipFill>
            <a:blip r:embed="rId9"/>
            <a:stretch>
              <a:fillRect l="-3718" t="0" r="-3718" b="0"/>
            </a:stretch>
          </a:blipFill>
        </p:spPr>
      </p:sp>
      <p:sp>
        <p:nvSpPr>
          <p:cNvPr name="Freeform 10" id="10"/>
          <p:cNvSpPr/>
          <p:nvPr/>
        </p:nvSpPr>
        <p:spPr>
          <a:xfrm flipH="false" flipV="false" rot="0">
            <a:off x="7090863" y="4762832"/>
            <a:ext cx="1788513" cy="1914257"/>
          </a:xfrm>
          <a:custGeom>
            <a:avLst/>
            <a:gdLst/>
            <a:ahLst/>
            <a:cxnLst/>
            <a:rect r="r" b="b" t="t" l="l"/>
            <a:pathLst>
              <a:path h="1914257" w="1788513">
                <a:moveTo>
                  <a:pt x="0" y="0"/>
                </a:moveTo>
                <a:lnTo>
                  <a:pt x="1788512" y="0"/>
                </a:lnTo>
                <a:lnTo>
                  <a:pt x="1788512" y="1914257"/>
                </a:lnTo>
                <a:lnTo>
                  <a:pt x="0" y="1914257"/>
                </a:lnTo>
                <a:lnTo>
                  <a:pt x="0" y="0"/>
                </a:lnTo>
                <a:close/>
              </a:path>
            </a:pathLst>
          </a:custGeom>
          <a:blipFill>
            <a:blip r:embed="rId10"/>
            <a:stretch>
              <a:fillRect l="-976" t="0" r="-976" b="0"/>
            </a:stretch>
          </a:blipFill>
        </p:spPr>
      </p:sp>
      <p:sp>
        <p:nvSpPr>
          <p:cNvPr name="Freeform 11" id="11"/>
          <p:cNvSpPr/>
          <p:nvPr/>
        </p:nvSpPr>
        <p:spPr>
          <a:xfrm flipH="false" flipV="false" rot="0">
            <a:off x="9003200" y="4762832"/>
            <a:ext cx="1813592" cy="1787997"/>
          </a:xfrm>
          <a:custGeom>
            <a:avLst/>
            <a:gdLst/>
            <a:ahLst/>
            <a:cxnLst/>
            <a:rect r="r" b="b" t="t" l="l"/>
            <a:pathLst>
              <a:path h="1787997" w="1813592">
                <a:moveTo>
                  <a:pt x="0" y="0"/>
                </a:moveTo>
                <a:lnTo>
                  <a:pt x="1813593" y="0"/>
                </a:lnTo>
                <a:lnTo>
                  <a:pt x="1813593" y="1787997"/>
                </a:lnTo>
                <a:lnTo>
                  <a:pt x="0" y="1787997"/>
                </a:lnTo>
                <a:lnTo>
                  <a:pt x="0" y="0"/>
                </a:lnTo>
                <a:close/>
              </a:path>
            </a:pathLst>
          </a:custGeom>
          <a:blipFill>
            <a:blip r:embed="rId11"/>
            <a:stretch>
              <a:fillRect l="0" t="0" r="0" b="0"/>
            </a:stretch>
          </a:blipFill>
        </p:spPr>
      </p:sp>
      <p:sp>
        <p:nvSpPr>
          <p:cNvPr name="Freeform 12" id="12"/>
          <p:cNvSpPr/>
          <p:nvPr/>
        </p:nvSpPr>
        <p:spPr>
          <a:xfrm flipH="false" flipV="false" rot="0">
            <a:off x="11631362" y="2296247"/>
            <a:ext cx="1867477" cy="1878593"/>
          </a:xfrm>
          <a:custGeom>
            <a:avLst/>
            <a:gdLst/>
            <a:ahLst/>
            <a:cxnLst/>
            <a:rect r="r" b="b" t="t" l="l"/>
            <a:pathLst>
              <a:path h="1878593" w="1867477">
                <a:moveTo>
                  <a:pt x="0" y="0"/>
                </a:moveTo>
                <a:lnTo>
                  <a:pt x="1867476" y="0"/>
                </a:lnTo>
                <a:lnTo>
                  <a:pt x="1867476" y="1878593"/>
                </a:lnTo>
                <a:lnTo>
                  <a:pt x="0" y="1878593"/>
                </a:lnTo>
                <a:lnTo>
                  <a:pt x="0" y="0"/>
                </a:lnTo>
                <a:close/>
              </a:path>
            </a:pathLst>
          </a:custGeom>
          <a:blipFill>
            <a:blip r:embed="rId12"/>
            <a:stretch>
              <a:fillRect l="0" t="0" r="0" b="0"/>
            </a:stretch>
          </a:blipFill>
        </p:spPr>
      </p:sp>
      <p:sp>
        <p:nvSpPr>
          <p:cNvPr name="Freeform 13" id="13"/>
          <p:cNvSpPr/>
          <p:nvPr/>
        </p:nvSpPr>
        <p:spPr>
          <a:xfrm flipH="false" flipV="false" rot="0">
            <a:off x="10940618" y="4715662"/>
            <a:ext cx="1796862" cy="1835168"/>
          </a:xfrm>
          <a:custGeom>
            <a:avLst/>
            <a:gdLst/>
            <a:ahLst/>
            <a:cxnLst/>
            <a:rect r="r" b="b" t="t" l="l"/>
            <a:pathLst>
              <a:path h="1835168" w="1796862">
                <a:moveTo>
                  <a:pt x="0" y="0"/>
                </a:moveTo>
                <a:lnTo>
                  <a:pt x="1796862" y="0"/>
                </a:lnTo>
                <a:lnTo>
                  <a:pt x="1796862" y="1835167"/>
                </a:lnTo>
                <a:lnTo>
                  <a:pt x="0" y="1835167"/>
                </a:lnTo>
                <a:lnTo>
                  <a:pt x="0" y="0"/>
                </a:lnTo>
                <a:close/>
              </a:path>
            </a:pathLst>
          </a:custGeom>
          <a:blipFill>
            <a:blip r:embed="rId13"/>
            <a:stretch>
              <a:fillRect l="0" t="0" r="0" b="0"/>
            </a:stretch>
          </a:blipFill>
        </p:spPr>
      </p:sp>
      <p:sp>
        <p:nvSpPr>
          <p:cNvPr name="Freeform 14" id="14"/>
          <p:cNvSpPr/>
          <p:nvPr/>
        </p:nvSpPr>
        <p:spPr>
          <a:xfrm flipH="false" flipV="false" rot="0">
            <a:off x="1370412" y="6943789"/>
            <a:ext cx="1872373" cy="1865045"/>
          </a:xfrm>
          <a:custGeom>
            <a:avLst/>
            <a:gdLst/>
            <a:ahLst/>
            <a:cxnLst/>
            <a:rect r="r" b="b" t="t" l="l"/>
            <a:pathLst>
              <a:path h="1865045" w="1872373">
                <a:moveTo>
                  <a:pt x="0" y="0"/>
                </a:moveTo>
                <a:lnTo>
                  <a:pt x="1872374" y="0"/>
                </a:lnTo>
                <a:lnTo>
                  <a:pt x="1872374" y="1865045"/>
                </a:lnTo>
                <a:lnTo>
                  <a:pt x="0" y="1865045"/>
                </a:lnTo>
                <a:lnTo>
                  <a:pt x="0" y="0"/>
                </a:lnTo>
                <a:close/>
              </a:path>
            </a:pathLst>
          </a:custGeom>
          <a:blipFill>
            <a:blip r:embed="rId14"/>
            <a:stretch>
              <a:fillRect l="0" t="0" r="0" b="0"/>
            </a:stretch>
          </a:blipFill>
        </p:spPr>
      </p:sp>
      <p:sp>
        <p:nvSpPr>
          <p:cNvPr name="Freeform 15" id="15"/>
          <p:cNvSpPr/>
          <p:nvPr/>
        </p:nvSpPr>
        <p:spPr>
          <a:xfrm flipH="false" flipV="false" rot="0">
            <a:off x="3562089" y="7191439"/>
            <a:ext cx="1684992" cy="1865045"/>
          </a:xfrm>
          <a:custGeom>
            <a:avLst/>
            <a:gdLst/>
            <a:ahLst/>
            <a:cxnLst/>
            <a:rect r="r" b="b" t="t" l="l"/>
            <a:pathLst>
              <a:path h="1865045" w="1684992">
                <a:moveTo>
                  <a:pt x="0" y="0"/>
                </a:moveTo>
                <a:lnTo>
                  <a:pt x="1684991" y="0"/>
                </a:lnTo>
                <a:lnTo>
                  <a:pt x="1684991" y="1865045"/>
                </a:lnTo>
                <a:lnTo>
                  <a:pt x="0" y="1865045"/>
                </a:lnTo>
                <a:lnTo>
                  <a:pt x="0" y="0"/>
                </a:lnTo>
                <a:close/>
              </a:path>
            </a:pathLst>
          </a:custGeom>
          <a:blipFill>
            <a:blip r:embed="rId15"/>
            <a:stretch>
              <a:fillRect l="-2507" t="0" r="-2507" b="0"/>
            </a:stretch>
          </a:blipFill>
        </p:spPr>
      </p:sp>
      <p:sp>
        <p:nvSpPr>
          <p:cNvPr name="Freeform 16" id="16"/>
          <p:cNvSpPr/>
          <p:nvPr/>
        </p:nvSpPr>
        <p:spPr>
          <a:xfrm flipH="false" flipV="false" rot="0">
            <a:off x="5570930" y="7002023"/>
            <a:ext cx="1904976" cy="2054461"/>
          </a:xfrm>
          <a:custGeom>
            <a:avLst/>
            <a:gdLst/>
            <a:ahLst/>
            <a:cxnLst/>
            <a:rect r="r" b="b" t="t" l="l"/>
            <a:pathLst>
              <a:path h="2054461" w="1904976">
                <a:moveTo>
                  <a:pt x="0" y="0"/>
                </a:moveTo>
                <a:lnTo>
                  <a:pt x="1904977" y="0"/>
                </a:lnTo>
                <a:lnTo>
                  <a:pt x="1904977" y="2054461"/>
                </a:lnTo>
                <a:lnTo>
                  <a:pt x="0" y="2054461"/>
                </a:lnTo>
                <a:lnTo>
                  <a:pt x="0" y="0"/>
                </a:lnTo>
                <a:close/>
              </a:path>
            </a:pathLst>
          </a:custGeom>
          <a:blipFill>
            <a:blip r:embed="rId16"/>
            <a:stretch>
              <a:fillRect l="0" t="0" r="0" b="0"/>
            </a:stretch>
          </a:blipFill>
        </p:spPr>
      </p:sp>
      <p:sp>
        <p:nvSpPr>
          <p:cNvPr name="Freeform 17" id="17"/>
          <p:cNvSpPr/>
          <p:nvPr/>
        </p:nvSpPr>
        <p:spPr>
          <a:xfrm flipH="false" flipV="false" rot="0">
            <a:off x="7788359" y="6892191"/>
            <a:ext cx="2182033" cy="2164293"/>
          </a:xfrm>
          <a:custGeom>
            <a:avLst/>
            <a:gdLst/>
            <a:ahLst/>
            <a:cxnLst/>
            <a:rect r="r" b="b" t="t" l="l"/>
            <a:pathLst>
              <a:path h="2164293" w="2182033">
                <a:moveTo>
                  <a:pt x="0" y="0"/>
                </a:moveTo>
                <a:lnTo>
                  <a:pt x="2182033" y="0"/>
                </a:lnTo>
                <a:lnTo>
                  <a:pt x="2182033" y="2164293"/>
                </a:lnTo>
                <a:lnTo>
                  <a:pt x="0" y="2164293"/>
                </a:lnTo>
                <a:lnTo>
                  <a:pt x="0" y="0"/>
                </a:lnTo>
                <a:close/>
              </a:path>
            </a:pathLst>
          </a:custGeom>
          <a:blipFill>
            <a:blip r:embed="rId17"/>
            <a:stretch>
              <a:fillRect l="0" t="0" r="0" b="0"/>
            </a:stretch>
          </a:blipFill>
        </p:spPr>
      </p:sp>
      <p:sp>
        <p:nvSpPr>
          <p:cNvPr name="Freeform 18" id="18"/>
          <p:cNvSpPr/>
          <p:nvPr/>
        </p:nvSpPr>
        <p:spPr>
          <a:xfrm flipH="false" flipV="false" rot="0">
            <a:off x="10284717" y="6824289"/>
            <a:ext cx="1897603" cy="2232195"/>
          </a:xfrm>
          <a:custGeom>
            <a:avLst/>
            <a:gdLst/>
            <a:ahLst/>
            <a:cxnLst/>
            <a:rect r="r" b="b" t="t" l="l"/>
            <a:pathLst>
              <a:path h="2232195" w="1897603">
                <a:moveTo>
                  <a:pt x="0" y="0"/>
                </a:moveTo>
                <a:lnTo>
                  <a:pt x="1897603" y="0"/>
                </a:lnTo>
                <a:lnTo>
                  <a:pt x="1897603" y="2232195"/>
                </a:lnTo>
                <a:lnTo>
                  <a:pt x="0" y="2232195"/>
                </a:lnTo>
                <a:lnTo>
                  <a:pt x="0" y="0"/>
                </a:lnTo>
                <a:close/>
              </a:path>
            </a:pathLst>
          </a:custGeom>
          <a:blipFill>
            <a:blip r:embed="rId18"/>
            <a:stretch>
              <a:fillRect l="-6239" t="0" r="-6239" b="0"/>
            </a:stretch>
          </a:blipFill>
        </p:spPr>
      </p:sp>
      <p:sp>
        <p:nvSpPr>
          <p:cNvPr name="Freeform 19" id="19"/>
          <p:cNvSpPr/>
          <p:nvPr/>
        </p:nvSpPr>
        <p:spPr>
          <a:xfrm flipH="false" flipV="false" rot="0">
            <a:off x="13594088" y="2332064"/>
            <a:ext cx="1769640" cy="1923057"/>
          </a:xfrm>
          <a:custGeom>
            <a:avLst/>
            <a:gdLst/>
            <a:ahLst/>
            <a:cxnLst/>
            <a:rect r="r" b="b" t="t" l="l"/>
            <a:pathLst>
              <a:path h="1923057" w="1769640">
                <a:moveTo>
                  <a:pt x="0" y="0"/>
                </a:moveTo>
                <a:lnTo>
                  <a:pt x="1769641" y="0"/>
                </a:lnTo>
                <a:lnTo>
                  <a:pt x="1769641" y="1923056"/>
                </a:lnTo>
                <a:lnTo>
                  <a:pt x="0" y="1923056"/>
                </a:lnTo>
                <a:lnTo>
                  <a:pt x="0" y="0"/>
                </a:lnTo>
                <a:close/>
              </a:path>
            </a:pathLst>
          </a:custGeom>
          <a:blipFill>
            <a:blip r:embed="rId19"/>
            <a:stretch>
              <a:fillRect l="0" t="0" r="0" b="0"/>
            </a:stretch>
          </a:blipFill>
        </p:spPr>
      </p:sp>
      <p:sp>
        <p:nvSpPr>
          <p:cNvPr name="Freeform 20" id="20"/>
          <p:cNvSpPr/>
          <p:nvPr/>
        </p:nvSpPr>
        <p:spPr>
          <a:xfrm flipH="false" flipV="false" rot="0">
            <a:off x="12861305" y="4679496"/>
            <a:ext cx="1881333" cy="2044253"/>
          </a:xfrm>
          <a:custGeom>
            <a:avLst/>
            <a:gdLst/>
            <a:ahLst/>
            <a:cxnLst/>
            <a:rect r="r" b="b" t="t" l="l"/>
            <a:pathLst>
              <a:path h="2044253" w="1881333">
                <a:moveTo>
                  <a:pt x="0" y="0"/>
                </a:moveTo>
                <a:lnTo>
                  <a:pt x="1881333" y="0"/>
                </a:lnTo>
                <a:lnTo>
                  <a:pt x="1881333" y="2044253"/>
                </a:lnTo>
                <a:lnTo>
                  <a:pt x="0" y="2044253"/>
                </a:lnTo>
                <a:lnTo>
                  <a:pt x="0" y="0"/>
                </a:lnTo>
                <a:close/>
              </a:path>
            </a:pathLst>
          </a:custGeom>
          <a:blipFill>
            <a:blip r:embed="rId20"/>
            <a:stretch>
              <a:fillRect l="0" t="0" r="0" b="0"/>
            </a:stretch>
          </a:blipFill>
        </p:spPr>
      </p:sp>
      <p:sp>
        <p:nvSpPr>
          <p:cNvPr name="Freeform 21" id="21"/>
          <p:cNvSpPr/>
          <p:nvPr/>
        </p:nvSpPr>
        <p:spPr>
          <a:xfrm flipH="false" flipV="false" rot="0">
            <a:off x="12647780" y="6842267"/>
            <a:ext cx="2094859" cy="2264140"/>
          </a:xfrm>
          <a:custGeom>
            <a:avLst/>
            <a:gdLst/>
            <a:ahLst/>
            <a:cxnLst/>
            <a:rect r="r" b="b" t="t" l="l"/>
            <a:pathLst>
              <a:path h="2264140" w="2094859">
                <a:moveTo>
                  <a:pt x="0" y="0"/>
                </a:moveTo>
                <a:lnTo>
                  <a:pt x="2094858" y="0"/>
                </a:lnTo>
                <a:lnTo>
                  <a:pt x="2094858" y="2264141"/>
                </a:lnTo>
                <a:lnTo>
                  <a:pt x="0" y="2264141"/>
                </a:lnTo>
                <a:lnTo>
                  <a:pt x="0" y="0"/>
                </a:lnTo>
                <a:close/>
              </a:path>
            </a:pathLst>
          </a:custGeom>
          <a:blipFill>
            <a:blip r:embed="rId21"/>
            <a:stretch>
              <a:fillRect l="0" t="0" r="0" b="0"/>
            </a:stretch>
          </a:blipFill>
        </p:spPr>
      </p:sp>
      <p:sp>
        <p:nvSpPr>
          <p:cNvPr name="Freeform 22" id="22"/>
          <p:cNvSpPr/>
          <p:nvPr/>
        </p:nvSpPr>
        <p:spPr>
          <a:xfrm flipH="false" flipV="false" rot="0">
            <a:off x="15714188" y="4438935"/>
            <a:ext cx="2212274" cy="2504854"/>
          </a:xfrm>
          <a:custGeom>
            <a:avLst/>
            <a:gdLst/>
            <a:ahLst/>
            <a:cxnLst/>
            <a:rect r="r" b="b" t="t" l="l"/>
            <a:pathLst>
              <a:path h="2504854" w="2212274">
                <a:moveTo>
                  <a:pt x="0" y="0"/>
                </a:moveTo>
                <a:lnTo>
                  <a:pt x="2212274" y="0"/>
                </a:lnTo>
                <a:lnTo>
                  <a:pt x="2212274" y="2504854"/>
                </a:lnTo>
                <a:lnTo>
                  <a:pt x="0" y="2504854"/>
                </a:lnTo>
                <a:lnTo>
                  <a:pt x="0" y="0"/>
                </a:lnTo>
                <a:close/>
              </a:path>
            </a:pathLst>
          </a:custGeom>
          <a:blipFill>
            <a:blip r:embed="rId22"/>
            <a:stretch>
              <a:fillRect l="0" t="0" r="-111996" b="0"/>
            </a:stretch>
          </a:blipFill>
        </p:spPr>
      </p:sp>
      <p:sp>
        <p:nvSpPr>
          <p:cNvPr name="TextBox 23" id="23"/>
          <p:cNvSpPr txBox="true"/>
          <p:nvPr/>
        </p:nvSpPr>
        <p:spPr>
          <a:xfrm rot="0">
            <a:off x="6900912" y="1204781"/>
            <a:ext cx="4486176" cy="339723"/>
          </a:xfrm>
          <a:prstGeom prst="rect">
            <a:avLst/>
          </a:prstGeom>
        </p:spPr>
        <p:txBody>
          <a:bodyPr anchor="t" rtlCol="false" tIns="0" lIns="0" bIns="0" rIns="0">
            <a:spAutoFit/>
          </a:bodyPr>
          <a:lstStyle/>
          <a:p>
            <a:pPr algn="ctr">
              <a:lnSpc>
                <a:spcPts val="2800"/>
              </a:lnSpc>
              <a:spcBef>
                <a:spcPct val="0"/>
              </a:spcBef>
            </a:pPr>
            <a:r>
              <a:rPr lang="en-US" b="true" sz="2000">
                <a:solidFill>
                  <a:srgbClr val="000000"/>
                </a:solidFill>
                <a:latin typeface="Montserrat Bold"/>
                <a:ea typeface="Montserrat Bold"/>
                <a:cs typeface="Montserrat Bold"/>
                <a:sym typeface="Montserrat Bold"/>
              </a:rPr>
              <a:t>Distribution of Numerical Feature</a:t>
            </a:r>
          </a:p>
        </p:txBody>
      </p:sp>
      <p:sp>
        <p:nvSpPr>
          <p:cNvPr name="TextBox 24" id="24"/>
          <p:cNvSpPr txBox="true"/>
          <p:nvPr/>
        </p:nvSpPr>
        <p:spPr>
          <a:xfrm rot="0">
            <a:off x="864578" y="395156"/>
            <a:ext cx="11153620" cy="428626"/>
          </a:xfrm>
          <a:prstGeom prst="rect">
            <a:avLst/>
          </a:prstGeom>
        </p:spPr>
        <p:txBody>
          <a:bodyPr anchor="t" rtlCol="false" tIns="0" lIns="0" bIns="0" rIns="0">
            <a:spAutoFit/>
          </a:bodyPr>
          <a:lstStyle/>
          <a:p>
            <a:pPr algn="l">
              <a:lnSpc>
                <a:spcPts val="3300"/>
              </a:lnSpc>
            </a:pPr>
            <a:r>
              <a:rPr lang="en-US" sz="3000" spc="-30" b="true">
                <a:solidFill>
                  <a:srgbClr val="E74D4E"/>
                </a:solidFill>
                <a:latin typeface="Montserrat Bold"/>
                <a:ea typeface="Montserrat Bold"/>
                <a:cs typeface="Montserrat Bold"/>
                <a:sym typeface="Montserrat Bold"/>
              </a:rPr>
              <a:t>Data Collection and Preparation</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5147" y="721995"/>
            <a:ext cx="9439405" cy="670560"/>
          </a:xfrm>
          <a:prstGeom prst="rect">
            <a:avLst/>
          </a:prstGeom>
        </p:spPr>
        <p:txBody>
          <a:bodyPr anchor="t" rtlCol="false" tIns="0" lIns="0" bIns="0" rIns="0">
            <a:spAutoFit/>
          </a:bodyPr>
          <a:lstStyle/>
          <a:p>
            <a:pPr algn="l">
              <a:lnSpc>
                <a:spcPts val="5280"/>
              </a:lnSpc>
            </a:pPr>
            <a:r>
              <a:rPr lang="en-US" sz="4800" spc="-48" b="true">
                <a:solidFill>
                  <a:srgbClr val="E74D4E"/>
                </a:solidFill>
                <a:latin typeface="Montserrat Bold"/>
                <a:ea typeface="Montserrat Bold"/>
                <a:cs typeface="Montserrat Bold"/>
                <a:sym typeface="Montserrat Bold"/>
              </a:rPr>
              <a:t>Model Development</a:t>
            </a:r>
          </a:p>
        </p:txBody>
      </p:sp>
      <p:sp>
        <p:nvSpPr>
          <p:cNvPr name="TextBox 3" id="3"/>
          <p:cNvSpPr txBox="true"/>
          <p:nvPr/>
        </p:nvSpPr>
        <p:spPr>
          <a:xfrm rot="0">
            <a:off x="725147" y="1807300"/>
            <a:ext cx="16534153" cy="6414564"/>
          </a:xfrm>
          <a:prstGeom prst="rect">
            <a:avLst/>
          </a:prstGeom>
        </p:spPr>
        <p:txBody>
          <a:bodyPr anchor="t" rtlCol="false" tIns="0" lIns="0" bIns="0" rIns="0">
            <a:spAutoFit/>
          </a:bodyPr>
          <a:lstStyle/>
          <a:p>
            <a:pPr algn="l">
              <a:lnSpc>
                <a:spcPts val="3966"/>
              </a:lnSpc>
            </a:pPr>
            <a:r>
              <a:rPr lang="en-US" sz="2833">
                <a:solidFill>
                  <a:srgbClr val="000000"/>
                </a:solidFill>
                <a:latin typeface="Montserrat"/>
                <a:ea typeface="Montserrat"/>
                <a:cs typeface="Montserrat"/>
                <a:sym typeface="Montserrat"/>
              </a:rPr>
              <a:t>Pengembangan Model dilakukan dengan beberapa Algoritma dan Teknik Hyperparameter Tunning</a:t>
            </a:r>
          </a:p>
          <a:p>
            <a:pPr algn="l">
              <a:lnSpc>
                <a:spcPts val="3966"/>
              </a:lnSpc>
            </a:pPr>
          </a:p>
          <a:p>
            <a:pPr algn="l">
              <a:lnSpc>
                <a:spcPts val="3966"/>
              </a:lnSpc>
            </a:pPr>
            <a:r>
              <a:rPr lang="en-US" sz="2833">
                <a:solidFill>
                  <a:srgbClr val="000000"/>
                </a:solidFill>
                <a:latin typeface="Montserrat"/>
                <a:ea typeface="Montserrat"/>
                <a:cs typeface="Montserrat"/>
                <a:sym typeface="Montserrat"/>
              </a:rPr>
              <a:t>1.Algoritma Model</a:t>
            </a:r>
          </a:p>
          <a:p>
            <a:pPr algn="l" marL="611672" indent="-305836" lvl="1">
              <a:lnSpc>
                <a:spcPts val="3966"/>
              </a:lnSpc>
              <a:buFont typeface="Arial"/>
              <a:buChar char="•"/>
            </a:pPr>
            <a:r>
              <a:rPr lang="en-US" sz="2833">
                <a:solidFill>
                  <a:srgbClr val="000000"/>
                </a:solidFill>
                <a:latin typeface="Montserrat"/>
                <a:ea typeface="Montserrat"/>
                <a:cs typeface="Montserrat"/>
                <a:sym typeface="Montserrat"/>
              </a:rPr>
              <a:t>Linear Regression</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Random Forest</a:t>
            </a:r>
          </a:p>
          <a:p>
            <a:pPr algn="l" marL="611672" indent="-305836" lvl="1">
              <a:lnSpc>
                <a:spcPts val="3966"/>
              </a:lnSpc>
              <a:buFont typeface="Arial"/>
              <a:buChar char="•"/>
            </a:pPr>
            <a:r>
              <a:rPr lang="en-US" sz="2833">
                <a:solidFill>
                  <a:srgbClr val="000000"/>
                </a:solidFill>
                <a:latin typeface="Montserrat"/>
                <a:ea typeface="Montserrat"/>
                <a:cs typeface="Montserrat"/>
                <a:sym typeface="Montserrat"/>
              </a:rPr>
              <a:t>Lasso</a:t>
            </a:r>
          </a:p>
          <a:p>
            <a:pPr algn="l" marL="611672" indent="-305836" lvl="1">
              <a:lnSpc>
                <a:spcPts val="3966"/>
              </a:lnSpc>
              <a:buFont typeface="Arial"/>
              <a:buChar char="•"/>
            </a:pPr>
            <a:r>
              <a:rPr lang="en-US" sz="2833">
                <a:solidFill>
                  <a:srgbClr val="000000"/>
                </a:solidFill>
                <a:latin typeface="Montserrat"/>
                <a:ea typeface="Montserrat"/>
                <a:cs typeface="Montserrat"/>
                <a:sym typeface="Montserrat"/>
              </a:rPr>
              <a:t>Ridge</a:t>
            </a:r>
          </a:p>
          <a:p>
            <a:pPr algn="l" marL="611672" indent="-305836" lvl="1">
              <a:lnSpc>
                <a:spcPts val="3966"/>
              </a:lnSpc>
              <a:buFont typeface="Arial"/>
              <a:buChar char="•"/>
            </a:pPr>
            <a:r>
              <a:rPr lang="en-US" sz="2833">
                <a:solidFill>
                  <a:srgbClr val="000000"/>
                </a:solidFill>
                <a:latin typeface="Montserrat"/>
                <a:ea typeface="Montserrat"/>
                <a:cs typeface="Montserrat"/>
                <a:sym typeface="Montserrat"/>
              </a:rPr>
              <a:t>AdaBoost</a:t>
            </a:r>
          </a:p>
          <a:p>
            <a:pPr algn="l" marL="611672" indent="-305836" lvl="1">
              <a:lnSpc>
                <a:spcPts val="3966"/>
              </a:lnSpc>
              <a:buFont typeface="Arial"/>
              <a:buChar char="•"/>
            </a:pPr>
            <a:r>
              <a:rPr lang="en-US" sz="2833">
                <a:solidFill>
                  <a:srgbClr val="000000"/>
                </a:solidFill>
                <a:latin typeface="Montserrat"/>
                <a:ea typeface="Montserrat"/>
                <a:cs typeface="Montserrat"/>
                <a:sym typeface="Montserrat"/>
              </a:rPr>
              <a:t>XG Boost</a:t>
            </a:r>
          </a:p>
          <a:p>
            <a:pPr algn="l">
              <a:lnSpc>
                <a:spcPts val="3966"/>
              </a:lnSpc>
            </a:pPr>
          </a:p>
          <a:p>
            <a:pPr algn="l">
              <a:lnSpc>
                <a:spcPts val="3966"/>
              </a:lnSpc>
            </a:pPr>
            <a:r>
              <a:rPr lang="en-US" sz="2833">
                <a:solidFill>
                  <a:srgbClr val="000000"/>
                </a:solidFill>
                <a:latin typeface="Montserrat"/>
                <a:ea typeface="Montserrat"/>
                <a:cs typeface="Montserrat"/>
                <a:sym typeface="Montserrat"/>
              </a:rPr>
              <a:t>2.Hyperparameter Tunning : Random Search</a:t>
            </a:r>
          </a:p>
          <a:p>
            <a:pPr algn="l">
              <a:lnSpc>
                <a:spcPts val="3966"/>
              </a:lnSpc>
            </a:pPr>
            <a:r>
              <a:rPr lang="en-US" sz="2833">
                <a:solidFill>
                  <a:srgbClr val="000000"/>
                </a:solidFill>
                <a:latin typeface="Montserrat"/>
                <a:ea typeface="Montserrat"/>
                <a:cs typeface="Montserrat"/>
                <a:sym typeface="Montserrat"/>
              </a:rPr>
              <a:t>Hyperparameter ini kami pilih karena lebih efisien dan efektif</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57691" y="339090"/>
            <a:ext cx="9439405" cy="565150"/>
          </a:xfrm>
          <a:prstGeom prst="rect">
            <a:avLst/>
          </a:prstGeom>
        </p:spPr>
        <p:txBody>
          <a:bodyPr anchor="t" rtlCol="false" tIns="0" lIns="0" bIns="0" rIns="0">
            <a:spAutoFit/>
          </a:bodyPr>
          <a:lstStyle/>
          <a:p>
            <a:pPr algn="l">
              <a:lnSpc>
                <a:spcPts val="4400"/>
              </a:lnSpc>
            </a:pPr>
            <a:r>
              <a:rPr lang="en-US" sz="4000" spc="-40" b="true">
                <a:solidFill>
                  <a:srgbClr val="E74D4E"/>
                </a:solidFill>
                <a:latin typeface="Montserrat Bold"/>
                <a:ea typeface="Montserrat Bold"/>
                <a:cs typeface="Montserrat Bold"/>
                <a:sym typeface="Montserrat Bold"/>
              </a:rPr>
              <a:t>Training &amp; Optimization</a:t>
            </a:r>
          </a:p>
        </p:txBody>
      </p:sp>
      <p:sp>
        <p:nvSpPr>
          <p:cNvPr name="TextBox 3" id="3"/>
          <p:cNvSpPr txBox="true"/>
          <p:nvPr/>
        </p:nvSpPr>
        <p:spPr>
          <a:xfrm rot="0">
            <a:off x="1028700" y="1108696"/>
            <a:ext cx="15717214" cy="8731642"/>
          </a:xfrm>
          <a:prstGeom prst="rect">
            <a:avLst/>
          </a:prstGeom>
        </p:spPr>
        <p:txBody>
          <a:bodyPr anchor="t" rtlCol="false" tIns="0" lIns="0" bIns="0" rIns="0">
            <a:spAutoFit/>
          </a:bodyPr>
          <a:lstStyle/>
          <a:p>
            <a:pPr algn="l">
              <a:lnSpc>
                <a:spcPts val="3828"/>
              </a:lnSpc>
            </a:pPr>
            <a:r>
              <a:rPr lang="en-US" sz="2734" b="true">
                <a:solidFill>
                  <a:srgbClr val="000000"/>
                </a:solidFill>
                <a:latin typeface="Montserrat Bold"/>
                <a:ea typeface="Montserrat Bold"/>
                <a:cs typeface="Montserrat Bold"/>
                <a:sym typeface="Montserrat Bold"/>
              </a:rPr>
              <a:t>Random Search </a:t>
            </a:r>
            <a:r>
              <a:rPr lang="en-US" sz="2734">
                <a:solidFill>
                  <a:srgbClr val="000000"/>
                </a:solidFill>
                <a:latin typeface="Montserrat"/>
                <a:ea typeface="Montserrat"/>
                <a:cs typeface="Montserrat"/>
                <a:sym typeface="Montserrat"/>
              </a:rPr>
              <a:t>digunakan untuk hyperparameter tunning karena </a:t>
            </a:r>
            <a:r>
              <a:rPr lang="en-US" sz="2734" b="true">
                <a:solidFill>
                  <a:srgbClr val="000000"/>
                </a:solidFill>
                <a:latin typeface="Montserrat Bold"/>
                <a:ea typeface="Montserrat Bold"/>
                <a:cs typeface="Montserrat Bold"/>
                <a:sym typeface="Montserrat Bold"/>
              </a:rPr>
              <a:t>pendekatan ini lebih</a:t>
            </a:r>
            <a:r>
              <a:rPr lang="en-US" sz="2734">
                <a:solidFill>
                  <a:srgbClr val="000000"/>
                </a:solidFill>
                <a:latin typeface="Montserrat"/>
                <a:ea typeface="Montserrat"/>
                <a:cs typeface="Montserrat"/>
                <a:sym typeface="Montserrat"/>
              </a:rPr>
              <a:t> </a:t>
            </a:r>
            <a:r>
              <a:rPr lang="en-US" sz="2734" b="true">
                <a:solidFill>
                  <a:srgbClr val="000000"/>
                </a:solidFill>
                <a:latin typeface="Montserrat Bold"/>
                <a:ea typeface="Montserrat Bold"/>
                <a:cs typeface="Montserrat Bold"/>
                <a:sym typeface="Montserrat Bold"/>
              </a:rPr>
              <a:t>efisien dan efektif</a:t>
            </a:r>
            <a:r>
              <a:rPr lang="en-US" sz="2734">
                <a:solidFill>
                  <a:srgbClr val="000000"/>
                </a:solidFill>
                <a:latin typeface="Montserrat"/>
                <a:ea typeface="Montserrat"/>
                <a:cs typeface="Montserrat"/>
                <a:sym typeface="Montserrat"/>
              </a:rPr>
              <a:t> dibandingkan dengan metode pencarian hyperparameter grid search</a:t>
            </a:r>
          </a:p>
          <a:p>
            <a:pPr algn="l">
              <a:lnSpc>
                <a:spcPts val="3828"/>
              </a:lnSpc>
            </a:pPr>
          </a:p>
          <a:p>
            <a:pPr algn="l">
              <a:lnSpc>
                <a:spcPts val="3828"/>
              </a:lnSpc>
            </a:pPr>
          </a:p>
          <a:p>
            <a:pPr algn="l">
              <a:lnSpc>
                <a:spcPts val="3828"/>
              </a:lnSpc>
            </a:pPr>
            <a:r>
              <a:rPr lang="en-US" sz="2734">
                <a:solidFill>
                  <a:srgbClr val="000000"/>
                </a:solidFill>
                <a:latin typeface="Montserrat"/>
                <a:ea typeface="Montserrat"/>
                <a:cs typeface="Montserrat"/>
                <a:sym typeface="Montserrat"/>
              </a:rPr>
              <a:t>Random Search</a:t>
            </a:r>
          </a:p>
          <a:p>
            <a:pPr algn="l" marL="590395" indent="-295197" lvl="1">
              <a:lnSpc>
                <a:spcPts val="3828"/>
              </a:lnSpc>
              <a:buFont typeface="Arial"/>
              <a:buChar char="•"/>
            </a:pPr>
            <a:r>
              <a:rPr lang="en-US" sz="2734">
                <a:solidFill>
                  <a:srgbClr val="000000"/>
                </a:solidFill>
                <a:latin typeface="Montserrat"/>
                <a:ea typeface="Montserrat"/>
                <a:cs typeface="Montserrat"/>
                <a:sym typeface="Montserrat"/>
              </a:rPr>
              <a:t>Random Search cenderung lebih efisien dalam hal waktu dan sumber daya dibandingkan Grid Search, ini sangat bermanfaat ketika Anda memiliki waktu atau anggaran terbatas untuk mengoptimalkan model.</a:t>
            </a:r>
          </a:p>
          <a:p>
            <a:pPr algn="l" marL="590395" indent="-295197" lvl="1">
              <a:lnSpc>
                <a:spcPts val="3828"/>
              </a:lnSpc>
              <a:buFont typeface="Arial"/>
              <a:buChar char="•"/>
            </a:pPr>
            <a:r>
              <a:rPr lang="en-US" sz="2734">
                <a:solidFill>
                  <a:srgbClr val="000000"/>
                </a:solidFill>
                <a:latin typeface="Montserrat"/>
                <a:ea typeface="Montserrat"/>
                <a:cs typeface="Montserrat"/>
                <a:sym typeface="Montserrat"/>
              </a:rPr>
              <a:t>Random Search dapat menemukan kombinasi yang sangat baik dengan lebih sedikit percobaan dibandingkan dengan metode pencarian yang lebih terstruktur. Ini terjadi karena Random Search tidak terjebak dalam mencoba kombinasi-kombinasi yang kurang berguna dan lebih cepat menuju ke daerah parameter yang lebih optimal.</a:t>
            </a:r>
          </a:p>
          <a:p>
            <a:pPr algn="l">
              <a:lnSpc>
                <a:spcPts val="3828"/>
              </a:lnSpc>
            </a:pPr>
          </a:p>
          <a:p>
            <a:pPr algn="l">
              <a:lnSpc>
                <a:spcPts val="3828"/>
              </a:lnSpc>
            </a:pPr>
            <a:r>
              <a:rPr lang="en-US" sz="2734">
                <a:solidFill>
                  <a:srgbClr val="000000"/>
                </a:solidFill>
                <a:latin typeface="Montserrat"/>
                <a:ea typeface="Montserrat"/>
                <a:cs typeface="Montserrat"/>
                <a:sym typeface="Montserrat"/>
              </a:rPr>
              <a:t>Cross Validation</a:t>
            </a:r>
          </a:p>
          <a:p>
            <a:pPr algn="l">
              <a:lnSpc>
                <a:spcPts val="3828"/>
              </a:lnSpc>
            </a:pPr>
            <a:r>
              <a:rPr lang="en-US" sz="2734">
                <a:solidFill>
                  <a:srgbClr val="000000"/>
                </a:solidFill>
                <a:latin typeface="Montserrat"/>
                <a:ea typeface="Montserrat"/>
                <a:cs typeface="Montserrat"/>
                <a:sym typeface="Montserrat"/>
              </a:rPr>
              <a:t>Model diuji pada beberapa folds,sehingga hasil akhir lebih representatif dan generalisasi model menjadi lebih baik.</a:t>
            </a:r>
          </a:p>
          <a:p>
            <a:pPr algn="l">
              <a:lnSpc>
                <a:spcPts val="3828"/>
              </a:lnSpc>
            </a:pPr>
          </a:p>
          <a:p>
            <a:pPr algn="l">
              <a:lnSpc>
                <a:spcPts val="3828"/>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7691" y="339090"/>
            <a:ext cx="9439405" cy="565150"/>
          </a:xfrm>
          <a:prstGeom prst="rect">
            <a:avLst/>
          </a:prstGeom>
        </p:spPr>
        <p:txBody>
          <a:bodyPr anchor="t" rtlCol="false" tIns="0" lIns="0" bIns="0" rIns="0">
            <a:spAutoFit/>
          </a:bodyPr>
          <a:lstStyle/>
          <a:p>
            <a:pPr algn="l">
              <a:lnSpc>
                <a:spcPts val="4400"/>
              </a:lnSpc>
            </a:pPr>
            <a:r>
              <a:rPr lang="en-US" sz="4000" spc="-40" b="true">
                <a:solidFill>
                  <a:srgbClr val="E74D4E"/>
                </a:solidFill>
                <a:latin typeface="Montserrat Bold"/>
                <a:ea typeface="Montserrat Bold"/>
                <a:cs typeface="Montserrat Bold"/>
                <a:sym typeface="Montserrat Bold"/>
              </a:rPr>
              <a:t>Training &amp; Optimization</a:t>
            </a:r>
          </a:p>
        </p:txBody>
      </p:sp>
      <p:sp>
        <p:nvSpPr>
          <p:cNvPr name="TextBox 3" id="3"/>
          <p:cNvSpPr txBox="true"/>
          <p:nvPr/>
        </p:nvSpPr>
        <p:spPr>
          <a:xfrm rot="0">
            <a:off x="657691" y="5745943"/>
            <a:ext cx="17067601" cy="4332733"/>
          </a:xfrm>
          <a:prstGeom prst="rect">
            <a:avLst/>
          </a:prstGeom>
        </p:spPr>
        <p:txBody>
          <a:bodyPr anchor="t" rtlCol="false" tIns="0" lIns="0" bIns="0" rIns="0">
            <a:spAutoFit/>
          </a:bodyPr>
          <a:lstStyle/>
          <a:p>
            <a:pPr algn="l">
              <a:lnSpc>
                <a:spcPts val="2664"/>
              </a:lnSpc>
            </a:pPr>
            <a:r>
              <a:rPr lang="en-US" sz="2400" spc="-7">
                <a:solidFill>
                  <a:srgbClr val="000000"/>
                </a:solidFill>
                <a:latin typeface="Montserrat"/>
                <a:ea typeface="Montserrat"/>
                <a:cs typeface="Montserrat"/>
                <a:sym typeface="Montserrat"/>
              </a:rPr>
              <a:t>Analisis berdasarkan DataFrame :</a:t>
            </a:r>
          </a:p>
          <a:p>
            <a:pPr algn="l">
              <a:lnSpc>
                <a:spcPts val="2664"/>
              </a:lnSpc>
            </a:pPr>
          </a:p>
          <a:p>
            <a:pPr algn="l">
              <a:lnSpc>
                <a:spcPts val="2664"/>
              </a:lnSpc>
            </a:pPr>
            <a:r>
              <a:rPr lang="en-US" sz="2400" spc="-7">
                <a:solidFill>
                  <a:srgbClr val="000000"/>
                </a:solidFill>
                <a:latin typeface="Montserrat"/>
                <a:ea typeface="Montserrat"/>
                <a:cs typeface="Montserrat"/>
                <a:sym typeface="Montserrat"/>
              </a:rPr>
              <a:t>Kita perlu mempertimbangkan semua metrik evaluasi (MAE, R2, MSE, RMSE, MAPE) untuk set pelatihan dan pengujian untuk membuat penilaian yang komprehensif. </a:t>
            </a:r>
          </a:p>
          <a:p>
            <a:pPr algn="l">
              <a:lnSpc>
                <a:spcPts val="2664"/>
              </a:lnSpc>
            </a:pPr>
          </a:p>
          <a:p>
            <a:pPr algn="l">
              <a:lnSpc>
                <a:spcPts val="2664"/>
              </a:lnSpc>
            </a:pPr>
            <a:r>
              <a:rPr lang="en-US" sz="2400" spc="-7">
                <a:solidFill>
                  <a:srgbClr val="000000"/>
                </a:solidFill>
                <a:latin typeface="Montserrat"/>
                <a:ea typeface="Montserrat"/>
                <a:cs typeface="Montserrat"/>
                <a:sym typeface="Montserrat"/>
              </a:rPr>
              <a:t>R-squared (R2): Nilai R2 yang lebih tinggi menunjukkan model yang lebih baik dalam menyesuaikan data. Kita menginginkan model dengan nilai R2 yang tinggi pada set pelatihan dan pengujian, yang menunjukkan generalisasi yang baik.Dari hasil data di atas maka </a:t>
            </a:r>
            <a:r>
              <a:rPr lang="en-US" b="true" sz="2400" spc="-7">
                <a:solidFill>
                  <a:srgbClr val="000000"/>
                </a:solidFill>
                <a:latin typeface="Montserrat Bold"/>
                <a:ea typeface="Montserrat Bold"/>
                <a:cs typeface="Montserrat Bold"/>
                <a:sym typeface="Montserrat Bold"/>
              </a:rPr>
              <a:t>XG Boost adalah yang  model terbaik dengan nilai R2 0.9</a:t>
            </a:r>
            <a:r>
              <a:rPr lang="en-US" sz="2400" spc="-7">
                <a:solidFill>
                  <a:srgbClr val="000000"/>
                </a:solidFill>
                <a:latin typeface="Montserrat"/>
                <a:ea typeface="Montserrat"/>
                <a:cs typeface="Montserrat"/>
                <a:sym typeface="Montserrat"/>
              </a:rPr>
              <a:t>1 dan berikutnya adalah </a:t>
            </a:r>
            <a:r>
              <a:rPr lang="en-US" b="true" sz="2400" spc="-7">
                <a:solidFill>
                  <a:srgbClr val="000000"/>
                </a:solidFill>
                <a:latin typeface="Montserrat Bold"/>
                <a:ea typeface="Montserrat Bold"/>
                <a:cs typeface="Montserrat Bold"/>
                <a:sym typeface="Montserrat Bold"/>
              </a:rPr>
              <a:t>Random Forest dengan nilai 0.89</a:t>
            </a:r>
          </a:p>
          <a:p>
            <a:pPr algn="l">
              <a:lnSpc>
                <a:spcPts val="2664"/>
              </a:lnSpc>
            </a:pPr>
          </a:p>
          <a:p>
            <a:pPr algn="l">
              <a:lnSpc>
                <a:spcPts val="2664"/>
              </a:lnSpc>
            </a:pPr>
            <a:r>
              <a:rPr lang="en-US" sz="2400" spc="-7">
                <a:solidFill>
                  <a:srgbClr val="000000"/>
                </a:solidFill>
                <a:latin typeface="Montserrat"/>
                <a:ea typeface="Montserrat"/>
                <a:cs typeface="Montserrat"/>
                <a:sym typeface="Montserrat"/>
              </a:rPr>
              <a:t>Mean Absolute Error (MAE): </a:t>
            </a:r>
            <a:r>
              <a:rPr lang="en-US" b="true" sz="2400" spc="-7">
                <a:solidFill>
                  <a:srgbClr val="000000"/>
                </a:solidFill>
                <a:latin typeface="Montserrat Bold"/>
                <a:ea typeface="Montserrat Bold"/>
                <a:cs typeface="Montserrat Bold"/>
                <a:sym typeface="Montserrat Bold"/>
              </a:rPr>
              <a:t>Nilai MAE </a:t>
            </a:r>
            <a:r>
              <a:rPr lang="en-US" sz="2400" spc="-7">
                <a:solidFill>
                  <a:srgbClr val="000000"/>
                </a:solidFill>
                <a:latin typeface="Montserrat"/>
                <a:ea typeface="Montserrat"/>
                <a:cs typeface="Montserrat"/>
                <a:sym typeface="Montserrat"/>
              </a:rPr>
              <a:t>yang lebih rendah lebih baik, karena merepresentasikan rata-rata perbedaan absolut antara nilai prediksi dan nilai aktual.Dari hasil data di atas maka </a:t>
            </a:r>
            <a:r>
              <a:rPr lang="en-US" b="true" sz="2400" spc="-7">
                <a:solidFill>
                  <a:srgbClr val="000000"/>
                </a:solidFill>
                <a:latin typeface="Montserrat Bold"/>
                <a:ea typeface="Montserrat Bold"/>
                <a:cs typeface="Montserrat Bold"/>
                <a:sym typeface="Montserrat Bold"/>
              </a:rPr>
              <a:t>XG Boost adalah model terbaik dengan nilai</a:t>
            </a:r>
            <a:r>
              <a:rPr lang="en-US" sz="2400" spc="-7">
                <a:solidFill>
                  <a:srgbClr val="000000"/>
                </a:solidFill>
                <a:latin typeface="Montserrat"/>
                <a:ea typeface="Montserrat"/>
                <a:cs typeface="Montserrat"/>
                <a:sym typeface="Montserrat"/>
              </a:rPr>
              <a:t> 15</a:t>
            </a:r>
            <a:r>
              <a:rPr lang="en-US" b="true" sz="2400" spc="-7">
                <a:solidFill>
                  <a:srgbClr val="000000"/>
                </a:solidFill>
                <a:latin typeface="Montserrat Bold"/>
                <a:ea typeface="Montserrat Bold"/>
                <a:cs typeface="Montserrat Bold"/>
                <a:sym typeface="Montserrat Bold"/>
              </a:rPr>
              <a:t>929.03 </a:t>
            </a:r>
            <a:r>
              <a:rPr lang="en-US" sz="2400" spc="-7">
                <a:solidFill>
                  <a:srgbClr val="000000"/>
                </a:solidFill>
                <a:latin typeface="Montserrat"/>
                <a:ea typeface="Montserrat"/>
                <a:cs typeface="Montserrat"/>
                <a:sym typeface="Montserrat"/>
              </a:rPr>
              <a:t>dan berikutnya adalah</a:t>
            </a:r>
            <a:r>
              <a:rPr lang="en-US" b="true" sz="2400" spc="-7">
                <a:solidFill>
                  <a:srgbClr val="000000"/>
                </a:solidFill>
                <a:latin typeface="Montserrat Bold"/>
                <a:ea typeface="Montserrat Bold"/>
                <a:cs typeface="Montserrat Bold"/>
                <a:sym typeface="Montserrat Bold"/>
              </a:rPr>
              <a:t> Random Forest dengan nilai 16977.49</a:t>
            </a:r>
          </a:p>
        </p:txBody>
      </p:sp>
      <p:sp>
        <p:nvSpPr>
          <p:cNvPr name="Freeform 4" id="4"/>
          <p:cNvSpPr/>
          <p:nvPr/>
        </p:nvSpPr>
        <p:spPr>
          <a:xfrm flipH="false" flipV="false" rot="0">
            <a:off x="652057" y="1294329"/>
            <a:ext cx="7819410" cy="3704391"/>
          </a:xfrm>
          <a:custGeom>
            <a:avLst/>
            <a:gdLst/>
            <a:ahLst/>
            <a:cxnLst/>
            <a:rect r="r" b="b" t="t" l="l"/>
            <a:pathLst>
              <a:path h="3704391" w="7819410">
                <a:moveTo>
                  <a:pt x="0" y="0"/>
                </a:moveTo>
                <a:lnTo>
                  <a:pt x="7819409" y="0"/>
                </a:lnTo>
                <a:lnTo>
                  <a:pt x="7819409" y="3704391"/>
                </a:lnTo>
                <a:lnTo>
                  <a:pt x="0" y="3704391"/>
                </a:lnTo>
                <a:lnTo>
                  <a:pt x="0" y="0"/>
                </a:lnTo>
                <a:close/>
              </a:path>
            </a:pathLst>
          </a:custGeom>
          <a:blipFill>
            <a:blip r:embed="rId2"/>
            <a:stretch>
              <a:fillRect l="0" t="0" r="0" b="0"/>
            </a:stretch>
          </a:blipFill>
        </p:spPr>
      </p:sp>
      <p:grpSp>
        <p:nvGrpSpPr>
          <p:cNvPr name="Group 5" id="5"/>
          <p:cNvGrpSpPr/>
          <p:nvPr/>
        </p:nvGrpSpPr>
        <p:grpSpPr>
          <a:xfrm rot="0">
            <a:off x="2273141" y="4516755"/>
            <a:ext cx="1081088" cy="461010"/>
            <a:chOff x="0" y="0"/>
            <a:chExt cx="1441450" cy="614680"/>
          </a:xfrm>
        </p:grpSpPr>
        <p:sp>
          <p:nvSpPr>
            <p:cNvPr name="Freeform 6" id="6"/>
            <p:cNvSpPr/>
            <p:nvPr/>
          </p:nvSpPr>
          <p:spPr>
            <a:xfrm flipH="false" flipV="false" rot="0">
              <a:off x="-21590" y="5080"/>
              <a:ext cx="1496060" cy="664210"/>
            </a:xfrm>
            <a:custGeom>
              <a:avLst/>
              <a:gdLst/>
              <a:ahLst/>
              <a:cxnLst/>
              <a:rect r="r" b="b" t="t" l="l"/>
              <a:pathLst>
                <a:path h="664210" w="1496060">
                  <a:moveTo>
                    <a:pt x="129540" y="45720"/>
                  </a:moveTo>
                  <a:cubicBezTo>
                    <a:pt x="965200" y="109220"/>
                    <a:pt x="1311910" y="0"/>
                    <a:pt x="1412240" y="100330"/>
                  </a:cubicBezTo>
                  <a:cubicBezTo>
                    <a:pt x="1494790" y="184150"/>
                    <a:pt x="1496060" y="472440"/>
                    <a:pt x="1412240" y="557530"/>
                  </a:cubicBezTo>
                  <a:cubicBezTo>
                    <a:pt x="1305560" y="664210"/>
                    <a:pt x="924560" y="567690"/>
                    <a:pt x="694690" y="557530"/>
                  </a:cubicBezTo>
                  <a:cubicBezTo>
                    <a:pt x="480060" y="547370"/>
                    <a:pt x="156210" y="607060"/>
                    <a:pt x="72390" y="502920"/>
                  </a:cubicBezTo>
                  <a:cubicBezTo>
                    <a:pt x="0" y="414020"/>
                    <a:pt x="129540" y="45720"/>
                    <a:pt x="129540" y="45720"/>
                  </a:cubicBezTo>
                </a:path>
              </a:pathLst>
            </a:custGeom>
            <a:solidFill>
              <a:srgbClr val="FFF234">
                <a:alpha val="24706"/>
              </a:srgbClr>
            </a:solidFill>
            <a:ln cap="sq">
              <a:noFill/>
              <a:prstDash val="solid"/>
              <a:miter/>
            </a:ln>
          </p:spPr>
        </p:sp>
      </p:grpSp>
      <p:grpSp>
        <p:nvGrpSpPr>
          <p:cNvPr name="Group 7" id="7"/>
          <p:cNvGrpSpPr/>
          <p:nvPr/>
        </p:nvGrpSpPr>
        <p:grpSpPr>
          <a:xfrm rot="0">
            <a:off x="3431858" y="4544378"/>
            <a:ext cx="964882" cy="489585"/>
            <a:chOff x="0" y="0"/>
            <a:chExt cx="1286510" cy="652780"/>
          </a:xfrm>
        </p:grpSpPr>
        <p:sp>
          <p:nvSpPr>
            <p:cNvPr name="Freeform 8" id="8"/>
            <p:cNvSpPr/>
            <p:nvPr/>
          </p:nvSpPr>
          <p:spPr>
            <a:xfrm flipH="false" flipV="false" rot="0">
              <a:off x="50800" y="31750"/>
              <a:ext cx="1187450" cy="582930"/>
            </a:xfrm>
            <a:custGeom>
              <a:avLst/>
              <a:gdLst/>
              <a:ahLst/>
              <a:cxnLst/>
              <a:rect r="r" b="b" t="t" l="l"/>
              <a:pathLst>
                <a:path h="582930" w="1187450">
                  <a:moveTo>
                    <a:pt x="0" y="156210"/>
                  </a:moveTo>
                  <a:cubicBezTo>
                    <a:pt x="194310" y="67310"/>
                    <a:pt x="278130" y="41910"/>
                    <a:pt x="354330" y="30480"/>
                  </a:cubicBezTo>
                  <a:cubicBezTo>
                    <a:pt x="430530" y="19050"/>
                    <a:pt x="497840" y="20320"/>
                    <a:pt x="586740" y="19050"/>
                  </a:cubicBezTo>
                  <a:cubicBezTo>
                    <a:pt x="707390" y="16510"/>
                    <a:pt x="922020" y="2540"/>
                    <a:pt x="1010920" y="25400"/>
                  </a:cubicBezTo>
                  <a:cubicBezTo>
                    <a:pt x="1056640" y="36830"/>
                    <a:pt x="1082040" y="52070"/>
                    <a:pt x="1108710" y="76200"/>
                  </a:cubicBezTo>
                  <a:cubicBezTo>
                    <a:pt x="1134110" y="99060"/>
                    <a:pt x="1158240" y="138430"/>
                    <a:pt x="1170940" y="166370"/>
                  </a:cubicBezTo>
                  <a:cubicBezTo>
                    <a:pt x="1178560" y="185420"/>
                    <a:pt x="1182370" y="198120"/>
                    <a:pt x="1183640" y="219710"/>
                  </a:cubicBezTo>
                  <a:cubicBezTo>
                    <a:pt x="1184910" y="248920"/>
                    <a:pt x="1179830" y="299720"/>
                    <a:pt x="1170940" y="327660"/>
                  </a:cubicBezTo>
                  <a:cubicBezTo>
                    <a:pt x="1164590" y="347980"/>
                    <a:pt x="1155700" y="361950"/>
                    <a:pt x="1144270" y="377190"/>
                  </a:cubicBezTo>
                  <a:cubicBezTo>
                    <a:pt x="1134110" y="392430"/>
                    <a:pt x="1125220" y="405130"/>
                    <a:pt x="1108710" y="417830"/>
                  </a:cubicBezTo>
                  <a:cubicBezTo>
                    <a:pt x="1084580" y="436880"/>
                    <a:pt x="1040130" y="459740"/>
                    <a:pt x="1010920" y="468630"/>
                  </a:cubicBezTo>
                  <a:cubicBezTo>
                    <a:pt x="990600" y="474980"/>
                    <a:pt x="970280" y="487680"/>
                    <a:pt x="956310" y="476250"/>
                  </a:cubicBezTo>
                  <a:cubicBezTo>
                    <a:pt x="918210" y="440690"/>
                    <a:pt x="908050" y="57150"/>
                    <a:pt x="956310" y="19050"/>
                  </a:cubicBezTo>
                  <a:cubicBezTo>
                    <a:pt x="980440" y="0"/>
                    <a:pt x="1031240" y="27940"/>
                    <a:pt x="1062990" y="44450"/>
                  </a:cubicBezTo>
                  <a:cubicBezTo>
                    <a:pt x="1094740" y="60960"/>
                    <a:pt x="1125220" y="87630"/>
                    <a:pt x="1144270" y="116840"/>
                  </a:cubicBezTo>
                  <a:cubicBezTo>
                    <a:pt x="1164590" y="146050"/>
                    <a:pt x="1178560" y="190500"/>
                    <a:pt x="1183640" y="219710"/>
                  </a:cubicBezTo>
                  <a:cubicBezTo>
                    <a:pt x="1187450" y="240030"/>
                    <a:pt x="1186180" y="256540"/>
                    <a:pt x="1183640" y="274320"/>
                  </a:cubicBezTo>
                  <a:cubicBezTo>
                    <a:pt x="1181100" y="293370"/>
                    <a:pt x="1178560" y="308610"/>
                    <a:pt x="1170940" y="327660"/>
                  </a:cubicBezTo>
                  <a:cubicBezTo>
                    <a:pt x="1158240" y="355600"/>
                    <a:pt x="1134110" y="394970"/>
                    <a:pt x="1108710" y="417830"/>
                  </a:cubicBezTo>
                  <a:cubicBezTo>
                    <a:pt x="1082040" y="441960"/>
                    <a:pt x="1056640" y="457200"/>
                    <a:pt x="1010920" y="468630"/>
                  </a:cubicBezTo>
                  <a:cubicBezTo>
                    <a:pt x="922020" y="491490"/>
                    <a:pt x="715010" y="469900"/>
                    <a:pt x="591820" y="476250"/>
                  </a:cubicBezTo>
                  <a:cubicBezTo>
                    <a:pt x="495300" y="481330"/>
                    <a:pt x="403860" y="478790"/>
                    <a:pt x="335280" y="500380"/>
                  </a:cubicBezTo>
                  <a:cubicBezTo>
                    <a:pt x="283210" y="515620"/>
                    <a:pt x="247650" y="582930"/>
                    <a:pt x="205740" y="570230"/>
                  </a:cubicBezTo>
                  <a:cubicBezTo>
                    <a:pt x="133350" y="546100"/>
                    <a:pt x="0" y="156210"/>
                    <a:pt x="0" y="156210"/>
                  </a:cubicBezTo>
                </a:path>
              </a:pathLst>
            </a:custGeom>
            <a:solidFill>
              <a:srgbClr val="FFF234">
                <a:alpha val="24706"/>
              </a:srgbClr>
            </a:solidFill>
            <a:ln cap="sq">
              <a:noFill/>
              <a:prstDash val="solid"/>
              <a:miter/>
            </a:ln>
          </p:spPr>
        </p:sp>
      </p:grpSp>
      <p:grpSp>
        <p:nvGrpSpPr>
          <p:cNvPr name="Group 9" id="9"/>
          <p:cNvGrpSpPr/>
          <p:nvPr/>
        </p:nvGrpSpPr>
        <p:grpSpPr>
          <a:xfrm rot="0">
            <a:off x="4298632" y="4566285"/>
            <a:ext cx="1586865" cy="525780"/>
            <a:chOff x="0" y="0"/>
            <a:chExt cx="2115820" cy="701040"/>
          </a:xfrm>
        </p:grpSpPr>
        <p:sp>
          <p:nvSpPr>
            <p:cNvPr name="Freeform 10" id="10"/>
            <p:cNvSpPr/>
            <p:nvPr/>
          </p:nvSpPr>
          <p:spPr>
            <a:xfrm flipH="false" flipV="false" rot="0">
              <a:off x="-2540" y="-13970"/>
              <a:ext cx="2127250" cy="671830"/>
            </a:xfrm>
            <a:custGeom>
              <a:avLst/>
              <a:gdLst/>
              <a:ahLst/>
              <a:cxnLst/>
              <a:rect r="r" b="b" t="t" l="l"/>
              <a:pathLst>
                <a:path h="671830" w="2127250">
                  <a:moveTo>
                    <a:pt x="53340" y="120650"/>
                  </a:moveTo>
                  <a:cubicBezTo>
                    <a:pt x="269240" y="127000"/>
                    <a:pt x="407670" y="166370"/>
                    <a:pt x="509270" y="175260"/>
                  </a:cubicBezTo>
                  <a:cubicBezTo>
                    <a:pt x="598170" y="182880"/>
                    <a:pt x="678180" y="172720"/>
                    <a:pt x="759460" y="177800"/>
                  </a:cubicBezTo>
                  <a:cubicBezTo>
                    <a:pt x="838200" y="182880"/>
                    <a:pt x="899160" y="199390"/>
                    <a:pt x="991870" y="205740"/>
                  </a:cubicBezTo>
                  <a:cubicBezTo>
                    <a:pt x="1127760" y="213360"/>
                    <a:pt x="1329690" y="228600"/>
                    <a:pt x="1498600" y="205740"/>
                  </a:cubicBezTo>
                  <a:cubicBezTo>
                    <a:pt x="1675130" y="182880"/>
                    <a:pt x="1936750" y="0"/>
                    <a:pt x="2028190" y="64770"/>
                  </a:cubicBezTo>
                  <a:cubicBezTo>
                    <a:pt x="2112010" y="123190"/>
                    <a:pt x="2127250" y="426720"/>
                    <a:pt x="2067560" y="519430"/>
                  </a:cubicBezTo>
                  <a:cubicBezTo>
                    <a:pt x="2016760" y="599440"/>
                    <a:pt x="1858010" y="607060"/>
                    <a:pt x="1757680" y="631190"/>
                  </a:cubicBezTo>
                  <a:cubicBezTo>
                    <a:pt x="1668780" y="652780"/>
                    <a:pt x="1600200" y="656590"/>
                    <a:pt x="1498600" y="662940"/>
                  </a:cubicBezTo>
                  <a:cubicBezTo>
                    <a:pt x="1356360" y="671830"/>
                    <a:pt x="1153160" y="668020"/>
                    <a:pt x="980440" y="661670"/>
                  </a:cubicBezTo>
                  <a:cubicBezTo>
                    <a:pt x="807720" y="656590"/>
                    <a:pt x="608330" y="643890"/>
                    <a:pt x="463550" y="626110"/>
                  </a:cubicBezTo>
                  <a:cubicBezTo>
                    <a:pt x="355600" y="613410"/>
                    <a:pt x="260350" y="582930"/>
                    <a:pt x="184150" y="577850"/>
                  </a:cubicBezTo>
                  <a:cubicBezTo>
                    <a:pt x="133350" y="574040"/>
                    <a:pt x="82550" y="609600"/>
                    <a:pt x="53340" y="582930"/>
                  </a:cubicBezTo>
                  <a:cubicBezTo>
                    <a:pt x="0" y="530860"/>
                    <a:pt x="53340" y="120650"/>
                    <a:pt x="53340" y="120650"/>
                  </a:cubicBezTo>
                </a:path>
              </a:pathLst>
            </a:custGeom>
            <a:solidFill>
              <a:srgbClr val="FFF234">
                <a:alpha val="24706"/>
              </a:srgbClr>
            </a:solidFill>
            <a:ln cap="sq">
              <a:noFill/>
              <a:prstDash val="solid"/>
              <a:miter/>
            </a:ln>
          </p:spPr>
        </p:sp>
      </p:grpSp>
      <p:grpSp>
        <p:nvGrpSpPr>
          <p:cNvPr name="Group 11" id="11"/>
          <p:cNvGrpSpPr/>
          <p:nvPr/>
        </p:nvGrpSpPr>
        <p:grpSpPr>
          <a:xfrm rot="0">
            <a:off x="5955982" y="4590097"/>
            <a:ext cx="1133475" cy="501015"/>
            <a:chOff x="0" y="0"/>
            <a:chExt cx="1511300" cy="668020"/>
          </a:xfrm>
        </p:grpSpPr>
        <p:sp>
          <p:nvSpPr>
            <p:cNvPr name="Freeform 12" id="12"/>
            <p:cNvSpPr/>
            <p:nvPr/>
          </p:nvSpPr>
          <p:spPr>
            <a:xfrm flipH="false" flipV="false" rot="0">
              <a:off x="50800" y="50800"/>
              <a:ext cx="1473200" cy="599440"/>
            </a:xfrm>
            <a:custGeom>
              <a:avLst/>
              <a:gdLst/>
              <a:ahLst/>
              <a:cxnLst/>
              <a:rect r="r" b="b" t="t" l="l"/>
              <a:pathLst>
                <a:path h="599440" w="1473200">
                  <a:moveTo>
                    <a:pt x="0" y="55880"/>
                  </a:moveTo>
                  <a:cubicBezTo>
                    <a:pt x="257810" y="12700"/>
                    <a:pt x="337820" y="0"/>
                    <a:pt x="436880" y="0"/>
                  </a:cubicBezTo>
                  <a:cubicBezTo>
                    <a:pt x="576580" y="1270"/>
                    <a:pt x="805180" y="30480"/>
                    <a:pt x="938530" y="53340"/>
                  </a:cubicBezTo>
                  <a:cubicBezTo>
                    <a:pt x="1031240" y="69850"/>
                    <a:pt x="1090930" y="101600"/>
                    <a:pt x="1168400" y="110490"/>
                  </a:cubicBezTo>
                  <a:cubicBezTo>
                    <a:pt x="1247140" y="120650"/>
                    <a:pt x="1362710" y="63500"/>
                    <a:pt x="1408430" y="109220"/>
                  </a:cubicBezTo>
                  <a:cubicBezTo>
                    <a:pt x="1473200" y="172720"/>
                    <a:pt x="1464310" y="510540"/>
                    <a:pt x="1407160" y="566420"/>
                  </a:cubicBezTo>
                  <a:cubicBezTo>
                    <a:pt x="1374140" y="599440"/>
                    <a:pt x="1314450" y="571500"/>
                    <a:pt x="1247140" y="565150"/>
                  </a:cubicBezTo>
                  <a:cubicBezTo>
                    <a:pt x="1127760" y="554990"/>
                    <a:pt x="892810" y="496570"/>
                    <a:pt x="756920" y="481330"/>
                  </a:cubicBezTo>
                  <a:cubicBezTo>
                    <a:pt x="660400" y="469900"/>
                    <a:pt x="590550" y="469900"/>
                    <a:pt x="508000" y="468630"/>
                  </a:cubicBezTo>
                  <a:cubicBezTo>
                    <a:pt x="426720" y="467360"/>
                    <a:pt x="337820" y="464820"/>
                    <a:pt x="261620" y="473710"/>
                  </a:cubicBezTo>
                  <a:cubicBezTo>
                    <a:pt x="196850" y="480060"/>
                    <a:pt x="125730" y="539750"/>
                    <a:pt x="82550" y="510540"/>
                  </a:cubicBezTo>
                  <a:cubicBezTo>
                    <a:pt x="13970" y="463550"/>
                    <a:pt x="0" y="55880"/>
                    <a:pt x="0" y="55880"/>
                  </a:cubicBezTo>
                </a:path>
              </a:pathLst>
            </a:custGeom>
            <a:solidFill>
              <a:srgbClr val="FFF234">
                <a:alpha val="24706"/>
              </a:srgbClr>
            </a:solidFill>
            <a:ln cap="sq">
              <a:noFill/>
              <a:prstDash val="solid"/>
              <a:miter/>
            </a:ln>
          </p:spPr>
        </p:sp>
      </p:grpSp>
      <p:grpSp>
        <p:nvGrpSpPr>
          <p:cNvPr name="Group 13" id="13"/>
          <p:cNvGrpSpPr/>
          <p:nvPr/>
        </p:nvGrpSpPr>
        <p:grpSpPr>
          <a:xfrm rot="0">
            <a:off x="7294245" y="4629150"/>
            <a:ext cx="926782" cy="443865"/>
            <a:chOff x="0" y="0"/>
            <a:chExt cx="1235710" cy="591820"/>
          </a:xfrm>
        </p:grpSpPr>
        <p:sp>
          <p:nvSpPr>
            <p:cNvPr name="Freeform 14" id="14"/>
            <p:cNvSpPr/>
            <p:nvPr/>
          </p:nvSpPr>
          <p:spPr>
            <a:xfrm flipH="false" flipV="false" rot="0">
              <a:off x="34290" y="-53340"/>
              <a:ext cx="1234440" cy="657860"/>
            </a:xfrm>
            <a:custGeom>
              <a:avLst/>
              <a:gdLst/>
              <a:ahLst/>
              <a:cxnLst/>
              <a:rect r="r" b="b" t="t" l="l"/>
              <a:pathLst>
                <a:path h="657860" w="1234440">
                  <a:moveTo>
                    <a:pt x="16510" y="134620"/>
                  </a:moveTo>
                  <a:cubicBezTo>
                    <a:pt x="648970" y="99060"/>
                    <a:pt x="1045210" y="0"/>
                    <a:pt x="1150620" y="104140"/>
                  </a:cubicBezTo>
                  <a:cubicBezTo>
                    <a:pt x="1234440" y="189230"/>
                    <a:pt x="1231900" y="480060"/>
                    <a:pt x="1150620" y="561340"/>
                  </a:cubicBezTo>
                  <a:cubicBezTo>
                    <a:pt x="1054100" y="657860"/>
                    <a:pt x="695960" y="558800"/>
                    <a:pt x="525780" y="562610"/>
                  </a:cubicBezTo>
                  <a:cubicBezTo>
                    <a:pt x="407670" y="563880"/>
                    <a:pt x="309880" y="566420"/>
                    <a:pt x="226060" y="572770"/>
                  </a:cubicBezTo>
                  <a:cubicBezTo>
                    <a:pt x="162560" y="577850"/>
                    <a:pt x="100330" y="623570"/>
                    <a:pt x="62230" y="593090"/>
                  </a:cubicBezTo>
                  <a:cubicBezTo>
                    <a:pt x="0" y="543560"/>
                    <a:pt x="16510" y="134620"/>
                    <a:pt x="16510" y="134620"/>
                  </a:cubicBezTo>
                </a:path>
              </a:pathLst>
            </a:custGeom>
            <a:solidFill>
              <a:srgbClr val="FFF234">
                <a:alpha val="24706"/>
              </a:srgbClr>
            </a:solidFill>
            <a:ln cap="sq">
              <a:noFill/>
              <a:prstDash val="solid"/>
              <a:miter/>
            </a:ln>
          </p:spPr>
        </p:sp>
      </p:grpSp>
      <p:grpSp>
        <p:nvGrpSpPr>
          <p:cNvPr name="Group 15" id="15"/>
          <p:cNvGrpSpPr/>
          <p:nvPr/>
        </p:nvGrpSpPr>
        <p:grpSpPr>
          <a:xfrm rot="0">
            <a:off x="2333625" y="3604260"/>
            <a:ext cx="995362" cy="444818"/>
            <a:chOff x="0" y="0"/>
            <a:chExt cx="1327150" cy="593090"/>
          </a:xfrm>
        </p:grpSpPr>
        <p:sp>
          <p:nvSpPr>
            <p:cNvPr name="Freeform 16" id="16"/>
            <p:cNvSpPr/>
            <p:nvPr/>
          </p:nvSpPr>
          <p:spPr>
            <a:xfrm flipH="false" flipV="false" rot="0">
              <a:off x="-22860" y="-39370"/>
              <a:ext cx="1379220" cy="647700"/>
            </a:xfrm>
            <a:custGeom>
              <a:avLst/>
              <a:gdLst/>
              <a:ahLst/>
              <a:cxnLst/>
              <a:rect r="r" b="b" t="t" l="l"/>
              <a:pathLst>
                <a:path h="647700" w="1379220">
                  <a:moveTo>
                    <a:pt x="73660" y="118110"/>
                  </a:moveTo>
                  <a:cubicBezTo>
                    <a:pt x="560070" y="113030"/>
                    <a:pt x="621030" y="96520"/>
                    <a:pt x="726440" y="91440"/>
                  </a:cubicBezTo>
                  <a:cubicBezTo>
                    <a:pt x="880110" y="82550"/>
                    <a:pt x="1207770" y="0"/>
                    <a:pt x="1297940" y="90170"/>
                  </a:cubicBezTo>
                  <a:cubicBezTo>
                    <a:pt x="1379220" y="170180"/>
                    <a:pt x="1377950" y="469900"/>
                    <a:pt x="1297940" y="547370"/>
                  </a:cubicBezTo>
                  <a:cubicBezTo>
                    <a:pt x="1212850" y="629920"/>
                    <a:pt x="914400" y="520700"/>
                    <a:pt x="762000" y="529590"/>
                  </a:cubicBezTo>
                  <a:cubicBezTo>
                    <a:pt x="647700" y="537210"/>
                    <a:pt x="570230" y="566420"/>
                    <a:pt x="464820" y="575310"/>
                  </a:cubicBezTo>
                  <a:cubicBezTo>
                    <a:pt x="342900" y="585470"/>
                    <a:pt x="140970" y="647700"/>
                    <a:pt x="73660" y="580390"/>
                  </a:cubicBezTo>
                  <a:cubicBezTo>
                    <a:pt x="0" y="506730"/>
                    <a:pt x="73660" y="118110"/>
                    <a:pt x="73660" y="118110"/>
                  </a:cubicBezTo>
                </a:path>
              </a:pathLst>
            </a:custGeom>
            <a:solidFill>
              <a:srgbClr val="FFF234">
                <a:alpha val="24706"/>
              </a:srgbClr>
            </a:solidFill>
            <a:ln cap="sq">
              <a:noFill/>
              <a:prstDash val="solid"/>
              <a:miter/>
            </a:ln>
          </p:spPr>
        </p:sp>
      </p:grpSp>
      <p:grpSp>
        <p:nvGrpSpPr>
          <p:cNvPr name="Group 17" id="17"/>
          <p:cNvGrpSpPr/>
          <p:nvPr/>
        </p:nvGrpSpPr>
        <p:grpSpPr>
          <a:xfrm rot="0">
            <a:off x="7460932" y="3604260"/>
            <a:ext cx="899160" cy="481012"/>
            <a:chOff x="0" y="0"/>
            <a:chExt cx="1198880" cy="641350"/>
          </a:xfrm>
        </p:grpSpPr>
        <p:sp>
          <p:nvSpPr>
            <p:cNvPr name="Freeform 18" id="18"/>
            <p:cNvSpPr/>
            <p:nvPr/>
          </p:nvSpPr>
          <p:spPr>
            <a:xfrm flipH="false" flipV="false" rot="0">
              <a:off x="-33020" y="50800"/>
              <a:ext cx="1221740" cy="586740"/>
            </a:xfrm>
            <a:custGeom>
              <a:avLst/>
              <a:gdLst/>
              <a:ahLst/>
              <a:cxnLst/>
              <a:rect r="r" b="b" t="t" l="l"/>
              <a:pathLst>
                <a:path h="586740" w="1221740">
                  <a:moveTo>
                    <a:pt x="83820" y="0"/>
                  </a:moveTo>
                  <a:cubicBezTo>
                    <a:pt x="872490" y="17780"/>
                    <a:pt x="984250" y="86360"/>
                    <a:pt x="1065530" y="95250"/>
                  </a:cubicBezTo>
                  <a:cubicBezTo>
                    <a:pt x="1112520" y="100330"/>
                    <a:pt x="1159510" y="66040"/>
                    <a:pt x="1179830" y="88900"/>
                  </a:cubicBezTo>
                  <a:cubicBezTo>
                    <a:pt x="1221740" y="135890"/>
                    <a:pt x="1178560" y="483870"/>
                    <a:pt x="1096010" y="538480"/>
                  </a:cubicBezTo>
                  <a:cubicBezTo>
                    <a:pt x="1021080" y="586740"/>
                    <a:pt x="880110" y="472440"/>
                    <a:pt x="744220" y="457200"/>
                  </a:cubicBezTo>
                  <a:cubicBezTo>
                    <a:pt x="558800" y="436880"/>
                    <a:pt x="184150" y="561340"/>
                    <a:pt x="83820" y="461010"/>
                  </a:cubicBezTo>
                  <a:cubicBezTo>
                    <a:pt x="0" y="378460"/>
                    <a:pt x="83820" y="0"/>
                    <a:pt x="83820" y="0"/>
                  </a:cubicBezTo>
                </a:path>
              </a:pathLst>
            </a:custGeom>
            <a:solidFill>
              <a:srgbClr val="FFF234">
                <a:alpha val="24706"/>
              </a:srgbClr>
            </a:solidFill>
            <a:ln cap="sq">
              <a:noFill/>
              <a:prstDash val="solid"/>
              <a:miter/>
            </a:ln>
          </p:spPr>
        </p:sp>
      </p:grpSp>
      <p:grpSp>
        <p:nvGrpSpPr>
          <p:cNvPr name="Group 19" id="19"/>
          <p:cNvGrpSpPr/>
          <p:nvPr/>
        </p:nvGrpSpPr>
        <p:grpSpPr>
          <a:xfrm rot="0">
            <a:off x="7205662" y="3692842"/>
            <a:ext cx="342900" cy="457200"/>
            <a:chOff x="0" y="0"/>
            <a:chExt cx="457200" cy="609600"/>
          </a:xfrm>
        </p:grpSpPr>
        <p:sp>
          <p:nvSpPr>
            <p:cNvPr name="Freeform 20" id="20"/>
            <p:cNvSpPr/>
            <p:nvPr/>
          </p:nvSpPr>
          <p:spPr>
            <a:xfrm flipH="false" flipV="false" rot="0">
              <a:off x="50800" y="101600"/>
              <a:ext cx="406400" cy="491490"/>
            </a:xfrm>
            <a:custGeom>
              <a:avLst/>
              <a:gdLst/>
              <a:ahLst/>
              <a:cxnLst/>
              <a:rect r="r" b="b" t="t" l="l"/>
              <a:pathLst>
                <a:path h="491490" w="406400">
                  <a:moveTo>
                    <a:pt x="0" y="8890"/>
                  </a:moveTo>
                  <a:cubicBezTo>
                    <a:pt x="345440" y="0"/>
                    <a:pt x="406400" y="318770"/>
                    <a:pt x="355600" y="397510"/>
                  </a:cubicBezTo>
                  <a:cubicBezTo>
                    <a:pt x="317500" y="455930"/>
                    <a:pt x="170180" y="491490"/>
                    <a:pt x="111760" y="455930"/>
                  </a:cubicBezTo>
                  <a:cubicBezTo>
                    <a:pt x="33020" y="408940"/>
                    <a:pt x="0" y="8890"/>
                    <a:pt x="0" y="8890"/>
                  </a:cubicBezTo>
                </a:path>
              </a:pathLst>
            </a:custGeom>
            <a:solidFill>
              <a:srgbClr val="FFF234">
                <a:alpha val="24706"/>
              </a:srgbClr>
            </a:solidFill>
            <a:ln cap="sq">
              <a:noFill/>
              <a:prstDash val="solid"/>
              <a:miter/>
            </a:ln>
          </p:spPr>
        </p:sp>
      </p:grpSp>
      <p:grpSp>
        <p:nvGrpSpPr>
          <p:cNvPr name="Group 21" id="21"/>
          <p:cNvGrpSpPr/>
          <p:nvPr/>
        </p:nvGrpSpPr>
        <p:grpSpPr>
          <a:xfrm rot="0">
            <a:off x="3487103" y="3604260"/>
            <a:ext cx="696278" cy="486728"/>
            <a:chOff x="0" y="0"/>
            <a:chExt cx="928370" cy="648970"/>
          </a:xfrm>
        </p:grpSpPr>
        <p:sp>
          <p:nvSpPr>
            <p:cNvPr name="Freeform 22" id="22"/>
            <p:cNvSpPr/>
            <p:nvPr/>
          </p:nvSpPr>
          <p:spPr>
            <a:xfrm flipH="false" flipV="false" rot="0">
              <a:off x="-22860" y="-7620"/>
              <a:ext cx="971550" cy="669290"/>
            </a:xfrm>
            <a:custGeom>
              <a:avLst/>
              <a:gdLst/>
              <a:ahLst/>
              <a:cxnLst/>
              <a:rect r="r" b="b" t="t" l="l"/>
              <a:pathLst>
                <a:path h="669290" w="971550">
                  <a:moveTo>
                    <a:pt x="73660" y="143510"/>
                  </a:moveTo>
                  <a:cubicBezTo>
                    <a:pt x="322580" y="135890"/>
                    <a:pt x="431800" y="102870"/>
                    <a:pt x="537210" y="88900"/>
                  </a:cubicBezTo>
                  <a:cubicBezTo>
                    <a:pt x="651510" y="73660"/>
                    <a:pt x="835660" y="0"/>
                    <a:pt x="899160" y="58420"/>
                  </a:cubicBezTo>
                  <a:cubicBezTo>
                    <a:pt x="971550" y="123190"/>
                    <a:pt x="953770" y="467360"/>
                    <a:pt x="900430" y="515620"/>
                  </a:cubicBezTo>
                  <a:cubicBezTo>
                    <a:pt x="869950" y="542290"/>
                    <a:pt x="814070" y="495300"/>
                    <a:pt x="759460" y="499110"/>
                  </a:cubicBezTo>
                  <a:cubicBezTo>
                    <a:pt x="680720" y="504190"/>
                    <a:pt x="580390" y="553720"/>
                    <a:pt x="477520" y="570230"/>
                  </a:cubicBezTo>
                  <a:cubicBezTo>
                    <a:pt x="355600" y="591820"/>
                    <a:pt x="143510" y="669290"/>
                    <a:pt x="73660" y="605790"/>
                  </a:cubicBezTo>
                  <a:cubicBezTo>
                    <a:pt x="0" y="537210"/>
                    <a:pt x="73660" y="143510"/>
                    <a:pt x="73660" y="143510"/>
                  </a:cubicBezTo>
                </a:path>
              </a:pathLst>
            </a:custGeom>
            <a:solidFill>
              <a:srgbClr val="FFF234">
                <a:alpha val="24706"/>
              </a:srgbClr>
            </a:solidFill>
            <a:ln cap="sq">
              <a:noFill/>
              <a:prstDash val="solid"/>
              <a:miter/>
            </a:ln>
          </p:spPr>
        </p:sp>
      </p:grpSp>
      <p:grpSp>
        <p:nvGrpSpPr>
          <p:cNvPr name="Group 23" id="23"/>
          <p:cNvGrpSpPr/>
          <p:nvPr/>
        </p:nvGrpSpPr>
        <p:grpSpPr>
          <a:xfrm rot="0">
            <a:off x="4514850" y="3605212"/>
            <a:ext cx="1468755" cy="496253"/>
            <a:chOff x="0" y="0"/>
            <a:chExt cx="1958340" cy="661670"/>
          </a:xfrm>
        </p:grpSpPr>
        <p:sp>
          <p:nvSpPr>
            <p:cNvPr name="Freeform 24" id="24"/>
            <p:cNvSpPr/>
            <p:nvPr/>
          </p:nvSpPr>
          <p:spPr>
            <a:xfrm flipH="false" flipV="false" rot="0">
              <a:off x="-13970" y="50800"/>
              <a:ext cx="1924050" cy="562610"/>
            </a:xfrm>
            <a:custGeom>
              <a:avLst/>
              <a:gdLst/>
              <a:ahLst/>
              <a:cxnLst/>
              <a:rect r="r" b="b" t="t" l="l"/>
              <a:pathLst>
                <a:path h="562610" w="1924050">
                  <a:moveTo>
                    <a:pt x="115570" y="0"/>
                  </a:moveTo>
                  <a:cubicBezTo>
                    <a:pt x="750570" y="73660"/>
                    <a:pt x="1286510" y="17780"/>
                    <a:pt x="1504950" y="55880"/>
                  </a:cubicBezTo>
                  <a:cubicBezTo>
                    <a:pt x="1616710" y="74930"/>
                    <a:pt x="1737360" y="156210"/>
                    <a:pt x="1747520" y="142240"/>
                  </a:cubicBezTo>
                  <a:cubicBezTo>
                    <a:pt x="1752600" y="134620"/>
                    <a:pt x="1699260" y="91440"/>
                    <a:pt x="1703070" y="83820"/>
                  </a:cubicBezTo>
                  <a:cubicBezTo>
                    <a:pt x="1706880" y="77470"/>
                    <a:pt x="1738630" y="85090"/>
                    <a:pt x="1757680" y="92710"/>
                  </a:cubicBezTo>
                  <a:cubicBezTo>
                    <a:pt x="1785620" y="102870"/>
                    <a:pt x="1830070" y="128270"/>
                    <a:pt x="1852930" y="148590"/>
                  </a:cubicBezTo>
                  <a:cubicBezTo>
                    <a:pt x="1868170" y="161290"/>
                    <a:pt x="1877060" y="175260"/>
                    <a:pt x="1887220" y="190500"/>
                  </a:cubicBezTo>
                  <a:cubicBezTo>
                    <a:pt x="1896110" y="207010"/>
                    <a:pt x="1905000" y="220980"/>
                    <a:pt x="1910080" y="241300"/>
                  </a:cubicBezTo>
                  <a:cubicBezTo>
                    <a:pt x="1917700" y="269240"/>
                    <a:pt x="1924050" y="314960"/>
                    <a:pt x="1918970" y="350520"/>
                  </a:cubicBezTo>
                  <a:cubicBezTo>
                    <a:pt x="1912620" y="384810"/>
                    <a:pt x="1892300" y="425450"/>
                    <a:pt x="1874520" y="450850"/>
                  </a:cubicBezTo>
                  <a:cubicBezTo>
                    <a:pt x="1863090" y="468630"/>
                    <a:pt x="1854200" y="477520"/>
                    <a:pt x="1836420" y="490220"/>
                  </a:cubicBezTo>
                  <a:cubicBezTo>
                    <a:pt x="1812290" y="506730"/>
                    <a:pt x="1766570" y="528320"/>
                    <a:pt x="1737360" y="535940"/>
                  </a:cubicBezTo>
                  <a:cubicBezTo>
                    <a:pt x="1717040" y="541020"/>
                    <a:pt x="1684020" y="546100"/>
                    <a:pt x="1682750" y="541020"/>
                  </a:cubicBezTo>
                  <a:cubicBezTo>
                    <a:pt x="1678940" y="529590"/>
                    <a:pt x="1880870" y="411480"/>
                    <a:pt x="1887220" y="420370"/>
                  </a:cubicBezTo>
                  <a:cubicBezTo>
                    <a:pt x="1892300" y="426720"/>
                    <a:pt x="1804670" y="562610"/>
                    <a:pt x="1756410" y="558800"/>
                  </a:cubicBezTo>
                  <a:cubicBezTo>
                    <a:pt x="1681480" y="552450"/>
                    <a:pt x="1529080" y="173990"/>
                    <a:pt x="1499870" y="180340"/>
                  </a:cubicBezTo>
                  <a:cubicBezTo>
                    <a:pt x="1489710" y="182880"/>
                    <a:pt x="1482090" y="232410"/>
                    <a:pt x="1490980" y="237490"/>
                  </a:cubicBezTo>
                  <a:cubicBezTo>
                    <a:pt x="1508760" y="248920"/>
                    <a:pt x="1654810" y="95250"/>
                    <a:pt x="1703070" y="83820"/>
                  </a:cubicBezTo>
                  <a:cubicBezTo>
                    <a:pt x="1725930" y="78740"/>
                    <a:pt x="1738630" y="85090"/>
                    <a:pt x="1757680" y="92710"/>
                  </a:cubicBezTo>
                  <a:cubicBezTo>
                    <a:pt x="1785620" y="102870"/>
                    <a:pt x="1827530" y="123190"/>
                    <a:pt x="1852930" y="148590"/>
                  </a:cubicBezTo>
                  <a:cubicBezTo>
                    <a:pt x="1878330" y="172720"/>
                    <a:pt x="1899920" y="213360"/>
                    <a:pt x="1910080" y="241300"/>
                  </a:cubicBezTo>
                  <a:cubicBezTo>
                    <a:pt x="1917700" y="260350"/>
                    <a:pt x="1920240" y="276860"/>
                    <a:pt x="1921510" y="294640"/>
                  </a:cubicBezTo>
                  <a:cubicBezTo>
                    <a:pt x="1922780" y="313690"/>
                    <a:pt x="1922780" y="328930"/>
                    <a:pt x="1918970" y="350520"/>
                  </a:cubicBezTo>
                  <a:cubicBezTo>
                    <a:pt x="1911350" y="378460"/>
                    <a:pt x="1892300" y="425450"/>
                    <a:pt x="1874520" y="450850"/>
                  </a:cubicBezTo>
                  <a:cubicBezTo>
                    <a:pt x="1863090" y="467360"/>
                    <a:pt x="1854200" y="477520"/>
                    <a:pt x="1836420" y="490220"/>
                  </a:cubicBezTo>
                  <a:cubicBezTo>
                    <a:pt x="1812290" y="506730"/>
                    <a:pt x="1770380" y="528320"/>
                    <a:pt x="1737360" y="535940"/>
                  </a:cubicBezTo>
                  <a:cubicBezTo>
                    <a:pt x="1709420" y="543560"/>
                    <a:pt x="1689100" y="541020"/>
                    <a:pt x="1654810" y="539750"/>
                  </a:cubicBezTo>
                  <a:cubicBezTo>
                    <a:pt x="1595120" y="537210"/>
                    <a:pt x="1520190" y="518160"/>
                    <a:pt x="1412240" y="513080"/>
                  </a:cubicBezTo>
                  <a:cubicBezTo>
                    <a:pt x="1197610" y="500380"/>
                    <a:pt x="692150" y="528320"/>
                    <a:pt x="444500" y="510540"/>
                  </a:cubicBezTo>
                  <a:cubicBezTo>
                    <a:pt x="288290" y="500380"/>
                    <a:pt x="123190" y="534670"/>
                    <a:pt x="64770" y="458470"/>
                  </a:cubicBezTo>
                  <a:cubicBezTo>
                    <a:pt x="0" y="375920"/>
                    <a:pt x="115570" y="0"/>
                    <a:pt x="115570" y="0"/>
                  </a:cubicBezTo>
                </a:path>
              </a:pathLst>
            </a:custGeom>
            <a:solidFill>
              <a:srgbClr val="FFF234">
                <a:alpha val="24706"/>
              </a:srgbClr>
            </a:solidFill>
            <a:ln cap="sq">
              <a:noFill/>
              <a:prstDash val="solid"/>
              <a:miter/>
            </a:ln>
          </p:spPr>
        </p:sp>
      </p:grpSp>
      <p:grpSp>
        <p:nvGrpSpPr>
          <p:cNvPr name="Group 25" id="25"/>
          <p:cNvGrpSpPr/>
          <p:nvPr/>
        </p:nvGrpSpPr>
        <p:grpSpPr>
          <a:xfrm rot="0">
            <a:off x="6200775" y="3668078"/>
            <a:ext cx="888682" cy="441007"/>
            <a:chOff x="0" y="0"/>
            <a:chExt cx="1184910" cy="588010"/>
          </a:xfrm>
        </p:grpSpPr>
        <p:sp>
          <p:nvSpPr>
            <p:cNvPr name="Freeform 26" id="26"/>
            <p:cNvSpPr/>
            <p:nvPr/>
          </p:nvSpPr>
          <p:spPr>
            <a:xfrm flipH="false" flipV="false" rot="0">
              <a:off x="-5080" y="-13970"/>
              <a:ext cx="1221740" cy="651510"/>
            </a:xfrm>
            <a:custGeom>
              <a:avLst/>
              <a:gdLst/>
              <a:ahLst/>
              <a:cxnLst/>
              <a:rect r="r" b="b" t="t" l="l"/>
              <a:pathLst>
                <a:path h="651510" w="1221740">
                  <a:moveTo>
                    <a:pt x="55880" y="64770"/>
                  </a:moveTo>
                  <a:cubicBezTo>
                    <a:pt x="289560" y="69850"/>
                    <a:pt x="398780" y="95250"/>
                    <a:pt x="523240" y="101600"/>
                  </a:cubicBezTo>
                  <a:cubicBezTo>
                    <a:pt x="694690" y="110490"/>
                    <a:pt x="1042670" y="0"/>
                    <a:pt x="1137920" y="92710"/>
                  </a:cubicBezTo>
                  <a:cubicBezTo>
                    <a:pt x="1219200" y="173990"/>
                    <a:pt x="1221740" y="467360"/>
                    <a:pt x="1137920" y="549910"/>
                  </a:cubicBezTo>
                  <a:cubicBezTo>
                    <a:pt x="1036320" y="651510"/>
                    <a:pt x="638810" y="556260"/>
                    <a:pt x="466090" y="547370"/>
                  </a:cubicBezTo>
                  <a:cubicBezTo>
                    <a:pt x="358140" y="542290"/>
                    <a:pt x="278130" y="524510"/>
                    <a:pt x="203200" y="521970"/>
                  </a:cubicBezTo>
                  <a:cubicBezTo>
                    <a:pt x="146050" y="520700"/>
                    <a:pt x="86360" y="557530"/>
                    <a:pt x="55880" y="527050"/>
                  </a:cubicBezTo>
                  <a:cubicBezTo>
                    <a:pt x="0" y="472440"/>
                    <a:pt x="55880" y="64770"/>
                    <a:pt x="55880" y="64770"/>
                  </a:cubicBezTo>
                </a:path>
              </a:pathLst>
            </a:custGeom>
            <a:solidFill>
              <a:srgbClr val="FFF234">
                <a:alpha val="24706"/>
              </a:srgbClr>
            </a:solidFill>
            <a:ln cap="sq">
              <a:noFill/>
              <a:prstDash val="solid"/>
              <a:miter/>
            </a:ln>
          </p:spPr>
        </p:sp>
      </p:grpSp>
      <p:grpSp>
        <p:nvGrpSpPr>
          <p:cNvPr name="Group 27" id="27"/>
          <p:cNvGrpSpPr/>
          <p:nvPr/>
        </p:nvGrpSpPr>
        <p:grpSpPr>
          <a:xfrm rot="0">
            <a:off x="5965508" y="3628072"/>
            <a:ext cx="416243" cy="416243"/>
            <a:chOff x="0" y="0"/>
            <a:chExt cx="554990" cy="554990"/>
          </a:xfrm>
        </p:grpSpPr>
        <p:sp>
          <p:nvSpPr>
            <p:cNvPr name="Freeform 28" id="28"/>
            <p:cNvSpPr/>
            <p:nvPr/>
          </p:nvSpPr>
          <p:spPr>
            <a:xfrm flipH="false" flipV="false" rot="0">
              <a:off x="48260" y="44450"/>
              <a:ext cx="448310" cy="462280"/>
            </a:xfrm>
            <a:custGeom>
              <a:avLst/>
              <a:gdLst/>
              <a:ahLst/>
              <a:cxnLst/>
              <a:rect r="r" b="b" t="t" l="l"/>
              <a:pathLst>
                <a:path h="462280" w="448310">
                  <a:moveTo>
                    <a:pt x="448310" y="163830"/>
                  </a:moveTo>
                  <a:cubicBezTo>
                    <a:pt x="448310" y="307340"/>
                    <a:pt x="431800" y="344170"/>
                    <a:pt x="410210" y="372110"/>
                  </a:cubicBezTo>
                  <a:cubicBezTo>
                    <a:pt x="388620" y="400050"/>
                    <a:pt x="356870" y="425450"/>
                    <a:pt x="323850" y="439420"/>
                  </a:cubicBezTo>
                  <a:cubicBezTo>
                    <a:pt x="292100" y="454660"/>
                    <a:pt x="251460" y="462280"/>
                    <a:pt x="215900" y="459740"/>
                  </a:cubicBezTo>
                  <a:cubicBezTo>
                    <a:pt x="181610" y="457200"/>
                    <a:pt x="142240" y="445770"/>
                    <a:pt x="111760" y="426720"/>
                  </a:cubicBezTo>
                  <a:cubicBezTo>
                    <a:pt x="81280" y="408940"/>
                    <a:pt x="53340" y="379730"/>
                    <a:pt x="34290" y="349250"/>
                  </a:cubicBezTo>
                  <a:cubicBezTo>
                    <a:pt x="16510" y="318770"/>
                    <a:pt x="3810" y="280670"/>
                    <a:pt x="2540" y="245110"/>
                  </a:cubicBezTo>
                  <a:cubicBezTo>
                    <a:pt x="0" y="209550"/>
                    <a:pt x="7620" y="170180"/>
                    <a:pt x="21590" y="137160"/>
                  </a:cubicBezTo>
                  <a:cubicBezTo>
                    <a:pt x="36830" y="105410"/>
                    <a:pt x="60960" y="73660"/>
                    <a:pt x="88900" y="50800"/>
                  </a:cubicBezTo>
                  <a:cubicBezTo>
                    <a:pt x="116840" y="29210"/>
                    <a:pt x="153670" y="12700"/>
                    <a:pt x="189230" y="6350"/>
                  </a:cubicBezTo>
                  <a:cubicBezTo>
                    <a:pt x="223520" y="0"/>
                    <a:pt x="264160" y="2540"/>
                    <a:pt x="298450" y="12700"/>
                  </a:cubicBezTo>
                  <a:cubicBezTo>
                    <a:pt x="331470" y="24130"/>
                    <a:pt x="392430" y="69850"/>
                    <a:pt x="392430" y="69850"/>
                  </a:cubicBezTo>
                </a:path>
              </a:pathLst>
            </a:custGeom>
            <a:solidFill>
              <a:srgbClr val="FFF234">
                <a:alpha val="24706"/>
              </a:srgbClr>
            </a:solidFill>
            <a:ln cap="sq">
              <a:noFill/>
              <a:prstDash val="solid"/>
              <a:miter/>
            </a:ln>
          </p:spPr>
        </p:sp>
      </p:grpSp>
      <p:grpSp>
        <p:nvGrpSpPr>
          <p:cNvPr name="Group 29" id="29"/>
          <p:cNvGrpSpPr/>
          <p:nvPr/>
        </p:nvGrpSpPr>
        <p:grpSpPr>
          <a:xfrm rot="0">
            <a:off x="4319588" y="3607117"/>
            <a:ext cx="416243" cy="416243"/>
            <a:chOff x="0" y="0"/>
            <a:chExt cx="554990" cy="554990"/>
          </a:xfrm>
        </p:grpSpPr>
        <p:sp>
          <p:nvSpPr>
            <p:cNvPr name="Freeform 30" id="30"/>
            <p:cNvSpPr/>
            <p:nvPr/>
          </p:nvSpPr>
          <p:spPr>
            <a:xfrm flipH="false" flipV="false" rot="0">
              <a:off x="49530" y="44450"/>
              <a:ext cx="448310" cy="461010"/>
            </a:xfrm>
            <a:custGeom>
              <a:avLst/>
              <a:gdLst/>
              <a:ahLst/>
              <a:cxnLst/>
              <a:rect r="r" b="b" t="t" l="l"/>
              <a:pathLst>
                <a:path h="461010" w="448310">
                  <a:moveTo>
                    <a:pt x="448310" y="162560"/>
                  </a:moveTo>
                  <a:cubicBezTo>
                    <a:pt x="448310" y="307340"/>
                    <a:pt x="431800" y="344170"/>
                    <a:pt x="410210" y="372110"/>
                  </a:cubicBezTo>
                  <a:cubicBezTo>
                    <a:pt x="388620" y="400050"/>
                    <a:pt x="355600" y="424180"/>
                    <a:pt x="323850" y="439420"/>
                  </a:cubicBezTo>
                  <a:cubicBezTo>
                    <a:pt x="292100" y="453390"/>
                    <a:pt x="251460" y="461010"/>
                    <a:pt x="215900" y="458470"/>
                  </a:cubicBezTo>
                  <a:cubicBezTo>
                    <a:pt x="180340" y="457200"/>
                    <a:pt x="142240" y="444500"/>
                    <a:pt x="111760" y="426720"/>
                  </a:cubicBezTo>
                  <a:cubicBezTo>
                    <a:pt x="81280" y="407670"/>
                    <a:pt x="53340" y="379730"/>
                    <a:pt x="34290" y="349250"/>
                  </a:cubicBezTo>
                  <a:cubicBezTo>
                    <a:pt x="16510" y="318770"/>
                    <a:pt x="3810" y="279400"/>
                    <a:pt x="1270" y="245110"/>
                  </a:cubicBezTo>
                  <a:cubicBezTo>
                    <a:pt x="0" y="209550"/>
                    <a:pt x="7620" y="168910"/>
                    <a:pt x="21590" y="137160"/>
                  </a:cubicBezTo>
                  <a:cubicBezTo>
                    <a:pt x="35560" y="104140"/>
                    <a:pt x="60960" y="72390"/>
                    <a:pt x="88900" y="50800"/>
                  </a:cubicBezTo>
                  <a:cubicBezTo>
                    <a:pt x="116840" y="29210"/>
                    <a:pt x="153670" y="12700"/>
                    <a:pt x="189230" y="6350"/>
                  </a:cubicBezTo>
                  <a:cubicBezTo>
                    <a:pt x="223520" y="0"/>
                    <a:pt x="264160" y="2540"/>
                    <a:pt x="298450" y="12700"/>
                  </a:cubicBezTo>
                  <a:cubicBezTo>
                    <a:pt x="331470" y="22860"/>
                    <a:pt x="391160" y="68580"/>
                    <a:pt x="391160" y="68580"/>
                  </a:cubicBezTo>
                </a:path>
              </a:pathLst>
            </a:custGeom>
            <a:solidFill>
              <a:srgbClr val="FFF234">
                <a:alpha val="24706"/>
              </a:srgbClr>
            </a:solidFill>
            <a:ln cap="sq">
              <a:noFill/>
              <a:prstDash val="solid"/>
              <a:miter/>
            </a:ln>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9271" y="463550"/>
            <a:ext cx="9439405" cy="565150"/>
          </a:xfrm>
          <a:prstGeom prst="rect">
            <a:avLst/>
          </a:prstGeom>
        </p:spPr>
        <p:txBody>
          <a:bodyPr anchor="t" rtlCol="false" tIns="0" lIns="0" bIns="0" rIns="0">
            <a:spAutoFit/>
          </a:bodyPr>
          <a:lstStyle/>
          <a:p>
            <a:pPr algn="l">
              <a:lnSpc>
                <a:spcPts val="4400"/>
              </a:lnSpc>
            </a:pPr>
            <a:r>
              <a:rPr lang="en-US" sz="4000" spc="-40" b="true">
                <a:solidFill>
                  <a:srgbClr val="E74D4E"/>
                </a:solidFill>
                <a:latin typeface="Montserrat Bold"/>
                <a:ea typeface="Montserrat Bold"/>
                <a:cs typeface="Montserrat Bold"/>
                <a:sym typeface="Montserrat Bold"/>
              </a:rPr>
              <a:t>Training &amp; Optimization</a:t>
            </a:r>
          </a:p>
        </p:txBody>
      </p:sp>
      <p:sp>
        <p:nvSpPr>
          <p:cNvPr name="TextBox 3" id="3"/>
          <p:cNvSpPr txBox="true"/>
          <p:nvPr/>
        </p:nvSpPr>
        <p:spPr>
          <a:xfrm rot="0">
            <a:off x="369271" y="5349240"/>
            <a:ext cx="16890029" cy="5204841"/>
          </a:xfrm>
          <a:prstGeom prst="rect">
            <a:avLst/>
          </a:prstGeom>
        </p:spPr>
        <p:txBody>
          <a:bodyPr anchor="t" rtlCol="false" tIns="0" lIns="0" bIns="0" rIns="0">
            <a:spAutoFit/>
          </a:bodyPr>
          <a:lstStyle/>
          <a:p>
            <a:pPr algn="l">
              <a:lnSpc>
                <a:spcPts val="3071"/>
              </a:lnSpc>
            </a:pPr>
            <a:r>
              <a:rPr lang="en-US" b="true" sz="2399" spc="14">
                <a:solidFill>
                  <a:srgbClr val="000000"/>
                </a:solidFill>
                <a:latin typeface="Montserrat Bold"/>
                <a:ea typeface="Montserrat Bold"/>
                <a:cs typeface="Montserrat Bold"/>
                <a:sym typeface="Montserrat Bold"/>
              </a:rPr>
              <a:t>Mean Squared Error (MSE</a:t>
            </a:r>
            <a:r>
              <a:rPr lang="en-US" sz="2399" spc="14">
                <a:solidFill>
                  <a:srgbClr val="000000"/>
                </a:solidFill>
                <a:latin typeface="Montserrat"/>
                <a:ea typeface="Montserrat"/>
                <a:cs typeface="Montserrat"/>
                <a:sym typeface="Montserrat"/>
              </a:rPr>
              <a:t>): Mirip dengan MAE, nilai MSE yang lebih rendah lebih baik. MSE memberikan penalti yang lebih berat pada error yang lebih besar.Dari hasil data di atas maka </a:t>
            </a:r>
            <a:r>
              <a:rPr lang="en-US" b="true" sz="2399" spc="14">
                <a:solidFill>
                  <a:srgbClr val="000000"/>
                </a:solidFill>
                <a:latin typeface="Montserrat Bold"/>
                <a:ea typeface="Montserrat Bold"/>
                <a:cs typeface="Montserrat Bold"/>
                <a:sym typeface="Montserrat Bold"/>
              </a:rPr>
              <a:t>XG Boost</a:t>
            </a:r>
            <a:r>
              <a:rPr lang="en-US" sz="2399" spc="14">
                <a:solidFill>
                  <a:srgbClr val="000000"/>
                </a:solidFill>
                <a:latin typeface="Montserrat"/>
                <a:ea typeface="Montserrat"/>
                <a:cs typeface="Montserrat"/>
                <a:sym typeface="Montserrat"/>
              </a:rPr>
              <a:t> adalah model terbaik dengan </a:t>
            </a:r>
            <a:r>
              <a:rPr lang="en-US" b="true" sz="2399" spc="14">
                <a:solidFill>
                  <a:srgbClr val="000000"/>
                </a:solidFill>
                <a:latin typeface="Montserrat Bold"/>
                <a:ea typeface="Montserrat Bold"/>
                <a:cs typeface="Montserrat Bold"/>
                <a:sym typeface="Montserrat Bold"/>
              </a:rPr>
              <a:t>nilai 655222208</a:t>
            </a:r>
            <a:r>
              <a:rPr lang="en-US" sz="2399" spc="14">
                <a:solidFill>
                  <a:srgbClr val="000000"/>
                </a:solidFill>
                <a:latin typeface="Montserrat"/>
                <a:ea typeface="Montserrat"/>
                <a:cs typeface="Montserrat"/>
                <a:sym typeface="Montserrat"/>
              </a:rPr>
              <a:t> lalu berikutnya adalah </a:t>
            </a:r>
            <a:r>
              <a:rPr lang="en-US" b="true" sz="2399" spc="14">
                <a:solidFill>
                  <a:srgbClr val="000000"/>
                </a:solidFill>
                <a:latin typeface="Montserrat Bold"/>
                <a:ea typeface="Montserrat Bold"/>
                <a:cs typeface="Montserrat Bold"/>
                <a:sym typeface="Montserrat Bold"/>
              </a:rPr>
              <a:t>Random Forest dengan nilai 824383135</a:t>
            </a:r>
          </a:p>
          <a:p>
            <a:pPr algn="l">
              <a:lnSpc>
                <a:spcPts val="3671"/>
              </a:lnSpc>
            </a:pPr>
          </a:p>
          <a:p>
            <a:pPr algn="l">
              <a:lnSpc>
                <a:spcPts val="3671"/>
              </a:lnSpc>
            </a:pPr>
            <a:r>
              <a:rPr lang="en-US" b="true" sz="2399" spc="14">
                <a:solidFill>
                  <a:srgbClr val="000000"/>
                </a:solidFill>
                <a:latin typeface="Montserrat Bold"/>
                <a:ea typeface="Montserrat Bold"/>
                <a:cs typeface="Montserrat Bold"/>
                <a:sym typeface="Montserrat Bold"/>
              </a:rPr>
              <a:t>Root Mean Squared Error (RMSE)</a:t>
            </a:r>
            <a:r>
              <a:rPr lang="en-US" sz="2399" spc="14">
                <a:solidFill>
                  <a:srgbClr val="000000"/>
                </a:solidFill>
                <a:latin typeface="Montserrat"/>
                <a:ea typeface="Montserrat"/>
                <a:cs typeface="Montserrat"/>
                <a:sym typeface="Montserrat"/>
              </a:rPr>
              <a:t>: RMSE adalah akar kuadrat dari MSE dan memiliki satuan yang sama dengan variabel target. Nilai RMSE yang lebih rendah lebih baik.Dari hasil data di atas maka </a:t>
            </a:r>
            <a:r>
              <a:rPr lang="en-US" b="true" sz="2399" spc="14">
                <a:solidFill>
                  <a:srgbClr val="000000"/>
                </a:solidFill>
                <a:latin typeface="Montserrat Bold"/>
                <a:ea typeface="Montserrat Bold"/>
                <a:cs typeface="Montserrat Bold"/>
                <a:sym typeface="Montserrat Bold"/>
              </a:rPr>
              <a:t>XG Boost</a:t>
            </a:r>
            <a:r>
              <a:rPr lang="en-US" sz="2399" spc="14">
                <a:solidFill>
                  <a:srgbClr val="000000"/>
                </a:solidFill>
                <a:latin typeface="Montserrat"/>
                <a:ea typeface="Montserrat"/>
                <a:cs typeface="Montserrat"/>
                <a:sym typeface="Montserrat"/>
              </a:rPr>
              <a:t> adalah model terbaik dengan </a:t>
            </a:r>
            <a:r>
              <a:rPr lang="en-US" b="true" sz="2399" spc="14">
                <a:solidFill>
                  <a:srgbClr val="000000"/>
                </a:solidFill>
                <a:latin typeface="Montserrat Bold"/>
                <a:ea typeface="Montserrat Bold"/>
                <a:cs typeface="Montserrat Bold"/>
                <a:sym typeface="Montserrat Bold"/>
              </a:rPr>
              <a:t>nilai 25597.30</a:t>
            </a:r>
            <a:r>
              <a:rPr lang="en-US" sz="2399" spc="14">
                <a:solidFill>
                  <a:srgbClr val="000000"/>
                </a:solidFill>
                <a:latin typeface="Montserrat"/>
                <a:ea typeface="Montserrat"/>
                <a:cs typeface="Montserrat"/>
                <a:sym typeface="Montserrat"/>
              </a:rPr>
              <a:t>,lalu berikutnya adalah </a:t>
            </a:r>
            <a:r>
              <a:rPr lang="en-US" b="true" sz="2399" spc="14">
                <a:solidFill>
                  <a:srgbClr val="000000"/>
                </a:solidFill>
                <a:latin typeface="Montserrat Bold"/>
                <a:ea typeface="Montserrat Bold"/>
                <a:cs typeface="Montserrat Bold"/>
                <a:sym typeface="Montserrat Bold"/>
              </a:rPr>
              <a:t>Random Forest dengan nilai 28712.07</a:t>
            </a:r>
          </a:p>
          <a:p>
            <a:pPr algn="l">
              <a:lnSpc>
                <a:spcPts val="3671"/>
              </a:lnSpc>
            </a:pPr>
          </a:p>
          <a:p>
            <a:pPr algn="l">
              <a:lnSpc>
                <a:spcPts val="3671"/>
              </a:lnSpc>
            </a:pPr>
            <a:r>
              <a:rPr lang="en-US" b="true" sz="2399" spc="14">
                <a:solidFill>
                  <a:srgbClr val="000000"/>
                </a:solidFill>
                <a:latin typeface="Montserrat Bold"/>
                <a:ea typeface="Montserrat Bold"/>
                <a:cs typeface="Montserrat Bold"/>
                <a:sym typeface="Montserrat Bold"/>
              </a:rPr>
              <a:t>Mean Absolute Percentage Error (MAPE)</a:t>
            </a:r>
            <a:r>
              <a:rPr lang="en-US" sz="2399" spc="14">
                <a:solidFill>
                  <a:srgbClr val="000000"/>
                </a:solidFill>
                <a:latin typeface="Montserrat"/>
                <a:ea typeface="Montserrat"/>
                <a:cs typeface="Montserrat"/>
                <a:sym typeface="Montserrat"/>
              </a:rPr>
              <a:t>: MAPE merepresentasikan rata-rata perbedaan persentase antara nilai prediksi dan nilai aktual. Nilai MAPE yang lebih rendah lebih diinginkan. Dari hasil data di atas maka </a:t>
            </a:r>
            <a:r>
              <a:rPr lang="en-US" b="true" sz="2399" spc="14">
                <a:solidFill>
                  <a:srgbClr val="000000"/>
                </a:solidFill>
                <a:latin typeface="Montserrat Bold"/>
                <a:ea typeface="Montserrat Bold"/>
                <a:cs typeface="Montserrat Bold"/>
                <a:sym typeface="Montserrat Bold"/>
              </a:rPr>
              <a:t>XG</a:t>
            </a:r>
            <a:r>
              <a:rPr lang="en-US" sz="2399" spc="14">
                <a:solidFill>
                  <a:srgbClr val="000000"/>
                </a:solidFill>
                <a:latin typeface="Montserrat"/>
                <a:ea typeface="Montserrat"/>
                <a:cs typeface="Montserrat"/>
                <a:sym typeface="Montserrat"/>
              </a:rPr>
              <a:t> </a:t>
            </a:r>
            <a:r>
              <a:rPr lang="en-US" b="true" sz="2399" spc="14">
                <a:solidFill>
                  <a:srgbClr val="000000"/>
                </a:solidFill>
                <a:latin typeface="Montserrat Bold"/>
                <a:ea typeface="Montserrat Bold"/>
                <a:cs typeface="Montserrat Bold"/>
                <a:sym typeface="Montserrat Bold"/>
              </a:rPr>
              <a:t>Boost adalah model terbaik dengan nilai 0.0965</a:t>
            </a:r>
            <a:r>
              <a:rPr lang="en-US" sz="2399" spc="14">
                <a:solidFill>
                  <a:srgbClr val="000000"/>
                </a:solidFill>
                <a:latin typeface="Montserrat"/>
                <a:ea typeface="Montserrat"/>
                <a:cs typeface="Montserrat"/>
                <a:sym typeface="Montserrat"/>
              </a:rPr>
              <a:t>,lalu berikutnya adalah </a:t>
            </a:r>
            <a:r>
              <a:rPr lang="en-US" b="true" sz="2399" spc="14">
                <a:solidFill>
                  <a:srgbClr val="000000"/>
                </a:solidFill>
                <a:latin typeface="Montserrat Bold"/>
                <a:ea typeface="Montserrat Bold"/>
                <a:cs typeface="Montserrat Bold"/>
                <a:sym typeface="Montserrat Bold"/>
              </a:rPr>
              <a:t>Random Forest dengan nilai 0.1040</a:t>
            </a:r>
          </a:p>
        </p:txBody>
      </p:sp>
      <p:sp>
        <p:nvSpPr>
          <p:cNvPr name="Freeform 4" id="4"/>
          <p:cNvSpPr/>
          <p:nvPr/>
        </p:nvSpPr>
        <p:spPr>
          <a:xfrm flipH="false" flipV="false" rot="0">
            <a:off x="652057" y="1294329"/>
            <a:ext cx="7819410" cy="3704391"/>
          </a:xfrm>
          <a:custGeom>
            <a:avLst/>
            <a:gdLst/>
            <a:ahLst/>
            <a:cxnLst/>
            <a:rect r="r" b="b" t="t" l="l"/>
            <a:pathLst>
              <a:path h="3704391" w="7819410">
                <a:moveTo>
                  <a:pt x="0" y="0"/>
                </a:moveTo>
                <a:lnTo>
                  <a:pt x="7819409" y="0"/>
                </a:lnTo>
                <a:lnTo>
                  <a:pt x="7819409" y="3704391"/>
                </a:lnTo>
                <a:lnTo>
                  <a:pt x="0" y="3704391"/>
                </a:lnTo>
                <a:lnTo>
                  <a:pt x="0" y="0"/>
                </a:lnTo>
                <a:close/>
              </a:path>
            </a:pathLst>
          </a:custGeom>
          <a:blipFill>
            <a:blip r:embed="rId2"/>
            <a:stretch>
              <a:fillRect l="0" t="0" r="0" b="0"/>
            </a:stretch>
          </a:blipFill>
        </p:spPr>
      </p:sp>
      <p:grpSp>
        <p:nvGrpSpPr>
          <p:cNvPr name="Group 5" id="5"/>
          <p:cNvGrpSpPr/>
          <p:nvPr/>
        </p:nvGrpSpPr>
        <p:grpSpPr>
          <a:xfrm rot="0">
            <a:off x="2273141" y="4516755"/>
            <a:ext cx="1081088" cy="461010"/>
            <a:chOff x="0" y="0"/>
            <a:chExt cx="1441450" cy="614680"/>
          </a:xfrm>
        </p:grpSpPr>
        <p:sp>
          <p:nvSpPr>
            <p:cNvPr name="Freeform 6" id="6"/>
            <p:cNvSpPr/>
            <p:nvPr/>
          </p:nvSpPr>
          <p:spPr>
            <a:xfrm flipH="false" flipV="false" rot="0">
              <a:off x="-21590" y="5080"/>
              <a:ext cx="1496060" cy="664210"/>
            </a:xfrm>
            <a:custGeom>
              <a:avLst/>
              <a:gdLst/>
              <a:ahLst/>
              <a:cxnLst/>
              <a:rect r="r" b="b" t="t" l="l"/>
              <a:pathLst>
                <a:path h="664210" w="1496060">
                  <a:moveTo>
                    <a:pt x="129540" y="45720"/>
                  </a:moveTo>
                  <a:cubicBezTo>
                    <a:pt x="965200" y="109220"/>
                    <a:pt x="1311910" y="0"/>
                    <a:pt x="1412240" y="100330"/>
                  </a:cubicBezTo>
                  <a:cubicBezTo>
                    <a:pt x="1494790" y="184150"/>
                    <a:pt x="1496060" y="472440"/>
                    <a:pt x="1412240" y="557530"/>
                  </a:cubicBezTo>
                  <a:cubicBezTo>
                    <a:pt x="1305560" y="664210"/>
                    <a:pt x="924560" y="567690"/>
                    <a:pt x="694690" y="557530"/>
                  </a:cubicBezTo>
                  <a:cubicBezTo>
                    <a:pt x="480060" y="547370"/>
                    <a:pt x="156210" y="607060"/>
                    <a:pt x="72390" y="502920"/>
                  </a:cubicBezTo>
                  <a:cubicBezTo>
                    <a:pt x="0" y="414020"/>
                    <a:pt x="129540" y="45720"/>
                    <a:pt x="129540" y="45720"/>
                  </a:cubicBezTo>
                </a:path>
              </a:pathLst>
            </a:custGeom>
            <a:solidFill>
              <a:srgbClr val="FFF234">
                <a:alpha val="24706"/>
              </a:srgbClr>
            </a:solidFill>
            <a:ln cap="sq">
              <a:noFill/>
              <a:prstDash val="solid"/>
              <a:miter/>
            </a:ln>
          </p:spPr>
        </p:sp>
      </p:grpSp>
      <p:grpSp>
        <p:nvGrpSpPr>
          <p:cNvPr name="Group 7" id="7"/>
          <p:cNvGrpSpPr/>
          <p:nvPr/>
        </p:nvGrpSpPr>
        <p:grpSpPr>
          <a:xfrm rot="0">
            <a:off x="3431858" y="4544378"/>
            <a:ext cx="964882" cy="489585"/>
            <a:chOff x="0" y="0"/>
            <a:chExt cx="1286510" cy="652780"/>
          </a:xfrm>
        </p:grpSpPr>
        <p:sp>
          <p:nvSpPr>
            <p:cNvPr name="Freeform 8" id="8"/>
            <p:cNvSpPr/>
            <p:nvPr/>
          </p:nvSpPr>
          <p:spPr>
            <a:xfrm flipH="false" flipV="false" rot="0">
              <a:off x="50800" y="31750"/>
              <a:ext cx="1187450" cy="582930"/>
            </a:xfrm>
            <a:custGeom>
              <a:avLst/>
              <a:gdLst/>
              <a:ahLst/>
              <a:cxnLst/>
              <a:rect r="r" b="b" t="t" l="l"/>
              <a:pathLst>
                <a:path h="582930" w="1187450">
                  <a:moveTo>
                    <a:pt x="0" y="156210"/>
                  </a:moveTo>
                  <a:cubicBezTo>
                    <a:pt x="194310" y="67310"/>
                    <a:pt x="278130" y="41910"/>
                    <a:pt x="354330" y="30480"/>
                  </a:cubicBezTo>
                  <a:cubicBezTo>
                    <a:pt x="430530" y="19050"/>
                    <a:pt x="497840" y="20320"/>
                    <a:pt x="586740" y="19050"/>
                  </a:cubicBezTo>
                  <a:cubicBezTo>
                    <a:pt x="707390" y="16510"/>
                    <a:pt x="922020" y="2540"/>
                    <a:pt x="1010920" y="25400"/>
                  </a:cubicBezTo>
                  <a:cubicBezTo>
                    <a:pt x="1056640" y="36830"/>
                    <a:pt x="1082040" y="52070"/>
                    <a:pt x="1108710" y="76200"/>
                  </a:cubicBezTo>
                  <a:cubicBezTo>
                    <a:pt x="1134110" y="99060"/>
                    <a:pt x="1158240" y="138430"/>
                    <a:pt x="1170940" y="166370"/>
                  </a:cubicBezTo>
                  <a:cubicBezTo>
                    <a:pt x="1178560" y="185420"/>
                    <a:pt x="1182370" y="198120"/>
                    <a:pt x="1183640" y="219710"/>
                  </a:cubicBezTo>
                  <a:cubicBezTo>
                    <a:pt x="1184910" y="248920"/>
                    <a:pt x="1179830" y="299720"/>
                    <a:pt x="1170940" y="327660"/>
                  </a:cubicBezTo>
                  <a:cubicBezTo>
                    <a:pt x="1164590" y="347980"/>
                    <a:pt x="1155700" y="361950"/>
                    <a:pt x="1144270" y="377190"/>
                  </a:cubicBezTo>
                  <a:cubicBezTo>
                    <a:pt x="1134110" y="392430"/>
                    <a:pt x="1125220" y="405130"/>
                    <a:pt x="1108710" y="417830"/>
                  </a:cubicBezTo>
                  <a:cubicBezTo>
                    <a:pt x="1084580" y="436880"/>
                    <a:pt x="1040130" y="459740"/>
                    <a:pt x="1010920" y="468630"/>
                  </a:cubicBezTo>
                  <a:cubicBezTo>
                    <a:pt x="990600" y="474980"/>
                    <a:pt x="970280" y="487680"/>
                    <a:pt x="956310" y="476250"/>
                  </a:cubicBezTo>
                  <a:cubicBezTo>
                    <a:pt x="918210" y="440690"/>
                    <a:pt x="908050" y="57150"/>
                    <a:pt x="956310" y="19050"/>
                  </a:cubicBezTo>
                  <a:cubicBezTo>
                    <a:pt x="980440" y="0"/>
                    <a:pt x="1031240" y="27940"/>
                    <a:pt x="1062990" y="44450"/>
                  </a:cubicBezTo>
                  <a:cubicBezTo>
                    <a:pt x="1094740" y="60960"/>
                    <a:pt x="1125220" y="87630"/>
                    <a:pt x="1144270" y="116840"/>
                  </a:cubicBezTo>
                  <a:cubicBezTo>
                    <a:pt x="1164590" y="146050"/>
                    <a:pt x="1178560" y="190500"/>
                    <a:pt x="1183640" y="219710"/>
                  </a:cubicBezTo>
                  <a:cubicBezTo>
                    <a:pt x="1187450" y="240030"/>
                    <a:pt x="1186180" y="256540"/>
                    <a:pt x="1183640" y="274320"/>
                  </a:cubicBezTo>
                  <a:cubicBezTo>
                    <a:pt x="1181100" y="293370"/>
                    <a:pt x="1178560" y="308610"/>
                    <a:pt x="1170940" y="327660"/>
                  </a:cubicBezTo>
                  <a:cubicBezTo>
                    <a:pt x="1158240" y="355600"/>
                    <a:pt x="1134110" y="394970"/>
                    <a:pt x="1108710" y="417830"/>
                  </a:cubicBezTo>
                  <a:cubicBezTo>
                    <a:pt x="1082040" y="441960"/>
                    <a:pt x="1056640" y="457200"/>
                    <a:pt x="1010920" y="468630"/>
                  </a:cubicBezTo>
                  <a:cubicBezTo>
                    <a:pt x="922020" y="491490"/>
                    <a:pt x="715010" y="469900"/>
                    <a:pt x="591820" y="476250"/>
                  </a:cubicBezTo>
                  <a:cubicBezTo>
                    <a:pt x="495300" y="481330"/>
                    <a:pt x="403860" y="478790"/>
                    <a:pt x="335280" y="500380"/>
                  </a:cubicBezTo>
                  <a:cubicBezTo>
                    <a:pt x="283210" y="515620"/>
                    <a:pt x="247650" y="582930"/>
                    <a:pt x="205740" y="570230"/>
                  </a:cubicBezTo>
                  <a:cubicBezTo>
                    <a:pt x="133350" y="546100"/>
                    <a:pt x="0" y="156210"/>
                    <a:pt x="0" y="156210"/>
                  </a:cubicBezTo>
                </a:path>
              </a:pathLst>
            </a:custGeom>
            <a:solidFill>
              <a:srgbClr val="FFF234">
                <a:alpha val="24706"/>
              </a:srgbClr>
            </a:solidFill>
            <a:ln cap="sq">
              <a:noFill/>
              <a:prstDash val="solid"/>
              <a:miter/>
            </a:ln>
          </p:spPr>
        </p:sp>
      </p:grpSp>
      <p:grpSp>
        <p:nvGrpSpPr>
          <p:cNvPr name="Group 9" id="9"/>
          <p:cNvGrpSpPr/>
          <p:nvPr/>
        </p:nvGrpSpPr>
        <p:grpSpPr>
          <a:xfrm rot="0">
            <a:off x="4298632" y="4566285"/>
            <a:ext cx="1586865" cy="525780"/>
            <a:chOff x="0" y="0"/>
            <a:chExt cx="2115820" cy="701040"/>
          </a:xfrm>
        </p:grpSpPr>
        <p:sp>
          <p:nvSpPr>
            <p:cNvPr name="Freeform 10" id="10"/>
            <p:cNvSpPr/>
            <p:nvPr/>
          </p:nvSpPr>
          <p:spPr>
            <a:xfrm flipH="false" flipV="false" rot="0">
              <a:off x="-2540" y="-13970"/>
              <a:ext cx="2127250" cy="671830"/>
            </a:xfrm>
            <a:custGeom>
              <a:avLst/>
              <a:gdLst/>
              <a:ahLst/>
              <a:cxnLst/>
              <a:rect r="r" b="b" t="t" l="l"/>
              <a:pathLst>
                <a:path h="671830" w="2127250">
                  <a:moveTo>
                    <a:pt x="53340" y="120650"/>
                  </a:moveTo>
                  <a:cubicBezTo>
                    <a:pt x="269240" y="127000"/>
                    <a:pt x="407670" y="166370"/>
                    <a:pt x="509270" y="175260"/>
                  </a:cubicBezTo>
                  <a:cubicBezTo>
                    <a:pt x="598170" y="182880"/>
                    <a:pt x="678180" y="172720"/>
                    <a:pt x="759460" y="177800"/>
                  </a:cubicBezTo>
                  <a:cubicBezTo>
                    <a:pt x="838200" y="182880"/>
                    <a:pt x="899160" y="199390"/>
                    <a:pt x="991870" y="205740"/>
                  </a:cubicBezTo>
                  <a:cubicBezTo>
                    <a:pt x="1127760" y="213360"/>
                    <a:pt x="1329690" y="228600"/>
                    <a:pt x="1498600" y="205740"/>
                  </a:cubicBezTo>
                  <a:cubicBezTo>
                    <a:pt x="1675130" y="182880"/>
                    <a:pt x="1936750" y="0"/>
                    <a:pt x="2028190" y="64770"/>
                  </a:cubicBezTo>
                  <a:cubicBezTo>
                    <a:pt x="2112010" y="123190"/>
                    <a:pt x="2127250" y="426720"/>
                    <a:pt x="2067560" y="519430"/>
                  </a:cubicBezTo>
                  <a:cubicBezTo>
                    <a:pt x="2016760" y="599440"/>
                    <a:pt x="1858010" y="607060"/>
                    <a:pt x="1757680" y="631190"/>
                  </a:cubicBezTo>
                  <a:cubicBezTo>
                    <a:pt x="1668780" y="652780"/>
                    <a:pt x="1600200" y="656590"/>
                    <a:pt x="1498600" y="662940"/>
                  </a:cubicBezTo>
                  <a:cubicBezTo>
                    <a:pt x="1356360" y="671830"/>
                    <a:pt x="1153160" y="668020"/>
                    <a:pt x="980440" y="661670"/>
                  </a:cubicBezTo>
                  <a:cubicBezTo>
                    <a:pt x="807720" y="656590"/>
                    <a:pt x="608330" y="643890"/>
                    <a:pt x="463550" y="626110"/>
                  </a:cubicBezTo>
                  <a:cubicBezTo>
                    <a:pt x="355600" y="613410"/>
                    <a:pt x="260350" y="582930"/>
                    <a:pt x="184150" y="577850"/>
                  </a:cubicBezTo>
                  <a:cubicBezTo>
                    <a:pt x="133350" y="574040"/>
                    <a:pt x="82550" y="609600"/>
                    <a:pt x="53340" y="582930"/>
                  </a:cubicBezTo>
                  <a:cubicBezTo>
                    <a:pt x="0" y="530860"/>
                    <a:pt x="53340" y="120650"/>
                    <a:pt x="53340" y="120650"/>
                  </a:cubicBezTo>
                </a:path>
              </a:pathLst>
            </a:custGeom>
            <a:solidFill>
              <a:srgbClr val="FFF234">
                <a:alpha val="24706"/>
              </a:srgbClr>
            </a:solidFill>
            <a:ln cap="sq">
              <a:noFill/>
              <a:prstDash val="solid"/>
              <a:miter/>
            </a:ln>
          </p:spPr>
        </p:sp>
      </p:grpSp>
      <p:grpSp>
        <p:nvGrpSpPr>
          <p:cNvPr name="Group 11" id="11"/>
          <p:cNvGrpSpPr/>
          <p:nvPr/>
        </p:nvGrpSpPr>
        <p:grpSpPr>
          <a:xfrm rot="0">
            <a:off x="5955982" y="4590097"/>
            <a:ext cx="1133475" cy="501015"/>
            <a:chOff x="0" y="0"/>
            <a:chExt cx="1511300" cy="668020"/>
          </a:xfrm>
        </p:grpSpPr>
        <p:sp>
          <p:nvSpPr>
            <p:cNvPr name="Freeform 12" id="12"/>
            <p:cNvSpPr/>
            <p:nvPr/>
          </p:nvSpPr>
          <p:spPr>
            <a:xfrm flipH="false" flipV="false" rot="0">
              <a:off x="50800" y="50800"/>
              <a:ext cx="1473200" cy="599440"/>
            </a:xfrm>
            <a:custGeom>
              <a:avLst/>
              <a:gdLst/>
              <a:ahLst/>
              <a:cxnLst/>
              <a:rect r="r" b="b" t="t" l="l"/>
              <a:pathLst>
                <a:path h="599440" w="1473200">
                  <a:moveTo>
                    <a:pt x="0" y="55880"/>
                  </a:moveTo>
                  <a:cubicBezTo>
                    <a:pt x="257810" y="12700"/>
                    <a:pt x="337820" y="0"/>
                    <a:pt x="436880" y="0"/>
                  </a:cubicBezTo>
                  <a:cubicBezTo>
                    <a:pt x="576580" y="1270"/>
                    <a:pt x="805180" y="30480"/>
                    <a:pt x="938530" y="53340"/>
                  </a:cubicBezTo>
                  <a:cubicBezTo>
                    <a:pt x="1031240" y="69850"/>
                    <a:pt x="1090930" y="101600"/>
                    <a:pt x="1168400" y="110490"/>
                  </a:cubicBezTo>
                  <a:cubicBezTo>
                    <a:pt x="1247140" y="120650"/>
                    <a:pt x="1362710" y="63500"/>
                    <a:pt x="1408430" y="109220"/>
                  </a:cubicBezTo>
                  <a:cubicBezTo>
                    <a:pt x="1473200" y="172720"/>
                    <a:pt x="1464310" y="510540"/>
                    <a:pt x="1407160" y="566420"/>
                  </a:cubicBezTo>
                  <a:cubicBezTo>
                    <a:pt x="1374140" y="599440"/>
                    <a:pt x="1314450" y="571500"/>
                    <a:pt x="1247140" y="565150"/>
                  </a:cubicBezTo>
                  <a:cubicBezTo>
                    <a:pt x="1127760" y="554990"/>
                    <a:pt x="892810" y="496570"/>
                    <a:pt x="756920" y="481330"/>
                  </a:cubicBezTo>
                  <a:cubicBezTo>
                    <a:pt x="660400" y="469900"/>
                    <a:pt x="590550" y="469900"/>
                    <a:pt x="508000" y="468630"/>
                  </a:cubicBezTo>
                  <a:cubicBezTo>
                    <a:pt x="426720" y="467360"/>
                    <a:pt x="337820" y="464820"/>
                    <a:pt x="261620" y="473710"/>
                  </a:cubicBezTo>
                  <a:cubicBezTo>
                    <a:pt x="196850" y="480060"/>
                    <a:pt x="125730" y="539750"/>
                    <a:pt x="82550" y="510540"/>
                  </a:cubicBezTo>
                  <a:cubicBezTo>
                    <a:pt x="13970" y="463550"/>
                    <a:pt x="0" y="55880"/>
                    <a:pt x="0" y="55880"/>
                  </a:cubicBezTo>
                </a:path>
              </a:pathLst>
            </a:custGeom>
            <a:solidFill>
              <a:srgbClr val="FFF234">
                <a:alpha val="24706"/>
              </a:srgbClr>
            </a:solidFill>
            <a:ln cap="sq">
              <a:noFill/>
              <a:prstDash val="solid"/>
              <a:miter/>
            </a:ln>
          </p:spPr>
        </p:sp>
      </p:grpSp>
      <p:grpSp>
        <p:nvGrpSpPr>
          <p:cNvPr name="Group 13" id="13"/>
          <p:cNvGrpSpPr/>
          <p:nvPr/>
        </p:nvGrpSpPr>
        <p:grpSpPr>
          <a:xfrm rot="0">
            <a:off x="7294245" y="4629150"/>
            <a:ext cx="926782" cy="443865"/>
            <a:chOff x="0" y="0"/>
            <a:chExt cx="1235710" cy="591820"/>
          </a:xfrm>
        </p:grpSpPr>
        <p:sp>
          <p:nvSpPr>
            <p:cNvPr name="Freeform 14" id="14"/>
            <p:cNvSpPr/>
            <p:nvPr/>
          </p:nvSpPr>
          <p:spPr>
            <a:xfrm flipH="false" flipV="false" rot="0">
              <a:off x="34290" y="-53340"/>
              <a:ext cx="1234440" cy="657860"/>
            </a:xfrm>
            <a:custGeom>
              <a:avLst/>
              <a:gdLst/>
              <a:ahLst/>
              <a:cxnLst/>
              <a:rect r="r" b="b" t="t" l="l"/>
              <a:pathLst>
                <a:path h="657860" w="1234440">
                  <a:moveTo>
                    <a:pt x="16510" y="134620"/>
                  </a:moveTo>
                  <a:cubicBezTo>
                    <a:pt x="648970" y="99060"/>
                    <a:pt x="1045210" y="0"/>
                    <a:pt x="1150620" y="104140"/>
                  </a:cubicBezTo>
                  <a:cubicBezTo>
                    <a:pt x="1234440" y="189230"/>
                    <a:pt x="1231900" y="480060"/>
                    <a:pt x="1150620" y="561340"/>
                  </a:cubicBezTo>
                  <a:cubicBezTo>
                    <a:pt x="1054100" y="657860"/>
                    <a:pt x="695960" y="558800"/>
                    <a:pt x="525780" y="562610"/>
                  </a:cubicBezTo>
                  <a:cubicBezTo>
                    <a:pt x="407670" y="563880"/>
                    <a:pt x="309880" y="566420"/>
                    <a:pt x="226060" y="572770"/>
                  </a:cubicBezTo>
                  <a:cubicBezTo>
                    <a:pt x="162560" y="577850"/>
                    <a:pt x="100330" y="623570"/>
                    <a:pt x="62230" y="593090"/>
                  </a:cubicBezTo>
                  <a:cubicBezTo>
                    <a:pt x="0" y="543560"/>
                    <a:pt x="16510" y="134620"/>
                    <a:pt x="16510" y="134620"/>
                  </a:cubicBezTo>
                </a:path>
              </a:pathLst>
            </a:custGeom>
            <a:solidFill>
              <a:srgbClr val="FFF234">
                <a:alpha val="24706"/>
              </a:srgbClr>
            </a:solidFill>
            <a:ln cap="sq">
              <a:noFill/>
              <a:prstDash val="solid"/>
              <a:miter/>
            </a:ln>
          </p:spPr>
        </p:sp>
      </p:grpSp>
      <p:grpSp>
        <p:nvGrpSpPr>
          <p:cNvPr name="Group 15" id="15"/>
          <p:cNvGrpSpPr/>
          <p:nvPr/>
        </p:nvGrpSpPr>
        <p:grpSpPr>
          <a:xfrm rot="0">
            <a:off x="2333625" y="3604260"/>
            <a:ext cx="995362" cy="444818"/>
            <a:chOff x="0" y="0"/>
            <a:chExt cx="1327150" cy="593090"/>
          </a:xfrm>
        </p:grpSpPr>
        <p:sp>
          <p:nvSpPr>
            <p:cNvPr name="Freeform 16" id="16"/>
            <p:cNvSpPr/>
            <p:nvPr/>
          </p:nvSpPr>
          <p:spPr>
            <a:xfrm flipH="false" flipV="false" rot="0">
              <a:off x="-22860" y="-39370"/>
              <a:ext cx="1379220" cy="647700"/>
            </a:xfrm>
            <a:custGeom>
              <a:avLst/>
              <a:gdLst/>
              <a:ahLst/>
              <a:cxnLst/>
              <a:rect r="r" b="b" t="t" l="l"/>
              <a:pathLst>
                <a:path h="647700" w="1379220">
                  <a:moveTo>
                    <a:pt x="73660" y="118110"/>
                  </a:moveTo>
                  <a:cubicBezTo>
                    <a:pt x="560070" y="113030"/>
                    <a:pt x="621030" y="96520"/>
                    <a:pt x="726440" y="91440"/>
                  </a:cubicBezTo>
                  <a:cubicBezTo>
                    <a:pt x="880110" y="82550"/>
                    <a:pt x="1207770" y="0"/>
                    <a:pt x="1297940" y="90170"/>
                  </a:cubicBezTo>
                  <a:cubicBezTo>
                    <a:pt x="1379220" y="170180"/>
                    <a:pt x="1377950" y="469900"/>
                    <a:pt x="1297940" y="547370"/>
                  </a:cubicBezTo>
                  <a:cubicBezTo>
                    <a:pt x="1212850" y="629920"/>
                    <a:pt x="914400" y="520700"/>
                    <a:pt x="762000" y="529590"/>
                  </a:cubicBezTo>
                  <a:cubicBezTo>
                    <a:pt x="647700" y="537210"/>
                    <a:pt x="570230" y="566420"/>
                    <a:pt x="464820" y="575310"/>
                  </a:cubicBezTo>
                  <a:cubicBezTo>
                    <a:pt x="342900" y="585470"/>
                    <a:pt x="140970" y="647700"/>
                    <a:pt x="73660" y="580390"/>
                  </a:cubicBezTo>
                  <a:cubicBezTo>
                    <a:pt x="0" y="506730"/>
                    <a:pt x="73660" y="118110"/>
                    <a:pt x="73660" y="118110"/>
                  </a:cubicBezTo>
                </a:path>
              </a:pathLst>
            </a:custGeom>
            <a:solidFill>
              <a:srgbClr val="FFF234">
                <a:alpha val="24706"/>
              </a:srgbClr>
            </a:solidFill>
            <a:ln cap="sq">
              <a:noFill/>
              <a:prstDash val="solid"/>
              <a:miter/>
            </a:ln>
          </p:spPr>
        </p:sp>
      </p:grpSp>
      <p:grpSp>
        <p:nvGrpSpPr>
          <p:cNvPr name="Group 17" id="17"/>
          <p:cNvGrpSpPr/>
          <p:nvPr/>
        </p:nvGrpSpPr>
        <p:grpSpPr>
          <a:xfrm rot="0">
            <a:off x="7460932" y="3604260"/>
            <a:ext cx="899160" cy="481012"/>
            <a:chOff x="0" y="0"/>
            <a:chExt cx="1198880" cy="641350"/>
          </a:xfrm>
        </p:grpSpPr>
        <p:sp>
          <p:nvSpPr>
            <p:cNvPr name="Freeform 18" id="18"/>
            <p:cNvSpPr/>
            <p:nvPr/>
          </p:nvSpPr>
          <p:spPr>
            <a:xfrm flipH="false" flipV="false" rot="0">
              <a:off x="-33020" y="50800"/>
              <a:ext cx="1221740" cy="586740"/>
            </a:xfrm>
            <a:custGeom>
              <a:avLst/>
              <a:gdLst/>
              <a:ahLst/>
              <a:cxnLst/>
              <a:rect r="r" b="b" t="t" l="l"/>
              <a:pathLst>
                <a:path h="586740" w="1221740">
                  <a:moveTo>
                    <a:pt x="83820" y="0"/>
                  </a:moveTo>
                  <a:cubicBezTo>
                    <a:pt x="872490" y="17780"/>
                    <a:pt x="984250" y="86360"/>
                    <a:pt x="1065530" y="95250"/>
                  </a:cubicBezTo>
                  <a:cubicBezTo>
                    <a:pt x="1112520" y="100330"/>
                    <a:pt x="1159510" y="66040"/>
                    <a:pt x="1179830" y="88900"/>
                  </a:cubicBezTo>
                  <a:cubicBezTo>
                    <a:pt x="1221740" y="135890"/>
                    <a:pt x="1178560" y="483870"/>
                    <a:pt x="1096010" y="538480"/>
                  </a:cubicBezTo>
                  <a:cubicBezTo>
                    <a:pt x="1021080" y="586740"/>
                    <a:pt x="880110" y="472440"/>
                    <a:pt x="744220" y="457200"/>
                  </a:cubicBezTo>
                  <a:cubicBezTo>
                    <a:pt x="558800" y="436880"/>
                    <a:pt x="184150" y="561340"/>
                    <a:pt x="83820" y="461010"/>
                  </a:cubicBezTo>
                  <a:cubicBezTo>
                    <a:pt x="0" y="378460"/>
                    <a:pt x="83820" y="0"/>
                    <a:pt x="83820" y="0"/>
                  </a:cubicBezTo>
                </a:path>
              </a:pathLst>
            </a:custGeom>
            <a:solidFill>
              <a:srgbClr val="FFF234">
                <a:alpha val="24706"/>
              </a:srgbClr>
            </a:solidFill>
            <a:ln cap="sq">
              <a:noFill/>
              <a:prstDash val="solid"/>
              <a:miter/>
            </a:ln>
          </p:spPr>
        </p:sp>
      </p:grpSp>
      <p:grpSp>
        <p:nvGrpSpPr>
          <p:cNvPr name="Group 19" id="19"/>
          <p:cNvGrpSpPr/>
          <p:nvPr/>
        </p:nvGrpSpPr>
        <p:grpSpPr>
          <a:xfrm rot="0">
            <a:off x="7205662" y="3692842"/>
            <a:ext cx="342900" cy="457200"/>
            <a:chOff x="0" y="0"/>
            <a:chExt cx="457200" cy="609600"/>
          </a:xfrm>
        </p:grpSpPr>
        <p:sp>
          <p:nvSpPr>
            <p:cNvPr name="Freeform 20" id="20"/>
            <p:cNvSpPr/>
            <p:nvPr/>
          </p:nvSpPr>
          <p:spPr>
            <a:xfrm flipH="false" flipV="false" rot="0">
              <a:off x="50800" y="101600"/>
              <a:ext cx="406400" cy="491490"/>
            </a:xfrm>
            <a:custGeom>
              <a:avLst/>
              <a:gdLst/>
              <a:ahLst/>
              <a:cxnLst/>
              <a:rect r="r" b="b" t="t" l="l"/>
              <a:pathLst>
                <a:path h="491490" w="406400">
                  <a:moveTo>
                    <a:pt x="0" y="8890"/>
                  </a:moveTo>
                  <a:cubicBezTo>
                    <a:pt x="345440" y="0"/>
                    <a:pt x="406400" y="318770"/>
                    <a:pt x="355600" y="397510"/>
                  </a:cubicBezTo>
                  <a:cubicBezTo>
                    <a:pt x="317500" y="455930"/>
                    <a:pt x="170180" y="491490"/>
                    <a:pt x="111760" y="455930"/>
                  </a:cubicBezTo>
                  <a:cubicBezTo>
                    <a:pt x="33020" y="408940"/>
                    <a:pt x="0" y="8890"/>
                    <a:pt x="0" y="8890"/>
                  </a:cubicBezTo>
                </a:path>
              </a:pathLst>
            </a:custGeom>
            <a:solidFill>
              <a:srgbClr val="FFF234">
                <a:alpha val="24706"/>
              </a:srgbClr>
            </a:solidFill>
            <a:ln cap="sq">
              <a:noFill/>
              <a:prstDash val="solid"/>
              <a:miter/>
            </a:ln>
          </p:spPr>
        </p:sp>
      </p:grpSp>
      <p:grpSp>
        <p:nvGrpSpPr>
          <p:cNvPr name="Group 21" id="21"/>
          <p:cNvGrpSpPr/>
          <p:nvPr/>
        </p:nvGrpSpPr>
        <p:grpSpPr>
          <a:xfrm rot="0">
            <a:off x="3487103" y="3604260"/>
            <a:ext cx="696278" cy="486728"/>
            <a:chOff x="0" y="0"/>
            <a:chExt cx="928370" cy="648970"/>
          </a:xfrm>
        </p:grpSpPr>
        <p:sp>
          <p:nvSpPr>
            <p:cNvPr name="Freeform 22" id="22"/>
            <p:cNvSpPr/>
            <p:nvPr/>
          </p:nvSpPr>
          <p:spPr>
            <a:xfrm flipH="false" flipV="false" rot="0">
              <a:off x="-22860" y="-7620"/>
              <a:ext cx="971550" cy="669290"/>
            </a:xfrm>
            <a:custGeom>
              <a:avLst/>
              <a:gdLst/>
              <a:ahLst/>
              <a:cxnLst/>
              <a:rect r="r" b="b" t="t" l="l"/>
              <a:pathLst>
                <a:path h="669290" w="971550">
                  <a:moveTo>
                    <a:pt x="73660" y="143510"/>
                  </a:moveTo>
                  <a:cubicBezTo>
                    <a:pt x="322580" y="135890"/>
                    <a:pt x="431800" y="102870"/>
                    <a:pt x="537210" y="88900"/>
                  </a:cubicBezTo>
                  <a:cubicBezTo>
                    <a:pt x="651510" y="73660"/>
                    <a:pt x="835660" y="0"/>
                    <a:pt x="899160" y="58420"/>
                  </a:cubicBezTo>
                  <a:cubicBezTo>
                    <a:pt x="971550" y="123190"/>
                    <a:pt x="953770" y="467360"/>
                    <a:pt x="900430" y="515620"/>
                  </a:cubicBezTo>
                  <a:cubicBezTo>
                    <a:pt x="869950" y="542290"/>
                    <a:pt x="814070" y="495300"/>
                    <a:pt x="759460" y="499110"/>
                  </a:cubicBezTo>
                  <a:cubicBezTo>
                    <a:pt x="680720" y="504190"/>
                    <a:pt x="580390" y="553720"/>
                    <a:pt x="477520" y="570230"/>
                  </a:cubicBezTo>
                  <a:cubicBezTo>
                    <a:pt x="355600" y="591820"/>
                    <a:pt x="143510" y="669290"/>
                    <a:pt x="73660" y="605790"/>
                  </a:cubicBezTo>
                  <a:cubicBezTo>
                    <a:pt x="0" y="537210"/>
                    <a:pt x="73660" y="143510"/>
                    <a:pt x="73660" y="143510"/>
                  </a:cubicBezTo>
                </a:path>
              </a:pathLst>
            </a:custGeom>
            <a:solidFill>
              <a:srgbClr val="FFF234">
                <a:alpha val="24706"/>
              </a:srgbClr>
            </a:solidFill>
            <a:ln cap="sq">
              <a:noFill/>
              <a:prstDash val="solid"/>
              <a:miter/>
            </a:ln>
          </p:spPr>
        </p:sp>
      </p:grpSp>
      <p:grpSp>
        <p:nvGrpSpPr>
          <p:cNvPr name="Group 23" id="23"/>
          <p:cNvGrpSpPr/>
          <p:nvPr/>
        </p:nvGrpSpPr>
        <p:grpSpPr>
          <a:xfrm rot="0">
            <a:off x="4514850" y="3605212"/>
            <a:ext cx="1468755" cy="496253"/>
            <a:chOff x="0" y="0"/>
            <a:chExt cx="1958340" cy="661670"/>
          </a:xfrm>
        </p:grpSpPr>
        <p:sp>
          <p:nvSpPr>
            <p:cNvPr name="Freeform 24" id="24"/>
            <p:cNvSpPr/>
            <p:nvPr/>
          </p:nvSpPr>
          <p:spPr>
            <a:xfrm flipH="false" flipV="false" rot="0">
              <a:off x="-13970" y="50800"/>
              <a:ext cx="1924050" cy="562610"/>
            </a:xfrm>
            <a:custGeom>
              <a:avLst/>
              <a:gdLst/>
              <a:ahLst/>
              <a:cxnLst/>
              <a:rect r="r" b="b" t="t" l="l"/>
              <a:pathLst>
                <a:path h="562610" w="1924050">
                  <a:moveTo>
                    <a:pt x="115570" y="0"/>
                  </a:moveTo>
                  <a:cubicBezTo>
                    <a:pt x="750570" y="73660"/>
                    <a:pt x="1286510" y="17780"/>
                    <a:pt x="1504950" y="55880"/>
                  </a:cubicBezTo>
                  <a:cubicBezTo>
                    <a:pt x="1616710" y="74930"/>
                    <a:pt x="1737360" y="156210"/>
                    <a:pt x="1747520" y="142240"/>
                  </a:cubicBezTo>
                  <a:cubicBezTo>
                    <a:pt x="1752600" y="134620"/>
                    <a:pt x="1699260" y="91440"/>
                    <a:pt x="1703070" y="83820"/>
                  </a:cubicBezTo>
                  <a:cubicBezTo>
                    <a:pt x="1706880" y="77470"/>
                    <a:pt x="1738630" y="85090"/>
                    <a:pt x="1757680" y="92710"/>
                  </a:cubicBezTo>
                  <a:cubicBezTo>
                    <a:pt x="1785620" y="102870"/>
                    <a:pt x="1830070" y="128270"/>
                    <a:pt x="1852930" y="148590"/>
                  </a:cubicBezTo>
                  <a:cubicBezTo>
                    <a:pt x="1868170" y="161290"/>
                    <a:pt x="1877060" y="175260"/>
                    <a:pt x="1887220" y="190500"/>
                  </a:cubicBezTo>
                  <a:cubicBezTo>
                    <a:pt x="1896110" y="207010"/>
                    <a:pt x="1905000" y="220980"/>
                    <a:pt x="1910080" y="241300"/>
                  </a:cubicBezTo>
                  <a:cubicBezTo>
                    <a:pt x="1917700" y="269240"/>
                    <a:pt x="1924050" y="314960"/>
                    <a:pt x="1918970" y="350520"/>
                  </a:cubicBezTo>
                  <a:cubicBezTo>
                    <a:pt x="1912620" y="384810"/>
                    <a:pt x="1892300" y="425450"/>
                    <a:pt x="1874520" y="450850"/>
                  </a:cubicBezTo>
                  <a:cubicBezTo>
                    <a:pt x="1863090" y="468630"/>
                    <a:pt x="1854200" y="477520"/>
                    <a:pt x="1836420" y="490220"/>
                  </a:cubicBezTo>
                  <a:cubicBezTo>
                    <a:pt x="1812290" y="506730"/>
                    <a:pt x="1766570" y="528320"/>
                    <a:pt x="1737360" y="535940"/>
                  </a:cubicBezTo>
                  <a:cubicBezTo>
                    <a:pt x="1717040" y="541020"/>
                    <a:pt x="1684020" y="546100"/>
                    <a:pt x="1682750" y="541020"/>
                  </a:cubicBezTo>
                  <a:cubicBezTo>
                    <a:pt x="1678940" y="529590"/>
                    <a:pt x="1880870" y="411480"/>
                    <a:pt x="1887220" y="420370"/>
                  </a:cubicBezTo>
                  <a:cubicBezTo>
                    <a:pt x="1892300" y="426720"/>
                    <a:pt x="1804670" y="562610"/>
                    <a:pt x="1756410" y="558800"/>
                  </a:cubicBezTo>
                  <a:cubicBezTo>
                    <a:pt x="1681480" y="552450"/>
                    <a:pt x="1529080" y="173990"/>
                    <a:pt x="1499870" y="180340"/>
                  </a:cubicBezTo>
                  <a:cubicBezTo>
                    <a:pt x="1489710" y="182880"/>
                    <a:pt x="1482090" y="232410"/>
                    <a:pt x="1490980" y="237490"/>
                  </a:cubicBezTo>
                  <a:cubicBezTo>
                    <a:pt x="1508760" y="248920"/>
                    <a:pt x="1654810" y="95250"/>
                    <a:pt x="1703070" y="83820"/>
                  </a:cubicBezTo>
                  <a:cubicBezTo>
                    <a:pt x="1725930" y="78740"/>
                    <a:pt x="1738630" y="85090"/>
                    <a:pt x="1757680" y="92710"/>
                  </a:cubicBezTo>
                  <a:cubicBezTo>
                    <a:pt x="1785620" y="102870"/>
                    <a:pt x="1827530" y="123190"/>
                    <a:pt x="1852930" y="148590"/>
                  </a:cubicBezTo>
                  <a:cubicBezTo>
                    <a:pt x="1878330" y="172720"/>
                    <a:pt x="1899920" y="213360"/>
                    <a:pt x="1910080" y="241300"/>
                  </a:cubicBezTo>
                  <a:cubicBezTo>
                    <a:pt x="1917700" y="260350"/>
                    <a:pt x="1920240" y="276860"/>
                    <a:pt x="1921510" y="294640"/>
                  </a:cubicBezTo>
                  <a:cubicBezTo>
                    <a:pt x="1922780" y="313690"/>
                    <a:pt x="1922780" y="328930"/>
                    <a:pt x="1918970" y="350520"/>
                  </a:cubicBezTo>
                  <a:cubicBezTo>
                    <a:pt x="1911350" y="378460"/>
                    <a:pt x="1892300" y="425450"/>
                    <a:pt x="1874520" y="450850"/>
                  </a:cubicBezTo>
                  <a:cubicBezTo>
                    <a:pt x="1863090" y="467360"/>
                    <a:pt x="1854200" y="477520"/>
                    <a:pt x="1836420" y="490220"/>
                  </a:cubicBezTo>
                  <a:cubicBezTo>
                    <a:pt x="1812290" y="506730"/>
                    <a:pt x="1770380" y="528320"/>
                    <a:pt x="1737360" y="535940"/>
                  </a:cubicBezTo>
                  <a:cubicBezTo>
                    <a:pt x="1709420" y="543560"/>
                    <a:pt x="1689100" y="541020"/>
                    <a:pt x="1654810" y="539750"/>
                  </a:cubicBezTo>
                  <a:cubicBezTo>
                    <a:pt x="1595120" y="537210"/>
                    <a:pt x="1520190" y="518160"/>
                    <a:pt x="1412240" y="513080"/>
                  </a:cubicBezTo>
                  <a:cubicBezTo>
                    <a:pt x="1197610" y="500380"/>
                    <a:pt x="692150" y="528320"/>
                    <a:pt x="444500" y="510540"/>
                  </a:cubicBezTo>
                  <a:cubicBezTo>
                    <a:pt x="288290" y="500380"/>
                    <a:pt x="123190" y="534670"/>
                    <a:pt x="64770" y="458470"/>
                  </a:cubicBezTo>
                  <a:cubicBezTo>
                    <a:pt x="0" y="375920"/>
                    <a:pt x="115570" y="0"/>
                    <a:pt x="115570" y="0"/>
                  </a:cubicBezTo>
                </a:path>
              </a:pathLst>
            </a:custGeom>
            <a:solidFill>
              <a:srgbClr val="FFF234">
                <a:alpha val="24706"/>
              </a:srgbClr>
            </a:solidFill>
            <a:ln cap="sq">
              <a:noFill/>
              <a:prstDash val="solid"/>
              <a:miter/>
            </a:ln>
          </p:spPr>
        </p:sp>
      </p:grpSp>
      <p:grpSp>
        <p:nvGrpSpPr>
          <p:cNvPr name="Group 25" id="25"/>
          <p:cNvGrpSpPr/>
          <p:nvPr/>
        </p:nvGrpSpPr>
        <p:grpSpPr>
          <a:xfrm rot="0">
            <a:off x="6200775" y="3668078"/>
            <a:ext cx="888682" cy="441007"/>
            <a:chOff x="0" y="0"/>
            <a:chExt cx="1184910" cy="588010"/>
          </a:xfrm>
        </p:grpSpPr>
        <p:sp>
          <p:nvSpPr>
            <p:cNvPr name="Freeform 26" id="26"/>
            <p:cNvSpPr/>
            <p:nvPr/>
          </p:nvSpPr>
          <p:spPr>
            <a:xfrm flipH="false" flipV="false" rot="0">
              <a:off x="-5080" y="-13970"/>
              <a:ext cx="1221740" cy="651510"/>
            </a:xfrm>
            <a:custGeom>
              <a:avLst/>
              <a:gdLst/>
              <a:ahLst/>
              <a:cxnLst/>
              <a:rect r="r" b="b" t="t" l="l"/>
              <a:pathLst>
                <a:path h="651510" w="1221740">
                  <a:moveTo>
                    <a:pt x="55880" y="64770"/>
                  </a:moveTo>
                  <a:cubicBezTo>
                    <a:pt x="289560" y="69850"/>
                    <a:pt x="398780" y="95250"/>
                    <a:pt x="523240" y="101600"/>
                  </a:cubicBezTo>
                  <a:cubicBezTo>
                    <a:pt x="694690" y="110490"/>
                    <a:pt x="1042670" y="0"/>
                    <a:pt x="1137920" y="92710"/>
                  </a:cubicBezTo>
                  <a:cubicBezTo>
                    <a:pt x="1219200" y="173990"/>
                    <a:pt x="1221740" y="467360"/>
                    <a:pt x="1137920" y="549910"/>
                  </a:cubicBezTo>
                  <a:cubicBezTo>
                    <a:pt x="1036320" y="651510"/>
                    <a:pt x="638810" y="556260"/>
                    <a:pt x="466090" y="547370"/>
                  </a:cubicBezTo>
                  <a:cubicBezTo>
                    <a:pt x="358140" y="542290"/>
                    <a:pt x="278130" y="524510"/>
                    <a:pt x="203200" y="521970"/>
                  </a:cubicBezTo>
                  <a:cubicBezTo>
                    <a:pt x="146050" y="520700"/>
                    <a:pt x="86360" y="557530"/>
                    <a:pt x="55880" y="527050"/>
                  </a:cubicBezTo>
                  <a:cubicBezTo>
                    <a:pt x="0" y="472440"/>
                    <a:pt x="55880" y="64770"/>
                    <a:pt x="55880" y="64770"/>
                  </a:cubicBezTo>
                </a:path>
              </a:pathLst>
            </a:custGeom>
            <a:solidFill>
              <a:srgbClr val="FFF234">
                <a:alpha val="24706"/>
              </a:srgbClr>
            </a:solidFill>
            <a:ln cap="sq">
              <a:noFill/>
              <a:prstDash val="solid"/>
              <a:miter/>
            </a:ln>
          </p:spPr>
        </p:sp>
      </p:grpSp>
      <p:grpSp>
        <p:nvGrpSpPr>
          <p:cNvPr name="Group 27" id="27"/>
          <p:cNvGrpSpPr/>
          <p:nvPr/>
        </p:nvGrpSpPr>
        <p:grpSpPr>
          <a:xfrm rot="0">
            <a:off x="5965508" y="3628072"/>
            <a:ext cx="416243" cy="416243"/>
            <a:chOff x="0" y="0"/>
            <a:chExt cx="554990" cy="554990"/>
          </a:xfrm>
        </p:grpSpPr>
        <p:sp>
          <p:nvSpPr>
            <p:cNvPr name="Freeform 28" id="28"/>
            <p:cNvSpPr/>
            <p:nvPr/>
          </p:nvSpPr>
          <p:spPr>
            <a:xfrm flipH="false" flipV="false" rot="0">
              <a:off x="48260" y="44450"/>
              <a:ext cx="448310" cy="462280"/>
            </a:xfrm>
            <a:custGeom>
              <a:avLst/>
              <a:gdLst/>
              <a:ahLst/>
              <a:cxnLst/>
              <a:rect r="r" b="b" t="t" l="l"/>
              <a:pathLst>
                <a:path h="462280" w="448310">
                  <a:moveTo>
                    <a:pt x="448310" y="163830"/>
                  </a:moveTo>
                  <a:cubicBezTo>
                    <a:pt x="448310" y="307340"/>
                    <a:pt x="431800" y="344170"/>
                    <a:pt x="410210" y="372110"/>
                  </a:cubicBezTo>
                  <a:cubicBezTo>
                    <a:pt x="388620" y="400050"/>
                    <a:pt x="356870" y="425450"/>
                    <a:pt x="323850" y="439420"/>
                  </a:cubicBezTo>
                  <a:cubicBezTo>
                    <a:pt x="292100" y="454660"/>
                    <a:pt x="251460" y="462280"/>
                    <a:pt x="215900" y="459740"/>
                  </a:cubicBezTo>
                  <a:cubicBezTo>
                    <a:pt x="181610" y="457200"/>
                    <a:pt x="142240" y="445770"/>
                    <a:pt x="111760" y="426720"/>
                  </a:cubicBezTo>
                  <a:cubicBezTo>
                    <a:pt x="81280" y="408940"/>
                    <a:pt x="53340" y="379730"/>
                    <a:pt x="34290" y="349250"/>
                  </a:cubicBezTo>
                  <a:cubicBezTo>
                    <a:pt x="16510" y="318770"/>
                    <a:pt x="3810" y="280670"/>
                    <a:pt x="2540" y="245110"/>
                  </a:cubicBezTo>
                  <a:cubicBezTo>
                    <a:pt x="0" y="209550"/>
                    <a:pt x="7620" y="170180"/>
                    <a:pt x="21590" y="137160"/>
                  </a:cubicBezTo>
                  <a:cubicBezTo>
                    <a:pt x="36830" y="105410"/>
                    <a:pt x="60960" y="73660"/>
                    <a:pt x="88900" y="50800"/>
                  </a:cubicBezTo>
                  <a:cubicBezTo>
                    <a:pt x="116840" y="29210"/>
                    <a:pt x="153670" y="12700"/>
                    <a:pt x="189230" y="6350"/>
                  </a:cubicBezTo>
                  <a:cubicBezTo>
                    <a:pt x="223520" y="0"/>
                    <a:pt x="264160" y="2540"/>
                    <a:pt x="298450" y="12700"/>
                  </a:cubicBezTo>
                  <a:cubicBezTo>
                    <a:pt x="331470" y="24130"/>
                    <a:pt x="392430" y="69850"/>
                    <a:pt x="392430" y="69850"/>
                  </a:cubicBezTo>
                </a:path>
              </a:pathLst>
            </a:custGeom>
            <a:solidFill>
              <a:srgbClr val="FFF234">
                <a:alpha val="24706"/>
              </a:srgbClr>
            </a:solidFill>
            <a:ln cap="sq">
              <a:noFill/>
              <a:prstDash val="solid"/>
              <a:miter/>
            </a:ln>
          </p:spPr>
        </p:sp>
      </p:grpSp>
      <p:grpSp>
        <p:nvGrpSpPr>
          <p:cNvPr name="Group 29" id="29"/>
          <p:cNvGrpSpPr/>
          <p:nvPr/>
        </p:nvGrpSpPr>
        <p:grpSpPr>
          <a:xfrm rot="0">
            <a:off x="4319588" y="3607117"/>
            <a:ext cx="416243" cy="416243"/>
            <a:chOff x="0" y="0"/>
            <a:chExt cx="554990" cy="554990"/>
          </a:xfrm>
        </p:grpSpPr>
        <p:sp>
          <p:nvSpPr>
            <p:cNvPr name="Freeform 30" id="30"/>
            <p:cNvSpPr/>
            <p:nvPr/>
          </p:nvSpPr>
          <p:spPr>
            <a:xfrm flipH="false" flipV="false" rot="0">
              <a:off x="49530" y="44450"/>
              <a:ext cx="448310" cy="461010"/>
            </a:xfrm>
            <a:custGeom>
              <a:avLst/>
              <a:gdLst/>
              <a:ahLst/>
              <a:cxnLst/>
              <a:rect r="r" b="b" t="t" l="l"/>
              <a:pathLst>
                <a:path h="461010" w="448310">
                  <a:moveTo>
                    <a:pt x="448310" y="162560"/>
                  </a:moveTo>
                  <a:cubicBezTo>
                    <a:pt x="448310" y="307340"/>
                    <a:pt x="431800" y="344170"/>
                    <a:pt x="410210" y="372110"/>
                  </a:cubicBezTo>
                  <a:cubicBezTo>
                    <a:pt x="388620" y="400050"/>
                    <a:pt x="355600" y="424180"/>
                    <a:pt x="323850" y="439420"/>
                  </a:cubicBezTo>
                  <a:cubicBezTo>
                    <a:pt x="292100" y="453390"/>
                    <a:pt x="251460" y="461010"/>
                    <a:pt x="215900" y="458470"/>
                  </a:cubicBezTo>
                  <a:cubicBezTo>
                    <a:pt x="180340" y="457200"/>
                    <a:pt x="142240" y="444500"/>
                    <a:pt x="111760" y="426720"/>
                  </a:cubicBezTo>
                  <a:cubicBezTo>
                    <a:pt x="81280" y="407670"/>
                    <a:pt x="53340" y="379730"/>
                    <a:pt x="34290" y="349250"/>
                  </a:cubicBezTo>
                  <a:cubicBezTo>
                    <a:pt x="16510" y="318770"/>
                    <a:pt x="3810" y="279400"/>
                    <a:pt x="1270" y="245110"/>
                  </a:cubicBezTo>
                  <a:cubicBezTo>
                    <a:pt x="0" y="209550"/>
                    <a:pt x="7620" y="168910"/>
                    <a:pt x="21590" y="137160"/>
                  </a:cubicBezTo>
                  <a:cubicBezTo>
                    <a:pt x="35560" y="104140"/>
                    <a:pt x="60960" y="72390"/>
                    <a:pt x="88900" y="50800"/>
                  </a:cubicBezTo>
                  <a:cubicBezTo>
                    <a:pt x="116840" y="29210"/>
                    <a:pt x="153670" y="12700"/>
                    <a:pt x="189230" y="6350"/>
                  </a:cubicBezTo>
                  <a:cubicBezTo>
                    <a:pt x="223520" y="0"/>
                    <a:pt x="264160" y="2540"/>
                    <a:pt x="298450" y="12700"/>
                  </a:cubicBezTo>
                  <a:cubicBezTo>
                    <a:pt x="331470" y="22860"/>
                    <a:pt x="391160" y="68580"/>
                    <a:pt x="391160" y="68580"/>
                  </a:cubicBezTo>
                </a:path>
              </a:pathLst>
            </a:custGeom>
            <a:solidFill>
              <a:srgbClr val="FFF234">
                <a:alpha val="24706"/>
              </a:srgbClr>
            </a:solidFill>
            <a:ln cap="sq">
              <a:noFill/>
              <a:prstDash val="solid"/>
              <a:miter/>
            </a:ln>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9271" y="463550"/>
            <a:ext cx="9439405" cy="565150"/>
          </a:xfrm>
          <a:prstGeom prst="rect">
            <a:avLst/>
          </a:prstGeom>
        </p:spPr>
        <p:txBody>
          <a:bodyPr anchor="t" rtlCol="false" tIns="0" lIns="0" bIns="0" rIns="0">
            <a:spAutoFit/>
          </a:bodyPr>
          <a:lstStyle/>
          <a:p>
            <a:pPr algn="l">
              <a:lnSpc>
                <a:spcPts val="4400"/>
              </a:lnSpc>
            </a:pPr>
            <a:r>
              <a:rPr lang="en-US" sz="4000" spc="-40" b="true">
                <a:solidFill>
                  <a:srgbClr val="E74D4E"/>
                </a:solidFill>
                <a:latin typeface="Montserrat Bold"/>
                <a:ea typeface="Montserrat Bold"/>
                <a:cs typeface="Montserrat Bold"/>
                <a:sym typeface="Montserrat Bold"/>
              </a:rPr>
              <a:t>Training &amp; Optimization</a:t>
            </a:r>
          </a:p>
        </p:txBody>
      </p:sp>
      <p:sp>
        <p:nvSpPr>
          <p:cNvPr name="Freeform 3" id="3"/>
          <p:cNvSpPr/>
          <p:nvPr/>
        </p:nvSpPr>
        <p:spPr>
          <a:xfrm flipH="false" flipV="false" rot="0">
            <a:off x="652057" y="1294329"/>
            <a:ext cx="7246619" cy="3433035"/>
          </a:xfrm>
          <a:custGeom>
            <a:avLst/>
            <a:gdLst/>
            <a:ahLst/>
            <a:cxnLst/>
            <a:rect r="r" b="b" t="t" l="l"/>
            <a:pathLst>
              <a:path h="3433035" w="7246619">
                <a:moveTo>
                  <a:pt x="0" y="0"/>
                </a:moveTo>
                <a:lnTo>
                  <a:pt x="7246619" y="0"/>
                </a:lnTo>
                <a:lnTo>
                  <a:pt x="7246619" y="3433035"/>
                </a:lnTo>
                <a:lnTo>
                  <a:pt x="0" y="3433035"/>
                </a:lnTo>
                <a:lnTo>
                  <a:pt x="0" y="0"/>
                </a:lnTo>
                <a:close/>
              </a:path>
            </a:pathLst>
          </a:custGeom>
          <a:blipFill>
            <a:blip r:embed="rId2"/>
            <a:stretch>
              <a:fillRect l="0" t="0" r="0" b="0"/>
            </a:stretch>
          </a:blipFill>
        </p:spPr>
      </p:sp>
      <p:sp>
        <p:nvSpPr>
          <p:cNvPr name="TextBox 4" id="4"/>
          <p:cNvSpPr txBox="true"/>
          <p:nvPr/>
        </p:nvSpPr>
        <p:spPr>
          <a:xfrm rot="0">
            <a:off x="369271" y="5162550"/>
            <a:ext cx="17679112" cy="4856481"/>
          </a:xfrm>
          <a:prstGeom prst="rect">
            <a:avLst/>
          </a:prstGeom>
        </p:spPr>
        <p:txBody>
          <a:bodyPr anchor="t" rtlCol="false" tIns="0" lIns="0" bIns="0" rIns="0">
            <a:spAutoFit/>
          </a:bodyPr>
          <a:lstStyle/>
          <a:p>
            <a:pPr algn="l">
              <a:lnSpc>
                <a:spcPts val="2260"/>
              </a:lnSpc>
            </a:pPr>
            <a:r>
              <a:rPr lang="en-US" sz="2000" spc="126">
                <a:solidFill>
                  <a:srgbClr val="000000"/>
                </a:solidFill>
                <a:latin typeface="Montserrat"/>
                <a:ea typeface="Montserrat"/>
                <a:cs typeface="Montserrat"/>
                <a:sym typeface="Montserrat"/>
              </a:rPr>
              <a:t>XGBoost dan Random Forest umumnya berkinerja sangat baik di semua metrik untuk set pelatihan dan pengujian. Kedua model ini  cenderung memiliki nilai R2 yang lebih tinggi dan metrik error yang lebih rendah dibandingkan dengan model lain. Model-model ini memiliki kekuatan prediksi yang tinggi dan menggeneralisasi dengan baik ke data yang tidak terlihat.</a:t>
            </a:r>
          </a:p>
          <a:p>
            <a:pPr algn="l">
              <a:lnSpc>
                <a:spcPts val="2260"/>
              </a:lnSpc>
            </a:pPr>
          </a:p>
          <a:p>
            <a:pPr algn="l">
              <a:lnSpc>
                <a:spcPts val="2260"/>
              </a:lnSpc>
            </a:pPr>
            <a:r>
              <a:rPr lang="en-US" sz="2000" spc="126">
                <a:solidFill>
                  <a:srgbClr val="000000"/>
                </a:solidFill>
                <a:latin typeface="Montserrat"/>
                <a:ea typeface="Montserrat"/>
                <a:cs typeface="Montserrat"/>
                <a:sym typeface="Montserrat"/>
              </a:rPr>
              <a:t>Ridge dan Lasso memberikan kinerja yang layak tetapi mungkin tidak sekuat XGBoost atau Random Forest. Kinerja mereka dapat bervariasi tergantung pada dataset dan penyetelan hyperparameter. Model-model ini memberikan beberapa regularisasi untuk berpotensi meningkatkan generalisasi.</a:t>
            </a:r>
          </a:p>
          <a:p>
            <a:pPr algn="l">
              <a:lnSpc>
                <a:spcPts val="2260"/>
              </a:lnSpc>
            </a:pPr>
          </a:p>
          <a:p>
            <a:pPr algn="l">
              <a:lnSpc>
                <a:spcPts val="2260"/>
              </a:lnSpc>
            </a:pPr>
            <a:r>
              <a:rPr lang="en-US" sz="2000" spc="126">
                <a:solidFill>
                  <a:srgbClr val="000000"/>
                </a:solidFill>
                <a:latin typeface="Montserrat"/>
                <a:ea typeface="Montserrat"/>
                <a:cs typeface="Montserrat"/>
                <a:sym typeface="Montserrat"/>
              </a:rPr>
              <a:t>Linear Regression dan AdaBoost dapat menunjukkan kinerja yang lebih rendah dibandingkan dengan model lain. Linear Regression mungkin terlalu sederhana untuk dataset ini, sementara AdaBoost dapat sensitif terhadap outlier. Model-model ini mungkin memerlukan rekayasa fitur atau penyetelan parameter yang lebih cermat untuk meningkatkan kinerjanya.</a:t>
            </a:r>
          </a:p>
          <a:p>
            <a:pPr algn="l">
              <a:lnSpc>
                <a:spcPts val="2260"/>
              </a:lnSpc>
            </a:pPr>
          </a:p>
          <a:p>
            <a:pPr algn="l">
              <a:lnSpc>
                <a:spcPts val="2260"/>
              </a:lnSpc>
            </a:pPr>
            <a:r>
              <a:rPr lang="en-US" sz="2000" spc="126">
                <a:solidFill>
                  <a:srgbClr val="000000"/>
                </a:solidFill>
                <a:latin typeface="Montserrat"/>
                <a:ea typeface="Montserrat"/>
                <a:cs typeface="Montserrat"/>
                <a:sym typeface="Montserrat"/>
              </a:rPr>
              <a:t>Secara Keseluruhan:</a:t>
            </a:r>
          </a:p>
          <a:p>
            <a:pPr algn="l">
              <a:lnSpc>
                <a:spcPts val="2260"/>
              </a:lnSpc>
            </a:pPr>
          </a:p>
          <a:p>
            <a:pPr algn="l">
              <a:lnSpc>
                <a:spcPts val="2260"/>
              </a:lnSpc>
            </a:pPr>
            <a:r>
              <a:rPr lang="en-US" sz="2000" spc="126">
                <a:solidFill>
                  <a:srgbClr val="000000"/>
                </a:solidFill>
                <a:latin typeface="Montserrat"/>
                <a:ea typeface="Montserrat"/>
                <a:cs typeface="Montserrat"/>
                <a:sym typeface="Montserrat"/>
              </a:rPr>
              <a:t>Mempertimbangkan semua metrik dan kinerjanya pada set pelatihan dan pengujian, baik XGBoost atau Random Forest  menjadi model terbaik untuk dataset ini.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5147" y="2123751"/>
            <a:ext cx="11504436" cy="6165579"/>
          </a:xfrm>
          <a:custGeom>
            <a:avLst/>
            <a:gdLst/>
            <a:ahLst/>
            <a:cxnLst/>
            <a:rect r="r" b="b" t="t" l="l"/>
            <a:pathLst>
              <a:path h="6165579" w="11504436">
                <a:moveTo>
                  <a:pt x="0" y="0"/>
                </a:moveTo>
                <a:lnTo>
                  <a:pt x="11504436" y="0"/>
                </a:lnTo>
                <a:lnTo>
                  <a:pt x="11504436" y="6165578"/>
                </a:lnTo>
                <a:lnTo>
                  <a:pt x="0" y="6165578"/>
                </a:lnTo>
                <a:lnTo>
                  <a:pt x="0" y="0"/>
                </a:lnTo>
                <a:close/>
              </a:path>
            </a:pathLst>
          </a:custGeom>
          <a:blipFill>
            <a:blip r:embed="rId2"/>
            <a:stretch>
              <a:fillRect l="0" t="-2425" r="0" b="-3016"/>
            </a:stretch>
          </a:blipFill>
        </p:spPr>
      </p:sp>
      <p:sp>
        <p:nvSpPr>
          <p:cNvPr name="TextBox 3" id="3"/>
          <p:cNvSpPr txBox="true"/>
          <p:nvPr/>
        </p:nvSpPr>
        <p:spPr>
          <a:xfrm rot="0">
            <a:off x="725147" y="358140"/>
            <a:ext cx="9439405" cy="670560"/>
          </a:xfrm>
          <a:prstGeom prst="rect">
            <a:avLst/>
          </a:prstGeom>
        </p:spPr>
        <p:txBody>
          <a:bodyPr anchor="t" rtlCol="false" tIns="0" lIns="0" bIns="0" rIns="0">
            <a:spAutoFit/>
          </a:bodyPr>
          <a:lstStyle/>
          <a:p>
            <a:pPr algn="l">
              <a:lnSpc>
                <a:spcPts val="5280"/>
              </a:lnSpc>
            </a:pPr>
            <a:r>
              <a:rPr lang="en-US" sz="4800" spc="-48" b="true">
                <a:solidFill>
                  <a:srgbClr val="E74D4E"/>
                </a:solidFill>
                <a:latin typeface="Montserrat Bold"/>
                <a:ea typeface="Montserrat Bold"/>
                <a:cs typeface="Montserrat Bold"/>
                <a:sym typeface="Montserrat Bold"/>
              </a:rPr>
              <a:t>Feature Importances</a:t>
            </a:r>
          </a:p>
        </p:txBody>
      </p:sp>
      <p:sp>
        <p:nvSpPr>
          <p:cNvPr name="TextBox 4" id="4"/>
          <p:cNvSpPr txBox="true"/>
          <p:nvPr/>
        </p:nvSpPr>
        <p:spPr>
          <a:xfrm rot="0">
            <a:off x="605829" y="1402391"/>
            <a:ext cx="16311662" cy="387985"/>
          </a:xfrm>
          <a:prstGeom prst="rect">
            <a:avLst/>
          </a:prstGeom>
        </p:spPr>
        <p:txBody>
          <a:bodyPr anchor="t" rtlCol="false" tIns="0" lIns="0" bIns="0" rIns="0">
            <a:spAutoFit/>
          </a:bodyPr>
          <a:lstStyle/>
          <a:p>
            <a:pPr algn="l">
              <a:lnSpc>
                <a:spcPts val="3079"/>
              </a:lnSpc>
              <a:spcBef>
                <a:spcPct val="0"/>
              </a:spcBef>
            </a:pPr>
            <a:r>
              <a:rPr lang="en-US" sz="2799" spc="-27">
                <a:solidFill>
                  <a:srgbClr val="000000"/>
                </a:solidFill>
                <a:latin typeface="Montserrat"/>
                <a:ea typeface="Montserrat"/>
                <a:cs typeface="Montserrat"/>
                <a:sym typeface="Montserrat"/>
              </a:rPr>
              <a:t>Berdasarkan Best Modell XG Boost maka  didapatkan top 10 Feature Importance di bawah ini</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09794" y="931881"/>
            <a:ext cx="6274164" cy="670560"/>
          </a:xfrm>
          <a:prstGeom prst="rect">
            <a:avLst/>
          </a:prstGeom>
        </p:spPr>
        <p:txBody>
          <a:bodyPr anchor="t" rtlCol="false" tIns="0" lIns="0" bIns="0" rIns="0">
            <a:spAutoFit/>
          </a:bodyPr>
          <a:lstStyle/>
          <a:p>
            <a:pPr algn="ctr">
              <a:lnSpc>
                <a:spcPts val="5280"/>
              </a:lnSpc>
            </a:pPr>
            <a:r>
              <a:rPr lang="en-US" b="true" sz="4800" spc="-48">
                <a:solidFill>
                  <a:srgbClr val="E74D4E"/>
                </a:solidFill>
                <a:latin typeface="Montserrat Bold"/>
                <a:ea typeface="Montserrat Bold"/>
                <a:cs typeface="Montserrat Bold"/>
                <a:sym typeface="Montserrat Bold"/>
              </a:rPr>
              <a:t>Meet the Team</a:t>
            </a:r>
          </a:p>
        </p:txBody>
      </p:sp>
      <p:grpSp>
        <p:nvGrpSpPr>
          <p:cNvPr name="Group 3" id="3"/>
          <p:cNvGrpSpPr>
            <a:grpSpLocks noChangeAspect="true"/>
          </p:cNvGrpSpPr>
          <p:nvPr/>
        </p:nvGrpSpPr>
        <p:grpSpPr>
          <a:xfrm rot="0">
            <a:off x="5316160" y="3534904"/>
            <a:ext cx="3217205" cy="3217192"/>
            <a:chOff x="0" y="0"/>
            <a:chExt cx="6350000" cy="6349975"/>
          </a:xfrm>
        </p:grpSpPr>
        <p:sp>
          <p:nvSpPr>
            <p:cNvPr name="Freeform 4" id="4"/>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sp>
      </p:grpSp>
      <p:sp>
        <p:nvSpPr>
          <p:cNvPr name="TextBox 5" id="5"/>
          <p:cNvSpPr txBox="true"/>
          <p:nvPr/>
        </p:nvSpPr>
        <p:spPr>
          <a:xfrm rot="0">
            <a:off x="5384541" y="4926337"/>
            <a:ext cx="3080445" cy="396225"/>
          </a:xfrm>
          <a:prstGeom prst="rect">
            <a:avLst/>
          </a:prstGeom>
        </p:spPr>
        <p:txBody>
          <a:bodyPr anchor="t" rtlCol="false" tIns="0" lIns="0" bIns="0" rIns="0">
            <a:spAutoFit/>
          </a:bodyPr>
          <a:lstStyle/>
          <a:p>
            <a:pPr algn="ctr">
              <a:lnSpc>
                <a:spcPts val="3360"/>
              </a:lnSpc>
              <a:spcBef>
                <a:spcPct val="0"/>
              </a:spcBef>
            </a:pPr>
            <a:r>
              <a:rPr lang="en-US" b="true" sz="2400">
                <a:solidFill>
                  <a:srgbClr val="000000"/>
                </a:solidFill>
                <a:latin typeface="Montserrat Bold"/>
                <a:ea typeface="Montserrat Bold"/>
                <a:cs typeface="Montserrat Bold"/>
                <a:sym typeface="Montserrat Bold"/>
              </a:rPr>
              <a:t>Anthony Gunawan </a:t>
            </a:r>
          </a:p>
        </p:txBody>
      </p:sp>
      <p:grpSp>
        <p:nvGrpSpPr>
          <p:cNvPr name="Group 6" id="6"/>
          <p:cNvGrpSpPr>
            <a:grpSpLocks noChangeAspect="true"/>
          </p:cNvGrpSpPr>
          <p:nvPr/>
        </p:nvGrpSpPr>
        <p:grpSpPr>
          <a:xfrm rot="0">
            <a:off x="9722588" y="3534904"/>
            <a:ext cx="3217205" cy="3217192"/>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sp>
      </p:grpSp>
      <p:sp>
        <p:nvSpPr>
          <p:cNvPr name="TextBox 8" id="8"/>
          <p:cNvSpPr txBox="true"/>
          <p:nvPr/>
        </p:nvSpPr>
        <p:spPr>
          <a:xfrm rot="0">
            <a:off x="9958723" y="4618362"/>
            <a:ext cx="2815630" cy="1002651"/>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Montserrat Bold"/>
                <a:ea typeface="Montserrat Bold"/>
                <a:cs typeface="Montserrat Bold"/>
                <a:sym typeface="Montserrat Bold"/>
              </a:rPr>
              <a:t>Krisna Fery Rahmantya</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5147" y="358140"/>
            <a:ext cx="9439405" cy="670560"/>
          </a:xfrm>
          <a:prstGeom prst="rect">
            <a:avLst/>
          </a:prstGeom>
        </p:spPr>
        <p:txBody>
          <a:bodyPr anchor="t" rtlCol="false" tIns="0" lIns="0" bIns="0" rIns="0">
            <a:spAutoFit/>
          </a:bodyPr>
          <a:lstStyle/>
          <a:p>
            <a:pPr algn="l">
              <a:lnSpc>
                <a:spcPts val="5280"/>
              </a:lnSpc>
            </a:pPr>
            <a:r>
              <a:rPr lang="en-US" sz="4800" spc="-48" b="true">
                <a:solidFill>
                  <a:srgbClr val="E74D4E"/>
                </a:solidFill>
                <a:latin typeface="Montserrat Bold"/>
                <a:ea typeface="Montserrat Bold"/>
                <a:cs typeface="Montserrat Bold"/>
                <a:sym typeface="Montserrat Bold"/>
              </a:rPr>
              <a:t>Feature Importances</a:t>
            </a:r>
          </a:p>
        </p:txBody>
      </p:sp>
      <p:sp>
        <p:nvSpPr>
          <p:cNvPr name="TextBox 3" id="3"/>
          <p:cNvSpPr txBox="true"/>
          <p:nvPr/>
        </p:nvSpPr>
        <p:spPr>
          <a:xfrm rot="0">
            <a:off x="261756" y="1968345"/>
            <a:ext cx="17528908" cy="5217540"/>
          </a:xfrm>
          <a:prstGeom prst="rect">
            <a:avLst/>
          </a:prstGeom>
        </p:spPr>
        <p:txBody>
          <a:bodyPr anchor="t" rtlCol="false" tIns="0" lIns="0" bIns="0" rIns="0">
            <a:spAutoFit/>
          </a:bodyPr>
          <a:lstStyle/>
          <a:p>
            <a:pPr algn="just">
              <a:lnSpc>
                <a:spcPts val="3752"/>
              </a:lnSpc>
            </a:pPr>
            <a:r>
              <a:rPr lang="en-US" sz="2800" spc="-28">
                <a:solidFill>
                  <a:srgbClr val="000000"/>
                </a:solidFill>
                <a:latin typeface="Montserrat"/>
                <a:ea typeface="Montserrat"/>
                <a:cs typeface="Montserrat"/>
                <a:sym typeface="Montserrat"/>
              </a:rPr>
              <a:t>Feature Importance tertinggi menurut model XG Boost adalah</a:t>
            </a:r>
          </a:p>
          <a:p>
            <a:pPr algn="just">
              <a:lnSpc>
                <a:spcPts val="3752"/>
              </a:lnSpc>
            </a:pPr>
            <a:r>
              <a:rPr lang="en-US" sz="2800" spc="-28">
                <a:solidFill>
                  <a:srgbClr val="000000"/>
                </a:solidFill>
                <a:latin typeface="Montserrat"/>
                <a:ea typeface="Montserrat"/>
                <a:cs typeface="Montserrat"/>
                <a:sym typeface="Montserrat"/>
              </a:rPr>
              <a:t>1.OverallQuall (Kualitas Keseluruhan) dengan persentase 26,4 % .Ini menunjukkan bahwa kualitas keseluruhan rumah,yang mencakup semua aspek seperti struktur dan finishing,berkontribusi besar terhadap penjualan rumah</a:t>
            </a:r>
          </a:p>
          <a:p>
            <a:pPr algn="just">
              <a:lnSpc>
                <a:spcPts val="3752"/>
              </a:lnSpc>
            </a:pPr>
          </a:p>
          <a:p>
            <a:pPr algn="just">
              <a:lnSpc>
                <a:spcPts val="3752"/>
              </a:lnSpc>
            </a:pPr>
            <a:r>
              <a:rPr lang="en-US" sz="2800" spc="-28">
                <a:solidFill>
                  <a:srgbClr val="000000"/>
                </a:solidFill>
                <a:latin typeface="Montserrat"/>
                <a:ea typeface="Montserrat"/>
                <a:cs typeface="Montserrat"/>
                <a:sym typeface="Montserrat"/>
              </a:rPr>
              <a:t>2.ExterQuall (Kualitas Eksterior) dengan persentase 17,4%.Ini menunjukkan bahwa semakin baik kualitas eksterior sebuah rumah,maka semakin tinggi kemungkinan nilai properti.</a:t>
            </a:r>
          </a:p>
          <a:p>
            <a:pPr algn="just">
              <a:lnSpc>
                <a:spcPts val="3752"/>
              </a:lnSpc>
            </a:pPr>
          </a:p>
          <a:p>
            <a:pPr algn="just">
              <a:lnSpc>
                <a:spcPts val="3752"/>
              </a:lnSpc>
            </a:pPr>
            <a:r>
              <a:rPr lang="en-US" sz="2800" spc="-28">
                <a:solidFill>
                  <a:srgbClr val="000000"/>
                </a:solidFill>
                <a:latin typeface="Montserrat"/>
                <a:ea typeface="Montserrat"/>
                <a:cs typeface="Montserrat"/>
                <a:sym typeface="Montserrat"/>
              </a:rPr>
              <a:t>3.Garage Cars(Jumlah mobil di garasi) dengan persentase 9,2%.Ini menunjukkan bahwa semakin banyak mobil yang dapat ditampung di dalam garasi sebuah rumah maka,semakin tinggi nilai rumah tersebut.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10521" y="1760438"/>
            <a:ext cx="5496459" cy="3650556"/>
          </a:xfrm>
          <a:custGeom>
            <a:avLst/>
            <a:gdLst/>
            <a:ahLst/>
            <a:cxnLst/>
            <a:rect r="r" b="b" t="t" l="l"/>
            <a:pathLst>
              <a:path h="3650556" w="5496459">
                <a:moveTo>
                  <a:pt x="0" y="0"/>
                </a:moveTo>
                <a:lnTo>
                  <a:pt x="5496459" y="0"/>
                </a:lnTo>
                <a:lnTo>
                  <a:pt x="5496459" y="3650556"/>
                </a:lnTo>
                <a:lnTo>
                  <a:pt x="0" y="3650556"/>
                </a:lnTo>
                <a:lnTo>
                  <a:pt x="0" y="0"/>
                </a:lnTo>
                <a:close/>
              </a:path>
            </a:pathLst>
          </a:custGeom>
          <a:blipFill>
            <a:blip r:embed="rId2"/>
            <a:stretch>
              <a:fillRect l="0" t="0" r="0" b="0"/>
            </a:stretch>
          </a:blipFill>
        </p:spPr>
      </p:sp>
      <p:sp>
        <p:nvSpPr>
          <p:cNvPr name="TextBox 3" id="3"/>
          <p:cNvSpPr txBox="true"/>
          <p:nvPr/>
        </p:nvSpPr>
        <p:spPr>
          <a:xfrm rot="0">
            <a:off x="725147" y="358140"/>
            <a:ext cx="9439405" cy="670560"/>
          </a:xfrm>
          <a:prstGeom prst="rect">
            <a:avLst/>
          </a:prstGeom>
        </p:spPr>
        <p:txBody>
          <a:bodyPr anchor="t" rtlCol="false" tIns="0" lIns="0" bIns="0" rIns="0">
            <a:spAutoFit/>
          </a:bodyPr>
          <a:lstStyle/>
          <a:p>
            <a:pPr algn="l">
              <a:lnSpc>
                <a:spcPts val="5280"/>
              </a:lnSpc>
            </a:pPr>
            <a:r>
              <a:rPr lang="en-US" sz="4800" spc="-48" b="true">
                <a:solidFill>
                  <a:srgbClr val="E74D4E"/>
                </a:solidFill>
                <a:latin typeface="Montserrat Bold"/>
                <a:ea typeface="Montserrat Bold"/>
                <a:cs typeface="Montserrat Bold"/>
                <a:sym typeface="Montserrat Bold"/>
              </a:rPr>
              <a:t>Result</a:t>
            </a:r>
          </a:p>
        </p:txBody>
      </p:sp>
      <p:sp>
        <p:nvSpPr>
          <p:cNvPr name="TextBox 4" id="4"/>
          <p:cNvSpPr txBox="true"/>
          <p:nvPr/>
        </p:nvSpPr>
        <p:spPr>
          <a:xfrm rot="0">
            <a:off x="3270020" y="1219626"/>
            <a:ext cx="7777461" cy="387986"/>
          </a:xfrm>
          <a:prstGeom prst="rect">
            <a:avLst/>
          </a:prstGeom>
        </p:spPr>
        <p:txBody>
          <a:bodyPr anchor="t" rtlCol="false" tIns="0" lIns="0" bIns="0" rIns="0">
            <a:spAutoFit/>
          </a:bodyPr>
          <a:lstStyle/>
          <a:p>
            <a:pPr algn="ctr">
              <a:lnSpc>
                <a:spcPts val="3080"/>
              </a:lnSpc>
              <a:spcBef>
                <a:spcPct val="0"/>
              </a:spcBef>
            </a:pPr>
            <a:r>
              <a:rPr lang="en-US" sz="2800" spc="-28">
                <a:solidFill>
                  <a:srgbClr val="000000"/>
                </a:solidFill>
                <a:latin typeface="Montserrat"/>
                <a:ea typeface="Montserrat"/>
                <a:cs typeface="Montserrat"/>
                <a:sym typeface="Montserrat"/>
              </a:rPr>
              <a:t>Plot Actual vs SalePrice Predicted(XGBoost)</a:t>
            </a:r>
          </a:p>
        </p:txBody>
      </p:sp>
      <p:sp>
        <p:nvSpPr>
          <p:cNvPr name="TextBox 5" id="5"/>
          <p:cNvSpPr txBox="true"/>
          <p:nvPr/>
        </p:nvSpPr>
        <p:spPr>
          <a:xfrm rot="0">
            <a:off x="368537" y="5496719"/>
            <a:ext cx="17550925" cy="4714877"/>
          </a:xfrm>
          <a:prstGeom prst="rect">
            <a:avLst/>
          </a:prstGeom>
        </p:spPr>
        <p:txBody>
          <a:bodyPr anchor="t" rtlCol="false" tIns="0" lIns="0" bIns="0" rIns="0">
            <a:spAutoFit/>
          </a:bodyPr>
          <a:lstStyle/>
          <a:p>
            <a:pPr algn="l">
              <a:lnSpc>
                <a:spcPts val="2175"/>
              </a:lnSpc>
            </a:pPr>
            <a:r>
              <a:rPr lang="en-US" sz="2500" spc="70">
                <a:solidFill>
                  <a:srgbClr val="000000"/>
                </a:solidFill>
                <a:latin typeface="Montserrat"/>
                <a:ea typeface="Montserrat"/>
                <a:cs typeface="Montserrat"/>
                <a:sym typeface="Montserrat"/>
              </a:rPr>
              <a:t>Observasi dari Plot:</a:t>
            </a:r>
          </a:p>
          <a:p>
            <a:pPr algn="l">
              <a:lnSpc>
                <a:spcPts val="2175"/>
              </a:lnSpc>
            </a:pPr>
          </a:p>
          <a:p>
            <a:pPr algn="l">
              <a:lnSpc>
                <a:spcPts val="2175"/>
              </a:lnSpc>
            </a:pPr>
            <a:r>
              <a:rPr lang="en-US" b="true" sz="2500" spc="70">
                <a:solidFill>
                  <a:srgbClr val="000000"/>
                </a:solidFill>
                <a:latin typeface="Montserrat Bold"/>
                <a:ea typeface="Montserrat Bold"/>
                <a:cs typeface="Montserrat Bold"/>
                <a:sym typeface="Montserrat Bold"/>
              </a:rPr>
              <a:t>Tren Keseluruhan</a:t>
            </a:r>
            <a:r>
              <a:rPr lang="en-US" sz="2500" spc="70">
                <a:solidFill>
                  <a:srgbClr val="000000"/>
                </a:solidFill>
                <a:latin typeface="Montserrat"/>
                <a:ea typeface="Montserrat"/>
                <a:cs typeface="Montserrat"/>
                <a:sym typeface="Montserrat"/>
              </a:rPr>
              <a:t>: </a:t>
            </a:r>
            <a:r>
              <a:rPr lang="en-US" b="true" sz="2500" spc="70">
                <a:solidFill>
                  <a:srgbClr val="000000"/>
                </a:solidFill>
                <a:latin typeface="Montserrat Bold"/>
                <a:ea typeface="Montserrat Bold"/>
                <a:cs typeface="Montserrat Bold"/>
                <a:sym typeface="Montserrat Bold"/>
              </a:rPr>
              <a:t>Mayoritas titik pada scatter plot mengelompok</a:t>
            </a:r>
            <a:r>
              <a:rPr lang="en-US" sz="2500" spc="70">
                <a:solidFill>
                  <a:srgbClr val="000000"/>
                </a:solidFill>
                <a:latin typeface="Montserrat"/>
                <a:ea typeface="Montserrat"/>
                <a:cs typeface="Montserrat"/>
                <a:sym typeface="Montserrat"/>
              </a:rPr>
              <a:t> di sekitar garis diagonal, menunjukkan bahwa model XGBoost secara umum mampu memprediksi SalePrice dengan cukup baik untuk sebagian besar titik data.</a:t>
            </a:r>
          </a:p>
          <a:p>
            <a:pPr algn="l">
              <a:lnSpc>
                <a:spcPts val="2175"/>
              </a:lnSpc>
            </a:pPr>
          </a:p>
          <a:p>
            <a:pPr algn="l">
              <a:lnSpc>
                <a:spcPts val="2175"/>
              </a:lnSpc>
            </a:pPr>
            <a:r>
              <a:rPr lang="en-US" sz="2500" spc="70">
                <a:solidFill>
                  <a:srgbClr val="000000"/>
                </a:solidFill>
                <a:latin typeface="Montserrat"/>
                <a:ea typeface="Montserrat"/>
                <a:cs typeface="Montserrat"/>
                <a:sym typeface="Montserrat"/>
              </a:rPr>
              <a:t>Deviasi dari Diagonal: Namun, ada beberapa titik yang menyimpang secara signifikan dari garis diagonal. Titik-titik ini mewakili kasus di mana prediksi model jauh lebih tinggi atau jauh lebih rendah dari SalePrice aktual.</a:t>
            </a:r>
          </a:p>
          <a:p>
            <a:pPr algn="l">
              <a:lnSpc>
                <a:spcPts val="2175"/>
              </a:lnSpc>
            </a:pPr>
          </a:p>
          <a:p>
            <a:pPr algn="l">
              <a:lnSpc>
                <a:spcPts val="2175"/>
              </a:lnSpc>
            </a:pPr>
            <a:r>
              <a:rPr lang="en-US" sz="2500" spc="70">
                <a:solidFill>
                  <a:srgbClr val="000000"/>
                </a:solidFill>
                <a:latin typeface="Montserrat"/>
                <a:ea typeface="Montserrat"/>
                <a:cs typeface="Montserrat"/>
                <a:sym typeface="Montserrat"/>
              </a:rPr>
              <a:t>Potensi Outlier: Beberapa titik yang jauh dari garis diagonal bisa jadi merupakan potensi outlier. Outlier ini bisa disebabkan oleh karakteristik yang tidak biasa dari rumah-rumah tertentu yang tidak dapat ditangkap sepenuhnya oleh model.</a:t>
            </a:r>
          </a:p>
          <a:p>
            <a:pPr algn="l">
              <a:lnSpc>
                <a:spcPts val="2175"/>
              </a:lnSpc>
            </a:pPr>
          </a:p>
          <a:p>
            <a:pPr algn="l">
              <a:lnSpc>
                <a:spcPts val="2175"/>
              </a:lnSpc>
            </a:pPr>
            <a:r>
              <a:rPr lang="en-US" sz="2500" spc="70">
                <a:solidFill>
                  <a:srgbClr val="000000"/>
                </a:solidFill>
                <a:latin typeface="Montserrat"/>
                <a:ea typeface="Montserrat"/>
                <a:cs typeface="Montserrat"/>
                <a:sym typeface="Montserrat"/>
              </a:rPr>
              <a:t>Kinerja Model: Pengelompokan titik-titik di sekitar diagonal dan adanya beberapa deviasi menunjukkan bahwa model XGBoost memiliki kinerja keseluruhan yang baik tetapi mungkin tidak sempurna dalam memprediksi SalePrice untuk semua rumah.</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40120" y="1591555"/>
            <a:ext cx="5324432" cy="3305310"/>
          </a:xfrm>
          <a:custGeom>
            <a:avLst/>
            <a:gdLst/>
            <a:ahLst/>
            <a:cxnLst/>
            <a:rect r="r" b="b" t="t" l="l"/>
            <a:pathLst>
              <a:path h="3305310" w="5324432">
                <a:moveTo>
                  <a:pt x="0" y="0"/>
                </a:moveTo>
                <a:lnTo>
                  <a:pt x="5324432" y="0"/>
                </a:lnTo>
                <a:lnTo>
                  <a:pt x="5324432" y="3305310"/>
                </a:lnTo>
                <a:lnTo>
                  <a:pt x="0" y="3305310"/>
                </a:lnTo>
                <a:lnTo>
                  <a:pt x="0" y="0"/>
                </a:lnTo>
                <a:close/>
              </a:path>
            </a:pathLst>
          </a:custGeom>
          <a:blipFill>
            <a:blip r:embed="rId2"/>
            <a:stretch>
              <a:fillRect l="-503" t="-5488" r="-503" b="0"/>
            </a:stretch>
          </a:blipFill>
        </p:spPr>
      </p:sp>
      <p:sp>
        <p:nvSpPr>
          <p:cNvPr name="TextBox 3" id="3"/>
          <p:cNvSpPr txBox="true"/>
          <p:nvPr/>
        </p:nvSpPr>
        <p:spPr>
          <a:xfrm rot="0">
            <a:off x="3986535" y="1057275"/>
            <a:ext cx="7721203" cy="377191"/>
          </a:xfrm>
          <a:prstGeom prst="rect">
            <a:avLst/>
          </a:prstGeom>
        </p:spPr>
        <p:txBody>
          <a:bodyPr anchor="t" rtlCol="false" tIns="0" lIns="0" bIns="0" rIns="0">
            <a:spAutoFit/>
          </a:bodyPr>
          <a:lstStyle/>
          <a:p>
            <a:pPr algn="ctr">
              <a:lnSpc>
                <a:spcPts val="2970"/>
              </a:lnSpc>
              <a:spcBef>
                <a:spcPct val="0"/>
              </a:spcBef>
            </a:pPr>
            <a:r>
              <a:rPr lang="en-US" sz="2700" spc="-27">
                <a:solidFill>
                  <a:srgbClr val="000000"/>
                </a:solidFill>
                <a:latin typeface="Montserrat"/>
                <a:ea typeface="Montserrat"/>
                <a:cs typeface="Montserrat"/>
                <a:sym typeface="Montserrat"/>
              </a:rPr>
              <a:t>Residual Plot vs SalePrice Predicted(XGBoost</a:t>
            </a:r>
            <a:r>
              <a:rPr lang="en-US" b="true" sz="2700" spc="-27">
                <a:solidFill>
                  <a:srgbClr val="000000"/>
                </a:solidFill>
                <a:latin typeface="Montserrat Bold"/>
                <a:ea typeface="Montserrat Bold"/>
                <a:cs typeface="Montserrat Bold"/>
                <a:sym typeface="Montserrat Bold"/>
              </a:rPr>
              <a:t>)</a:t>
            </a:r>
          </a:p>
        </p:txBody>
      </p:sp>
      <p:sp>
        <p:nvSpPr>
          <p:cNvPr name="TextBox 4" id="4"/>
          <p:cNvSpPr txBox="true"/>
          <p:nvPr/>
        </p:nvSpPr>
        <p:spPr>
          <a:xfrm rot="0">
            <a:off x="725147" y="358140"/>
            <a:ext cx="9439405" cy="670560"/>
          </a:xfrm>
          <a:prstGeom prst="rect">
            <a:avLst/>
          </a:prstGeom>
        </p:spPr>
        <p:txBody>
          <a:bodyPr anchor="t" rtlCol="false" tIns="0" lIns="0" bIns="0" rIns="0">
            <a:spAutoFit/>
          </a:bodyPr>
          <a:lstStyle/>
          <a:p>
            <a:pPr algn="l">
              <a:lnSpc>
                <a:spcPts val="5280"/>
              </a:lnSpc>
            </a:pPr>
            <a:r>
              <a:rPr lang="en-US" sz="4800" spc="-48" b="true">
                <a:solidFill>
                  <a:srgbClr val="E74D4E"/>
                </a:solidFill>
                <a:latin typeface="Montserrat Bold"/>
                <a:ea typeface="Montserrat Bold"/>
                <a:cs typeface="Montserrat Bold"/>
                <a:sym typeface="Montserrat Bold"/>
              </a:rPr>
              <a:t>Result</a:t>
            </a:r>
          </a:p>
        </p:txBody>
      </p:sp>
      <p:sp>
        <p:nvSpPr>
          <p:cNvPr name="TextBox 5" id="5"/>
          <p:cNvSpPr txBox="true"/>
          <p:nvPr/>
        </p:nvSpPr>
        <p:spPr>
          <a:xfrm rot="0">
            <a:off x="392634" y="4944490"/>
            <a:ext cx="17293328" cy="4880992"/>
          </a:xfrm>
          <a:prstGeom prst="rect">
            <a:avLst/>
          </a:prstGeom>
        </p:spPr>
        <p:txBody>
          <a:bodyPr anchor="t" rtlCol="false" tIns="0" lIns="0" bIns="0" rIns="0">
            <a:spAutoFit/>
          </a:bodyPr>
          <a:lstStyle/>
          <a:p>
            <a:pPr algn="l">
              <a:lnSpc>
                <a:spcPts val="2472"/>
              </a:lnSpc>
            </a:pPr>
            <a:r>
              <a:rPr lang="en-US" sz="2400" spc="141">
                <a:solidFill>
                  <a:srgbClr val="000000"/>
                </a:solidFill>
                <a:latin typeface="Montserrat"/>
                <a:ea typeface="Montserrat"/>
                <a:cs typeface="Montserrat"/>
                <a:sym typeface="Montserrat"/>
              </a:rPr>
              <a:t>Observasi dari Plot:</a:t>
            </a:r>
          </a:p>
          <a:p>
            <a:pPr algn="l">
              <a:lnSpc>
                <a:spcPts val="2472"/>
              </a:lnSpc>
            </a:pPr>
          </a:p>
          <a:p>
            <a:pPr algn="l">
              <a:lnSpc>
                <a:spcPts val="2472"/>
              </a:lnSpc>
            </a:pPr>
            <a:r>
              <a:rPr lang="en-US" sz="2400" spc="141">
                <a:solidFill>
                  <a:srgbClr val="000000"/>
                </a:solidFill>
                <a:latin typeface="Montserrat"/>
                <a:ea typeface="Montserrat"/>
                <a:cs typeface="Montserrat"/>
                <a:sym typeface="Montserrat"/>
              </a:rPr>
              <a:t>Penyebaran Residual: Pada plot residual, kita dapat mengamati bahwa sebagian besar residual tersebar di sekitar garis horizontal y = 0. Hal ini menunjukkan bahwa </a:t>
            </a:r>
            <a:r>
              <a:rPr lang="en-US" b="true" sz="2400" spc="141">
                <a:solidFill>
                  <a:srgbClr val="000000"/>
                </a:solidFill>
                <a:latin typeface="Montserrat Bold"/>
                <a:ea typeface="Montserrat Bold"/>
                <a:cs typeface="Montserrat Bold"/>
                <a:sym typeface="Montserrat Bold"/>
              </a:rPr>
              <a:t>model XGBoost cukup baik dalam memprediksi SalePrice, karena kesalahan cenderung acak</a:t>
            </a:r>
            <a:r>
              <a:rPr lang="en-US" sz="2400" spc="141">
                <a:solidFill>
                  <a:srgbClr val="000000"/>
                </a:solidFill>
                <a:latin typeface="Montserrat"/>
                <a:ea typeface="Montserrat"/>
                <a:cs typeface="Montserrat"/>
                <a:sym typeface="Montserrat"/>
              </a:rPr>
              <a:t>. Pola Non-Linear: Namun, mungkin ada beberapa pola non-linear yang terlihat pada plot residual. Misalnya, jika residual cenderung membentuk kurva atau pola tertentu, hal ini mengindikasikan bahwa model mungkin tidak menangkap hubungan non-linear yang ada dalam data.</a:t>
            </a:r>
          </a:p>
          <a:p>
            <a:pPr algn="l">
              <a:lnSpc>
                <a:spcPts val="2472"/>
              </a:lnSpc>
            </a:pPr>
          </a:p>
          <a:p>
            <a:pPr algn="l">
              <a:lnSpc>
                <a:spcPts val="2472"/>
              </a:lnSpc>
            </a:pPr>
            <a:r>
              <a:rPr lang="en-US" sz="2400" spc="141">
                <a:solidFill>
                  <a:srgbClr val="000000"/>
                </a:solidFill>
                <a:latin typeface="Montserrat"/>
                <a:ea typeface="Montserrat"/>
                <a:cs typeface="Montserrat"/>
                <a:sym typeface="Montserrat"/>
              </a:rPr>
              <a:t>Heteroskedastisitas: Jika penyebaran residual tidak konstan di sepanjang sumbu x (nilai prediksi), hal ini menunjukkan adanya heteroskedastisitas. Heteroskedastisitas berarti bahwa varians residual tidak konstan, yang dapat memengaruhi keandalan estimasi model.</a:t>
            </a:r>
          </a:p>
          <a:p>
            <a:pPr algn="l">
              <a:lnSpc>
                <a:spcPts val="2472"/>
              </a:lnSpc>
            </a:pPr>
          </a:p>
          <a:p>
            <a:pPr algn="l">
              <a:lnSpc>
                <a:spcPts val="2472"/>
              </a:lnSpc>
            </a:pPr>
            <a:r>
              <a:rPr lang="en-US" sz="2400" spc="141">
                <a:solidFill>
                  <a:srgbClr val="000000"/>
                </a:solidFill>
                <a:latin typeface="Montserrat"/>
                <a:ea typeface="Montserrat"/>
                <a:cs typeface="Montserrat"/>
                <a:sym typeface="Montserrat"/>
              </a:rPr>
              <a:t>Outlier: Titik-titik data yang jauh dari pola umum residual dapat dianggap sebagai outlier. Outlier ini perlu diselidiki lebih lanjut, karena dapat disebabkan oleh kesalahan pengukuran atau karakteristik unik dari rumah tertentu.</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2525" y="1347179"/>
            <a:ext cx="9930468" cy="4831531"/>
          </a:xfrm>
          <a:custGeom>
            <a:avLst/>
            <a:gdLst/>
            <a:ahLst/>
            <a:cxnLst/>
            <a:rect r="r" b="b" t="t" l="l"/>
            <a:pathLst>
              <a:path h="4831531" w="9930468">
                <a:moveTo>
                  <a:pt x="0" y="0"/>
                </a:moveTo>
                <a:lnTo>
                  <a:pt x="9930468" y="0"/>
                </a:lnTo>
                <a:lnTo>
                  <a:pt x="9930468" y="4831531"/>
                </a:lnTo>
                <a:lnTo>
                  <a:pt x="0" y="4831531"/>
                </a:lnTo>
                <a:lnTo>
                  <a:pt x="0" y="0"/>
                </a:lnTo>
                <a:close/>
              </a:path>
            </a:pathLst>
          </a:custGeom>
          <a:blipFill>
            <a:blip r:embed="rId2"/>
            <a:stretch>
              <a:fillRect l="-2112" t="-1162" r="-4419" b="0"/>
            </a:stretch>
          </a:blipFill>
        </p:spPr>
      </p:sp>
      <p:sp>
        <p:nvSpPr>
          <p:cNvPr name="TextBox 3" id="3"/>
          <p:cNvSpPr txBox="true"/>
          <p:nvPr/>
        </p:nvSpPr>
        <p:spPr>
          <a:xfrm rot="0">
            <a:off x="591916" y="329565"/>
            <a:ext cx="9439405" cy="501650"/>
          </a:xfrm>
          <a:prstGeom prst="rect">
            <a:avLst/>
          </a:prstGeom>
        </p:spPr>
        <p:txBody>
          <a:bodyPr anchor="t" rtlCol="false" tIns="0" lIns="0" bIns="0" rIns="0">
            <a:spAutoFit/>
          </a:bodyPr>
          <a:lstStyle/>
          <a:p>
            <a:pPr algn="l">
              <a:lnSpc>
                <a:spcPts val="3850"/>
              </a:lnSpc>
            </a:pPr>
            <a:r>
              <a:rPr lang="en-US" sz="3500" spc="-35" b="true">
                <a:solidFill>
                  <a:srgbClr val="E74D4E"/>
                </a:solidFill>
                <a:latin typeface="Montserrat Bold"/>
                <a:ea typeface="Montserrat Bold"/>
                <a:cs typeface="Montserrat Bold"/>
                <a:sym typeface="Montserrat Bold"/>
              </a:rPr>
              <a:t>Real-world Application</a:t>
            </a:r>
          </a:p>
        </p:txBody>
      </p:sp>
      <p:sp>
        <p:nvSpPr>
          <p:cNvPr name="TextBox 4" id="4"/>
          <p:cNvSpPr txBox="true"/>
          <p:nvPr/>
        </p:nvSpPr>
        <p:spPr>
          <a:xfrm rot="0">
            <a:off x="10840172" y="1057275"/>
            <a:ext cx="7074461" cy="8329352"/>
          </a:xfrm>
          <a:prstGeom prst="rect">
            <a:avLst/>
          </a:prstGeom>
        </p:spPr>
        <p:txBody>
          <a:bodyPr anchor="t" rtlCol="false" tIns="0" lIns="0" bIns="0" rIns="0">
            <a:spAutoFit/>
          </a:bodyPr>
          <a:lstStyle/>
          <a:p>
            <a:pPr algn="ctr">
              <a:lnSpc>
                <a:spcPts val="2864"/>
              </a:lnSpc>
            </a:pPr>
            <a:r>
              <a:rPr lang="en-US" sz="2604" spc="-26">
                <a:solidFill>
                  <a:srgbClr val="000000"/>
                </a:solidFill>
                <a:latin typeface="Montserrat"/>
                <a:ea typeface="Montserrat"/>
                <a:cs typeface="Montserrat"/>
                <a:sym typeface="Montserrat"/>
              </a:rPr>
              <a:t>Perkiraan harga rumah yang lebih akurat</a:t>
            </a:r>
          </a:p>
          <a:p>
            <a:pPr algn="l" marL="562306" indent="-281153" lvl="1">
              <a:lnSpc>
                <a:spcPts val="2864"/>
              </a:lnSpc>
              <a:buFont typeface="Arial"/>
              <a:buChar char="•"/>
            </a:pPr>
            <a:r>
              <a:rPr lang="en-US" sz="2604" spc="-26">
                <a:solidFill>
                  <a:srgbClr val="000000"/>
                </a:solidFill>
                <a:latin typeface="Montserrat"/>
                <a:ea typeface="Montserrat"/>
                <a:cs typeface="Montserrat"/>
                <a:sym typeface="Montserrat"/>
              </a:rPr>
              <a:t>Menggunakan Model Machine Learning,berdasarkan karakteristik properti,seperti lokasi,luas tanah,dan kondisi bangunan.Ini dapat membantu pembeli membuat keputusan yang lebih tepat dan menghindari overpricing,serta membantu penjual menentukan harga jual yang kompetitif</a:t>
            </a:r>
          </a:p>
          <a:p>
            <a:pPr algn="l">
              <a:lnSpc>
                <a:spcPts val="2864"/>
              </a:lnSpc>
            </a:pPr>
          </a:p>
          <a:p>
            <a:pPr algn="l">
              <a:lnSpc>
                <a:spcPts val="2864"/>
              </a:lnSpc>
            </a:pPr>
            <a:r>
              <a:rPr lang="en-US" sz="2604" spc="-26">
                <a:solidFill>
                  <a:srgbClr val="000000"/>
                </a:solidFill>
                <a:latin typeface="Montserrat"/>
                <a:ea typeface="Montserrat"/>
                <a:cs typeface="Montserrat"/>
                <a:sym typeface="Montserrat"/>
              </a:rPr>
              <a:t>Urban Development and Policy Planning</a:t>
            </a:r>
          </a:p>
          <a:p>
            <a:pPr algn="l" marL="562306" indent="-281153" lvl="1">
              <a:lnSpc>
                <a:spcPts val="2864"/>
              </a:lnSpc>
              <a:buFont typeface="Arial"/>
              <a:buChar char="•"/>
            </a:pPr>
            <a:r>
              <a:rPr lang="en-US" sz="2604" spc="-26">
                <a:solidFill>
                  <a:srgbClr val="000000"/>
                </a:solidFill>
                <a:latin typeface="Montserrat"/>
                <a:ea typeface="Montserrat"/>
                <a:cs typeface="Montserrat"/>
                <a:sym typeface="Montserrat"/>
              </a:rPr>
              <a:t> Perencanaan Kota dan Zonasi</a:t>
            </a:r>
          </a:p>
          <a:p>
            <a:pPr algn="l" marL="562306" indent="-281153" lvl="1">
              <a:lnSpc>
                <a:spcPts val="2864"/>
              </a:lnSpc>
              <a:buFont typeface="Arial"/>
              <a:buChar char="•"/>
            </a:pPr>
            <a:r>
              <a:rPr lang="en-US" sz="2604" spc="-26">
                <a:solidFill>
                  <a:srgbClr val="000000"/>
                </a:solidFill>
                <a:latin typeface="Montserrat"/>
                <a:ea typeface="Montserrat"/>
                <a:cs typeface="Montserrat"/>
                <a:sym typeface="Montserrat"/>
              </a:rPr>
              <a:t>Program Perumahan Terjangkau</a:t>
            </a:r>
          </a:p>
          <a:p>
            <a:pPr algn="l">
              <a:lnSpc>
                <a:spcPts val="2864"/>
              </a:lnSpc>
            </a:pPr>
          </a:p>
          <a:p>
            <a:pPr algn="l">
              <a:lnSpc>
                <a:spcPts val="2864"/>
              </a:lnSpc>
            </a:pPr>
            <a:r>
              <a:rPr lang="en-US" sz="2604" spc="-26">
                <a:solidFill>
                  <a:srgbClr val="000000"/>
                </a:solidFill>
                <a:latin typeface="Montserrat"/>
                <a:ea typeface="Montserrat"/>
                <a:cs typeface="Montserrat"/>
                <a:sym typeface="Montserrat"/>
              </a:rPr>
              <a:t>Analisis Pasar Real Estate</a:t>
            </a:r>
          </a:p>
          <a:p>
            <a:pPr algn="l" marL="562306" indent="-281153" lvl="1">
              <a:lnSpc>
                <a:spcPts val="2864"/>
              </a:lnSpc>
              <a:buFont typeface="Arial"/>
              <a:buChar char="•"/>
            </a:pPr>
            <a:r>
              <a:rPr lang="en-US" sz="2604" spc="-26">
                <a:solidFill>
                  <a:srgbClr val="000000"/>
                </a:solidFill>
                <a:latin typeface="Montserrat"/>
                <a:ea typeface="Montserrat"/>
                <a:cs typeface="Montserrat"/>
                <a:sym typeface="Montserrat"/>
              </a:rPr>
              <a:t>Penilaian Properti</a:t>
            </a:r>
          </a:p>
          <a:p>
            <a:pPr algn="l" marL="562306" indent="-281153" lvl="1">
              <a:lnSpc>
                <a:spcPts val="2864"/>
              </a:lnSpc>
              <a:buFont typeface="Arial"/>
              <a:buChar char="•"/>
            </a:pPr>
            <a:r>
              <a:rPr lang="en-US" sz="2604" spc="-26">
                <a:solidFill>
                  <a:srgbClr val="000000"/>
                </a:solidFill>
                <a:latin typeface="Montserrat"/>
                <a:ea typeface="Montserrat"/>
                <a:cs typeface="Montserrat"/>
                <a:sym typeface="Montserrat"/>
              </a:rPr>
              <a:t>Analisis Investasi</a:t>
            </a:r>
          </a:p>
          <a:p>
            <a:pPr algn="l">
              <a:lnSpc>
                <a:spcPts val="2864"/>
              </a:lnSpc>
            </a:pPr>
          </a:p>
          <a:p>
            <a:pPr algn="l">
              <a:lnSpc>
                <a:spcPts val="2864"/>
              </a:lnSpc>
            </a:pPr>
            <a:r>
              <a:rPr lang="en-US" sz="2604" spc="-26">
                <a:solidFill>
                  <a:srgbClr val="000000"/>
                </a:solidFill>
                <a:latin typeface="Montserrat"/>
                <a:ea typeface="Montserrat"/>
                <a:cs typeface="Montserrat"/>
                <a:sym typeface="Montserrat"/>
              </a:rPr>
              <a:t>Analisis Pinjaman Keuangan</a:t>
            </a:r>
          </a:p>
          <a:p>
            <a:pPr algn="l" marL="562306" indent="-281153" lvl="1">
              <a:lnSpc>
                <a:spcPts val="2864"/>
              </a:lnSpc>
              <a:buFont typeface="Arial"/>
              <a:buChar char="•"/>
            </a:pPr>
            <a:r>
              <a:rPr lang="en-US" sz="2604" spc="-26">
                <a:solidFill>
                  <a:srgbClr val="000000"/>
                </a:solidFill>
                <a:latin typeface="Montserrat"/>
                <a:ea typeface="Montserrat"/>
                <a:cs typeface="Montserrat"/>
                <a:sym typeface="Montserrat"/>
              </a:rPr>
              <a:t>Penilaian Resiko bagi Pemberi Pinjaman</a:t>
            </a:r>
          </a:p>
          <a:p>
            <a:pPr algn="l" marL="562306" indent="-281153" lvl="1">
              <a:lnSpc>
                <a:spcPts val="2864"/>
              </a:lnSpc>
              <a:buFont typeface="Arial"/>
              <a:buChar char="•"/>
            </a:pPr>
            <a:r>
              <a:rPr lang="en-US" sz="2604" spc="-26">
                <a:solidFill>
                  <a:srgbClr val="000000"/>
                </a:solidFill>
                <a:latin typeface="Montserrat"/>
                <a:ea typeface="Montserrat"/>
                <a:cs typeface="Montserrat"/>
                <a:sym typeface="Montserrat"/>
              </a:rPr>
              <a:t>Opsi Refinance</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55323" y="358140"/>
            <a:ext cx="9439405" cy="670560"/>
          </a:xfrm>
          <a:prstGeom prst="rect">
            <a:avLst/>
          </a:prstGeom>
        </p:spPr>
        <p:txBody>
          <a:bodyPr anchor="t" rtlCol="false" tIns="0" lIns="0" bIns="0" rIns="0">
            <a:spAutoFit/>
          </a:bodyPr>
          <a:lstStyle/>
          <a:p>
            <a:pPr algn="l">
              <a:lnSpc>
                <a:spcPts val="5280"/>
              </a:lnSpc>
            </a:pPr>
            <a:r>
              <a:rPr lang="en-US" sz="4800" spc="-48" b="true">
                <a:solidFill>
                  <a:srgbClr val="E74D4E"/>
                </a:solidFill>
                <a:latin typeface="Montserrat Bold"/>
                <a:ea typeface="Montserrat Bold"/>
                <a:cs typeface="Montserrat Bold"/>
                <a:sym typeface="Montserrat Bold"/>
              </a:rPr>
              <a:t>Future Improvement </a:t>
            </a:r>
          </a:p>
        </p:txBody>
      </p:sp>
      <p:sp>
        <p:nvSpPr>
          <p:cNvPr name="TextBox 3" id="3"/>
          <p:cNvSpPr txBox="true"/>
          <p:nvPr/>
        </p:nvSpPr>
        <p:spPr>
          <a:xfrm rot="0">
            <a:off x="0" y="1645564"/>
            <a:ext cx="18288000" cy="7123683"/>
          </a:xfrm>
          <a:prstGeom prst="rect">
            <a:avLst/>
          </a:prstGeom>
        </p:spPr>
        <p:txBody>
          <a:bodyPr anchor="t" rtlCol="false" tIns="0" lIns="0" bIns="0" rIns="0">
            <a:spAutoFit/>
          </a:bodyPr>
          <a:lstStyle/>
          <a:p>
            <a:pPr algn="l" marL="604531" indent="-302265" lvl="1">
              <a:lnSpc>
                <a:spcPts val="3500"/>
              </a:lnSpc>
              <a:buFont typeface="Arial"/>
              <a:buChar char="•"/>
            </a:pPr>
            <a:r>
              <a:rPr lang="en-US" b="true" sz="2800" spc="5">
                <a:solidFill>
                  <a:srgbClr val="000000"/>
                </a:solidFill>
                <a:latin typeface="Montserrat Bold"/>
                <a:ea typeface="Montserrat Bold"/>
                <a:cs typeface="Montserrat Bold"/>
                <a:sym typeface="Montserrat Bold"/>
              </a:rPr>
              <a:t>Oversampling Data dengan banyak Nilai Null</a:t>
            </a:r>
            <a:r>
              <a:rPr lang="en-US" sz="2800" spc="5">
                <a:solidFill>
                  <a:srgbClr val="000000"/>
                </a:solidFill>
                <a:latin typeface="Montserrat"/>
                <a:ea typeface="Montserrat"/>
                <a:cs typeface="Montserrat"/>
                <a:sym typeface="Montserrat"/>
              </a:rPr>
              <a:t>:Terapkan teknik oversampling pada data yang memiliki nilai null tinggi untuk memastikan semua informasi tetap terwakili dalam model.Ini membantu mengurangi bias dan meningkatkan akurasi prediksi.</a:t>
            </a:r>
          </a:p>
          <a:p>
            <a:pPr algn="l" marL="604531" indent="-302265" lvl="1">
              <a:lnSpc>
                <a:spcPts val="3500"/>
              </a:lnSpc>
              <a:buFont typeface="Arial"/>
              <a:buChar char="•"/>
            </a:pPr>
            <a:r>
              <a:rPr lang="en-US" b="true" sz="2800" spc="5">
                <a:solidFill>
                  <a:srgbClr val="000000"/>
                </a:solidFill>
                <a:latin typeface="Montserrat Bold"/>
                <a:ea typeface="Montserrat Bold"/>
                <a:cs typeface="Montserrat Bold"/>
                <a:sym typeface="Montserrat Bold"/>
              </a:rPr>
              <a:t>Klasifikasi Tambahan untuk Ketepatan Prediksi Harga</a:t>
            </a:r>
            <a:r>
              <a:rPr lang="en-US" sz="2800" spc="5">
                <a:solidFill>
                  <a:srgbClr val="000000"/>
                </a:solidFill>
                <a:latin typeface="Montserrat"/>
                <a:ea typeface="Montserrat"/>
                <a:cs typeface="Montserrat"/>
                <a:sym typeface="Montserrat"/>
              </a:rPr>
              <a:t> : Lakukan klasifikasi tambahan pada tipe rumah (misalnya Premium, Medium, Standar) agar model dapat mempertimbangkan variasi harga berdasarkan kategori properti,menghasilkan estimasi yang lebih akurat.</a:t>
            </a:r>
          </a:p>
          <a:p>
            <a:pPr algn="l" marL="604531" indent="-302265" lvl="1">
              <a:lnSpc>
                <a:spcPts val="3500"/>
              </a:lnSpc>
              <a:buFont typeface="Arial"/>
              <a:buChar char="•"/>
            </a:pPr>
            <a:r>
              <a:rPr lang="en-US" b="true" sz="2800" spc="5">
                <a:solidFill>
                  <a:srgbClr val="000000"/>
                </a:solidFill>
                <a:latin typeface="Montserrat Bold"/>
                <a:ea typeface="Montserrat Bold"/>
                <a:cs typeface="Montserrat Bold"/>
                <a:sym typeface="Montserrat Bold"/>
              </a:rPr>
              <a:t>Penanganan outlier pada Data Harga</a:t>
            </a:r>
            <a:r>
              <a:rPr lang="en-US" sz="2800" spc="5">
                <a:solidFill>
                  <a:srgbClr val="000000"/>
                </a:solidFill>
                <a:latin typeface="Montserrat"/>
                <a:ea typeface="Montserrat"/>
                <a:cs typeface="Montserrat"/>
                <a:sym typeface="Montserrat"/>
              </a:rPr>
              <a:t> : identifikasi dan atasi outliers dalam data harga untuk mengurangi potensi distorsi dalam prediksi.Ini juga membantu model menggeneralisasi dengan lebih baik pada data baru.</a:t>
            </a:r>
          </a:p>
          <a:p>
            <a:pPr algn="l" marL="604531" indent="-302265" lvl="1">
              <a:lnSpc>
                <a:spcPts val="3500"/>
              </a:lnSpc>
              <a:buFont typeface="Arial"/>
              <a:buChar char="•"/>
            </a:pPr>
            <a:r>
              <a:rPr lang="en-US" b="true" sz="2800" spc="5">
                <a:solidFill>
                  <a:srgbClr val="000000"/>
                </a:solidFill>
                <a:latin typeface="Montserrat Bold"/>
                <a:ea typeface="Montserrat Bold"/>
                <a:cs typeface="Montserrat Bold"/>
                <a:sym typeface="Montserrat Bold"/>
              </a:rPr>
              <a:t>Deployment Model untuk Aplikasi Real-Time</a:t>
            </a:r>
            <a:r>
              <a:rPr lang="en-US" sz="2800" spc="5">
                <a:solidFill>
                  <a:srgbClr val="000000"/>
                </a:solidFill>
                <a:latin typeface="Montserrat"/>
                <a:ea typeface="Montserrat"/>
                <a:cs typeface="Montserrat"/>
                <a:sym typeface="Montserrat"/>
              </a:rPr>
              <a:t> : Setelah pelatihan dan optimasi,integrasikan model ke dalam aplikasi real estate atau sistem penilaian harga rumah agar agen properti dan calon pembeli dapat mengakses estimasi harga secara cepat dan mempercepat pengambilan keputusan.</a:t>
            </a:r>
          </a:p>
          <a:p>
            <a:pPr algn="l" marL="604531" indent="-302265" lvl="1">
              <a:lnSpc>
                <a:spcPts val="3836"/>
              </a:lnSpc>
              <a:buFont typeface="Arial"/>
              <a:buChar char="•"/>
            </a:pPr>
            <a:r>
              <a:rPr lang="en-US" b="true" sz="2800">
                <a:solidFill>
                  <a:srgbClr val="000000"/>
                </a:solidFill>
                <a:latin typeface="Montserrat Bold"/>
                <a:ea typeface="Montserrat Bold"/>
                <a:cs typeface="Montserrat Bold"/>
                <a:sym typeface="Montserrat Bold"/>
              </a:rPr>
              <a:t>Automasi Pembaruan Model dengan Data Baru</a:t>
            </a:r>
            <a:r>
              <a:rPr lang="en-US" sz="2800">
                <a:solidFill>
                  <a:srgbClr val="000000"/>
                </a:solidFill>
                <a:latin typeface="Montserrat"/>
                <a:ea typeface="Montserrat"/>
                <a:cs typeface="Montserrat"/>
                <a:sym typeface="Montserrat"/>
              </a:rPr>
              <a:t> : Rancang pipeline untuk otomatisasi pembaruan model secara berkala dengan data terbaru,menjaga relevansi dan akurasi model terhadap tren pasar.</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9051" y="2094230"/>
            <a:ext cx="17371640" cy="5464811"/>
          </a:xfrm>
          <a:prstGeom prst="rect">
            <a:avLst/>
          </a:prstGeom>
        </p:spPr>
        <p:txBody>
          <a:bodyPr anchor="t" rtlCol="false" tIns="0" lIns="0" bIns="0" rIns="0">
            <a:spAutoFit/>
          </a:bodyPr>
          <a:lstStyle/>
          <a:p>
            <a:pPr algn="l">
              <a:lnSpc>
                <a:spcPts val="3080"/>
              </a:lnSpc>
            </a:pPr>
            <a:r>
              <a:rPr lang="en-US" sz="2800" spc="53">
                <a:solidFill>
                  <a:srgbClr val="000000"/>
                </a:solidFill>
                <a:latin typeface="Montserrat"/>
                <a:ea typeface="Montserrat"/>
                <a:cs typeface="Montserrat"/>
                <a:sym typeface="Montserrat"/>
              </a:rPr>
              <a:t>Secara keseluruhan </a:t>
            </a:r>
            <a:r>
              <a:rPr lang="en-US" sz="2800" spc="53" b="true">
                <a:solidFill>
                  <a:srgbClr val="000000"/>
                </a:solidFill>
                <a:latin typeface="Montserrat Bold"/>
                <a:ea typeface="Montserrat Bold"/>
                <a:cs typeface="Montserrat Bold"/>
                <a:sym typeface="Montserrat Bold"/>
              </a:rPr>
              <a:t>XG Boost </a:t>
            </a:r>
            <a:r>
              <a:rPr lang="en-US" sz="2800" spc="53">
                <a:solidFill>
                  <a:srgbClr val="000000"/>
                </a:solidFill>
                <a:latin typeface="Montserrat"/>
                <a:ea typeface="Montserrat"/>
                <a:cs typeface="Montserrat"/>
                <a:sym typeface="Montserrat"/>
              </a:rPr>
              <a:t>dan </a:t>
            </a:r>
            <a:r>
              <a:rPr lang="en-US" sz="2800" spc="53" b="true">
                <a:solidFill>
                  <a:srgbClr val="000000"/>
                </a:solidFill>
                <a:latin typeface="Montserrat Bold"/>
                <a:ea typeface="Montserrat Bold"/>
                <a:cs typeface="Montserrat Bold"/>
                <a:sym typeface="Montserrat Bold"/>
              </a:rPr>
              <a:t>Random Forest</a:t>
            </a:r>
            <a:r>
              <a:rPr lang="en-US" sz="2800" spc="53">
                <a:solidFill>
                  <a:srgbClr val="000000"/>
                </a:solidFill>
                <a:latin typeface="Montserrat"/>
                <a:ea typeface="Montserrat"/>
                <a:cs typeface="Montserrat"/>
                <a:sym typeface="Montserrat"/>
              </a:rPr>
              <a:t> adalah model terbaik yang dapat digunakan untuk prediksi harga rumah karena menghasilkan </a:t>
            </a:r>
            <a:r>
              <a:rPr lang="en-US" sz="2800" spc="53" b="true">
                <a:solidFill>
                  <a:srgbClr val="000000"/>
                </a:solidFill>
                <a:latin typeface="Montserrat Bold"/>
                <a:ea typeface="Montserrat Bold"/>
                <a:cs typeface="Montserrat Bold"/>
                <a:sym typeface="Montserrat Bold"/>
              </a:rPr>
              <a:t>nilai R2 yang tinggi </a:t>
            </a:r>
            <a:r>
              <a:rPr lang="en-US" sz="2800" spc="53">
                <a:solidFill>
                  <a:srgbClr val="000000"/>
                </a:solidFill>
                <a:latin typeface="Montserrat"/>
                <a:ea typeface="Montserrat"/>
                <a:cs typeface="Montserrat"/>
                <a:sym typeface="Montserrat"/>
              </a:rPr>
              <a:t>dan nilai </a:t>
            </a:r>
            <a:r>
              <a:rPr lang="en-US" sz="2800" spc="53" b="true">
                <a:solidFill>
                  <a:srgbClr val="000000"/>
                </a:solidFill>
                <a:latin typeface="Montserrat Bold"/>
                <a:ea typeface="Montserrat Bold"/>
                <a:cs typeface="Montserrat Bold"/>
                <a:sym typeface="Montserrat Bold"/>
              </a:rPr>
              <a:t>MAPE yang kecil</a:t>
            </a:r>
            <a:r>
              <a:rPr lang="en-US" sz="2800" spc="53">
                <a:solidFill>
                  <a:srgbClr val="000000"/>
                </a:solidFill>
                <a:latin typeface="Montserrat"/>
                <a:ea typeface="Montserrat"/>
                <a:cs typeface="Montserrat"/>
                <a:sym typeface="Montserrat"/>
              </a:rPr>
              <a:t> yang dapat memberikan hasil prediksi yang lebih baik dibanding dengan algoritma lain</a:t>
            </a:r>
          </a:p>
          <a:p>
            <a:pPr algn="l">
              <a:lnSpc>
                <a:spcPts val="3080"/>
              </a:lnSpc>
            </a:pPr>
          </a:p>
          <a:p>
            <a:pPr algn="l">
              <a:lnSpc>
                <a:spcPts val="3080"/>
              </a:lnSpc>
            </a:pPr>
            <a:r>
              <a:rPr lang="en-US" sz="2800" spc="53">
                <a:solidFill>
                  <a:srgbClr val="000000"/>
                </a:solidFill>
                <a:latin typeface="Montserrat"/>
                <a:ea typeface="Montserrat"/>
                <a:cs typeface="Montserrat"/>
                <a:sym typeface="Montserrat"/>
              </a:rPr>
              <a:t>Feature Importance tertinggi berdasarkan XGBoost adalah </a:t>
            </a:r>
            <a:r>
              <a:rPr lang="en-US" sz="2800" spc="53" b="true">
                <a:solidFill>
                  <a:srgbClr val="000000"/>
                </a:solidFill>
                <a:latin typeface="Montserrat Bold"/>
                <a:ea typeface="Montserrat Bold"/>
                <a:cs typeface="Montserrat Bold"/>
                <a:sym typeface="Montserrat Bold"/>
              </a:rPr>
              <a:t>ExterQual_Cat (Kualitas Eksterior), OverallQual (Kualitas Keseluruhan), GarageCars (Jumlah Mobil di Garasi).</a:t>
            </a:r>
            <a:r>
              <a:rPr lang="en-US" sz="2800" spc="53">
                <a:solidFill>
                  <a:srgbClr val="000000"/>
                </a:solidFill>
                <a:latin typeface="Montserrat"/>
                <a:ea typeface="Montserrat"/>
                <a:cs typeface="Montserrat"/>
                <a:sym typeface="Montserrat"/>
              </a:rPr>
              <a:t> Hal ini menunjukkan bahwa </a:t>
            </a:r>
            <a:r>
              <a:rPr lang="en-US" sz="2800" spc="53" b="true">
                <a:solidFill>
                  <a:srgbClr val="000000"/>
                </a:solidFill>
                <a:latin typeface="Montserrat Bold"/>
                <a:ea typeface="Montserrat Bold"/>
                <a:cs typeface="Montserrat Bold"/>
                <a:sym typeface="Montserrat Bold"/>
              </a:rPr>
              <a:t>developer lebih memperhatikan ketiga feature tersebut dalam pembuatan dan penawaran rumah. </a:t>
            </a:r>
          </a:p>
          <a:p>
            <a:pPr algn="l">
              <a:lnSpc>
                <a:spcPts val="3080"/>
              </a:lnSpc>
            </a:pPr>
          </a:p>
          <a:p>
            <a:pPr algn="l">
              <a:lnSpc>
                <a:spcPts val="3080"/>
              </a:lnSpc>
              <a:spcBef>
                <a:spcPct val="0"/>
              </a:spcBef>
            </a:pPr>
            <a:r>
              <a:rPr lang="en-US" sz="2800" spc="53">
                <a:solidFill>
                  <a:srgbClr val="000000"/>
                </a:solidFill>
                <a:latin typeface="Montserrat"/>
                <a:ea typeface="Montserrat"/>
                <a:cs typeface="Montserrat"/>
                <a:sym typeface="Montserrat"/>
              </a:rPr>
              <a:t>Secara keseluruhan, fitur-fitur yang berhubungan dengan kualitas dan kenyamanan rumah cenderung memiliki pengaruh yang lebih besar dalam model ini. Jadi, jika berencana untuk menjual atau membeli rumah, </a:t>
            </a:r>
            <a:r>
              <a:rPr lang="en-US" b="true" sz="2800" spc="53">
                <a:solidFill>
                  <a:srgbClr val="000000"/>
                </a:solidFill>
                <a:latin typeface="Montserrat Bold"/>
                <a:ea typeface="Montserrat Bold"/>
                <a:cs typeface="Montserrat Bold"/>
                <a:sym typeface="Montserrat Bold"/>
              </a:rPr>
              <a:t>memperhatikan kualitas eksterior, keseluruhan, dan fasilitas seperti garasi dan dapur bisa sangat membantu.</a:t>
            </a:r>
          </a:p>
        </p:txBody>
      </p:sp>
      <p:sp>
        <p:nvSpPr>
          <p:cNvPr name="TextBox 3" id="3"/>
          <p:cNvSpPr txBox="true"/>
          <p:nvPr/>
        </p:nvSpPr>
        <p:spPr>
          <a:xfrm rot="0">
            <a:off x="489051" y="358140"/>
            <a:ext cx="9439405" cy="670560"/>
          </a:xfrm>
          <a:prstGeom prst="rect">
            <a:avLst/>
          </a:prstGeom>
        </p:spPr>
        <p:txBody>
          <a:bodyPr anchor="t" rtlCol="false" tIns="0" lIns="0" bIns="0" rIns="0">
            <a:spAutoFit/>
          </a:bodyPr>
          <a:lstStyle/>
          <a:p>
            <a:pPr algn="l">
              <a:lnSpc>
                <a:spcPts val="5280"/>
              </a:lnSpc>
            </a:pPr>
            <a:r>
              <a:rPr lang="en-US" sz="4800" spc="-48" b="true">
                <a:solidFill>
                  <a:srgbClr val="E74D4E"/>
                </a:solidFill>
                <a:latin typeface="Montserrat Bold"/>
                <a:ea typeface="Montserrat Bold"/>
                <a:cs typeface="Montserrat Bold"/>
                <a:sym typeface="Montserrat Bold"/>
              </a:rPr>
              <a:t>Conclusion</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424298" y="2976556"/>
            <a:ext cx="9439405" cy="670560"/>
          </a:xfrm>
          <a:prstGeom prst="rect">
            <a:avLst/>
          </a:prstGeom>
        </p:spPr>
        <p:txBody>
          <a:bodyPr anchor="t" rtlCol="false" tIns="0" lIns="0" bIns="0" rIns="0">
            <a:spAutoFit/>
          </a:bodyPr>
          <a:lstStyle/>
          <a:p>
            <a:pPr algn="ctr">
              <a:lnSpc>
                <a:spcPts val="5280"/>
              </a:lnSpc>
            </a:pPr>
            <a:r>
              <a:rPr lang="en-US" b="true" sz="4800" spc="-48">
                <a:solidFill>
                  <a:srgbClr val="E74D4E"/>
                </a:solidFill>
                <a:latin typeface="Montserrat Bold"/>
                <a:ea typeface="Montserrat Bold"/>
                <a:cs typeface="Montserrat Bold"/>
                <a:sym typeface="Montserrat Bold"/>
              </a:rPr>
              <a:t>TERIMA KASIH</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9812" y="339090"/>
            <a:ext cx="11359648" cy="534035"/>
          </a:xfrm>
          <a:prstGeom prst="rect">
            <a:avLst/>
          </a:prstGeom>
        </p:spPr>
        <p:txBody>
          <a:bodyPr anchor="t" rtlCol="false" tIns="0" lIns="0" bIns="0" rIns="0">
            <a:spAutoFit/>
          </a:bodyPr>
          <a:lstStyle/>
          <a:p>
            <a:pPr algn="l">
              <a:lnSpc>
                <a:spcPts val="4180"/>
              </a:lnSpc>
            </a:pPr>
            <a:r>
              <a:rPr lang="en-US" sz="3800" spc="-38" b="true">
                <a:solidFill>
                  <a:srgbClr val="E74D4E"/>
                </a:solidFill>
                <a:latin typeface="Montserrat Bold"/>
                <a:ea typeface="Montserrat Bold"/>
                <a:cs typeface="Montserrat Bold"/>
                <a:sym typeface="Montserrat Bold"/>
              </a:rPr>
              <a:t>Background &amp; Problem Statement</a:t>
            </a:r>
          </a:p>
        </p:txBody>
      </p:sp>
      <p:sp>
        <p:nvSpPr>
          <p:cNvPr name="TextBox 3" id="3"/>
          <p:cNvSpPr txBox="true"/>
          <p:nvPr/>
        </p:nvSpPr>
        <p:spPr>
          <a:xfrm rot="0">
            <a:off x="1889090" y="1346766"/>
            <a:ext cx="14164408" cy="5920104"/>
          </a:xfrm>
          <a:prstGeom prst="rect">
            <a:avLst/>
          </a:prstGeom>
        </p:spPr>
        <p:txBody>
          <a:bodyPr anchor="t" rtlCol="false" tIns="0" lIns="0" bIns="0" rIns="0">
            <a:spAutoFit/>
          </a:bodyPr>
          <a:lstStyle/>
          <a:p>
            <a:pPr algn="l" marL="604532" indent="-302266" lvl="1">
              <a:lnSpc>
                <a:spcPts val="3920"/>
              </a:lnSpc>
              <a:buFont typeface="Arial"/>
              <a:buChar char="•"/>
            </a:pPr>
            <a:r>
              <a:rPr lang="en-US" b="true" sz="2800">
                <a:solidFill>
                  <a:srgbClr val="000000"/>
                </a:solidFill>
                <a:latin typeface="Montserrat Bold"/>
                <a:ea typeface="Montserrat Bold"/>
                <a:cs typeface="Montserrat Bold"/>
                <a:sym typeface="Montserrat Bold"/>
              </a:rPr>
              <a:t>Pertumbuhan Industri Real Estate: Real estate adalah sekt</a:t>
            </a:r>
            <a:r>
              <a:rPr lang="en-US" b="true" sz="2800">
                <a:solidFill>
                  <a:srgbClr val="000000"/>
                </a:solidFill>
                <a:latin typeface="Montserrat Bold"/>
                <a:ea typeface="Montserrat Bold"/>
                <a:cs typeface="Montserrat Bold"/>
                <a:sym typeface="Montserrat Bold"/>
              </a:rPr>
              <a:t>or yang terus berkembang dan menjadi objek investasi penting, termasuk dalam konteks sewa dan penjualan properti. Dengan semakin banyaknya transaksi yang terjadi, kebutuhan akan sistem yang mampu memberikan estimasi harga yang akurat menjadi sangat penting.</a:t>
            </a:r>
          </a:p>
          <a:p>
            <a:pPr algn="l">
              <a:lnSpc>
                <a:spcPts val="3920"/>
              </a:lnSpc>
            </a:pPr>
          </a:p>
          <a:p>
            <a:pPr algn="l" marL="604532" indent="-302266" lvl="1">
              <a:lnSpc>
                <a:spcPts val="3920"/>
              </a:lnSpc>
              <a:buFont typeface="Arial"/>
              <a:buChar char="•"/>
            </a:pPr>
            <a:r>
              <a:rPr lang="en-US" b="true" sz="2800">
                <a:solidFill>
                  <a:srgbClr val="000000"/>
                </a:solidFill>
                <a:latin typeface="Montserrat Bold"/>
                <a:ea typeface="Montserrat Bold"/>
                <a:cs typeface="Montserrat Bold"/>
                <a:sym typeface="Montserrat Bold"/>
              </a:rPr>
              <a:t>Dengan memanfaatkan algoritma Machine Learning, kita dapat menganalisis data historis untuk memprediksi harga rumah. Algoritma yang akan digunakan dalam proyek ini termasuk Multiple Linear Regression, Random Forest, dan XGBoost, yang telah terbukti efektif dalam berbagai aplikasi prediksi.</a:t>
            </a:r>
          </a:p>
          <a:p>
            <a:pPr algn="ctr">
              <a:lnSpc>
                <a:spcPts val="392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5952" y="2135588"/>
            <a:ext cx="6500341" cy="3696619"/>
          </a:xfrm>
          <a:custGeom>
            <a:avLst/>
            <a:gdLst/>
            <a:ahLst/>
            <a:cxnLst/>
            <a:rect r="r" b="b" t="t" l="l"/>
            <a:pathLst>
              <a:path h="3696619" w="6500341">
                <a:moveTo>
                  <a:pt x="0" y="0"/>
                </a:moveTo>
                <a:lnTo>
                  <a:pt x="6500341" y="0"/>
                </a:lnTo>
                <a:lnTo>
                  <a:pt x="6500341" y="3696619"/>
                </a:lnTo>
                <a:lnTo>
                  <a:pt x="0" y="3696619"/>
                </a:lnTo>
                <a:lnTo>
                  <a:pt x="0" y="0"/>
                </a:lnTo>
                <a:close/>
              </a:path>
            </a:pathLst>
          </a:custGeom>
          <a:blipFill>
            <a:blip r:embed="rId2"/>
            <a:stretch>
              <a:fillRect l="0" t="-1524" r="-5588" b="-1524"/>
            </a:stretch>
          </a:blipFill>
        </p:spPr>
      </p:sp>
      <p:sp>
        <p:nvSpPr>
          <p:cNvPr name="TextBox 3" id="3"/>
          <p:cNvSpPr txBox="true"/>
          <p:nvPr/>
        </p:nvSpPr>
        <p:spPr>
          <a:xfrm rot="0">
            <a:off x="515952" y="611237"/>
            <a:ext cx="11359648" cy="670560"/>
          </a:xfrm>
          <a:prstGeom prst="rect">
            <a:avLst/>
          </a:prstGeom>
        </p:spPr>
        <p:txBody>
          <a:bodyPr anchor="t" rtlCol="false" tIns="0" lIns="0" bIns="0" rIns="0">
            <a:spAutoFit/>
          </a:bodyPr>
          <a:lstStyle/>
          <a:p>
            <a:pPr algn="l">
              <a:lnSpc>
                <a:spcPts val="5280"/>
              </a:lnSpc>
            </a:pPr>
            <a:r>
              <a:rPr lang="en-US" sz="4800" spc="-48" b="true">
                <a:solidFill>
                  <a:srgbClr val="E74D4E"/>
                </a:solidFill>
                <a:latin typeface="Montserrat Bold"/>
                <a:ea typeface="Montserrat Bold"/>
                <a:cs typeface="Montserrat Bold"/>
                <a:sym typeface="Montserrat Bold"/>
              </a:rPr>
              <a:t>Background &amp; Problem Statement</a:t>
            </a:r>
          </a:p>
        </p:txBody>
      </p:sp>
      <p:sp>
        <p:nvSpPr>
          <p:cNvPr name="TextBox 4" id="4"/>
          <p:cNvSpPr txBox="true"/>
          <p:nvPr/>
        </p:nvSpPr>
        <p:spPr>
          <a:xfrm rot="0">
            <a:off x="7233627" y="1919972"/>
            <a:ext cx="10309441" cy="4396867"/>
          </a:xfrm>
          <a:prstGeom prst="rect">
            <a:avLst/>
          </a:prstGeom>
        </p:spPr>
        <p:txBody>
          <a:bodyPr anchor="t" rtlCol="false" tIns="0" lIns="0" bIns="0" rIns="0">
            <a:spAutoFit/>
          </a:bodyPr>
          <a:lstStyle/>
          <a:p>
            <a:pPr algn="l">
              <a:lnSpc>
                <a:spcPts val="3163"/>
              </a:lnSpc>
            </a:pPr>
            <a:r>
              <a:rPr lang="en-US" sz="2799" spc="201">
                <a:solidFill>
                  <a:srgbClr val="000000"/>
                </a:solidFill>
                <a:latin typeface="Montserrat"/>
                <a:ea typeface="Montserrat"/>
                <a:cs typeface="Montserrat"/>
                <a:sym typeface="Montserrat"/>
              </a:rPr>
              <a:t>Peningkatan permintaan terhadap properti, khususnya rumah, dalam beberapa tahun terakhir telah memunculkan </a:t>
            </a:r>
            <a:r>
              <a:rPr lang="en-US" sz="2799" spc="201" b="true">
                <a:solidFill>
                  <a:srgbClr val="000000"/>
                </a:solidFill>
                <a:latin typeface="Montserrat Bold"/>
                <a:ea typeface="Montserrat Bold"/>
                <a:cs typeface="Montserrat Bold"/>
                <a:sym typeface="Montserrat Bold"/>
              </a:rPr>
              <a:t>kebutuhan</a:t>
            </a:r>
            <a:r>
              <a:rPr lang="en-US" sz="2799" spc="201">
                <a:solidFill>
                  <a:srgbClr val="000000"/>
                </a:solidFill>
                <a:latin typeface="Montserrat"/>
                <a:ea typeface="Montserrat"/>
                <a:cs typeface="Montserrat"/>
                <a:sym typeface="Montserrat"/>
              </a:rPr>
              <a:t> untuk met</a:t>
            </a:r>
            <a:r>
              <a:rPr lang="en-US" sz="2799" spc="201">
                <a:solidFill>
                  <a:srgbClr val="000000"/>
                </a:solidFill>
                <a:latin typeface="Montserrat"/>
                <a:ea typeface="Montserrat"/>
                <a:cs typeface="Montserrat"/>
                <a:sym typeface="Montserrat"/>
              </a:rPr>
              <a:t>ode yang lebih akurat dalam memprediksi harga rumah. </a:t>
            </a:r>
            <a:r>
              <a:rPr lang="en-US" b="true" sz="2799" spc="201">
                <a:solidFill>
                  <a:srgbClr val="000000"/>
                </a:solidFill>
                <a:latin typeface="Montserrat Bold"/>
                <a:ea typeface="Montserrat Bold"/>
                <a:cs typeface="Montserrat Bold"/>
                <a:sym typeface="Montserrat Bold"/>
              </a:rPr>
              <a:t>Prediksi harga rumah menjadi penting</a:t>
            </a:r>
            <a:r>
              <a:rPr lang="en-US" sz="2799" spc="201">
                <a:solidFill>
                  <a:srgbClr val="000000"/>
                </a:solidFill>
                <a:latin typeface="Montserrat"/>
                <a:ea typeface="Montserrat"/>
                <a:cs typeface="Montserrat"/>
                <a:sym typeface="Montserrat"/>
              </a:rPr>
              <a:t> bagi berbagai pihak, termasuk pembeli, penjual, pengembang, serta investor properti. Selain itu, keputusan mengenai pembelian atau penjualan properti sangat </a:t>
            </a:r>
            <a:r>
              <a:rPr lang="en-US" b="true" sz="2799" spc="201">
                <a:solidFill>
                  <a:srgbClr val="000000"/>
                </a:solidFill>
                <a:latin typeface="Montserrat Bold"/>
                <a:ea typeface="Montserrat Bold"/>
                <a:cs typeface="Montserrat Bold"/>
                <a:sym typeface="Montserrat Bold"/>
              </a:rPr>
              <a:t>dipengaruhi oleh harga pasar yang fluktuatif</a:t>
            </a:r>
            <a:r>
              <a:rPr lang="en-US" sz="2799" spc="201">
                <a:solidFill>
                  <a:srgbClr val="000000"/>
                </a:solidFill>
                <a:latin typeface="Montserrat"/>
                <a:ea typeface="Montserrat"/>
                <a:cs typeface="Montserrat"/>
                <a:sym typeface="Montserrat"/>
              </a:rPr>
              <a:t> dan beragam faktor eksternal yang mempengaruhinya.</a:t>
            </a:r>
          </a:p>
        </p:txBody>
      </p:sp>
      <p:sp>
        <p:nvSpPr>
          <p:cNvPr name="TextBox 5" id="5"/>
          <p:cNvSpPr txBox="true"/>
          <p:nvPr/>
        </p:nvSpPr>
        <p:spPr>
          <a:xfrm rot="0">
            <a:off x="257976" y="6907389"/>
            <a:ext cx="18030024" cy="2265933"/>
          </a:xfrm>
          <a:prstGeom prst="rect">
            <a:avLst/>
          </a:prstGeom>
        </p:spPr>
        <p:txBody>
          <a:bodyPr anchor="t" rtlCol="false" tIns="0" lIns="0" bIns="0" rIns="0">
            <a:spAutoFit/>
          </a:bodyPr>
          <a:lstStyle/>
          <a:p>
            <a:pPr algn="l">
              <a:lnSpc>
                <a:spcPts val="3668"/>
              </a:lnSpc>
            </a:pPr>
            <a:r>
              <a:rPr lang="en-US" sz="2800" spc="-70">
                <a:solidFill>
                  <a:srgbClr val="000000"/>
                </a:solidFill>
                <a:latin typeface="Montserrat"/>
                <a:ea typeface="Montserrat"/>
                <a:cs typeface="Montserrat"/>
                <a:sym typeface="Montserrat"/>
              </a:rPr>
              <a:t>Melalui metode tradisional</a:t>
            </a:r>
            <a:r>
              <a:rPr lang="en-US" sz="2800" spc="-70">
                <a:solidFill>
                  <a:srgbClr val="000000"/>
                </a:solidFill>
                <a:latin typeface="Montserrat"/>
                <a:ea typeface="Montserrat"/>
                <a:cs typeface="Montserrat"/>
                <a:sym typeface="Montserrat"/>
              </a:rPr>
              <a:t>, penentuan harga rumah dilakukan dengan pendekatan komparatif atau berdasarkan penilaian manual oleh ahli properti yang mempertimbangkan faktor-faktor seperti lokasi, ukuran rumah, dan kondisi pasar. Namun, dengan perkembangan teknologi dan meningkatnya kompleksitas data yang tersedia, </a:t>
            </a:r>
            <a:r>
              <a:rPr lang="en-US" b="true" sz="2800" spc="-70">
                <a:solidFill>
                  <a:srgbClr val="000000"/>
                </a:solidFill>
                <a:latin typeface="Montserrat Bold"/>
                <a:ea typeface="Montserrat Bold"/>
                <a:cs typeface="Montserrat Bold"/>
                <a:sym typeface="Montserrat Bold"/>
              </a:rPr>
              <a:t>metode prediksi harga rumah yang lebih efisien dan akurat dapat dicapai dengan menggunakan pendekatan berbasis machine learning.</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58140"/>
            <a:ext cx="11822218" cy="670560"/>
          </a:xfrm>
          <a:prstGeom prst="rect">
            <a:avLst/>
          </a:prstGeom>
        </p:spPr>
        <p:txBody>
          <a:bodyPr anchor="t" rtlCol="false" tIns="0" lIns="0" bIns="0" rIns="0">
            <a:spAutoFit/>
          </a:bodyPr>
          <a:lstStyle/>
          <a:p>
            <a:pPr algn="l">
              <a:lnSpc>
                <a:spcPts val="5280"/>
              </a:lnSpc>
            </a:pPr>
            <a:r>
              <a:rPr lang="en-US" sz="4800" spc="-48" b="true">
                <a:solidFill>
                  <a:srgbClr val="E74D4E"/>
                </a:solidFill>
                <a:latin typeface="Montserrat Bold"/>
                <a:ea typeface="Montserrat Bold"/>
                <a:cs typeface="Montserrat Bold"/>
                <a:sym typeface="Montserrat Bold"/>
              </a:rPr>
              <a:t>Background &amp; Problem Statement</a:t>
            </a:r>
          </a:p>
        </p:txBody>
      </p:sp>
      <p:sp>
        <p:nvSpPr>
          <p:cNvPr name="TextBox 3" id="3"/>
          <p:cNvSpPr txBox="true"/>
          <p:nvPr/>
        </p:nvSpPr>
        <p:spPr>
          <a:xfrm rot="0">
            <a:off x="1028700" y="2484120"/>
            <a:ext cx="16230600" cy="1950086"/>
          </a:xfrm>
          <a:prstGeom prst="rect">
            <a:avLst/>
          </a:prstGeom>
        </p:spPr>
        <p:txBody>
          <a:bodyPr anchor="t" rtlCol="false" tIns="0" lIns="0" bIns="0" rIns="0">
            <a:spAutoFit/>
          </a:bodyPr>
          <a:lstStyle/>
          <a:p>
            <a:pPr algn="l">
              <a:lnSpc>
                <a:spcPts val="3080"/>
              </a:lnSpc>
              <a:spcBef>
                <a:spcPct val="0"/>
              </a:spcBef>
            </a:pPr>
            <a:r>
              <a:rPr lang="en-US" sz="2800" spc="-28">
                <a:solidFill>
                  <a:srgbClr val="000000"/>
                </a:solidFill>
                <a:latin typeface="Montserrat"/>
                <a:ea typeface="Montserrat"/>
                <a:cs typeface="Montserrat"/>
                <a:sym typeface="Montserrat"/>
              </a:rPr>
              <a:t>Machine learning menawarkan kemampuan untuk menganalisis data besar dan menemukan pola-pola yang mungkin tidak terdeteksi melalui analisis manual. </a:t>
            </a:r>
            <a:r>
              <a:rPr lang="en-US" b="true" sz="2800" spc="-28">
                <a:solidFill>
                  <a:srgbClr val="000000"/>
                </a:solidFill>
                <a:latin typeface="Montserrat Bold"/>
                <a:ea typeface="Montserrat Bold"/>
                <a:cs typeface="Montserrat Bold"/>
                <a:sym typeface="Montserrat Bold"/>
              </a:rPr>
              <a:t>Algoritma machine learning dapat digunakan untuk memodelkan hubungan antara berbagai fitur atau atribut rumah</a:t>
            </a:r>
            <a:r>
              <a:rPr lang="en-US" sz="2800" spc="-28">
                <a:solidFill>
                  <a:srgbClr val="000000"/>
                </a:solidFill>
                <a:latin typeface="Montserrat"/>
                <a:ea typeface="Montserrat"/>
                <a:cs typeface="Montserrat"/>
                <a:sym typeface="Montserrat"/>
              </a:rPr>
              <a:t> (seperti luas tanah, jumlah kamar, fasilitas tambahan, lokasi, dan kondisi pasar) dengan harga jual rumah.</a:t>
            </a:r>
          </a:p>
        </p:txBody>
      </p:sp>
      <p:sp>
        <p:nvSpPr>
          <p:cNvPr name="TextBox 4" id="4"/>
          <p:cNvSpPr txBox="true"/>
          <p:nvPr/>
        </p:nvSpPr>
        <p:spPr>
          <a:xfrm rot="0">
            <a:off x="1028700" y="4721605"/>
            <a:ext cx="16230600" cy="4293236"/>
          </a:xfrm>
          <a:prstGeom prst="rect">
            <a:avLst/>
          </a:prstGeom>
        </p:spPr>
        <p:txBody>
          <a:bodyPr anchor="t" rtlCol="false" tIns="0" lIns="0" bIns="0" rIns="0">
            <a:spAutoFit/>
          </a:bodyPr>
          <a:lstStyle/>
          <a:p>
            <a:pPr algn="l">
              <a:lnSpc>
                <a:spcPts val="3080"/>
              </a:lnSpc>
              <a:spcBef>
                <a:spcPct val="0"/>
              </a:spcBef>
            </a:pPr>
            <a:r>
              <a:rPr lang="en-US" sz="2800" spc="-28">
                <a:solidFill>
                  <a:srgbClr val="000000"/>
                </a:solidFill>
                <a:latin typeface="Montserrat"/>
                <a:ea typeface="Montserrat"/>
                <a:cs typeface="Montserrat"/>
                <a:sym typeface="Montserrat"/>
              </a:rPr>
              <a:t>Dengan memanfaatkan machine learning, kita dapat mengembangkan model yang mampu memberikan </a:t>
            </a:r>
            <a:r>
              <a:rPr lang="en-US" b="true" sz="2800" spc="-28">
                <a:solidFill>
                  <a:srgbClr val="000000"/>
                </a:solidFill>
                <a:latin typeface="Montserrat Bold"/>
                <a:ea typeface="Montserrat Bold"/>
                <a:cs typeface="Montserrat Bold"/>
                <a:sym typeface="Montserrat Bold"/>
              </a:rPr>
              <a:t>prediksi harga rumah yang lebih akurat dan relevan</a:t>
            </a:r>
            <a:r>
              <a:rPr lang="en-US" sz="2800" spc="-28">
                <a:solidFill>
                  <a:srgbClr val="000000"/>
                </a:solidFill>
                <a:latin typeface="Montserrat"/>
                <a:ea typeface="Montserrat"/>
                <a:cs typeface="Montserrat"/>
                <a:sym typeface="Montserrat"/>
              </a:rPr>
              <a:t>, serta dapat memperhitungkan variabel-variabel yang sering kali terlewat dalam analisis tradisional. Selain itu, model machine learning juga dapat disesuaikan dengan perubahan kondisi pasar dan tren baru yang muncul seiring waktu.</a:t>
            </a:r>
          </a:p>
          <a:p>
            <a:pPr algn="l">
              <a:lnSpc>
                <a:spcPts val="3080"/>
              </a:lnSpc>
              <a:spcBef>
                <a:spcPct val="0"/>
              </a:spcBef>
            </a:pPr>
          </a:p>
          <a:p>
            <a:pPr algn="l">
              <a:lnSpc>
                <a:spcPts val="3080"/>
              </a:lnSpc>
              <a:spcBef>
                <a:spcPct val="0"/>
              </a:spcBef>
            </a:pPr>
            <a:r>
              <a:rPr lang="en-US" sz="2800" spc="-28">
                <a:solidFill>
                  <a:srgbClr val="000000"/>
                </a:solidFill>
                <a:latin typeface="Montserrat"/>
                <a:ea typeface="Montserrat"/>
                <a:cs typeface="Montserrat"/>
                <a:sym typeface="Montserrat"/>
              </a:rPr>
              <a:t>Penelitian ini bertujuan untuk </a:t>
            </a:r>
            <a:r>
              <a:rPr lang="en-US" b="true" sz="2800" spc="-28">
                <a:solidFill>
                  <a:srgbClr val="000000"/>
                </a:solidFill>
                <a:latin typeface="Montserrat Bold"/>
                <a:ea typeface="Montserrat Bold"/>
                <a:cs typeface="Montserrat Bold"/>
                <a:sym typeface="Montserrat Bold"/>
              </a:rPr>
              <a:t>mengeksplorasi penerapan algoritma machine learning dalam prediksi harga rumah, dengan fokus pada peningkatan akurasi dan kecepatan dalam proses prediks</a:t>
            </a:r>
            <a:r>
              <a:rPr lang="en-US" sz="2800" spc="-28">
                <a:solidFill>
                  <a:srgbClr val="000000"/>
                </a:solidFill>
                <a:latin typeface="Montserrat"/>
                <a:ea typeface="Montserrat"/>
                <a:cs typeface="Montserrat"/>
                <a:sym typeface="Montserrat"/>
              </a:rPr>
              <a:t>i. Dengan pendekatan ini, diharapkan </a:t>
            </a:r>
            <a:r>
              <a:rPr lang="en-US" b="true" sz="2800" spc="-28">
                <a:solidFill>
                  <a:srgbClr val="000000"/>
                </a:solidFill>
                <a:latin typeface="Montserrat Bold"/>
                <a:ea typeface="Montserrat Bold"/>
                <a:cs typeface="Montserrat Bold"/>
                <a:sym typeface="Montserrat Bold"/>
              </a:rPr>
              <a:t>dapat memberikan kontribusi yang signifikan terhadap industri properti</a:t>
            </a:r>
            <a:r>
              <a:rPr lang="en-US" sz="2800" spc="-28">
                <a:solidFill>
                  <a:srgbClr val="000000"/>
                </a:solidFill>
                <a:latin typeface="Montserrat"/>
                <a:ea typeface="Montserrat"/>
                <a:cs typeface="Montserrat"/>
                <a:sym typeface="Montserrat"/>
              </a:rPr>
              <a:t>, terutama dalam </a:t>
            </a:r>
            <a:r>
              <a:rPr lang="en-US" b="true" sz="2800" spc="-28">
                <a:solidFill>
                  <a:srgbClr val="000000"/>
                </a:solidFill>
                <a:latin typeface="Montserrat Bold"/>
                <a:ea typeface="Montserrat Bold"/>
                <a:cs typeface="Montserrat Bold"/>
                <a:sym typeface="Montserrat Bold"/>
              </a:rPr>
              <a:t>mendukung pengambilan keputusan yang lebih baik bagi para pelaku pasar.</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88974" y="1348771"/>
            <a:ext cx="2190750" cy="428626"/>
          </a:xfrm>
          <a:prstGeom prst="rect">
            <a:avLst/>
          </a:prstGeom>
        </p:spPr>
        <p:txBody>
          <a:bodyPr anchor="t" rtlCol="false" tIns="0" lIns="0" bIns="0" rIns="0">
            <a:spAutoFit/>
          </a:bodyPr>
          <a:lstStyle/>
          <a:p>
            <a:pPr algn="ctr">
              <a:lnSpc>
                <a:spcPts val="3300"/>
              </a:lnSpc>
              <a:spcBef>
                <a:spcPct val="0"/>
              </a:spcBef>
            </a:pPr>
            <a:r>
              <a:rPr lang="en-US" b="true" sz="3000" spc="-30">
                <a:solidFill>
                  <a:srgbClr val="000000"/>
                </a:solidFill>
                <a:latin typeface="Montserrat Bold"/>
                <a:ea typeface="Montserrat Bold"/>
                <a:cs typeface="Montserrat Bold"/>
                <a:sym typeface="Montserrat Bold"/>
              </a:rPr>
              <a:t>Objectiives</a:t>
            </a:r>
          </a:p>
        </p:txBody>
      </p:sp>
      <p:sp>
        <p:nvSpPr>
          <p:cNvPr name="TextBox 3" id="3"/>
          <p:cNvSpPr txBox="true"/>
          <p:nvPr/>
        </p:nvSpPr>
        <p:spPr>
          <a:xfrm rot="0">
            <a:off x="1496874" y="1844706"/>
            <a:ext cx="10671111" cy="1957704"/>
          </a:xfrm>
          <a:prstGeom prst="rect">
            <a:avLst/>
          </a:prstGeom>
        </p:spPr>
        <p:txBody>
          <a:bodyPr anchor="t" rtlCol="false" tIns="0" lIns="0" bIns="0" rIns="0">
            <a:spAutoFit/>
          </a:bodyPr>
          <a:lstStyle/>
          <a:p>
            <a:pPr algn="just" marL="604532" indent="-302266" lvl="1">
              <a:lnSpc>
                <a:spcPts val="3920"/>
              </a:lnSpc>
              <a:buAutoNum type="arabicPeriod" startAt="1"/>
            </a:pPr>
            <a:r>
              <a:rPr lang="en-US" b="true" sz="2800">
                <a:solidFill>
                  <a:srgbClr val="000000"/>
                </a:solidFill>
                <a:latin typeface="Montserrat Bold"/>
                <a:ea typeface="Montserrat Bold"/>
                <a:cs typeface="Montserrat Bold"/>
                <a:sym typeface="Montserrat Bold"/>
              </a:rPr>
              <a:t>Membangun Sistem Deteksi House Pricing</a:t>
            </a:r>
          </a:p>
          <a:p>
            <a:pPr algn="just" marL="604532" indent="-302266" lvl="1">
              <a:lnSpc>
                <a:spcPts val="3920"/>
              </a:lnSpc>
              <a:buAutoNum type="arabicPeriod" startAt="1"/>
            </a:pPr>
            <a:r>
              <a:rPr lang="en-US" b="true" sz="2800">
                <a:solidFill>
                  <a:srgbClr val="000000"/>
                </a:solidFill>
                <a:latin typeface="Montserrat Bold"/>
                <a:ea typeface="Montserrat Bold"/>
                <a:cs typeface="Montserrat Bold"/>
                <a:sym typeface="Montserrat Bold"/>
              </a:rPr>
              <a:t>Evaluasi Kinerja Model</a:t>
            </a:r>
          </a:p>
          <a:p>
            <a:pPr algn="just" marL="604532" indent="-302266" lvl="1">
              <a:lnSpc>
                <a:spcPts val="3920"/>
              </a:lnSpc>
              <a:buAutoNum type="arabicPeriod" startAt="1"/>
            </a:pPr>
            <a:r>
              <a:rPr lang="en-US" b="true" sz="2800">
                <a:solidFill>
                  <a:srgbClr val="000000"/>
                </a:solidFill>
                <a:latin typeface="Montserrat Bold"/>
                <a:ea typeface="Montserrat Bold"/>
                <a:cs typeface="Montserrat Bold"/>
                <a:sym typeface="Montserrat Bold"/>
              </a:rPr>
              <a:t>Optimasi Model</a:t>
            </a:r>
          </a:p>
          <a:p>
            <a:pPr algn="just" marL="604532" indent="-302266" lvl="1">
              <a:lnSpc>
                <a:spcPts val="3920"/>
              </a:lnSpc>
              <a:buAutoNum type="arabicPeriod" startAt="1"/>
            </a:pPr>
            <a:r>
              <a:rPr lang="en-US" b="true" sz="2800">
                <a:solidFill>
                  <a:srgbClr val="000000"/>
                </a:solidFill>
                <a:latin typeface="Montserrat Bold"/>
                <a:ea typeface="Montserrat Bold"/>
                <a:cs typeface="Montserrat Bold"/>
                <a:sym typeface="Montserrat Bold"/>
              </a:rPr>
              <a:t>Menentukan Algoritma Terbaik</a:t>
            </a:r>
          </a:p>
        </p:txBody>
      </p:sp>
      <p:sp>
        <p:nvSpPr>
          <p:cNvPr name="TextBox 4" id="4"/>
          <p:cNvSpPr txBox="true"/>
          <p:nvPr/>
        </p:nvSpPr>
        <p:spPr>
          <a:xfrm rot="0">
            <a:off x="1496874" y="5172075"/>
            <a:ext cx="2774950" cy="428626"/>
          </a:xfrm>
          <a:prstGeom prst="rect">
            <a:avLst/>
          </a:prstGeom>
        </p:spPr>
        <p:txBody>
          <a:bodyPr anchor="t" rtlCol="false" tIns="0" lIns="0" bIns="0" rIns="0">
            <a:spAutoFit/>
          </a:bodyPr>
          <a:lstStyle/>
          <a:p>
            <a:pPr algn="ctr">
              <a:lnSpc>
                <a:spcPts val="3300"/>
              </a:lnSpc>
              <a:spcBef>
                <a:spcPct val="0"/>
              </a:spcBef>
            </a:pPr>
            <a:r>
              <a:rPr lang="en-US" b="true" sz="3000" spc="-30">
                <a:solidFill>
                  <a:srgbClr val="000000"/>
                </a:solidFill>
                <a:latin typeface="Montserrat Bold"/>
                <a:ea typeface="Montserrat Bold"/>
                <a:cs typeface="Montserrat Bold"/>
                <a:sym typeface="Montserrat Bold"/>
              </a:rPr>
              <a:t>Scope</a:t>
            </a:r>
          </a:p>
        </p:txBody>
      </p:sp>
      <p:sp>
        <p:nvSpPr>
          <p:cNvPr name="TextBox 5" id="5"/>
          <p:cNvSpPr txBox="true"/>
          <p:nvPr/>
        </p:nvSpPr>
        <p:spPr>
          <a:xfrm rot="0">
            <a:off x="1788974" y="5667376"/>
            <a:ext cx="8126727" cy="2948304"/>
          </a:xfrm>
          <a:prstGeom prst="rect">
            <a:avLst/>
          </a:prstGeom>
        </p:spPr>
        <p:txBody>
          <a:bodyPr anchor="t" rtlCol="false" tIns="0" lIns="0" bIns="0" rIns="0">
            <a:spAutoFit/>
          </a:bodyPr>
          <a:lstStyle/>
          <a:p>
            <a:pPr algn="just">
              <a:lnSpc>
                <a:spcPts val="3920"/>
              </a:lnSpc>
            </a:pPr>
            <a:r>
              <a:rPr lang="en-US" sz="2800" b="true">
                <a:solidFill>
                  <a:srgbClr val="000000"/>
                </a:solidFill>
                <a:latin typeface="Montserrat Bold"/>
                <a:ea typeface="Montserrat Bold"/>
                <a:cs typeface="Montserrat Bold"/>
                <a:sym typeface="Montserrat Bold"/>
              </a:rPr>
              <a:t>1.Data Preprocessing</a:t>
            </a:r>
          </a:p>
          <a:p>
            <a:pPr algn="just">
              <a:lnSpc>
                <a:spcPts val="3920"/>
              </a:lnSpc>
            </a:pPr>
            <a:r>
              <a:rPr lang="en-US" sz="2800" b="true">
                <a:solidFill>
                  <a:srgbClr val="000000"/>
                </a:solidFill>
                <a:latin typeface="Montserrat Bold"/>
                <a:ea typeface="Montserrat Bold"/>
                <a:cs typeface="Montserrat Bold"/>
                <a:sym typeface="Montserrat Bold"/>
              </a:rPr>
              <a:t>2.Train - Test Split</a:t>
            </a:r>
          </a:p>
          <a:p>
            <a:pPr algn="just">
              <a:lnSpc>
                <a:spcPts val="3920"/>
              </a:lnSpc>
            </a:pPr>
            <a:r>
              <a:rPr lang="en-US" sz="2800" b="true">
                <a:solidFill>
                  <a:srgbClr val="000000"/>
                </a:solidFill>
                <a:latin typeface="Montserrat Bold"/>
                <a:ea typeface="Montserrat Bold"/>
                <a:cs typeface="Montserrat Bold"/>
                <a:sym typeface="Montserrat Bold"/>
              </a:rPr>
              <a:t>3.Modelling</a:t>
            </a:r>
          </a:p>
          <a:p>
            <a:pPr algn="just">
              <a:lnSpc>
                <a:spcPts val="3920"/>
              </a:lnSpc>
            </a:pPr>
            <a:r>
              <a:rPr lang="en-US" sz="2800" b="true">
                <a:solidFill>
                  <a:srgbClr val="000000"/>
                </a:solidFill>
                <a:latin typeface="Montserrat Bold"/>
                <a:ea typeface="Montserrat Bold"/>
                <a:cs typeface="Montserrat Bold"/>
                <a:sym typeface="Montserrat Bold"/>
              </a:rPr>
              <a:t>4.Model Tuning</a:t>
            </a:r>
          </a:p>
          <a:p>
            <a:pPr algn="just">
              <a:lnSpc>
                <a:spcPts val="3920"/>
              </a:lnSpc>
            </a:pPr>
            <a:r>
              <a:rPr lang="en-US" sz="2800" b="true">
                <a:solidFill>
                  <a:srgbClr val="000000"/>
                </a:solidFill>
                <a:latin typeface="Montserrat Bold"/>
                <a:ea typeface="Montserrat Bold"/>
                <a:cs typeface="Montserrat Bold"/>
                <a:sym typeface="Montserrat Bold"/>
              </a:rPr>
              <a:t>5.Model Comparison</a:t>
            </a:r>
          </a:p>
          <a:p>
            <a:pPr algn="just">
              <a:lnSpc>
                <a:spcPts val="3920"/>
              </a:lnSpc>
            </a:pPr>
          </a:p>
        </p:txBody>
      </p:sp>
      <p:sp>
        <p:nvSpPr>
          <p:cNvPr name="TextBox 6" id="6"/>
          <p:cNvSpPr txBox="true"/>
          <p:nvPr/>
        </p:nvSpPr>
        <p:spPr>
          <a:xfrm rot="0">
            <a:off x="1496874" y="474345"/>
            <a:ext cx="6274164" cy="554355"/>
          </a:xfrm>
          <a:prstGeom prst="rect">
            <a:avLst/>
          </a:prstGeom>
        </p:spPr>
        <p:txBody>
          <a:bodyPr anchor="t" rtlCol="false" tIns="0" lIns="0" bIns="0" rIns="0">
            <a:spAutoFit/>
          </a:bodyPr>
          <a:lstStyle/>
          <a:p>
            <a:pPr algn="l">
              <a:lnSpc>
                <a:spcPts val="4290"/>
              </a:lnSpc>
            </a:pPr>
            <a:r>
              <a:rPr lang="en-US" sz="3900" spc="-39" b="true">
                <a:solidFill>
                  <a:srgbClr val="E74D4E"/>
                </a:solidFill>
                <a:latin typeface="Montserrat Bold"/>
                <a:ea typeface="Montserrat Bold"/>
                <a:cs typeface="Montserrat Bold"/>
                <a:sym typeface="Montserrat Bold"/>
              </a:rPr>
              <a:t>Objectives &amp; Scope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18197" y="1028700"/>
            <a:ext cx="4100337" cy="4114800"/>
          </a:xfrm>
          <a:custGeom>
            <a:avLst/>
            <a:gdLst/>
            <a:ahLst/>
            <a:cxnLst/>
            <a:rect r="r" b="b" t="t" l="l"/>
            <a:pathLst>
              <a:path h="4114800" w="4100337">
                <a:moveTo>
                  <a:pt x="0" y="0"/>
                </a:moveTo>
                <a:lnTo>
                  <a:pt x="4100337" y="0"/>
                </a:lnTo>
                <a:lnTo>
                  <a:pt x="4100337" y="4114800"/>
                </a:lnTo>
                <a:lnTo>
                  <a:pt x="0" y="4114800"/>
                </a:lnTo>
                <a:lnTo>
                  <a:pt x="0" y="0"/>
                </a:lnTo>
                <a:close/>
              </a:path>
            </a:pathLst>
          </a:custGeom>
          <a:blipFill>
            <a:blip r:embed="rId2"/>
            <a:stretch>
              <a:fillRect l="0" t="0" r="0" b="0"/>
            </a:stretch>
          </a:blipFill>
        </p:spPr>
      </p:sp>
      <p:sp>
        <p:nvSpPr>
          <p:cNvPr name="Freeform 3" id="3"/>
          <p:cNvSpPr/>
          <p:nvPr/>
        </p:nvSpPr>
        <p:spPr>
          <a:xfrm flipH="false" flipV="false" rot="0">
            <a:off x="12018197" y="6018444"/>
            <a:ext cx="5182557" cy="2894713"/>
          </a:xfrm>
          <a:custGeom>
            <a:avLst/>
            <a:gdLst/>
            <a:ahLst/>
            <a:cxnLst/>
            <a:rect r="r" b="b" t="t" l="l"/>
            <a:pathLst>
              <a:path h="2894713" w="5182557">
                <a:moveTo>
                  <a:pt x="0" y="0"/>
                </a:moveTo>
                <a:lnTo>
                  <a:pt x="5182557" y="0"/>
                </a:lnTo>
                <a:lnTo>
                  <a:pt x="5182557" y="2894713"/>
                </a:lnTo>
                <a:lnTo>
                  <a:pt x="0" y="2894713"/>
                </a:lnTo>
                <a:lnTo>
                  <a:pt x="0" y="0"/>
                </a:lnTo>
                <a:close/>
              </a:path>
            </a:pathLst>
          </a:custGeom>
          <a:blipFill>
            <a:blip r:embed="rId3"/>
            <a:stretch>
              <a:fillRect l="0" t="0" r="0" b="0"/>
            </a:stretch>
          </a:blipFill>
        </p:spPr>
      </p:sp>
      <p:sp>
        <p:nvSpPr>
          <p:cNvPr name="TextBox 4" id="4"/>
          <p:cNvSpPr txBox="true"/>
          <p:nvPr/>
        </p:nvSpPr>
        <p:spPr>
          <a:xfrm rot="0">
            <a:off x="864578" y="1750075"/>
            <a:ext cx="10001812" cy="6772274"/>
          </a:xfrm>
          <a:prstGeom prst="rect">
            <a:avLst/>
          </a:prstGeom>
        </p:spPr>
        <p:txBody>
          <a:bodyPr anchor="t" rtlCol="false" tIns="0" lIns="0" bIns="0" rIns="0">
            <a:spAutoFit/>
          </a:bodyPr>
          <a:lstStyle/>
          <a:p>
            <a:pPr algn="l" marL="647711" indent="-323856" lvl="1">
              <a:lnSpc>
                <a:spcPts val="4200"/>
              </a:lnSpc>
              <a:buFont typeface="Arial"/>
              <a:buChar char="•"/>
            </a:pPr>
            <a:r>
              <a:rPr lang="en-US" sz="3000">
                <a:solidFill>
                  <a:srgbClr val="000000"/>
                </a:solidFill>
                <a:latin typeface="Montserrat"/>
                <a:ea typeface="Montserrat"/>
                <a:cs typeface="Montserrat"/>
                <a:sym typeface="Montserrat"/>
              </a:rPr>
              <a:t>Data set ini memiliki 1460 baris x 80 kolom,setiap variabel memerlukan analisis khusus sebelum dapat dilakukan penghapusan dan penginputasian data.</a:t>
            </a:r>
          </a:p>
          <a:p>
            <a:pPr algn="l">
              <a:lnSpc>
                <a:spcPts val="4200"/>
              </a:lnSpc>
            </a:pPr>
          </a:p>
          <a:p>
            <a:pPr algn="l" marL="647711" indent="-323856" lvl="1">
              <a:lnSpc>
                <a:spcPts val="4200"/>
              </a:lnSpc>
              <a:buFont typeface="Arial"/>
              <a:buChar char="•"/>
            </a:pPr>
            <a:r>
              <a:rPr lang="en-US" sz="3000">
                <a:solidFill>
                  <a:srgbClr val="000000"/>
                </a:solidFill>
                <a:latin typeface="Montserrat"/>
                <a:ea typeface="Montserrat"/>
                <a:cs typeface="Montserrat"/>
                <a:sym typeface="Montserrat"/>
              </a:rPr>
              <a:t>Setiap variabel memiliki dampak yang berbeda terhadap SalePrice.Misalnya,variable PoolQC yang memiliki 99 % missing value yang ternyata dapat meningkatkan harga jual rumah,walaupun sebenarnya dapat menyebabkan skew dalam data.</a:t>
            </a:r>
          </a:p>
          <a:p>
            <a:pPr algn="l">
              <a:lnSpc>
                <a:spcPts val="3080"/>
              </a:lnSpc>
            </a:pPr>
          </a:p>
          <a:p>
            <a:pPr algn="l">
              <a:lnSpc>
                <a:spcPts val="4200"/>
              </a:lnSpc>
            </a:pPr>
          </a:p>
        </p:txBody>
      </p:sp>
      <p:sp>
        <p:nvSpPr>
          <p:cNvPr name="TextBox 5" id="5"/>
          <p:cNvSpPr txBox="true"/>
          <p:nvPr/>
        </p:nvSpPr>
        <p:spPr>
          <a:xfrm rot="0">
            <a:off x="864578" y="395156"/>
            <a:ext cx="11153620" cy="428626"/>
          </a:xfrm>
          <a:prstGeom prst="rect">
            <a:avLst/>
          </a:prstGeom>
        </p:spPr>
        <p:txBody>
          <a:bodyPr anchor="t" rtlCol="false" tIns="0" lIns="0" bIns="0" rIns="0">
            <a:spAutoFit/>
          </a:bodyPr>
          <a:lstStyle/>
          <a:p>
            <a:pPr algn="l">
              <a:lnSpc>
                <a:spcPts val="3300"/>
              </a:lnSpc>
            </a:pPr>
            <a:r>
              <a:rPr lang="en-US" sz="3000" spc="-30" b="true">
                <a:solidFill>
                  <a:srgbClr val="E74D4E"/>
                </a:solidFill>
                <a:latin typeface="Montserrat Bold"/>
                <a:ea typeface="Montserrat Bold"/>
                <a:cs typeface="Montserrat Bold"/>
                <a:sym typeface="Montserrat Bold"/>
              </a:rPr>
              <a:t>Data Collection and Preparation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955407"/>
            <a:ext cx="3387873" cy="3981893"/>
          </a:xfrm>
          <a:custGeom>
            <a:avLst/>
            <a:gdLst/>
            <a:ahLst/>
            <a:cxnLst/>
            <a:rect r="r" b="b" t="t" l="l"/>
            <a:pathLst>
              <a:path h="3981893" w="3387873">
                <a:moveTo>
                  <a:pt x="0" y="0"/>
                </a:moveTo>
                <a:lnTo>
                  <a:pt x="3387873" y="0"/>
                </a:lnTo>
                <a:lnTo>
                  <a:pt x="3387873" y="3981893"/>
                </a:lnTo>
                <a:lnTo>
                  <a:pt x="0" y="3981893"/>
                </a:lnTo>
                <a:lnTo>
                  <a:pt x="0" y="0"/>
                </a:lnTo>
                <a:close/>
              </a:path>
            </a:pathLst>
          </a:custGeom>
          <a:blipFill>
            <a:blip r:embed="rId2"/>
            <a:stretch>
              <a:fillRect l="0" t="0" r="0" b="0"/>
            </a:stretch>
          </a:blipFill>
        </p:spPr>
      </p:sp>
      <p:sp>
        <p:nvSpPr>
          <p:cNvPr name="Freeform 3" id="3"/>
          <p:cNvSpPr/>
          <p:nvPr/>
        </p:nvSpPr>
        <p:spPr>
          <a:xfrm flipH="false" flipV="false" rot="0">
            <a:off x="5040218" y="2244514"/>
            <a:ext cx="5283708" cy="3403679"/>
          </a:xfrm>
          <a:custGeom>
            <a:avLst/>
            <a:gdLst/>
            <a:ahLst/>
            <a:cxnLst/>
            <a:rect r="r" b="b" t="t" l="l"/>
            <a:pathLst>
              <a:path h="3403679" w="5283708">
                <a:moveTo>
                  <a:pt x="0" y="0"/>
                </a:moveTo>
                <a:lnTo>
                  <a:pt x="5283708" y="0"/>
                </a:lnTo>
                <a:lnTo>
                  <a:pt x="5283708" y="3403679"/>
                </a:lnTo>
                <a:lnTo>
                  <a:pt x="0" y="3403679"/>
                </a:lnTo>
                <a:lnTo>
                  <a:pt x="0" y="0"/>
                </a:lnTo>
                <a:close/>
              </a:path>
            </a:pathLst>
          </a:custGeom>
          <a:blipFill>
            <a:blip r:embed="rId3"/>
            <a:stretch>
              <a:fillRect l="0" t="0" r="0" b="0"/>
            </a:stretch>
          </a:blipFill>
        </p:spPr>
      </p:sp>
      <p:sp>
        <p:nvSpPr>
          <p:cNvPr name="Freeform 4" id="4"/>
          <p:cNvSpPr/>
          <p:nvPr/>
        </p:nvSpPr>
        <p:spPr>
          <a:xfrm flipH="false" flipV="false" rot="0">
            <a:off x="10943051" y="1955407"/>
            <a:ext cx="6284917" cy="1757754"/>
          </a:xfrm>
          <a:custGeom>
            <a:avLst/>
            <a:gdLst/>
            <a:ahLst/>
            <a:cxnLst/>
            <a:rect r="r" b="b" t="t" l="l"/>
            <a:pathLst>
              <a:path h="1757754" w="6284917">
                <a:moveTo>
                  <a:pt x="0" y="0"/>
                </a:moveTo>
                <a:lnTo>
                  <a:pt x="6284917" y="0"/>
                </a:lnTo>
                <a:lnTo>
                  <a:pt x="6284917" y="1757754"/>
                </a:lnTo>
                <a:lnTo>
                  <a:pt x="0" y="1757754"/>
                </a:lnTo>
                <a:lnTo>
                  <a:pt x="0" y="0"/>
                </a:lnTo>
                <a:close/>
              </a:path>
            </a:pathLst>
          </a:custGeom>
          <a:blipFill>
            <a:blip r:embed="rId4"/>
            <a:stretch>
              <a:fillRect l="0" t="0" r="-112177" b="0"/>
            </a:stretch>
          </a:blipFill>
        </p:spPr>
      </p:sp>
      <p:sp>
        <p:nvSpPr>
          <p:cNvPr name="Freeform 5" id="5"/>
          <p:cNvSpPr/>
          <p:nvPr/>
        </p:nvSpPr>
        <p:spPr>
          <a:xfrm flipH="false" flipV="false" rot="0">
            <a:off x="11167378" y="4603429"/>
            <a:ext cx="6316249" cy="1333871"/>
          </a:xfrm>
          <a:custGeom>
            <a:avLst/>
            <a:gdLst/>
            <a:ahLst/>
            <a:cxnLst/>
            <a:rect r="r" b="b" t="t" l="l"/>
            <a:pathLst>
              <a:path h="1333871" w="6316249">
                <a:moveTo>
                  <a:pt x="0" y="0"/>
                </a:moveTo>
                <a:lnTo>
                  <a:pt x="6316249" y="0"/>
                </a:lnTo>
                <a:lnTo>
                  <a:pt x="6316249" y="1333871"/>
                </a:lnTo>
                <a:lnTo>
                  <a:pt x="0" y="1333871"/>
                </a:lnTo>
                <a:lnTo>
                  <a:pt x="0" y="0"/>
                </a:lnTo>
                <a:close/>
              </a:path>
            </a:pathLst>
          </a:custGeom>
          <a:blipFill>
            <a:blip r:embed="rId5"/>
            <a:stretch>
              <a:fillRect l="0" t="0" r="-57457" b="0"/>
            </a:stretch>
          </a:blipFill>
        </p:spPr>
      </p:sp>
      <p:sp>
        <p:nvSpPr>
          <p:cNvPr name="TextBox 6" id="6"/>
          <p:cNvSpPr txBox="true"/>
          <p:nvPr/>
        </p:nvSpPr>
        <p:spPr>
          <a:xfrm rot="0">
            <a:off x="864578" y="395156"/>
            <a:ext cx="11153620" cy="428626"/>
          </a:xfrm>
          <a:prstGeom prst="rect">
            <a:avLst/>
          </a:prstGeom>
        </p:spPr>
        <p:txBody>
          <a:bodyPr anchor="t" rtlCol="false" tIns="0" lIns="0" bIns="0" rIns="0">
            <a:spAutoFit/>
          </a:bodyPr>
          <a:lstStyle/>
          <a:p>
            <a:pPr algn="l">
              <a:lnSpc>
                <a:spcPts val="3300"/>
              </a:lnSpc>
            </a:pPr>
            <a:r>
              <a:rPr lang="en-US" sz="3000" spc="-30" b="true">
                <a:solidFill>
                  <a:srgbClr val="E74D4E"/>
                </a:solidFill>
                <a:latin typeface="Montserrat Bold"/>
                <a:ea typeface="Montserrat Bold"/>
                <a:cs typeface="Montserrat Bold"/>
                <a:sym typeface="Montserrat Bold"/>
              </a:rPr>
              <a:t>Data Collection and Preparation</a:t>
            </a:r>
          </a:p>
        </p:txBody>
      </p:sp>
      <p:sp>
        <p:nvSpPr>
          <p:cNvPr name="TextBox 7" id="7"/>
          <p:cNvSpPr txBox="true"/>
          <p:nvPr/>
        </p:nvSpPr>
        <p:spPr>
          <a:xfrm rot="0">
            <a:off x="1081832" y="1191158"/>
            <a:ext cx="2221806" cy="349248"/>
          </a:xfrm>
          <a:prstGeom prst="rect">
            <a:avLst/>
          </a:prstGeom>
        </p:spPr>
        <p:txBody>
          <a:bodyPr anchor="t" rtlCol="false" tIns="0" lIns="0" bIns="0" rIns="0">
            <a:spAutoFit/>
          </a:bodyPr>
          <a:lstStyle/>
          <a:p>
            <a:pPr algn="ctr">
              <a:lnSpc>
                <a:spcPts val="2800"/>
              </a:lnSpc>
              <a:spcBef>
                <a:spcPct val="0"/>
              </a:spcBef>
            </a:pPr>
            <a:r>
              <a:rPr lang="en-US" b="true" sz="2000">
                <a:solidFill>
                  <a:srgbClr val="E74D4E"/>
                </a:solidFill>
                <a:latin typeface="Canva Sans Bold"/>
                <a:ea typeface="Canva Sans Bold"/>
                <a:cs typeface="Canva Sans Bold"/>
                <a:sym typeface="Canva Sans Bold"/>
              </a:rPr>
              <a:t>Cek Missing Value</a:t>
            </a:r>
          </a:p>
        </p:txBody>
      </p:sp>
      <p:sp>
        <p:nvSpPr>
          <p:cNvPr name="TextBox 8" id="8"/>
          <p:cNvSpPr txBox="true"/>
          <p:nvPr/>
        </p:nvSpPr>
        <p:spPr>
          <a:xfrm rot="0">
            <a:off x="5739443" y="1191158"/>
            <a:ext cx="2923856" cy="349248"/>
          </a:xfrm>
          <a:prstGeom prst="rect">
            <a:avLst/>
          </a:prstGeom>
        </p:spPr>
        <p:txBody>
          <a:bodyPr anchor="t" rtlCol="false" tIns="0" lIns="0" bIns="0" rIns="0">
            <a:spAutoFit/>
          </a:bodyPr>
          <a:lstStyle/>
          <a:p>
            <a:pPr algn="ctr">
              <a:lnSpc>
                <a:spcPts val="2800"/>
              </a:lnSpc>
              <a:spcBef>
                <a:spcPct val="0"/>
              </a:spcBef>
            </a:pPr>
            <a:r>
              <a:rPr lang="en-US" b="true" sz="2000">
                <a:solidFill>
                  <a:srgbClr val="E74D4E"/>
                </a:solidFill>
                <a:latin typeface="Canva Sans Bold"/>
                <a:ea typeface="Canva Sans Bold"/>
                <a:cs typeface="Canva Sans Bold"/>
                <a:sym typeface="Canva Sans Bold"/>
              </a:rPr>
              <a:t>Ploting Missing value</a:t>
            </a:r>
          </a:p>
        </p:txBody>
      </p:sp>
      <p:sp>
        <p:nvSpPr>
          <p:cNvPr name="TextBox 9" id="9"/>
          <p:cNvSpPr txBox="true"/>
          <p:nvPr/>
        </p:nvSpPr>
        <p:spPr>
          <a:xfrm rot="0">
            <a:off x="10943051" y="1341969"/>
            <a:ext cx="2923856" cy="349248"/>
          </a:xfrm>
          <a:prstGeom prst="rect">
            <a:avLst/>
          </a:prstGeom>
        </p:spPr>
        <p:txBody>
          <a:bodyPr anchor="t" rtlCol="false" tIns="0" lIns="0" bIns="0" rIns="0">
            <a:spAutoFit/>
          </a:bodyPr>
          <a:lstStyle/>
          <a:p>
            <a:pPr algn="ctr">
              <a:lnSpc>
                <a:spcPts val="2800"/>
              </a:lnSpc>
              <a:spcBef>
                <a:spcPct val="0"/>
              </a:spcBef>
            </a:pPr>
            <a:r>
              <a:rPr lang="en-US" b="true" sz="2000">
                <a:solidFill>
                  <a:srgbClr val="E74D4E"/>
                </a:solidFill>
                <a:latin typeface="Canva Sans Bold"/>
                <a:ea typeface="Canva Sans Bold"/>
                <a:cs typeface="Canva Sans Bold"/>
                <a:sym typeface="Canva Sans Bold"/>
              </a:rPr>
              <a:t>Cek Data Category</a:t>
            </a:r>
          </a:p>
        </p:txBody>
      </p:sp>
      <p:sp>
        <p:nvSpPr>
          <p:cNvPr name="TextBox 10" id="10"/>
          <p:cNvSpPr txBox="true"/>
          <p:nvPr/>
        </p:nvSpPr>
        <p:spPr>
          <a:xfrm rot="0">
            <a:off x="10943051" y="3959858"/>
            <a:ext cx="2923856" cy="349248"/>
          </a:xfrm>
          <a:prstGeom prst="rect">
            <a:avLst/>
          </a:prstGeom>
        </p:spPr>
        <p:txBody>
          <a:bodyPr anchor="t" rtlCol="false" tIns="0" lIns="0" bIns="0" rIns="0">
            <a:spAutoFit/>
          </a:bodyPr>
          <a:lstStyle/>
          <a:p>
            <a:pPr algn="ctr">
              <a:lnSpc>
                <a:spcPts val="2800"/>
              </a:lnSpc>
              <a:spcBef>
                <a:spcPct val="0"/>
              </a:spcBef>
            </a:pPr>
            <a:r>
              <a:rPr lang="en-US" b="true" sz="2000">
                <a:solidFill>
                  <a:srgbClr val="E74D4E"/>
                </a:solidFill>
                <a:latin typeface="Canva Sans Bold"/>
                <a:ea typeface="Canva Sans Bold"/>
                <a:cs typeface="Canva Sans Bold"/>
                <a:sym typeface="Canva Sans Bold"/>
              </a:rPr>
              <a:t>Cek Data Numeric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5306" y="1695451"/>
            <a:ext cx="7513639" cy="4027197"/>
          </a:xfrm>
          <a:custGeom>
            <a:avLst/>
            <a:gdLst/>
            <a:ahLst/>
            <a:cxnLst/>
            <a:rect r="r" b="b" t="t" l="l"/>
            <a:pathLst>
              <a:path h="4027197" w="7513639">
                <a:moveTo>
                  <a:pt x="0" y="0"/>
                </a:moveTo>
                <a:lnTo>
                  <a:pt x="7513639" y="0"/>
                </a:lnTo>
                <a:lnTo>
                  <a:pt x="7513639" y="4027196"/>
                </a:lnTo>
                <a:lnTo>
                  <a:pt x="0" y="4027196"/>
                </a:lnTo>
                <a:lnTo>
                  <a:pt x="0" y="0"/>
                </a:lnTo>
                <a:close/>
              </a:path>
            </a:pathLst>
          </a:custGeom>
          <a:blipFill>
            <a:blip r:embed="rId2"/>
            <a:stretch>
              <a:fillRect l="0" t="0" r="0" b="0"/>
            </a:stretch>
          </a:blipFill>
        </p:spPr>
      </p:sp>
      <p:sp>
        <p:nvSpPr>
          <p:cNvPr name="Freeform 3" id="3"/>
          <p:cNvSpPr/>
          <p:nvPr/>
        </p:nvSpPr>
        <p:spPr>
          <a:xfrm flipH="false" flipV="false" rot="0">
            <a:off x="9971263" y="2113169"/>
            <a:ext cx="5215450" cy="3191759"/>
          </a:xfrm>
          <a:custGeom>
            <a:avLst/>
            <a:gdLst/>
            <a:ahLst/>
            <a:cxnLst/>
            <a:rect r="r" b="b" t="t" l="l"/>
            <a:pathLst>
              <a:path h="3191759" w="5215450">
                <a:moveTo>
                  <a:pt x="0" y="0"/>
                </a:moveTo>
                <a:lnTo>
                  <a:pt x="5215450" y="0"/>
                </a:lnTo>
                <a:lnTo>
                  <a:pt x="5215450" y="3191759"/>
                </a:lnTo>
                <a:lnTo>
                  <a:pt x="0" y="3191759"/>
                </a:lnTo>
                <a:lnTo>
                  <a:pt x="0" y="0"/>
                </a:lnTo>
                <a:close/>
              </a:path>
            </a:pathLst>
          </a:custGeom>
          <a:blipFill>
            <a:blip r:embed="rId3"/>
            <a:stretch>
              <a:fillRect l="0" t="0" r="0" b="0"/>
            </a:stretch>
          </a:blipFill>
        </p:spPr>
      </p:sp>
      <p:sp>
        <p:nvSpPr>
          <p:cNvPr name="TextBox 4" id="4"/>
          <p:cNvSpPr txBox="true"/>
          <p:nvPr/>
        </p:nvSpPr>
        <p:spPr>
          <a:xfrm rot="0">
            <a:off x="864578" y="395156"/>
            <a:ext cx="11153620" cy="428626"/>
          </a:xfrm>
          <a:prstGeom prst="rect">
            <a:avLst/>
          </a:prstGeom>
        </p:spPr>
        <p:txBody>
          <a:bodyPr anchor="t" rtlCol="false" tIns="0" lIns="0" bIns="0" rIns="0">
            <a:spAutoFit/>
          </a:bodyPr>
          <a:lstStyle/>
          <a:p>
            <a:pPr algn="l">
              <a:lnSpc>
                <a:spcPts val="3300"/>
              </a:lnSpc>
            </a:pPr>
            <a:r>
              <a:rPr lang="en-US" sz="3000" spc="-30" b="true">
                <a:solidFill>
                  <a:srgbClr val="E74D4E"/>
                </a:solidFill>
                <a:latin typeface="Montserrat Bold"/>
                <a:ea typeface="Montserrat Bold"/>
                <a:cs typeface="Montserrat Bold"/>
                <a:sym typeface="Montserrat Bold"/>
              </a:rPr>
              <a:t>Data Collection and Preparation</a:t>
            </a:r>
          </a:p>
        </p:txBody>
      </p:sp>
      <p:sp>
        <p:nvSpPr>
          <p:cNvPr name="TextBox 5" id="5"/>
          <p:cNvSpPr txBox="true"/>
          <p:nvPr/>
        </p:nvSpPr>
        <p:spPr>
          <a:xfrm rot="0">
            <a:off x="864578" y="1057275"/>
            <a:ext cx="3002756" cy="428626"/>
          </a:xfrm>
          <a:prstGeom prst="rect">
            <a:avLst/>
          </a:prstGeom>
        </p:spPr>
        <p:txBody>
          <a:bodyPr anchor="t" rtlCol="false" tIns="0" lIns="0" bIns="0" rIns="0">
            <a:spAutoFit/>
          </a:bodyPr>
          <a:lstStyle/>
          <a:p>
            <a:pPr algn="ctr">
              <a:lnSpc>
                <a:spcPts val="3300"/>
              </a:lnSpc>
              <a:spcBef>
                <a:spcPct val="0"/>
              </a:spcBef>
            </a:pPr>
            <a:r>
              <a:rPr lang="en-US" b="true" sz="3000" spc="-30">
                <a:solidFill>
                  <a:srgbClr val="E74D4E"/>
                </a:solidFill>
                <a:latin typeface="Montserrat Bold"/>
                <a:ea typeface="Montserrat Bold"/>
                <a:cs typeface="Montserrat Bold"/>
                <a:sym typeface="Montserrat Bold"/>
              </a:rPr>
              <a:t>Insight Feature</a:t>
            </a:r>
          </a:p>
        </p:txBody>
      </p:sp>
      <p:sp>
        <p:nvSpPr>
          <p:cNvPr name="TextBox 6" id="6"/>
          <p:cNvSpPr txBox="true"/>
          <p:nvPr/>
        </p:nvSpPr>
        <p:spPr>
          <a:xfrm rot="0">
            <a:off x="864578" y="5970297"/>
            <a:ext cx="6815271" cy="1169036"/>
          </a:xfrm>
          <a:prstGeom prst="rect">
            <a:avLst/>
          </a:prstGeom>
        </p:spPr>
        <p:txBody>
          <a:bodyPr anchor="t" rtlCol="false" tIns="0" lIns="0" bIns="0" rIns="0">
            <a:spAutoFit/>
          </a:bodyPr>
          <a:lstStyle/>
          <a:p>
            <a:pPr algn="l">
              <a:lnSpc>
                <a:spcPts val="3080"/>
              </a:lnSpc>
              <a:spcBef>
                <a:spcPct val="0"/>
              </a:spcBef>
            </a:pPr>
            <a:r>
              <a:rPr lang="en-US" sz="2800" spc="-28">
                <a:solidFill>
                  <a:srgbClr val="000000"/>
                </a:solidFill>
                <a:latin typeface="Montserrat"/>
                <a:ea typeface="Montserrat"/>
                <a:cs typeface="Montserrat"/>
                <a:sym typeface="Montserrat"/>
              </a:rPr>
              <a:t>R</a:t>
            </a:r>
            <a:r>
              <a:rPr lang="en-US" sz="2800" spc="-28">
                <a:solidFill>
                  <a:srgbClr val="000000"/>
                </a:solidFill>
                <a:latin typeface="Montserrat"/>
                <a:ea typeface="Montserrat"/>
                <a:cs typeface="Montserrat"/>
                <a:sym typeface="Montserrat"/>
              </a:rPr>
              <a:t>umah dengan lahan yang lebih luas umumnya dijual dengan harga yang lebih tinggi </a:t>
            </a:r>
          </a:p>
        </p:txBody>
      </p:sp>
      <p:sp>
        <p:nvSpPr>
          <p:cNvPr name="TextBox 7" id="7"/>
          <p:cNvSpPr txBox="true"/>
          <p:nvPr/>
        </p:nvSpPr>
        <p:spPr>
          <a:xfrm rot="0">
            <a:off x="9144000" y="5970297"/>
            <a:ext cx="8635526" cy="1950085"/>
          </a:xfrm>
          <a:prstGeom prst="rect">
            <a:avLst/>
          </a:prstGeom>
        </p:spPr>
        <p:txBody>
          <a:bodyPr anchor="t" rtlCol="false" tIns="0" lIns="0" bIns="0" rIns="0">
            <a:spAutoFit/>
          </a:bodyPr>
          <a:lstStyle/>
          <a:p>
            <a:pPr algn="l">
              <a:lnSpc>
                <a:spcPts val="3079"/>
              </a:lnSpc>
              <a:spcBef>
                <a:spcPct val="0"/>
              </a:spcBef>
            </a:pPr>
            <a:r>
              <a:rPr lang="en-US" sz="2799" spc="-27">
                <a:solidFill>
                  <a:srgbClr val="000000"/>
                </a:solidFill>
                <a:latin typeface="Montserrat"/>
                <a:ea typeface="Montserrat"/>
                <a:cs typeface="Montserrat"/>
                <a:sym typeface="Montserrat"/>
              </a:rPr>
              <a:t>FV (pemukiman terapung)memiliki harga jual rata-rata tertinggi, ini mungkin disebabkan oleh view yang bagus dan fasilitas yang ditawarkan lebih eksklusif.Dan biasanya dijual dengan unit terbatas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DAGit9hbfrc</dc:identifier>
  <dcterms:modified xsi:type="dcterms:W3CDTF">2011-08-01T06:04:30Z</dcterms:modified>
  <cp:revision>1</cp:revision>
  <dc:title>House Price Predictions_kf</dc:title>
</cp:coreProperties>
</file>