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6/22/2021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6/22/2021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6/22/2021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5586B75A-687E-405C-8A0B-8D00578BA2C3}" type="datetimeFigureOut">
              <a:rPr lang="en-US" dirty="0"/>
              <a:pPr/>
              <a:t>6/22/2021</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6/22/2021</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10412" y="559433"/>
            <a:ext cx="10488168" cy="805728"/>
          </a:xfrm>
        </p:spPr>
        <p:txBody>
          <a:bodyPr/>
          <a:lstStyle/>
          <a:p>
            <a:r>
              <a:rPr lang="id-ID" b="1" dirty="0"/>
              <a:t>Diagnosis Penyakit Malaria Dengan Metode </a:t>
            </a:r>
            <a:r>
              <a:rPr lang="id-ID" dirty="0"/>
              <a:t> </a:t>
            </a:r>
            <a:r>
              <a:rPr lang="id-ID" b="1" i="1" dirty="0" smtClean="0"/>
              <a:t>Forward </a:t>
            </a:r>
            <a:r>
              <a:rPr lang="id-ID" b="1" i="1" dirty="0"/>
              <a:t>Chaining</a:t>
            </a:r>
            <a:endParaRPr lang="en-US" dirty="0"/>
          </a:p>
          <a:p>
            <a:endParaRPr lang="en-US" dirty="0"/>
          </a:p>
        </p:txBody>
      </p:sp>
      <p:pic>
        <p:nvPicPr>
          <p:cNvPr id="102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534794"/>
            <a:ext cx="2514600" cy="267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txBox="1">
            <a:spLocks/>
          </p:cNvSpPr>
          <p:nvPr/>
        </p:nvSpPr>
        <p:spPr>
          <a:xfrm>
            <a:off x="1010412" y="4519296"/>
            <a:ext cx="10488168" cy="1645920"/>
          </a:xfrm>
          <a:prstGeom prst="rect">
            <a:avLst/>
          </a:prstGeom>
        </p:spPr>
        <p:txBody>
          <a:bodyPr vert="horz" lIns="91440" tIns="45720" rIns="91440" bIns="45720" rtlCol="0">
            <a:normAutofit/>
          </a:bodyPr>
          <a:lstStyle>
            <a:lvl1pPr marL="0" indent="0" algn="l" defTabSz="914400" rtl="0" eaLnBrk="1" latinLnBrk="0" hangingPunct="1">
              <a:lnSpc>
                <a:spcPct val="85000"/>
              </a:lnSpc>
              <a:spcBef>
                <a:spcPts val="1300"/>
              </a:spcBef>
              <a:buFont typeface="Arial" pitchFamily="34" charset="0"/>
              <a:buNone/>
              <a:defRPr sz="3200" kern="1200">
                <a:solidFill>
                  <a:schemeClr val="tx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75000"/>
                    <a:lumOff val="2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65000"/>
                    <a:lumOff val="3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65000"/>
                    <a:lumOff val="35000"/>
                  </a:schemeClr>
                </a:solidFill>
                <a:latin typeface="+mn-lt"/>
                <a:ea typeface="+mn-ea"/>
                <a:cs typeface="+mn-cs"/>
              </a:defRPr>
            </a:lvl9pPr>
          </a:lstStyle>
          <a:p>
            <a:endParaRPr lang="en-US" dirty="0" smtClean="0"/>
          </a:p>
          <a:p>
            <a:endParaRPr lang="en-US" dirty="0"/>
          </a:p>
        </p:txBody>
      </p:sp>
      <p:sp>
        <p:nvSpPr>
          <p:cNvPr id="4" name="Rectangle 3"/>
          <p:cNvSpPr/>
          <p:nvPr/>
        </p:nvSpPr>
        <p:spPr>
          <a:xfrm>
            <a:off x="1416676" y="4603592"/>
            <a:ext cx="8040367" cy="923330"/>
          </a:xfrm>
          <a:prstGeom prst="rect">
            <a:avLst/>
          </a:prstGeom>
        </p:spPr>
        <p:txBody>
          <a:bodyPr wrap="square">
            <a:spAutoFit/>
          </a:bodyPr>
          <a:lstStyle/>
          <a:p>
            <a:pPr>
              <a:spcAft>
                <a:spcPts val="0"/>
              </a:spcAft>
            </a:pPr>
            <a:r>
              <a:rPr lang="id-ID" dirty="0">
                <a:latin typeface="Times New Roman" panose="02020603050405020304" pitchFamily="18" charset="0"/>
                <a:ea typeface="Times New Roman" panose="02020603050405020304" pitchFamily="18" charset="0"/>
              </a:rPr>
              <a:t> </a:t>
            </a:r>
            <a:r>
              <a:rPr lang="id-ID" dirty="0" smtClean="0">
                <a:latin typeface="Times New Roman" panose="02020603050405020304" pitchFamily="18" charset="0"/>
                <a:ea typeface="Times New Roman" panose="02020603050405020304" pitchFamily="18" charset="0"/>
              </a:rPr>
              <a:t>			  Gede </a:t>
            </a:r>
            <a:r>
              <a:rPr lang="id-ID" dirty="0">
                <a:latin typeface="Times New Roman" panose="02020603050405020304" pitchFamily="18" charset="0"/>
                <a:ea typeface="Times New Roman" panose="02020603050405020304" pitchFamily="18" charset="0"/>
              </a:rPr>
              <a:t>Supandita                          (1615051100  | Kelas: 6A)</a:t>
            </a:r>
            <a:endParaRPr lang="en-US" sz="1600" dirty="0">
              <a:latin typeface="Times New Roman" panose="02020603050405020304" pitchFamily="18" charset="0"/>
              <a:ea typeface="Times New Roman" panose="02020603050405020304" pitchFamily="18" charset="0"/>
            </a:endParaRPr>
          </a:p>
          <a:p>
            <a:pPr>
              <a:spcAft>
                <a:spcPts val="0"/>
              </a:spcAft>
            </a:pPr>
            <a:r>
              <a:rPr lang="id-ID" dirty="0">
                <a:latin typeface="Times New Roman" panose="02020603050405020304" pitchFamily="18" charset="0"/>
                <a:ea typeface="Times New Roman" panose="02020603050405020304" pitchFamily="18" charset="0"/>
              </a:rPr>
              <a:t>                          I Gede Krisna Kesumawijaya    (1815051032  | Kelas: 6A)</a:t>
            </a:r>
            <a:endParaRPr lang="en-US" sz="1600" dirty="0">
              <a:latin typeface="Times New Roman" panose="02020603050405020304" pitchFamily="18" charset="0"/>
              <a:ea typeface="Times New Roman" panose="02020603050405020304" pitchFamily="18" charset="0"/>
            </a:endParaRPr>
          </a:p>
          <a:p>
            <a:pPr>
              <a:spcAft>
                <a:spcPts val="0"/>
              </a:spcAft>
            </a:pPr>
            <a:r>
              <a:rPr lang="id-ID" dirty="0">
                <a:latin typeface="Times New Roman" panose="02020603050405020304" pitchFamily="18" charset="0"/>
                <a:ea typeface="Times New Roman" panose="02020603050405020304" pitchFamily="18" charset="0"/>
              </a:rPr>
              <a:t>                          Putu Adi Indrawan                     (1815051067  | Kelas: 6A)</a:t>
            </a:r>
            <a:endParaRPr lang="en-US" dirty="0"/>
          </a:p>
        </p:txBody>
      </p:sp>
    </p:spTree>
    <p:extLst>
      <p:ext uri="{BB962C8B-B14F-4D97-AF65-F5344CB8AC3E}">
        <p14:creationId xmlns:p14="http://schemas.microsoft.com/office/powerpoint/2010/main" val="20257689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TERIMA KASIH </a:t>
            </a:r>
            <a:r>
              <a:rPr lang="id-ID" dirty="0" smtClean="0">
                <a:sym typeface="Wingdings" panose="05000000000000000000" pitchFamily="2" charset="2"/>
              </a:rPr>
              <a:t></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717989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096507" y="819733"/>
            <a:ext cx="9228201" cy="1645920"/>
          </a:xfrm>
        </p:spPr>
        <p:txBody>
          <a:bodyPr>
            <a:normAutofit/>
          </a:bodyPr>
          <a:lstStyle/>
          <a:p>
            <a:pPr algn="ctr"/>
            <a:r>
              <a:rPr lang="id-ID" sz="4000" dirty="0" smtClean="0">
                <a:latin typeface="Adobe Heiti Std R" panose="020B0400000000000000" pitchFamily="34" charset="-128"/>
                <a:ea typeface="Adobe Heiti Std R" panose="020B0400000000000000" pitchFamily="34" charset="-128"/>
              </a:rPr>
              <a:t>PENGERTIAN SISTEM PAKAR</a:t>
            </a:r>
            <a:endParaRPr lang="en-US" sz="4000" dirty="0">
              <a:latin typeface="Adobe Heiti Std R" panose="020B0400000000000000" pitchFamily="34" charset="-128"/>
              <a:ea typeface="Adobe Heiti Std R" panose="020B0400000000000000" pitchFamily="34" charset="-128"/>
            </a:endParaRPr>
          </a:p>
        </p:txBody>
      </p:sp>
      <p:sp>
        <p:nvSpPr>
          <p:cNvPr id="6" name="Title 5"/>
          <p:cNvSpPr>
            <a:spLocks noGrp="1"/>
          </p:cNvSpPr>
          <p:nvPr>
            <p:ph type="ctrTitle"/>
          </p:nvPr>
        </p:nvSpPr>
        <p:spPr>
          <a:xfrm>
            <a:off x="776908" y="3464416"/>
            <a:ext cx="10782300" cy="1212642"/>
          </a:xfrm>
        </p:spPr>
        <p:txBody>
          <a:bodyPr/>
          <a:lstStyle/>
          <a:p>
            <a:pPr algn="just"/>
            <a:r>
              <a:rPr lang="id-ID" sz="3600" dirty="0">
                <a:latin typeface="Adobe Heiti Std R" panose="020B0400000000000000" pitchFamily="34" charset="-128"/>
                <a:ea typeface="Adobe Heiti Std R" panose="020B0400000000000000" pitchFamily="34" charset="-128"/>
              </a:rPr>
              <a:t>S</a:t>
            </a:r>
            <a:r>
              <a:rPr lang="id-ID" sz="3600" dirty="0" smtClean="0">
                <a:latin typeface="Adobe Heiti Std R" panose="020B0400000000000000" pitchFamily="34" charset="-128"/>
                <a:ea typeface="Adobe Heiti Std R" panose="020B0400000000000000" pitchFamily="34" charset="-128"/>
              </a:rPr>
              <a:t>istem   </a:t>
            </a:r>
            <a:r>
              <a:rPr lang="id-ID" sz="3600" dirty="0">
                <a:latin typeface="Adobe Heiti Std R" panose="020B0400000000000000" pitchFamily="34" charset="-128"/>
                <a:ea typeface="Adobe Heiti Std R" panose="020B0400000000000000" pitchFamily="34" charset="-128"/>
              </a:rPr>
              <a:t>pakar   adalah   sistem   yang   berusaha   mengadopsi   pengetahuan   manusia   ke   komputer  </a:t>
            </a:r>
            <a:r>
              <a:rPr lang="id-ID" sz="3600" dirty="0" smtClean="0">
                <a:latin typeface="Adobe Heiti Std R" panose="020B0400000000000000" pitchFamily="34" charset="-128"/>
                <a:ea typeface="Adobe Heiti Std R" panose="020B0400000000000000" pitchFamily="34" charset="-128"/>
              </a:rPr>
              <a:t>yang   </a:t>
            </a:r>
            <a:r>
              <a:rPr lang="id-ID" sz="3600" dirty="0">
                <a:latin typeface="Adobe Heiti Std R" panose="020B0400000000000000" pitchFamily="34" charset="-128"/>
                <a:ea typeface="Adobe Heiti Std R" panose="020B0400000000000000" pitchFamily="34" charset="-128"/>
              </a:rPr>
              <a:t>dirancang   untuk   memodelkan   kemampuan menyelesaikan masalah seperti layaknya seorang pakar. </a:t>
            </a:r>
            <a:endParaRPr lang="en-US" sz="3600"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3474379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37172" y="0"/>
            <a:ext cx="4554828" cy="1920240"/>
          </a:xfrm>
        </p:spPr>
        <p:txBody>
          <a:bodyPr/>
          <a:lstStyle/>
          <a:p>
            <a:r>
              <a:rPr lang="id-ID" dirty="0" smtClean="0"/>
              <a:t>Struktur Sistem Pakar</a:t>
            </a:r>
            <a:endParaRPr lang="en-US" dirty="0"/>
          </a:p>
        </p:txBody>
      </p:sp>
      <p:pic>
        <p:nvPicPr>
          <p:cNvPr id="2053" name="Picture 1"/>
          <p:cNvPicPr>
            <a:picLocks noChangeAspect="1" noChangeArrowheads="1"/>
          </p:cNvPicPr>
          <p:nvPr/>
        </p:nvPicPr>
        <p:blipFill>
          <a:blip r:embed="rId2">
            <a:extLst>
              <a:ext uri="{28A0092B-C50C-407E-A947-70E740481C1C}">
                <a14:useLocalDpi xmlns:a14="http://schemas.microsoft.com/office/drawing/2010/main" val="0"/>
              </a:ext>
            </a:extLst>
          </a:blip>
          <a:srcRect l="2336" t="2184" r="2803" b="5240"/>
          <a:stretch>
            <a:fillRect/>
          </a:stretch>
        </p:blipFill>
        <p:spPr bwMode="auto">
          <a:xfrm>
            <a:off x="347730" y="656824"/>
            <a:ext cx="4490098" cy="466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1"/>
          <p:cNvPicPr>
            <a:picLocks noChangeAspect="1" noChangeArrowheads="1"/>
          </p:cNvPicPr>
          <p:nvPr/>
        </p:nvPicPr>
        <p:blipFill>
          <a:blip r:embed="rId3">
            <a:extLst>
              <a:ext uri="{28A0092B-C50C-407E-A947-70E740481C1C}">
                <a14:useLocalDpi xmlns:a14="http://schemas.microsoft.com/office/drawing/2010/main" val="0"/>
              </a:ext>
            </a:extLst>
          </a:blip>
          <a:srcRect b="11765"/>
          <a:stretch>
            <a:fillRect/>
          </a:stretch>
        </p:blipFill>
        <p:spPr bwMode="auto">
          <a:xfrm>
            <a:off x="4837827" y="2240926"/>
            <a:ext cx="1511457" cy="1353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Arrow Connector 13"/>
          <p:cNvCxnSpPr>
            <a:stCxn id="2054" idx="1"/>
          </p:cNvCxnSpPr>
          <p:nvPr/>
        </p:nvCxnSpPr>
        <p:spPr>
          <a:xfrm flipH="1">
            <a:off x="4340180" y="2917508"/>
            <a:ext cx="4976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89371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id-ID" dirty="0" smtClean="0"/>
              <a:t>Metode yang digunakan dalam projek sistem pakar kali ini adalah </a:t>
            </a:r>
            <a:r>
              <a:rPr lang="id-ID" i="1" dirty="0" smtClean="0"/>
              <a:t>forward chaining</a:t>
            </a:r>
            <a:endParaRPr lang="en-US" i="1" dirty="0"/>
          </a:p>
        </p:txBody>
      </p:sp>
      <p:sp>
        <p:nvSpPr>
          <p:cNvPr id="7" name="Title 4"/>
          <p:cNvSpPr txBox="1">
            <a:spLocks/>
          </p:cNvSpPr>
          <p:nvPr/>
        </p:nvSpPr>
        <p:spPr>
          <a:xfrm>
            <a:off x="167425" y="0"/>
            <a:ext cx="4198513" cy="710366"/>
          </a:xfrm>
          <a:prstGeom prst="rect">
            <a:avLst/>
          </a:prstGeom>
          <a:solidFill>
            <a:schemeClr val="accent5">
              <a:lumMod val="20000"/>
              <a:lumOff val="80000"/>
            </a:schemeClr>
          </a:solidFill>
        </p:spPr>
        <p:txBody>
          <a:bodyPr vert="horz" lIns="91440" tIns="45720" rIns="91440" bIns="45720" rtlCol="0" anchor="b">
            <a:normAutofit/>
          </a:bodyPr>
          <a:lstStyle>
            <a:lvl1pPr algn="l" defTabSz="914400" rtl="0" eaLnBrk="1" latinLnBrk="0" hangingPunct="1">
              <a:lnSpc>
                <a:spcPct val="80000"/>
              </a:lnSpc>
              <a:spcBef>
                <a:spcPct val="0"/>
              </a:spcBef>
              <a:buNone/>
              <a:defRPr sz="8800" b="0" kern="1200" spc="-120" baseline="0">
                <a:solidFill>
                  <a:schemeClr val="tx1"/>
                </a:solidFill>
                <a:latin typeface="+mj-lt"/>
                <a:ea typeface="+mj-ea"/>
                <a:cs typeface="+mj-cs"/>
              </a:defRPr>
            </a:lvl1pPr>
          </a:lstStyle>
          <a:p>
            <a:r>
              <a:rPr lang="id-ID" sz="4400" i="1" smtClean="0"/>
              <a:t>Forward Chaining</a:t>
            </a:r>
            <a:endParaRPr lang="en-US" sz="4400" i="1" dirty="0"/>
          </a:p>
        </p:txBody>
      </p:sp>
    </p:spTree>
    <p:extLst>
      <p:ext uri="{BB962C8B-B14F-4D97-AF65-F5344CB8AC3E}">
        <p14:creationId xmlns:p14="http://schemas.microsoft.com/office/powerpoint/2010/main" val="788055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61403" y="542282"/>
            <a:ext cx="3638675" cy="1920240"/>
          </a:xfrm>
        </p:spPr>
        <p:txBody>
          <a:bodyPr/>
          <a:lstStyle/>
          <a:p>
            <a:r>
              <a:rPr lang="id-ID" i="1" dirty="0" smtClean="0"/>
              <a:t>Forward Chaining</a:t>
            </a:r>
            <a:endParaRPr lang="en-US" i="1" dirty="0"/>
          </a:p>
        </p:txBody>
      </p:sp>
      <p:sp>
        <p:nvSpPr>
          <p:cNvPr id="6" name="Text Placeholder 5"/>
          <p:cNvSpPr>
            <a:spLocks noGrp="1"/>
          </p:cNvSpPr>
          <p:nvPr>
            <p:ph type="body" sz="half" idx="2"/>
          </p:nvPr>
        </p:nvSpPr>
        <p:spPr/>
        <p:txBody>
          <a:bodyPr/>
          <a:lstStyle/>
          <a:p>
            <a:r>
              <a:rPr lang="id-ID" i="1" dirty="0"/>
              <a:t>Forward  Chaining</a:t>
            </a:r>
            <a:r>
              <a:rPr lang="id-ID" dirty="0"/>
              <a:t>  adalah  metode  pencarian  /  penarikan  kesimpulan  yang  berdasarkan  pada data atau fakta yang ada  menuju ke kesimpulan, penelusuran dimulai dari </a:t>
            </a:r>
            <a:r>
              <a:rPr lang="id-ID" dirty="0" smtClean="0"/>
              <a:t>fakta  (</a:t>
            </a:r>
            <a:r>
              <a:rPr lang="id-ID" i="1" dirty="0" smtClean="0"/>
              <a:t>facts</a:t>
            </a:r>
            <a:r>
              <a:rPr lang="id-ID" dirty="0" smtClean="0"/>
              <a:t>) yang </a:t>
            </a:r>
            <a:r>
              <a:rPr lang="id-ID" dirty="0"/>
              <a:t>ada lalu  bergerak  maju  melalui  premis-premis untuk menuju ke </a:t>
            </a:r>
            <a:r>
              <a:rPr lang="id-ID" dirty="0" smtClean="0"/>
              <a:t>kesimpulan (</a:t>
            </a:r>
            <a:r>
              <a:rPr lang="id-ID" i="1" dirty="0" smtClean="0"/>
              <a:t>conclusions</a:t>
            </a:r>
            <a:r>
              <a:rPr lang="id-ID" dirty="0" smtClean="0"/>
              <a:t>) </a:t>
            </a:r>
            <a:r>
              <a:rPr lang="id-ID" dirty="0"/>
              <a:t>/</a:t>
            </a:r>
            <a:r>
              <a:rPr lang="id-ID" i="1" dirty="0"/>
              <a:t> bottom</a:t>
            </a:r>
            <a:r>
              <a:rPr lang="id-ID" dirty="0"/>
              <a:t>  up  reasoning.</a:t>
            </a:r>
            <a:endParaRPr lang="en-US" dirty="0"/>
          </a:p>
        </p:txBody>
      </p:sp>
      <p:pic>
        <p:nvPicPr>
          <p:cNvPr id="307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034" y="542282"/>
            <a:ext cx="6478073" cy="58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0348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a:spLocks noGrp="1"/>
          </p:cNvSpPr>
          <p:nvPr>
            <p:ph type="title"/>
          </p:nvPr>
        </p:nvSpPr>
        <p:spPr>
          <a:xfrm>
            <a:off x="167425" y="0"/>
            <a:ext cx="4198513" cy="710366"/>
          </a:xfrm>
          <a:solidFill>
            <a:schemeClr val="accent5">
              <a:lumMod val="20000"/>
              <a:lumOff val="80000"/>
            </a:schemeClr>
          </a:solidFill>
        </p:spPr>
        <p:txBody>
          <a:bodyPr>
            <a:normAutofit/>
          </a:bodyPr>
          <a:lstStyle/>
          <a:p>
            <a:r>
              <a:rPr lang="id-ID" sz="4400" i="1" dirty="0" smtClean="0"/>
              <a:t>Forward Chaining</a:t>
            </a:r>
            <a:endParaRPr lang="en-US" sz="4400" i="1" dirty="0"/>
          </a:p>
        </p:txBody>
      </p:sp>
      <p:pic>
        <p:nvPicPr>
          <p:cNvPr id="12" name="Picture 11"/>
          <p:cNvPicPr>
            <a:picLocks noChangeAspect="1"/>
          </p:cNvPicPr>
          <p:nvPr/>
        </p:nvPicPr>
        <p:blipFill>
          <a:blip r:embed="rId2"/>
          <a:stretch>
            <a:fillRect/>
          </a:stretch>
        </p:blipFill>
        <p:spPr>
          <a:xfrm>
            <a:off x="296214" y="2011926"/>
            <a:ext cx="2505075" cy="3490175"/>
          </a:xfrm>
          <a:prstGeom prst="rect">
            <a:avLst/>
          </a:prstGeom>
        </p:spPr>
      </p:pic>
      <p:pic>
        <p:nvPicPr>
          <p:cNvPr id="16" name="Picture 15"/>
          <p:cNvPicPr>
            <a:picLocks noChangeAspect="1"/>
          </p:cNvPicPr>
          <p:nvPr/>
        </p:nvPicPr>
        <p:blipFill>
          <a:blip r:embed="rId3"/>
          <a:stretch>
            <a:fillRect/>
          </a:stretch>
        </p:blipFill>
        <p:spPr>
          <a:xfrm>
            <a:off x="4365938" y="1898046"/>
            <a:ext cx="2238375" cy="3490175"/>
          </a:xfrm>
          <a:prstGeom prst="rect">
            <a:avLst/>
          </a:prstGeom>
        </p:spPr>
      </p:pic>
      <p:cxnSp>
        <p:nvCxnSpPr>
          <p:cNvPr id="27" name="Straight Arrow Connector 26"/>
          <p:cNvCxnSpPr>
            <a:endCxn id="16" idx="1"/>
          </p:cNvCxnSpPr>
          <p:nvPr/>
        </p:nvCxnSpPr>
        <p:spPr>
          <a:xfrm>
            <a:off x="695459" y="2114958"/>
            <a:ext cx="3670479" cy="15281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8" name="Picture 27"/>
          <p:cNvPicPr>
            <a:picLocks noChangeAspect="1"/>
          </p:cNvPicPr>
          <p:nvPr/>
        </p:nvPicPr>
        <p:blipFill>
          <a:blip r:embed="rId4"/>
          <a:stretch>
            <a:fillRect/>
          </a:stretch>
        </p:blipFill>
        <p:spPr>
          <a:xfrm>
            <a:off x="4368889" y="5789073"/>
            <a:ext cx="2257425" cy="381000"/>
          </a:xfrm>
          <a:prstGeom prst="rect">
            <a:avLst/>
          </a:prstGeom>
        </p:spPr>
      </p:pic>
      <p:cxnSp>
        <p:nvCxnSpPr>
          <p:cNvPr id="32" name="Straight Arrow Connector 31"/>
          <p:cNvCxnSpPr/>
          <p:nvPr/>
        </p:nvCxnSpPr>
        <p:spPr>
          <a:xfrm>
            <a:off x="2801289" y="2114958"/>
            <a:ext cx="1319950" cy="3821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8" idx="1"/>
          </p:cNvCxnSpPr>
          <p:nvPr/>
        </p:nvCxnSpPr>
        <p:spPr>
          <a:xfrm>
            <a:off x="2801289" y="2114958"/>
            <a:ext cx="1567600" cy="38646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Text Placeholder 5"/>
          <p:cNvSpPr>
            <a:spLocks noGrp="1"/>
          </p:cNvSpPr>
          <p:nvPr>
            <p:ph type="body" idx="1"/>
          </p:nvPr>
        </p:nvSpPr>
        <p:spPr>
          <a:xfrm>
            <a:off x="1548751" y="975733"/>
            <a:ext cx="4501254" cy="607176"/>
          </a:xfrm>
        </p:spPr>
        <p:txBody>
          <a:bodyPr/>
          <a:lstStyle/>
          <a:p>
            <a:r>
              <a:rPr lang="id-ID" i="1" dirty="0" smtClean="0"/>
              <a:t>Tabel Keputusan dan Rule</a:t>
            </a:r>
            <a:endParaRPr lang="en-US" i="1" dirty="0"/>
          </a:p>
        </p:txBody>
      </p:sp>
    </p:spTree>
    <p:extLst>
      <p:ext uri="{BB962C8B-B14F-4D97-AF65-F5344CB8AC3E}">
        <p14:creationId xmlns:p14="http://schemas.microsoft.com/office/powerpoint/2010/main" val="1104308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a:spLocks noGrp="1"/>
          </p:cNvSpPr>
          <p:nvPr>
            <p:ph type="title"/>
          </p:nvPr>
        </p:nvSpPr>
        <p:spPr>
          <a:xfrm>
            <a:off x="167425" y="0"/>
            <a:ext cx="4198513" cy="710366"/>
          </a:xfrm>
          <a:solidFill>
            <a:schemeClr val="accent5">
              <a:lumMod val="20000"/>
              <a:lumOff val="80000"/>
            </a:schemeClr>
          </a:solidFill>
        </p:spPr>
        <p:txBody>
          <a:bodyPr>
            <a:normAutofit/>
          </a:bodyPr>
          <a:lstStyle/>
          <a:p>
            <a:r>
              <a:rPr lang="id-ID" sz="4400" i="1" dirty="0" smtClean="0"/>
              <a:t>Forward Chaining</a:t>
            </a:r>
            <a:endParaRPr lang="en-US" sz="4400" i="1" dirty="0"/>
          </a:p>
        </p:txBody>
      </p:sp>
      <p:pic>
        <p:nvPicPr>
          <p:cNvPr id="16" name="Picture 15"/>
          <p:cNvPicPr>
            <a:picLocks noChangeAspect="1"/>
          </p:cNvPicPr>
          <p:nvPr/>
        </p:nvPicPr>
        <p:blipFill>
          <a:blip r:embed="rId2"/>
          <a:stretch>
            <a:fillRect/>
          </a:stretch>
        </p:blipFill>
        <p:spPr>
          <a:xfrm>
            <a:off x="296214" y="1949306"/>
            <a:ext cx="2238375" cy="3490175"/>
          </a:xfrm>
          <a:prstGeom prst="rect">
            <a:avLst/>
          </a:prstGeom>
        </p:spPr>
      </p:pic>
      <p:pic>
        <p:nvPicPr>
          <p:cNvPr id="28" name="Picture 27"/>
          <p:cNvPicPr>
            <a:picLocks noChangeAspect="1"/>
          </p:cNvPicPr>
          <p:nvPr/>
        </p:nvPicPr>
        <p:blipFill>
          <a:blip r:embed="rId3"/>
          <a:stretch>
            <a:fillRect/>
          </a:stretch>
        </p:blipFill>
        <p:spPr>
          <a:xfrm>
            <a:off x="286688" y="6213017"/>
            <a:ext cx="2257425" cy="381000"/>
          </a:xfrm>
          <a:prstGeom prst="rect">
            <a:avLst/>
          </a:prstGeom>
        </p:spPr>
      </p:pic>
      <p:pic>
        <p:nvPicPr>
          <p:cNvPr id="5122"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9876" y="5850236"/>
            <a:ext cx="7662930" cy="36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5"/>
          <a:stretch>
            <a:fillRect/>
          </a:stretch>
        </p:blipFill>
        <p:spPr>
          <a:xfrm>
            <a:off x="2765402" y="1949306"/>
            <a:ext cx="942975" cy="3476625"/>
          </a:xfrm>
          <a:prstGeom prst="rect">
            <a:avLst/>
          </a:prstGeom>
        </p:spPr>
      </p:pic>
      <p:cxnSp>
        <p:nvCxnSpPr>
          <p:cNvPr id="20" name="Straight Arrow Connector 19"/>
          <p:cNvCxnSpPr/>
          <p:nvPr/>
        </p:nvCxnSpPr>
        <p:spPr>
          <a:xfrm flipV="1">
            <a:off x="708338" y="6031627"/>
            <a:ext cx="3451538" cy="181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82580" y="5940932"/>
            <a:ext cx="3477296" cy="362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3708377" y="2145825"/>
            <a:ext cx="889381" cy="36590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3708377" y="2371477"/>
            <a:ext cx="1211353" cy="3433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3708377" y="2538902"/>
            <a:ext cx="1571961" cy="33113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9" idx="3"/>
          </p:cNvCxnSpPr>
          <p:nvPr/>
        </p:nvCxnSpPr>
        <p:spPr>
          <a:xfrm>
            <a:off x="3708377" y="3687619"/>
            <a:ext cx="4134857" cy="21626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a:off x="3708377" y="4194569"/>
            <a:ext cx="5242440" cy="16556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a:off x="3708377" y="5307860"/>
            <a:ext cx="7882609" cy="542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a:off x="2534589" y="2226507"/>
            <a:ext cx="2308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a:off x="2534589" y="2371477"/>
            <a:ext cx="2308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534589" y="2371477"/>
            <a:ext cx="2308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a:off x="2534589" y="2538902"/>
            <a:ext cx="2308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a:off x="2372061" y="3702799"/>
            <a:ext cx="393341" cy="439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p:cNvCxnSpPr/>
          <p:nvPr/>
        </p:nvCxnSpPr>
        <p:spPr>
          <a:xfrm>
            <a:off x="2410860" y="4220583"/>
            <a:ext cx="393341" cy="439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2498905" y="5307860"/>
            <a:ext cx="2837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Text Placeholder 5"/>
          <p:cNvSpPr>
            <a:spLocks noGrp="1"/>
          </p:cNvSpPr>
          <p:nvPr>
            <p:ph type="body" idx="1"/>
          </p:nvPr>
        </p:nvSpPr>
        <p:spPr>
          <a:xfrm>
            <a:off x="1779474" y="886355"/>
            <a:ext cx="1928903" cy="607176"/>
          </a:xfrm>
        </p:spPr>
        <p:txBody>
          <a:bodyPr/>
          <a:lstStyle/>
          <a:p>
            <a:r>
              <a:rPr lang="id-ID" i="1" dirty="0" smtClean="0"/>
              <a:t>Lanjutan..</a:t>
            </a:r>
            <a:endParaRPr lang="en-US" i="1" dirty="0"/>
          </a:p>
        </p:txBody>
      </p:sp>
      <p:sp>
        <p:nvSpPr>
          <p:cNvPr id="60" name="Title 3"/>
          <p:cNvSpPr txBox="1">
            <a:spLocks/>
          </p:cNvSpPr>
          <p:nvPr/>
        </p:nvSpPr>
        <p:spPr>
          <a:xfrm>
            <a:off x="7232833" y="1734632"/>
            <a:ext cx="833695" cy="364068"/>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8800" b="0" kern="1200" spc="-120" baseline="0">
                <a:solidFill>
                  <a:schemeClr val="tx1"/>
                </a:solidFill>
                <a:latin typeface="+mj-lt"/>
                <a:ea typeface="+mj-ea"/>
                <a:cs typeface="+mj-cs"/>
              </a:defRPr>
            </a:lvl1pPr>
          </a:lstStyle>
          <a:p>
            <a:r>
              <a:rPr lang="id-ID" sz="2000" dirty="0" smtClean="0">
                <a:solidFill>
                  <a:schemeClr val="bg1"/>
                </a:solidFill>
              </a:rPr>
              <a:t>Aturan</a:t>
            </a:r>
            <a:endParaRPr lang="en-US" sz="2000" dirty="0">
              <a:solidFill>
                <a:schemeClr val="bg1"/>
              </a:solidFill>
            </a:endParaRPr>
          </a:p>
        </p:txBody>
      </p:sp>
      <p:sp>
        <p:nvSpPr>
          <p:cNvPr id="62" name="Text Placeholder 5"/>
          <p:cNvSpPr txBox="1">
            <a:spLocks/>
          </p:cNvSpPr>
          <p:nvPr/>
        </p:nvSpPr>
        <p:spPr>
          <a:xfrm>
            <a:off x="7230565" y="2098700"/>
            <a:ext cx="2402171" cy="2452275"/>
          </a:xfrm>
          <a:prstGeom prst="rect">
            <a:avLst/>
          </a:prstGeom>
        </p:spPr>
        <p:txBody>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a:lstStyle>
          <a:p>
            <a:r>
              <a:rPr lang="id-ID" sz="1400" b="1" i="1" dirty="0">
                <a:solidFill>
                  <a:schemeClr val="bg1"/>
                </a:solidFill>
              </a:rPr>
              <a:t>IF</a:t>
            </a:r>
            <a:r>
              <a:rPr lang="id-ID" sz="1400" dirty="0">
                <a:solidFill>
                  <a:schemeClr val="bg1"/>
                </a:solidFill>
              </a:rPr>
              <a:t> demam</a:t>
            </a:r>
            <a:endParaRPr lang="en-US" sz="1400" dirty="0">
              <a:solidFill>
                <a:schemeClr val="bg1"/>
              </a:solidFill>
            </a:endParaRPr>
          </a:p>
          <a:p>
            <a:r>
              <a:rPr lang="id-ID" sz="1400" b="1" i="1" dirty="0">
                <a:solidFill>
                  <a:schemeClr val="bg1"/>
                </a:solidFill>
              </a:rPr>
              <a:t>And</a:t>
            </a:r>
            <a:r>
              <a:rPr lang="id-ID" sz="1400" dirty="0">
                <a:solidFill>
                  <a:schemeClr val="bg1"/>
                </a:solidFill>
              </a:rPr>
              <a:t> mengigil</a:t>
            </a:r>
            <a:endParaRPr lang="en-US" sz="1400" dirty="0">
              <a:solidFill>
                <a:schemeClr val="bg1"/>
              </a:solidFill>
            </a:endParaRPr>
          </a:p>
          <a:p>
            <a:r>
              <a:rPr lang="id-ID" sz="1400" b="1" i="1" dirty="0">
                <a:solidFill>
                  <a:schemeClr val="bg1"/>
                </a:solidFill>
              </a:rPr>
              <a:t>And</a:t>
            </a:r>
            <a:r>
              <a:rPr lang="id-ID" sz="1400" dirty="0">
                <a:solidFill>
                  <a:schemeClr val="bg1"/>
                </a:solidFill>
              </a:rPr>
              <a:t> berkeringat</a:t>
            </a:r>
            <a:endParaRPr lang="en-US" sz="1400" dirty="0">
              <a:solidFill>
                <a:schemeClr val="bg1"/>
              </a:solidFill>
            </a:endParaRPr>
          </a:p>
          <a:p>
            <a:r>
              <a:rPr lang="id-ID" sz="1400" b="1" i="1" dirty="0">
                <a:solidFill>
                  <a:schemeClr val="bg1"/>
                </a:solidFill>
              </a:rPr>
              <a:t>And</a:t>
            </a:r>
            <a:r>
              <a:rPr lang="id-ID" sz="1400" dirty="0">
                <a:solidFill>
                  <a:schemeClr val="bg1"/>
                </a:solidFill>
              </a:rPr>
              <a:t> muka merah</a:t>
            </a:r>
            <a:endParaRPr lang="en-US" sz="1400" dirty="0">
              <a:solidFill>
                <a:schemeClr val="bg1"/>
              </a:solidFill>
            </a:endParaRPr>
          </a:p>
          <a:p>
            <a:r>
              <a:rPr lang="id-ID" sz="1400" b="1" i="1" dirty="0">
                <a:solidFill>
                  <a:schemeClr val="bg1"/>
                </a:solidFill>
              </a:rPr>
              <a:t>And</a:t>
            </a:r>
            <a:r>
              <a:rPr lang="id-ID" sz="1400" dirty="0">
                <a:solidFill>
                  <a:schemeClr val="bg1"/>
                </a:solidFill>
              </a:rPr>
              <a:t> pegal-pegal</a:t>
            </a:r>
            <a:endParaRPr lang="en-US" sz="1400" dirty="0">
              <a:solidFill>
                <a:schemeClr val="bg1"/>
              </a:solidFill>
            </a:endParaRPr>
          </a:p>
          <a:p>
            <a:r>
              <a:rPr lang="id-ID" sz="1400" b="1" i="1" dirty="0">
                <a:solidFill>
                  <a:schemeClr val="bg1"/>
                </a:solidFill>
              </a:rPr>
              <a:t>And</a:t>
            </a:r>
            <a:r>
              <a:rPr lang="id-ID" sz="1400" dirty="0">
                <a:solidFill>
                  <a:schemeClr val="bg1"/>
                </a:solidFill>
              </a:rPr>
              <a:t> kurang nafsu makan</a:t>
            </a:r>
            <a:endParaRPr lang="en-US" sz="1400" dirty="0">
              <a:solidFill>
                <a:schemeClr val="bg1"/>
              </a:solidFill>
            </a:endParaRPr>
          </a:p>
          <a:p>
            <a:r>
              <a:rPr lang="id-ID" sz="1400" b="1" i="1" dirty="0">
                <a:solidFill>
                  <a:schemeClr val="bg1"/>
                </a:solidFill>
              </a:rPr>
              <a:t>Then</a:t>
            </a:r>
            <a:r>
              <a:rPr lang="id-ID" sz="1400" dirty="0">
                <a:solidFill>
                  <a:schemeClr val="bg1"/>
                </a:solidFill>
              </a:rPr>
              <a:t> </a:t>
            </a:r>
            <a:r>
              <a:rPr lang="id-ID" sz="1400" u="sng" dirty="0">
                <a:solidFill>
                  <a:schemeClr val="bg1"/>
                </a:solidFill>
              </a:rPr>
              <a:t>Malaria Tertiana</a:t>
            </a:r>
            <a:endParaRPr lang="en-US" sz="1400" dirty="0">
              <a:solidFill>
                <a:schemeClr val="bg1"/>
              </a:solidFill>
            </a:endParaRPr>
          </a:p>
        </p:txBody>
      </p:sp>
    </p:spTree>
    <p:extLst>
      <p:ext uri="{BB962C8B-B14F-4D97-AF65-F5344CB8AC3E}">
        <p14:creationId xmlns:p14="http://schemas.microsoft.com/office/powerpoint/2010/main" val="601207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a:spLocks noGrp="1"/>
          </p:cNvSpPr>
          <p:nvPr>
            <p:ph type="title"/>
          </p:nvPr>
        </p:nvSpPr>
        <p:spPr>
          <a:xfrm>
            <a:off x="167425" y="0"/>
            <a:ext cx="4198513" cy="710366"/>
          </a:xfrm>
          <a:solidFill>
            <a:schemeClr val="accent5">
              <a:lumMod val="20000"/>
              <a:lumOff val="80000"/>
            </a:schemeClr>
          </a:solidFill>
        </p:spPr>
        <p:txBody>
          <a:bodyPr>
            <a:normAutofit/>
          </a:bodyPr>
          <a:lstStyle/>
          <a:p>
            <a:r>
              <a:rPr lang="id-ID" sz="4400" i="1" dirty="0" smtClean="0"/>
              <a:t>Forward Chaining</a:t>
            </a:r>
            <a:endParaRPr lang="en-US" sz="4400" i="1" dirty="0"/>
          </a:p>
        </p:txBody>
      </p:sp>
      <p:cxnSp>
        <p:nvCxnSpPr>
          <p:cNvPr id="32" name="Straight Arrow Connector 31"/>
          <p:cNvCxnSpPr/>
          <p:nvPr/>
        </p:nvCxnSpPr>
        <p:spPr>
          <a:xfrm>
            <a:off x="2801289" y="2114958"/>
            <a:ext cx="1319950" cy="3821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 Placeholder 5"/>
          <p:cNvSpPr>
            <a:spLocks noGrp="1"/>
          </p:cNvSpPr>
          <p:nvPr>
            <p:ph type="body" idx="1"/>
          </p:nvPr>
        </p:nvSpPr>
        <p:spPr>
          <a:xfrm>
            <a:off x="1548751" y="975733"/>
            <a:ext cx="4501254" cy="607176"/>
          </a:xfrm>
        </p:spPr>
        <p:txBody>
          <a:bodyPr>
            <a:normAutofit/>
          </a:bodyPr>
          <a:lstStyle/>
          <a:p>
            <a:r>
              <a:rPr lang="id-ID" i="1" dirty="0" smtClean="0"/>
              <a:t>Kesimpulan </a:t>
            </a:r>
            <a:r>
              <a:rPr lang="id-ID" i="1" dirty="0" smtClean="0"/>
              <a:t>Tabel</a:t>
            </a:r>
            <a:r>
              <a:rPr lang="id-ID" i="1" dirty="0" smtClean="0"/>
              <a:t>..</a:t>
            </a:r>
            <a:endParaRPr lang="en-US" i="1"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74"/>
          <a:stretch/>
        </p:blipFill>
        <p:spPr>
          <a:xfrm>
            <a:off x="1233318" y="1848276"/>
            <a:ext cx="9113181" cy="3096057"/>
          </a:xfrm>
          <a:prstGeom prst="rect">
            <a:avLst/>
          </a:prstGeom>
        </p:spPr>
      </p:pic>
    </p:spTree>
    <p:extLst>
      <p:ext uri="{BB962C8B-B14F-4D97-AF65-F5344CB8AC3E}">
        <p14:creationId xmlns:p14="http://schemas.microsoft.com/office/powerpoint/2010/main" val="24636155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KESIMPULAN</a:t>
            </a:r>
            <a:endParaRPr lang="en-US" dirty="0"/>
          </a:p>
        </p:txBody>
      </p:sp>
      <p:sp>
        <p:nvSpPr>
          <p:cNvPr id="5" name="Title 3"/>
          <p:cNvSpPr txBox="1">
            <a:spLocks/>
          </p:cNvSpPr>
          <p:nvPr/>
        </p:nvSpPr>
        <p:spPr>
          <a:xfrm>
            <a:off x="657223" y="2157731"/>
            <a:ext cx="10772775"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a:lstStyle>
          <a:p>
            <a:endParaRPr lang="en-US" dirty="0"/>
          </a:p>
        </p:txBody>
      </p:sp>
      <p:sp>
        <p:nvSpPr>
          <p:cNvPr id="7" name="Rectangle 6"/>
          <p:cNvSpPr/>
          <p:nvPr/>
        </p:nvSpPr>
        <p:spPr>
          <a:xfrm>
            <a:off x="657222" y="2157731"/>
            <a:ext cx="6096000" cy="2031325"/>
          </a:xfrm>
          <a:prstGeom prst="rect">
            <a:avLst/>
          </a:prstGeom>
        </p:spPr>
        <p:txBody>
          <a:bodyPr>
            <a:spAutoFit/>
          </a:bodyPr>
          <a:lstStyle/>
          <a:p>
            <a:pPr algn="just"/>
            <a:r>
              <a:rPr lang="id-ID" dirty="0">
                <a:latin typeface="Times New Roman" panose="02020603050405020304" pitchFamily="18" charset="0"/>
                <a:ea typeface="Times New Roman" panose="02020603050405020304" pitchFamily="18" charset="0"/>
              </a:rPr>
              <a:t>Kesimpulan yang didapatkan dari hasil pengamatan yang telah dilakukan. Penerapan metode </a:t>
            </a:r>
            <a:r>
              <a:rPr lang="id-ID" i="1" dirty="0">
                <a:latin typeface="Times New Roman" panose="02020603050405020304" pitchFamily="18" charset="0"/>
                <a:ea typeface="Times New Roman" panose="02020603050405020304" pitchFamily="18" charset="0"/>
              </a:rPr>
              <a:t>Forward Chaining</a:t>
            </a:r>
            <a:r>
              <a:rPr lang="id-ID" dirty="0">
                <a:latin typeface="Times New Roman" panose="02020603050405020304" pitchFamily="18" charset="0"/>
                <a:ea typeface="Times New Roman" panose="02020603050405020304" pitchFamily="18" charset="0"/>
              </a:rPr>
              <a:t> dapat membantu dokter dalam melakukan</a:t>
            </a:r>
            <a:r>
              <a:rPr lang="id-ID" i="1" dirty="0">
                <a:latin typeface="Times New Roman" panose="02020603050405020304" pitchFamily="18" charset="0"/>
                <a:ea typeface="Times New Roman" panose="02020603050405020304" pitchFamily="18" charset="0"/>
              </a:rPr>
              <a:t> </a:t>
            </a:r>
            <a:r>
              <a:rPr lang="id-ID" dirty="0">
                <a:latin typeface="Times New Roman" panose="02020603050405020304" pitchFamily="18" charset="0"/>
                <a:ea typeface="Times New Roman" panose="02020603050405020304" pitchFamily="18" charset="0"/>
              </a:rPr>
              <a:t>diagnosis penyakit. Aplikasi sistem pakar dirancang</a:t>
            </a:r>
            <a:r>
              <a:rPr lang="id-ID" i="1" dirty="0">
                <a:latin typeface="Times New Roman" panose="02020603050405020304" pitchFamily="18" charset="0"/>
                <a:ea typeface="Times New Roman" panose="02020603050405020304" pitchFamily="18" charset="0"/>
              </a:rPr>
              <a:t> </a:t>
            </a:r>
            <a:r>
              <a:rPr lang="id-ID" dirty="0">
                <a:latin typeface="Times New Roman" panose="02020603050405020304" pitchFamily="18" charset="0"/>
                <a:ea typeface="Times New Roman" panose="02020603050405020304" pitchFamily="18" charset="0"/>
              </a:rPr>
              <a:t>dengan menggunakan metode </a:t>
            </a:r>
            <a:r>
              <a:rPr lang="id-ID" i="1" dirty="0">
                <a:latin typeface="Times New Roman" panose="02020603050405020304" pitchFamily="18" charset="0"/>
                <a:ea typeface="Times New Roman" panose="02020603050405020304" pitchFamily="18" charset="0"/>
              </a:rPr>
              <a:t>forward chaining</a:t>
            </a:r>
            <a:r>
              <a:rPr lang="id-ID" dirty="0">
                <a:latin typeface="Times New Roman" panose="02020603050405020304" pitchFamily="18" charset="0"/>
                <a:ea typeface="Times New Roman" panose="02020603050405020304" pitchFamily="18" charset="0"/>
              </a:rPr>
              <a:t> yang</a:t>
            </a:r>
            <a:r>
              <a:rPr lang="id-ID" i="1" dirty="0">
                <a:latin typeface="Times New Roman" panose="02020603050405020304" pitchFamily="18" charset="0"/>
                <a:ea typeface="Times New Roman" panose="02020603050405020304" pitchFamily="18" charset="0"/>
              </a:rPr>
              <a:t> </a:t>
            </a:r>
            <a:r>
              <a:rPr lang="id-ID" dirty="0">
                <a:latin typeface="Times New Roman" panose="02020603050405020304" pitchFamily="18" charset="0"/>
                <a:ea typeface="Times New Roman" panose="02020603050405020304" pitchFamily="18" charset="0"/>
              </a:rPr>
              <a:t>dapat membantu pengguna (</a:t>
            </a:r>
            <a:r>
              <a:rPr lang="id-ID" i="1" dirty="0">
                <a:latin typeface="Times New Roman" panose="02020603050405020304" pitchFamily="18" charset="0"/>
                <a:ea typeface="Times New Roman" panose="02020603050405020304" pitchFamily="18" charset="0"/>
              </a:rPr>
              <a:t>user</a:t>
            </a:r>
            <a:r>
              <a:rPr lang="id-ID" dirty="0">
                <a:latin typeface="Times New Roman" panose="02020603050405020304" pitchFamily="18" charset="0"/>
                <a:ea typeface="Times New Roman" panose="02020603050405020304" pitchFamily="18" charset="0"/>
              </a:rPr>
              <a:t>) untuk mendeteksi</a:t>
            </a:r>
            <a:r>
              <a:rPr lang="id-ID" i="1" dirty="0">
                <a:latin typeface="Times New Roman" panose="02020603050405020304" pitchFamily="18" charset="0"/>
                <a:ea typeface="Times New Roman" panose="02020603050405020304" pitchFamily="18" charset="0"/>
              </a:rPr>
              <a:t> </a:t>
            </a:r>
            <a:r>
              <a:rPr lang="id-ID" dirty="0">
                <a:latin typeface="Times New Roman" panose="02020603050405020304" pitchFamily="18" charset="0"/>
                <a:ea typeface="Times New Roman" panose="02020603050405020304" pitchFamily="18" charset="0"/>
              </a:rPr>
              <a:t>gejala penyakit Malaria (Tertiana) yang diderita serta solusi</a:t>
            </a:r>
            <a:r>
              <a:rPr lang="id-ID" i="1" dirty="0">
                <a:latin typeface="Times New Roman" panose="02020603050405020304" pitchFamily="18" charset="0"/>
                <a:ea typeface="Times New Roman" panose="02020603050405020304" pitchFamily="18" charset="0"/>
              </a:rPr>
              <a:t> </a:t>
            </a:r>
            <a:r>
              <a:rPr lang="id-ID" dirty="0">
                <a:latin typeface="Times New Roman" panose="02020603050405020304" pitchFamily="18" charset="0"/>
                <a:ea typeface="Times New Roman" panose="02020603050405020304" pitchFamily="18" charset="0"/>
              </a:rPr>
              <a:t>penanganannya.</a:t>
            </a:r>
            <a:endParaRPr lang="en-US" dirty="0"/>
          </a:p>
        </p:txBody>
      </p:sp>
      <p:sp>
        <p:nvSpPr>
          <p:cNvPr id="8" name="Rectangle 7"/>
          <p:cNvSpPr/>
          <p:nvPr/>
        </p:nvSpPr>
        <p:spPr>
          <a:xfrm>
            <a:off x="7202466" y="2157731"/>
            <a:ext cx="4822520" cy="923330"/>
          </a:xfrm>
          <a:prstGeom prst="rect">
            <a:avLst/>
          </a:prstGeom>
        </p:spPr>
        <p:txBody>
          <a:bodyPr wrap="square">
            <a:spAutoFit/>
          </a:bodyPr>
          <a:lstStyle/>
          <a:p>
            <a:pPr algn="just"/>
            <a:r>
              <a:rPr lang="id-ID" dirty="0">
                <a:latin typeface="Times New Roman" panose="02020603050405020304" pitchFamily="18" charset="0"/>
                <a:ea typeface="Times New Roman" panose="02020603050405020304" pitchFamily="18" charset="0"/>
              </a:rPr>
              <a:t>Beberapa manfaat dari sistem pakar adalah mampu meningkatkan output dan produktivitas lantaran kinerjanya dijalankan oleh mesin.</a:t>
            </a:r>
            <a:endParaRPr lang="en-US" dirty="0"/>
          </a:p>
        </p:txBody>
      </p:sp>
      <p:sp>
        <p:nvSpPr>
          <p:cNvPr id="9" name="Rectangle 8"/>
          <p:cNvSpPr/>
          <p:nvPr/>
        </p:nvSpPr>
        <p:spPr>
          <a:xfrm>
            <a:off x="7196004" y="3359526"/>
            <a:ext cx="3791211" cy="2308324"/>
          </a:xfrm>
          <a:prstGeom prst="rect">
            <a:avLst/>
          </a:prstGeom>
        </p:spPr>
        <p:txBody>
          <a:bodyPr wrap="square">
            <a:spAutoFit/>
          </a:bodyPr>
          <a:lstStyle/>
          <a:p>
            <a:pPr algn="just"/>
            <a:r>
              <a:rPr lang="id-ID" dirty="0">
                <a:latin typeface="Times New Roman" panose="02020603050405020304" pitchFamily="18" charset="0"/>
                <a:ea typeface="Times New Roman" panose="02020603050405020304" pitchFamily="18" charset="0"/>
              </a:rPr>
              <a:t>Beberapa hal yang termasuk dalam kelemahan dan bisa saja menghambat dari keberadaan sistem pakar yang ada saat ini adalah tidak semua pengetahuan yang hendak dipelajari atau diambil tersedia, mengingat begitu besar cakupan ilmu pengetahuan itu sendiri.</a:t>
            </a:r>
            <a:endParaRPr lang="en-US" dirty="0"/>
          </a:p>
        </p:txBody>
      </p:sp>
    </p:spTree>
    <p:extLst>
      <p:ext uri="{BB962C8B-B14F-4D97-AF65-F5344CB8AC3E}">
        <p14:creationId xmlns:p14="http://schemas.microsoft.com/office/powerpoint/2010/main" val="2378669596"/>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rgbClr val="000000"/>
      </a:dk1>
      <a:lt1>
        <a:srgbClr val="FFFFFF"/>
      </a:lt1>
      <a:dk2>
        <a:srgbClr val="303034"/>
      </a:dk2>
      <a:lt2>
        <a:srgbClr val="DFDFE4"/>
      </a:lt2>
      <a:accent1>
        <a:srgbClr val="00AEEF"/>
      </a:accent1>
      <a:accent2>
        <a:srgbClr val="8CC600"/>
      </a:accent2>
      <a:accent3>
        <a:srgbClr val="FFBE00"/>
      </a:accent3>
      <a:accent4>
        <a:srgbClr val="FF0097"/>
      </a:accent4>
      <a:accent5>
        <a:srgbClr val="0071BC"/>
      </a:accent5>
      <a:accent6>
        <a:srgbClr val="FF8600"/>
      </a:accent6>
      <a:hlink>
        <a:srgbClr val="2424F0"/>
      </a:hlink>
      <a:folHlink>
        <a:srgbClr val="808080"/>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9FF7CA0D-8839-4012-B51C-B152F9BD654A}"/>
    </a:ext>
  </a:extLst>
</a:theme>
</file>

<file path=docProps/app.xml><?xml version="1.0" encoding="utf-8"?>
<Properties xmlns="http://schemas.openxmlformats.org/officeDocument/2006/extended-properties" xmlns:vt="http://schemas.openxmlformats.org/officeDocument/2006/docPropsVTypes">
  <Template>TM03457491[[fn=Metropolitan]]</Template>
  <TotalTime>145</TotalTime>
  <Words>244</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Adobe Heiti Std R</vt:lpstr>
      <vt:lpstr>Arial</vt:lpstr>
      <vt:lpstr>Calibri Light</vt:lpstr>
      <vt:lpstr>Times New Roman</vt:lpstr>
      <vt:lpstr>Wingdings</vt:lpstr>
      <vt:lpstr>Metropolitan</vt:lpstr>
      <vt:lpstr>PowerPoint Presentation</vt:lpstr>
      <vt:lpstr>Sistem   pakar   adalah   sistem   yang   berusaha   mengadopsi   pengetahuan   manusia   ke   komputer  yang   dirancang   untuk   memodelkan   kemampuan menyelesaikan masalah seperti layaknya seorang pakar. </vt:lpstr>
      <vt:lpstr>Struktur Sistem Pakar</vt:lpstr>
      <vt:lpstr>PowerPoint Presentation</vt:lpstr>
      <vt:lpstr>Forward Chaining</vt:lpstr>
      <vt:lpstr>Forward Chaining</vt:lpstr>
      <vt:lpstr>Forward Chaining</vt:lpstr>
      <vt:lpstr>Forward Chaining</vt:lpstr>
      <vt:lpstr>KESIMPULAN</vt:lpstr>
      <vt:lpstr>TERIMA KASIH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Krisna Suma</dc:creator>
  <cp:lastModifiedBy>Krisna Suma</cp:lastModifiedBy>
  <cp:revision>49</cp:revision>
  <dcterms:created xsi:type="dcterms:W3CDTF">2021-06-22T04:08:10Z</dcterms:created>
  <dcterms:modified xsi:type="dcterms:W3CDTF">2021-06-22T07:08:06Z</dcterms:modified>
</cp:coreProperties>
</file>