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media/image17.jpeg" ContentType="image/jpeg"/>
  <Override PartName="/ppt/media/image3.png" ContentType="image/png"/>
  <Override PartName="/ppt/media/image16.jpeg" ContentType="image/jpeg"/>
  <Override PartName="/ppt/media/image14.jpeg" ContentType="image/jpeg"/>
  <Override PartName="/ppt/media/image12.jpeg" ContentType="image/jpeg"/>
  <Override PartName="/ppt/media/image13.png" ContentType="image/png"/>
  <Override PartName="/ppt/media/image11.jpeg" ContentType="image/jpeg"/>
  <Override PartName="/ppt/media/image9.png" ContentType="image/png"/>
  <Override PartName="/ppt/media/image8.jpeg" ContentType="image/jpeg"/>
  <Override PartName="/ppt/media/image7.jpeg" ContentType="image/jpeg"/>
  <Override PartName="/ppt/media/image6.jpeg" ContentType="image/jpeg"/>
  <Override PartName="/ppt/media/image10.png" ContentType="image/png"/>
  <Override PartName="/ppt/media/image5.jpeg" ContentType="image/jpeg"/>
  <Override PartName="/ppt/media/image4.jpeg" ContentType="image/jpeg"/>
  <Override PartName="/ppt/media/image1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11F191-A1C1-4181-9101-B16171D111D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://www.voidspace.org.uk/python/weblog/arch_d7_2011_07_16.shtml#e1221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But Why Was I Making This Mistake In the First Place?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I have read the M!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I think what happened is that the more I used Mock and the Python unittest library, the less I looked up the assertions in the documentation.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I had gotten lazy and started fusing various assertions together from memory.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I had made the incorrect assumption that there should be symmetry in the Mock assertion APIs.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My brain had created symmetry where there was none.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Extending Mock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From the Mock documentation we can clearly see: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/>
              <a:t>assert_called_with</a:t>
            </a:r>
            <a:endParaRPr/>
          </a:p>
          <a:p>
            <a:pPr>
              <a:lnSpc>
                <a:spcPct val="100000"/>
              </a:lnSpc>
            </a:pPr>
            <a:r>
              <a:rPr lang="en-US" sz="1400"/>
              <a:t>assert_called_once_with</a:t>
            </a:r>
            <a:endParaRPr/>
          </a:p>
          <a:p>
            <a:pPr>
              <a:lnSpc>
                <a:spcPct val="100000"/>
              </a:lnSpc>
            </a:pPr>
            <a:r>
              <a:rPr lang="en-US" sz="1400"/>
              <a:t>assert_any_call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/>
              <a:t>assert_has_calls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And that what I was doing: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/>
              <a:t>assert_called_once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is wrong.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But what if I wanted to add it? I will need to extend Mock.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Michael provides a blog post on his site to this topic: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TODO: </a:t>
            </a:r>
            <a:r>
              <a:rPr lang="en-US" sz="1400" u="sng">
                <a:solidFill>
                  <a:srgbClr val="000000"/>
                </a:solidFill>
                <a:hlinkClick r:id="rId1"/>
              </a:rPr>
              <a:t>http://www.voidspace.org.uk/python/weblog/arch_d7_2011_07_16.shtml#e1221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It seems easy enough.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Enter 'SmartMock'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SmartMock is certainly not a criticism that MagicMock or Mock are dumb.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More that it helps </a:t>
            </a:r>
            <a:r>
              <a:rPr i="1" lang="en-US" sz="1400"/>
              <a:t>me</a:t>
            </a:r>
            <a:r>
              <a:rPr lang="en-US" sz="1400"/>
              <a:t> be smarter.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&lt;show the code&gt;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&lt;show how the code plugs into patch.object&gt;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I wasn't sure how to get SmartMock and Knave to both have spec protect me, so I created a hybrid object called TestKnave. This may be wrong, but seems to work?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I'd be happy to hear comments about this later.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200"/>
              <a:t>Contrived Code To Test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/>
              <a:t>Who doesn't love contrived code examples?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/>
              <a:t>&lt;run knights and knaves game&gt;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/>
              <a:t>&lt;run the tests&gt;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Excellent.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Our tests run.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The SmartMock assertions are being used.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While most of the tests pass, the two that do not, should not.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They are asserting nonsensical things on their mocked object.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This is the way it should be.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tl;dr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If there is anything to learn from this talk: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Thanks Michael!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RTFM, seriously.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Use spec and similar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Extend Mock for your own purposes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Scotch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Obligatory code and slides are on github statement.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Who Am I?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I'm Kris and I am a Python developer at a company called TrueCar.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I write web apps using Flask, primarily for the site that car dealerships interact with to price their cars and manage offers to their customers.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Shameless plug: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If the intersection of changing the automotive industry, automotive data, and Python development and testing is interesting, come talk to us. We are hiring! 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Credit Where Credit Is Due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Mock is awesome!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Buy the man a drink. Seriously.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Obligatory Flask Pull and Toast!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This is liquid courage in case this turns ugly.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Moving on...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Tests, Coverage, Statistics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Our project currently has around 500 tests, with </a:t>
            </a:r>
            <a:r>
              <a:rPr lang="en-US" sz="1400">
                <a:solidFill>
                  <a:srgbClr val="ff0000"/>
                </a:solidFill>
              </a:rPr>
              <a:t>76% coverage.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Not too bad right?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Of course we can all do better with test coverage but I thought we were in good shape.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</a:rPr>
              <a:t>Until one day...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Lies. Damn, Lies.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One of the other devs on the team pointed out that I had been errantly littering our code with assertions that did nothing!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What you say? That's crazy.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assert_called_once() is totally a valid assertion.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Nope.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Chuck Testa.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No it isn't, but the test passes.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My tests are lying to me!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So What Happened?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Am I just lazy? Was I just copy and pasting this around?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The truth is, yes.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But is that the only thing going on here?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Maybe not.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Mock provides a powerful way to mock out methods and methods on objects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Should I even be able to make these assertions that don't exist?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Let's find out.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/>
              <a:t>RTFM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Thankfully this sort of problem is well documented and is solved with something called a "spec."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When a spec is specified, Mock will raise exceptions when you try to mock methods that do not exist.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Awesome.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Simple fix, use a spec.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Also, worth mentioning but I don't have time to get into: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"spec_set" - does something similar, it prevents you from setting properties of the mocked object that do not exist.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"autospec" - only access attributes on the mock that exist on the real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This problem is actually described in detail: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/>
              <a:t>TODO: 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8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://www.voidspace.org.uk/python/mock/helpers.html#autospeccing" TargetMode="External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://www.voidspace.org.uk/python/weblog/arch_d7_2011_07_16.shtml#e1221" TargetMode="External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5800" y="561600"/>
            <a:ext cx="7772040" cy="749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Your Tests Are</a:t>
            </a: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
</a:t>
            </a: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Lying To You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685800" y="4835880"/>
            <a:ext cx="7772040" cy="1901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efefef"/>
                </a:solidFill>
                <a:latin typeface="Helvetica Neue"/>
                <a:ea typeface="Helvetica Neue"/>
              </a:rPr>
              <a:t>Kris Neuharth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Helvetica Neue"/>
                <a:ea typeface="Helvetica Neue"/>
              </a:rPr>
              <a:t>kris.neuharth@gmail.com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Helvetica Neue"/>
                <a:ea typeface="Helvetica Neue"/>
              </a:rPr>
              <a:t>@krisneuharth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Helvetica Neue"/>
                <a:ea typeface="Helvetica Neue"/>
              </a:rPr>
              <a:t>github/krisneuharth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Droid Sans"/>
                <a:ea typeface="Droid Sans"/>
              </a:rPr>
              <a:t>github.com/krisneuharth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d6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471680" y="266760"/>
            <a:ext cx="6200280" cy="5969880"/>
          </a:xfrm>
          <a:prstGeom prst="rect">
            <a:avLst/>
          </a:prstGeom>
          <a:blipFill>
            <a:blip r:embed="rId1"/>
          </a:blipFill>
        </p:spPr>
      </p:sp>
      <p:sp>
        <p:nvSpPr>
          <p:cNvPr id="51" name="CustomShape 2"/>
          <p:cNvSpPr/>
          <p:nvPr/>
        </p:nvSpPr>
        <p:spPr>
          <a:xfrm>
            <a:off x="2030040" y="6314760"/>
            <a:ext cx="5083560" cy="39060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b="1" lang="en-US" sz="1100" u="sng">
                <a:solidFill>
                  <a:srgbClr val="ffffff"/>
                </a:solidFill>
                <a:latin typeface="Helvetica Neue"/>
                <a:ea typeface="Helvetica Neue"/>
                <a:hlinkClick r:id="rId2"/>
              </a:rPr>
              <a:t>http://www.voidspace.org.uk/python/mock/helpers.html#autospeccing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d6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481040" y="2824200"/>
            <a:ext cx="6181200" cy="1209240"/>
          </a:xfrm>
          <a:prstGeom prst="rect">
            <a:avLst/>
          </a:prstGeom>
          <a:blipFill>
            <a:blip r:embed="rId1"/>
          </a:blipFill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32080" y="504000"/>
            <a:ext cx="3657240" cy="456840"/>
          </a:xfrm>
          <a:prstGeom prst="rect">
            <a:avLst/>
          </a:prstGeom>
        </p:spPr>
      </p:sp>
      <p:sp>
        <p:nvSpPr>
          <p:cNvPr id="54" name="CustomShape 2"/>
          <p:cNvSpPr/>
          <p:nvPr/>
        </p:nvSpPr>
        <p:spPr>
          <a:xfrm>
            <a:off x="-893160" y="1041480"/>
            <a:ext cx="3657240" cy="456840"/>
          </a:xfrm>
          <a:prstGeom prst="rect">
            <a:avLst/>
          </a:prstGeom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9600" y="580932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Extend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d6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147760" y="2085840"/>
            <a:ext cx="4847760" cy="2685600"/>
          </a:xfrm>
          <a:prstGeom prst="rect">
            <a:avLst/>
          </a:prstGeom>
          <a:blipFill>
            <a:blip r:embed="rId1"/>
          </a:blipFill>
        </p:spPr>
      </p:sp>
      <p:sp>
        <p:nvSpPr>
          <p:cNvPr id="57" name="CustomShape 2"/>
          <p:cNvSpPr/>
          <p:nvPr/>
        </p:nvSpPr>
        <p:spPr>
          <a:xfrm>
            <a:off x="1784520" y="4888440"/>
            <a:ext cx="5574600" cy="36900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b="1" lang="en-US" sz="1100" u="sng">
                <a:solidFill>
                  <a:srgbClr val="ffffff"/>
                </a:solidFill>
                <a:latin typeface="Helvetica Neue"/>
                <a:ea typeface="Helvetica Neue"/>
                <a:hlinkClick r:id="rId2"/>
              </a:rPr>
              <a:t>http://www.voidspace.org.uk/python/weblog/arch_d7_2011_07_16.shtml#e1221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643440" y="543384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mock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387864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Excellent.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058040" y="567288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tl;dr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740560" y="828720"/>
            <a:ext cx="3479760" cy="17514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Hello.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634120" y="5990040"/>
            <a:ext cx="6359400" cy="1202760"/>
          </a:xfrm>
          <a:prstGeom prst="rect">
            <a:avLst/>
          </a:prstGeom>
        </p:spPr>
        <p:txBody>
          <a:bodyPr bIns="91440" tIns="91440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Credit.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69600" y="58788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Drink.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9800" y="4659480"/>
            <a:ext cx="3657240" cy="456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500+ Tests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Helvetica Neue"/>
                <a:ea typeface="Helvetica Neue"/>
              </a:rPr>
              <a:t>76% Coverage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81880" y="325080"/>
            <a:ext cx="6456600" cy="456840"/>
          </a:xfrm>
          <a:prstGeom prst="rect">
            <a:avLst/>
          </a:prstGeom>
        </p:spPr>
      </p:sp>
      <p:sp>
        <p:nvSpPr>
          <p:cNvPr id="46" name="CustomShape 2"/>
          <p:cNvSpPr/>
          <p:nvPr/>
        </p:nvSpPr>
        <p:spPr>
          <a:xfrm>
            <a:off x="303480" y="3200400"/>
            <a:ext cx="8750520" cy="4568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b="1" lang="en-US" sz="6000">
                <a:solidFill>
                  <a:srgbClr val="ffffff"/>
                </a:solidFill>
                <a:latin typeface="Helvetica Neue"/>
                <a:ea typeface="Helvetica Neue"/>
              </a:rPr>
              <a:t>assert_called_once()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239800" y="5985360"/>
            <a:ext cx="4491360" cy="456840"/>
          </a:xfrm>
          <a:prstGeom prst="rect">
            <a:avLst/>
          </a:prstGeom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743200" y="2783880"/>
            <a:ext cx="3657240" cy="456840"/>
          </a:xfrm>
          <a:prstGeom prst="rect">
            <a:avLst/>
          </a:prstGeom>
        </p:spPr>
      </p:sp>
      <p:sp>
        <p:nvSpPr>
          <p:cNvPr id="49" name="CustomShape 2"/>
          <p:cNvSpPr/>
          <p:nvPr/>
        </p:nvSpPr>
        <p:spPr>
          <a:xfrm>
            <a:off x="7133040" y="214200"/>
            <a:ext cx="3657240" cy="456840"/>
          </a:xfrm>
          <a:prstGeom prst="rect">
            <a:avLst/>
          </a:prstGeom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