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Medium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Medium-bold.fntdata"/><Relationship Id="rId16" Type="http://schemas.openxmlformats.org/officeDocument/2006/relationships/font" Target="fonts/Lexen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ec97ba8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ec97ba8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ec97ba8b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ec97ba8b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c97ba8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c97ba8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ec97ba8b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ec97ba8b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ec97ba8b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ec97ba8b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ec97ba8b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ec97ba8b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ec97ba8b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ec97ba8b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ec97ba8b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ec97ba8b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ec97ba8b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ec97ba8b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 - GENAI HACKATHON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325">
                <a:solidFill>
                  <a:schemeClr val="dk1"/>
                </a:solidFill>
              </a:rPr>
              <a:t>E-commerce Returns &amp; Exchange RAG based Chatbot</a:t>
            </a:r>
            <a:endParaRPr sz="1012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50862" r="0" t="0"/>
          <a:stretch/>
        </p:blipFill>
        <p:spPr>
          <a:xfrm>
            <a:off x="5727000" y="1350200"/>
            <a:ext cx="2225200" cy="2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 in the solution - Vector Search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017725"/>
            <a:ext cx="4763700" cy="3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different types, could experiment across the techniques and choose the best option or a combination of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Exact Nearest Neighbor (Brute Force): Accurate but slow; compares query vector against all vectors.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Approximate Nearest Neighbor (ANN): Fast and scalable; uses methods like HNSW, FAISS, Annoy, and ScaNN.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Hybrid Search (Vector + Keyword): Combines semantic search with traditional keyword matching.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Vector Search with Filtering: Adds context with metadata filters (e.g., tags, dates).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Cross-Encoder Search: Re-ranks vector search results for improved relevance.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Multi-Stage (Cascaded) Search: Initial fast search followed by precise re-ranking (e.g., cross-encoder).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Graph-Based Search: Uses graph structures (e.g., HNSW) for efficient navigation.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Clustered Vector Search: Searches within relevant clusters (e.g., K-Means) for speed.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400" y="1640100"/>
            <a:ext cx="3763800" cy="245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782375" y="1307000"/>
            <a:ext cx="857400" cy="575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User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328550" y="1307000"/>
            <a:ext cx="1245000" cy="575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Vector Database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55888" y="1307000"/>
            <a:ext cx="1245000" cy="575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GuardRails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64" name="Google Shape;64;p14"/>
          <p:cNvCxnSpPr>
            <a:stCxn id="63" idx="3"/>
            <a:endCxn id="62" idx="1"/>
          </p:cNvCxnSpPr>
          <p:nvPr/>
        </p:nvCxnSpPr>
        <p:spPr>
          <a:xfrm>
            <a:off x="3400888" y="1594700"/>
            <a:ext cx="927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3" idx="2"/>
            <a:endCxn id="61" idx="2"/>
          </p:cNvCxnSpPr>
          <p:nvPr/>
        </p:nvCxnSpPr>
        <p:spPr>
          <a:xfrm rot="5400000">
            <a:off x="1994488" y="1099100"/>
            <a:ext cx="600" cy="1567200"/>
          </a:xfrm>
          <a:prstGeom prst="bentConnector3">
            <a:avLst>
              <a:gd fmla="val 9835416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1164275" y="2440100"/>
            <a:ext cx="173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Malicious Prompt Detected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62725" y="1307000"/>
            <a:ext cx="72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Passed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28550" y="2152500"/>
            <a:ext cx="1245000" cy="575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Order ID - 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DB Look up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69" name="Google Shape;69;p14"/>
          <p:cNvCxnSpPr>
            <a:stCxn id="63" idx="3"/>
            <a:endCxn id="68" idx="1"/>
          </p:cNvCxnSpPr>
          <p:nvPr/>
        </p:nvCxnSpPr>
        <p:spPr>
          <a:xfrm>
            <a:off x="3400888" y="1594700"/>
            <a:ext cx="927600" cy="845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/>
          <p:nvPr/>
        </p:nvSpPr>
        <p:spPr>
          <a:xfrm>
            <a:off x="4328550" y="2998000"/>
            <a:ext cx="1245000" cy="734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Chat History Memory Management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71" name="Google Shape;71;p14"/>
          <p:cNvCxnSpPr>
            <a:stCxn id="63" idx="3"/>
            <a:endCxn id="70" idx="1"/>
          </p:cNvCxnSpPr>
          <p:nvPr/>
        </p:nvCxnSpPr>
        <p:spPr>
          <a:xfrm>
            <a:off x="3400888" y="1594700"/>
            <a:ext cx="927600" cy="1770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6853375" y="1307000"/>
            <a:ext cx="1245000" cy="575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GenAI Model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73" name="Google Shape;73;p14"/>
          <p:cNvCxnSpPr>
            <a:stCxn id="62" idx="3"/>
            <a:endCxn id="72" idx="1"/>
          </p:cNvCxnSpPr>
          <p:nvPr/>
        </p:nvCxnSpPr>
        <p:spPr>
          <a:xfrm>
            <a:off x="5573550" y="1594700"/>
            <a:ext cx="12798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5428256" y="1177225"/>
            <a:ext cx="14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Relevant Policy 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Context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75" name="Google Shape;75;p14"/>
          <p:cNvCxnSpPr>
            <a:stCxn id="68" idx="3"/>
            <a:endCxn id="72" idx="1"/>
          </p:cNvCxnSpPr>
          <p:nvPr/>
        </p:nvCxnSpPr>
        <p:spPr>
          <a:xfrm flipH="1" rot="10800000">
            <a:off x="5573550" y="1594800"/>
            <a:ext cx="1279800" cy="845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5520625" y="239460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Complete 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Order Details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77" name="Google Shape;77;p14"/>
          <p:cNvCxnSpPr>
            <a:stCxn id="70" idx="3"/>
            <a:endCxn id="72" idx="1"/>
          </p:cNvCxnSpPr>
          <p:nvPr/>
        </p:nvCxnSpPr>
        <p:spPr>
          <a:xfrm flipH="1" rot="10800000">
            <a:off x="5573550" y="1594750"/>
            <a:ext cx="1279800" cy="1770600"/>
          </a:xfrm>
          <a:prstGeom prst="bentConnector3">
            <a:avLst>
              <a:gd fmla="val 73859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5619875" y="3319750"/>
            <a:ext cx="136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Chat History Summary </a:t>
            </a:r>
            <a:endParaRPr sz="8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If Long Conversations</a:t>
            </a:r>
            <a:endParaRPr sz="8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79" name="Google Shape;79;p14"/>
          <p:cNvCxnSpPr>
            <a:endCxn id="61" idx="0"/>
          </p:cNvCxnSpPr>
          <p:nvPr/>
        </p:nvCxnSpPr>
        <p:spPr>
          <a:xfrm rot="10800000">
            <a:off x="1211075" y="1307000"/>
            <a:ext cx="6887400" cy="287700"/>
          </a:xfrm>
          <a:prstGeom prst="bentConnector4">
            <a:avLst>
              <a:gd fmla="val -5541" name="adj1"/>
              <a:gd fmla="val 182769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2" idx="3"/>
            <a:endCxn id="70" idx="2"/>
          </p:cNvCxnSpPr>
          <p:nvPr/>
        </p:nvCxnSpPr>
        <p:spPr>
          <a:xfrm flipH="1">
            <a:off x="4951075" y="1594700"/>
            <a:ext cx="3147300" cy="2138100"/>
          </a:xfrm>
          <a:prstGeom prst="bentConnector4">
            <a:avLst>
              <a:gd fmla="val -7566" name="adj1"/>
              <a:gd fmla="val 11202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4103852" y="745775"/>
            <a:ext cx="173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Response Back to User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714417" y="3937350"/>
            <a:ext cx="18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Response Saved to chat History</a:t>
            </a:r>
            <a:endParaRPr sz="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3" name="Google Shape;83;p14"/>
          <p:cNvSpPr/>
          <p:nvPr/>
        </p:nvSpPr>
        <p:spPr>
          <a:xfrm rot="10800000">
            <a:off x="1165475" y="1177225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165484" y="1896365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5400000">
            <a:off x="4225059" y="2382290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5400000">
            <a:off x="4225059" y="3307440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5400000">
            <a:off x="6749859" y="1537090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905450" y="3732701"/>
            <a:ext cx="91200" cy="107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rot="5400000">
            <a:off x="4212447" y="1537090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>
            <a:stCxn id="61" idx="3"/>
            <a:endCxn id="63" idx="1"/>
          </p:cNvCxnSpPr>
          <p:nvPr/>
        </p:nvCxnSpPr>
        <p:spPr>
          <a:xfrm>
            <a:off x="1639775" y="1594700"/>
            <a:ext cx="516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/>
          <p:nvPr/>
        </p:nvSpPr>
        <p:spPr>
          <a:xfrm rot="5400000">
            <a:off x="2052347" y="1537090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75" y="4336640"/>
            <a:ext cx="1416899" cy="79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650" y="4399205"/>
            <a:ext cx="1279800" cy="67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725" y="4540895"/>
            <a:ext cx="927600" cy="36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1600" y="4336647"/>
            <a:ext cx="724801" cy="6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92375" y="134675"/>
            <a:ext cx="818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NEXUS - GENAI HACKATHON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E-commerce Returns &amp; Exchange RAG based Chatbot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3072" y="3232580"/>
            <a:ext cx="516000" cy="6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88575" y="3837525"/>
            <a:ext cx="12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Returns &amp; Exchange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Policy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40050" y="3262213"/>
            <a:ext cx="1245000" cy="575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Vector Database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100" name="Google Shape;100;p14"/>
          <p:cNvCxnSpPr>
            <a:stCxn id="97" idx="3"/>
            <a:endCxn id="99" idx="1"/>
          </p:cNvCxnSpPr>
          <p:nvPr/>
        </p:nvCxnSpPr>
        <p:spPr>
          <a:xfrm>
            <a:off x="1469072" y="3549920"/>
            <a:ext cx="57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 rot="5400000">
            <a:off x="1936484" y="3492015"/>
            <a:ext cx="91200" cy="115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AI chatbot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29904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tools used: Steamlit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Streamlit excels at enhancing user experience in data-driven applications by simplifying web app development, allowing rapid prototyping, and enabling interactive data exploration with minimal coding, making it accessible to both technical and non-technical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Ease of Use and Rapid Prototyping &amp; Built-in Support for Data Science Libraries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950" y="1272925"/>
            <a:ext cx="5216826" cy="35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 of RAG for policy verification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152475"/>
            <a:ext cx="85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Logical Chunking</a:t>
            </a:r>
            <a:r>
              <a:rPr lang="en" sz="1100">
                <a:solidFill>
                  <a:schemeClr val="dk1"/>
                </a:solidFill>
              </a:rPr>
              <a:t>: I divided the document into logical chunks instead of default techniques like character length based..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Unique Pair Combinations</a:t>
            </a:r>
            <a:r>
              <a:rPr lang="en" sz="1100">
                <a:solidFill>
                  <a:schemeClr val="dk1"/>
                </a:solidFill>
              </a:rPr>
              <a:t>: I created unique pair combinations of all the complete logical chunks.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Vectorization</a:t>
            </a:r>
            <a:r>
              <a:rPr lang="en" sz="1100">
                <a:solidFill>
                  <a:schemeClr val="dk1"/>
                </a:solidFill>
              </a:rPr>
              <a:t>: Each chunk pair was vectorized for the database.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Improved Context Retrieval</a:t>
            </a:r>
            <a:r>
              <a:rPr lang="en" sz="1100">
                <a:solidFill>
                  <a:schemeClr val="dk1"/>
                </a:solidFill>
              </a:rPr>
              <a:t>: This method increases the likelihood of retrieving relevant context from the database, even if the customer asks about topics that are not adjacent in the original document.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8150"/>
            <a:ext cx="8751000" cy="2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Reason for </a:t>
            </a:r>
            <a:r>
              <a:rPr lang="en" sz="1920"/>
              <a:t>choosing</a:t>
            </a:r>
            <a:r>
              <a:rPr lang="en" sz="1920"/>
              <a:t> Pinecone for Utilization of RAG for policy verification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Pinecone provides fast, scalable, and low-latency vector searches, which ensures a better user experience when retrieving relevant information quickly.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Pinecone offers strong consistency and guarantees that users get consistent results for their queries, enhancing reliability.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simple API integration and support for popular vector models, Pinecone allows users to integrate advanced search capabilities with minimal effort.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Pinecone is built to scale automatically with growing data, meaning users don’t have to worry about managing the infrastructure as the application grows.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Tools integration for connecting with Order Management System</a:t>
            </a:r>
            <a:endParaRPr sz="222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29199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combination of regular expression and phi3:mini-4k model to identify OrderID if present in customer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the obtained order, data is fetched from the table and difference in days between current time and ordered date is calculated. If </a:t>
            </a:r>
            <a:r>
              <a:rPr lang="en"/>
              <a:t>beyond</a:t>
            </a:r>
            <a:r>
              <a:rPr lang="en"/>
              <a:t> 30 days, an instruction to deny return or </a:t>
            </a:r>
            <a:r>
              <a:rPr lang="en"/>
              <a:t>exchange</a:t>
            </a:r>
            <a:r>
              <a:rPr lang="en"/>
              <a:t> is given to the model stating the same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product is a final sale product, an instruction is provided to the model to deny return or exchange stating the same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Didn’t have time to write conditional checks using the status of the order, however, it follows the same workflow and coding process.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425" y="1274775"/>
            <a:ext cx="55418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Chat History Memory Management</a:t>
            </a:r>
            <a:endParaRPr sz="222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152475"/>
            <a:ext cx="8520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chatbot leverages chat history to provide relevant and context-aware responses.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maintain efficiency and accuracy, when the chat history exceeds four user queries, a summarization model is employed.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model condenses the conversation into a concise summary, preserving key details and context.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summarized conversation is then used as input context for the chatbot, ensuring responses remain coherent and relevant even in extended interactions.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approach optimizes memory usage and enhances the chatbot’s performance without sacrificing contextual understanding.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250" y="3138028"/>
            <a:ext cx="4993174" cy="18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and Guardrails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70125"/>
            <a:ext cx="8286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used here is llama-guard3:1b. I have leveraged the category classification this model provides to alter the instructions for the system prompt.Thus the model knows what to deny response to more clearly.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0" y="1848425"/>
            <a:ext cx="4920601" cy="25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700" y="1801925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 in the solution - GuardRails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47637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Guardrails could be added to the response generation as well. Currently its added only to the user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light weight models targeting </a:t>
            </a:r>
            <a:r>
              <a:rPr lang="en"/>
              <a:t>various</a:t>
            </a:r>
            <a:r>
              <a:rPr lang="en"/>
              <a:t> </a:t>
            </a:r>
            <a:r>
              <a:rPr lang="en"/>
              <a:t>subjects</a:t>
            </a:r>
            <a:r>
              <a:rPr lang="en"/>
              <a:t> and techniques like/from NEMO Guardrails </a:t>
            </a:r>
            <a:r>
              <a:rPr lang="en"/>
              <a:t>could </a:t>
            </a:r>
            <a:r>
              <a:rPr lang="en"/>
              <a:t>be added in layers to control the freedom of output generation and context of input user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Post-process the generated responses to match them against the retrieved documents, ensuring factual consistency.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rule-based systems or classifiers to flag and reject potentially unsafe responses.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 response length limits and structured templates for answers.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850" y="1733800"/>
            <a:ext cx="3763802" cy="211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