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65" r:id="rId11"/>
    <p:sldId id="273" r:id="rId12"/>
    <p:sldId id="267" r:id="rId13"/>
    <p:sldId id="274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Raleway" panose="020B0503030101060003" pitchFamily="34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C73C4D-159E-4CE6-A6DB-96047149EB77}">
  <a:tblStyle styleId="{EAC73C4D-159E-4CE6-A6DB-96047149E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CFA723-35B9-4B86-B5CE-E15A8DBA69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2"/>
    <p:restoredTop sz="94691"/>
  </p:normalViewPr>
  <p:slideViewPr>
    <p:cSldViewPr snapToGrid="0">
      <p:cViewPr varScale="1">
        <p:scale>
          <a:sx n="144" d="100"/>
          <a:sy n="144" d="100"/>
        </p:scale>
        <p:origin x="192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4427cce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4427cce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3475B"/>
                </a:solidFill>
              </a:rPr>
              <a:t>For instance, if your team collectively sold $80,000 in monthly recurring revenue (MRR) in October, you'd assume they'd sell $80,000 or more in November.</a:t>
            </a:r>
            <a:endParaRPr sz="1350">
              <a:solidFill>
                <a:srgbClr val="33475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5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475B"/>
                </a:solidFill>
              </a:rPr>
              <a:t>Simple, but useful calculations to begin forcasting</a:t>
            </a:r>
            <a:endParaRPr sz="1350">
              <a:solidFill>
                <a:srgbClr val="33475B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36065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36065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1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4427cce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c4427cce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36065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36065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4427cce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4427cce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c4427cc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c4427cc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4427cc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c4427cc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Incomplete data - missing November 2016, incomplete 2018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4427c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4427c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3475B"/>
                </a:solidFill>
              </a:rPr>
              <a:t>If you have 30 customers, and the average amount paid per month is $50, your MRR is $150 and ARR is $1,800 (or $150 x 12.)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c463df4d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c463df4d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3b8f17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c3b8f17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36065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36065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c36065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c36065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62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4427cce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c4427cce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350">
                <a:solidFill>
                  <a:srgbClr val="33475B"/>
                </a:solidFill>
              </a:rPr>
              <a:t>Let's say you have 10 new customers in a month, half of them pay $50/month and the other half pays $100/month -- new MRR would be $750.P</a:t>
            </a:r>
            <a:endParaRPr sz="1350">
              <a:solidFill>
                <a:srgbClr val="33475B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endParaRPr sz="1800">
              <a:solidFill>
                <a:schemeClr val="dk2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r>
              <a:rPr lang="en" sz="1800">
                <a:solidFill>
                  <a:schemeClr val="dk2"/>
                </a:solidFill>
              </a:rPr>
              <a:t>n = number of months we want to calculate </a:t>
            </a:r>
            <a:endParaRPr sz="1800">
              <a:solidFill>
                <a:schemeClr val="dk2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r>
              <a:rPr lang="en" sz="1800">
                <a:solidFill>
                  <a:schemeClr val="dk2"/>
                </a:solidFill>
              </a:rPr>
              <a:t>n * n * .5 * MRR Growth</a:t>
            </a:r>
            <a:endParaRPr sz="1800">
              <a:solidFill>
                <a:schemeClr val="dk2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endParaRPr sz="1350">
              <a:solidFill>
                <a:srgbClr val="33475B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aremetrics.com/academy/new-mr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3: olist ecommerce analysis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for ecommerce in Brazil</a:t>
            </a:r>
            <a:endParaRPr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888" y="2571963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Monthly Recurring Revenue (MRR)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tx1"/>
                </a:solidFill>
              </a:rPr>
              <a:t>MRR = the sum of the payments for all customers during a 6 month period</a:t>
            </a:r>
            <a:endParaRPr sz="135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475B"/>
                </a:solidFill>
              </a:rPr>
              <a:t>How it works?</a:t>
            </a:r>
            <a:endParaRPr sz="1350" dirty="0">
              <a:solidFill>
                <a:srgbClr val="33475B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1"/>
                </a:solidFill>
              </a:rPr>
              <a:t>If you sold X amount from January - June 2017, </a:t>
            </a:r>
            <a:endParaRPr sz="135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chemeClr val="dk1"/>
                </a:solidFill>
              </a:rPr>
              <a:t>then assume sales would be the same from July - December</a:t>
            </a:r>
            <a:endParaRPr sz="13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endParaRPr sz="1350" dirty="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25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3475B"/>
                </a:solidFill>
              </a:rPr>
              <a:t>	</a:t>
            </a:r>
            <a:endParaRPr sz="1350" dirty="0">
              <a:solidFill>
                <a:srgbClr val="33475B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77271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list: 6-month recurring revenue (Jan-Jun 2018)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43056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543432306"/>
              </p:ext>
            </p:extLst>
          </p:nvPr>
        </p:nvGraphicFramePr>
        <p:xfrm>
          <a:off x="1220712" y="2584938"/>
          <a:ext cx="6702575" cy="1416171"/>
        </p:xfrm>
        <a:graphic>
          <a:graphicData uri="http://schemas.openxmlformats.org/drawingml/2006/table">
            <a:tbl>
              <a:tblPr>
                <a:noFill/>
                <a:tableStyleId>{3FCFA723-35B9-4B86-B5CE-E15A8DBA6957}</a:tableStyleId>
              </a:tblPr>
              <a:tblGrid>
                <a:gridCol w="16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City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Total Customers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Average payment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per customer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Total Amount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São Paolo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8261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     581,302.65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Rio de Janeiro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26989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47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1,255,947.70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97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dirty="0"/>
              <a:t>There are greater implications for sales if this trend continue.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Why are some cities outperforming others? </a:t>
            </a:r>
            <a:endParaRPr dirty="0"/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Nearly 3x as many customers in Sao Paulo as in Rio yet population is only 2x larger</a:t>
            </a:r>
            <a:endParaRPr sz="1300" dirty="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Why is growth in  some major cities below the average rate?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Rio de Janeiro 		- 6%  change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 dirty="0"/>
              <a:t>Goiania,  Growth 		-27% change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772712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43056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1929588813"/>
              </p:ext>
            </p:extLst>
          </p:nvPr>
        </p:nvGraphicFramePr>
        <p:xfrm>
          <a:off x="1220712" y="2584938"/>
          <a:ext cx="6702575" cy="1416171"/>
        </p:xfrm>
        <a:graphic>
          <a:graphicData uri="http://schemas.openxmlformats.org/drawingml/2006/table">
            <a:tbl>
              <a:tblPr>
                <a:noFill/>
                <a:tableStyleId>{3FCFA723-35B9-4B86-B5CE-E15A8DBA6957}</a:tableStyleId>
              </a:tblPr>
              <a:tblGrid>
                <a:gridCol w="16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City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Total Customers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Average payment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per customer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Total Amount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São Paolo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8261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3"/>
                          </a:solidFill>
                          <a:latin typeface="Calibri"/>
                          <a:cs typeface="Calibri"/>
                          <a:sym typeface="Arial"/>
                        </a:rPr>
                        <a:t>70</a:t>
                      </a:r>
                      <a:endParaRPr sz="1100" b="1" i="0" u="none" strike="noStrike" cap="none" dirty="0">
                        <a:solidFill>
                          <a:schemeClr val="accent3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     581,302.65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Rio de Janeiro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26989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47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1,255,947.70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Takeaways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Focus on Sao Paolo to identify factors contributing to higher growth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Take a step back and examine broader trends in Rio de Janeiro - competitors? </a:t>
            </a:r>
            <a:r>
              <a:rPr lang="en-US" dirty="0"/>
              <a:t>A</a:t>
            </a:r>
            <a:r>
              <a:rPr lang="en" dirty="0" err="1"/>
              <a:t>mazon</a:t>
            </a:r>
            <a:r>
              <a:rPr lang="en" dirty="0"/>
              <a:t> Brazil?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Next steps: more python and predictive modeling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olist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1" y="2064050"/>
            <a:ext cx="3425300" cy="22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Ecommerce/marketplaces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Brazil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Founded in 2015</a:t>
            </a:r>
            <a:endParaRPr dirty="0"/>
          </a:p>
          <a:p>
            <a:pPr lvl="0"/>
            <a:r>
              <a:rPr lang="en" dirty="0"/>
              <a:t>Mission: To connect merchants and products to main marketplaces via </a:t>
            </a:r>
            <a:r>
              <a:rPr lang="en-US" dirty="0"/>
              <a:t>online e-commerce site</a:t>
            </a:r>
            <a:endParaRPr dirty="0"/>
          </a:p>
        </p:txBody>
      </p:sp>
      <p:pic>
        <p:nvPicPr>
          <p:cNvPr id="95" name="Google Shape;95;p14" descr="o que é o olist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2275" y="625850"/>
            <a:ext cx="5248925" cy="21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Prepare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Clean data set for analysis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 exploratory analysis to identify high-level trends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 cumulative 6 month revenue from a new customer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Interpret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 insights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Identify next steps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Excel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Numpy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Pandas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matplotlib.pyplot </a:t>
            </a:r>
            <a:endParaRPr/>
          </a:p>
          <a:p>
            <a: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statsmodels.formula.api 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276" y="964380"/>
            <a:ext cx="7612148" cy="370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1650" y="310449"/>
            <a:ext cx="7697400" cy="46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>
                <a:solidFill>
                  <a:schemeClr val="tx1"/>
                </a:solidFill>
              </a:rPr>
              <a:t>Total orders per month by city (1/2017 – 8/2018)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62050" y="474956"/>
            <a:ext cx="7419900" cy="557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Total revenue and growth by city (1/2017-8/2018)</a:t>
            </a:r>
            <a:endParaRPr b="1" dirty="0">
              <a:solidFill>
                <a:schemeClr val="tx1"/>
              </a:solidFill>
            </a:endParaRPr>
          </a:p>
        </p:txBody>
      </p:sp>
      <p:graphicFrame>
        <p:nvGraphicFramePr>
          <p:cNvPr id="114" name="Google Shape;114;p17"/>
          <p:cNvGraphicFramePr/>
          <p:nvPr>
            <p:extLst>
              <p:ext uri="{D42A27DB-BD31-4B8C-83A1-F6EECF244321}">
                <p14:modId xmlns:p14="http://schemas.microsoft.com/office/powerpoint/2010/main" val="3666579323"/>
              </p:ext>
            </p:extLst>
          </p:nvPr>
        </p:nvGraphicFramePr>
        <p:xfrm>
          <a:off x="1643437" y="1032656"/>
          <a:ext cx="5857126" cy="3657340"/>
        </p:xfrm>
        <a:graphic>
          <a:graphicData uri="http://schemas.openxmlformats.org/drawingml/2006/table">
            <a:tbl>
              <a:tblPr>
                <a:noFill/>
                <a:tableStyleId>{EAC73C4D-159E-4CE6-A6DB-96047149EB77}</a:tableStyleId>
              </a:tblPr>
              <a:tblGrid>
                <a:gridCol w="115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</a:t>
                      </a:r>
                      <a:endParaRPr sz="11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</a:t>
                      </a:r>
                      <a:endParaRPr sz="11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11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Total</a:t>
                      </a:r>
                      <a:endParaRPr sz="11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Growth </a:t>
                      </a:r>
                      <a:endParaRPr sz="1100" b="1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Sao Paulo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1,124,962.42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1,672,148.11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2,797,110.53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Rio de Janeiro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798,202.97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751,826.23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1,550,029.20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-6%</a:t>
                      </a:r>
                      <a:endParaRPr sz="1100" b="1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Belo Horizonte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204,419.09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289,157.61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493,576.70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29%</a:t>
                      </a:r>
                      <a:endParaRPr sz="1100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Brasilia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185,638.65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240,165.95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425,804.60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Curitiba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130,592.68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191,572.67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322,165.35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Porto Alegre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135,976.66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163,737.53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299,714.19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Salvador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132,737.65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155,317.04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288,054.69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Campinas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116,714.81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147,215.19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263,930.00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Guarulhos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77,504.01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123,781.92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201,285.93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37%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Goiania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111,029.86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87,187.45</a:t>
                      </a:r>
                      <a:endParaRPr sz="1100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198,217.31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-27%</a:t>
                      </a:r>
                      <a:endParaRPr sz="1100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08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  <a:endParaRPr sz="1100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5,636,384.75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6,777,127.76</a:t>
                      </a:r>
                      <a:endParaRPr sz="110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12,413,512.51</a:t>
                      </a:r>
                      <a:endParaRPr sz="1100" dirty="0">
                        <a:solidFill>
                          <a:schemeClr val="accen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accent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17%</a:t>
                      </a:r>
                      <a:endParaRPr sz="1100" b="1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by city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CitySinS</a:t>
            </a:r>
            <a:endParaRPr/>
          </a:p>
        </p:txBody>
      </p:sp>
      <p:pic>
        <p:nvPicPr>
          <p:cNvPr id="121" name="Google Shape;121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425" y="748739"/>
            <a:ext cx="4572000" cy="282701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São Paulo                 13%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de Janeiro          9%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Purchases by city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43056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2261435308"/>
              </p:ext>
            </p:extLst>
          </p:nvPr>
        </p:nvGraphicFramePr>
        <p:xfrm>
          <a:off x="1220712" y="2430567"/>
          <a:ext cx="6702575" cy="1288578"/>
        </p:xfrm>
        <a:graphic>
          <a:graphicData uri="http://schemas.openxmlformats.org/drawingml/2006/table">
            <a:tbl>
              <a:tblPr>
                <a:noFill/>
                <a:tableStyleId>{3FCFA723-35B9-4B86-B5CE-E15A8DBA6957}</a:tableStyleId>
              </a:tblPr>
              <a:tblGrid>
                <a:gridCol w="16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City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2017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2018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Growth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São Paulo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7,583.00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10,831.00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                       30%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Rio de Janeiro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3,964.00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4,188.00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                        5%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Revenue by city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729450" y="243056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29" name="Google Shape;129;p19"/>
          <p:cNvGraphicFramePr/>
          <p:nvPr>
            <p:extLst>
              <p:ext uri="{D42A27DB-BD31-4B8C-83A1-F6EECF244321}">
                <p14:modId xmlns:p14="http://schemas.microsoft.com/office/powerpoint/2010/main" val="1984866125"/>
              </p:ext>
            </p:extLst>
          </p:nvPr>
        </p:nvGraphicFramePr>
        <p:xfrm>
          <a:off x="1220712" y="2571750"/>
          <a:ext cx="6702575" cy="1288578"/>
        </p:xfrm>
        <a:graphic>
          <a:graphicData uri="http://schemas.openxmlformats.org/drawingml/2006/table">
            <a:tbl>
              <a:tblPr>
                <a:noFill/>
                <a:tableStyleId>{3FCFA723-35B9-4B86-B5CE-E15A8DBA6957}</a:tableStyleId>
              </a:tblPr>
              <a:tblGrid>
                <a:gridCol w="167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City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2017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2018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  <a:sym typeface="Arial"/>
                        </a:rPr>
                        <a:t> Growth </a:t>
                      </a:r>
                      <a:endParaRPr sz="1100" b="1" i="0" u="none" strike="noStrike" cap="none" dirty="0">
                        <a:solidFill>
                          <a:srgbClr val="FFFFFF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>
                    <a:lnT w="6250" cap="flat" cmpd="sng">
                      <a:solidFill>
                        <a:srgbClr val="9BC2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São Paolo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1,124,962.42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1,672,148.11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33%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Rio de Janeiro 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798,202.97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751,826.23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100" b="1" i="0" u="none" strike="noStrike" cap="none" dirty="0">
                          <a:solidFill>
                            <a:schemeClr val="accent1"/>
                          </a:solidFill>
                          <a:latin typeface="Calibri"/>
                          <a:cs typeface="Calibri"/>
                          <a:sym typeface="Arial"/>
                        </a:rPr>
                        <a:t>(0.06%)</a:t>
                      </a:r>
                      <a:endParaRPr sz="1100" b="1" i="0" u="none" strike="noStrike" cap="none" dirty="0">
                        <a:solidFill>
                          <a:schemeClr val="accent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8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Monthly Recurring Revenue (MRR)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r>
              <a:rPr lang="en" sz="1350" dirty="0">
                <a:solidFill>
                  <a:srgbClr val="33475B"/>
                </a:solidFill>
                <a:uFill>
                  <a:noFill/>
                </a:uFill>
                <a:hlinkClick r:id="rId3"/>
              </a:rPr>
              <a:t>MRR</a:t>
            </a:r>
            <a:r>
              <a:rPr lang="en" sz="1350" dirty="0">
                <a:solidFill>
                  <a:srgbClr val="33475B"/>
                </a:solidFill>
              </a:rPr>
              <a:t> is the monthly recurring revenue generated from new customers</a:t>
            </a:r>
            <a:endParaRPr sz="1350" dirty="0">
              <a:solidFill>
                <a:srgbClr val="33475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r>
              <a:rPr lang="en" sz="1350" dirty="0">
                <a:solidFill>
                  <a:srgbClr val="33475B"/>
                </a:solidFill>
              </a:rPr>
              <a:t>Method: Average revenue per account method (ARPA)</a:t>
            </a:r>
            <a:endParaRPr sz="1350" dirty="0">
              <a:solidFill>
                <a:srgbClr val="33475B"/>
              </a:solidFill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○"/>
            </a:pPr>
            <a:r>
              <a:rPr lang="en" sz="1350" dirty="0">
                <a:solidFill>
                  <a:srgbClr val="33475B"/>
                </a:solidFill>
              </a:rPr>
              <a:t>Calculate the total revenue generated by all customers during the month</a:t>
            </a:r>
            <a:endParaRPr sz="1350" dirty="0">
              <a:solidFill>
                <a:srgbClr val="33475B"/>
              </a:solidFill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○"/>
            </a:pPr>
            <a:r>
              <a:rPr lang="en" sz="1350" dirty="0">
                <a:solidFill>
                  <a:srgbClr val="33475B"/>
                </a:solidFill>
              </a:rPr>
              <a:t>Determine the average monthly amount paid by all customers</a:t>
            </a:r>
            <a:endParaRPr sz="1350" dirty="0">
              <a:solidFill>
                <a:srgbClr val="33475B"/>
              </a:solidFill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○"/>
            </a:pPr>
            <a:r>
              <a:rPr lang="en" sz="1350" dirty="0">
                <a:solidFill>
                  <a:srgbClr val="33475B"/>
                </a:solidFill>
              </a:rPr>
              <a:t>Multiply the average by the total number of customers</a:t>
            </a:r>
            <a:endParaRPr sz="1350" dirty="0">
              <a:solidFill>
                <a:srgbClr val="33475B"/>
              </a:solidFill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Char char="●"/>
            </a:pPr>
            <a:endParaRPr lang="en" sz="1350" i="1" dirty="0">
              <a:solidFill>
                <a:srgbClr val="33475B"/>
              </a:solidFill>
            </a:endParaRPr>
          </a:p>
          <a:p>
            <a:pPr marL="142875" lvl="0" indent="0" algn="ctr" rtl="0">
              <a:spcBef>
                <a:spcPts val="0"/>
              </a:spcBef>
              <a:spcAft>
                <a:spcPts val="0"/>
              </a:spcAft>
              <a:buClr>
                <a:srgbClr val="33475B"/>
              </a:buClr>
              <a:buSzPts val="1350"/>
              <a:buNone/>
            </a:pPr>
            <a:r>
              <a:rPr lang="en" sz="1350" i="1" dirty="0">
                <a:solidFill>
                  <a:schemeClr val="tx1"/>
                </a:solidFill>
              </a:rPr>
              <a:t>MRR = ARPA * Total # of Customers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658</Words>
  <Application>Microsoft Macintosh PowerPoint</Application>
  <PresentationFormat>On-screen Show (16:9)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Lato</vt:lpstr>
      <vt:lpstr>Georgia</vt:lpstr>
      <vt:lpstr>Raleway</vt:lpstr>
      <vt:lpstr>Calibri</vt:lpstr>
      <vt:lpstr>Streamline</vt:lpstr>
      <vt:lpstr>Capstone 3: olist ecommerce analysis</vt:lpstr>
      <vt:lpstr>olist</vt:lpstr>
      <vt:lpstr>Task</vt:lpstr>
      <vt:lpstr>PowerPoint Presentation</vt:lpstr>
      <vt:lpstr>PowerPoint Presentation</vt:lpstr>
      <vt:lpstr>Revenue by city</vt:lpstr>
      <vt:lpstr>Purchases by city</vt:lpstr>
      <vt:lpstr>Revenue by city</vt:lpstr>
      <vt:lpstr>Monthly Recurring Revenue (MRR)</vt:lpstr>
      <vt:lpstr>Monthly Recurring Revenue (MRR)</vt:lpstr>
      <vt:lpstr>olist: 6-month recurring revenue (Jan-Jun 2018)</vt:lpstr>
      <vt:lpstr>Insights</vt:lpstr>
      <vt:lpstr>Insights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3: olist ecommerce analysis</dc:title>
  <cp:lastModifiedBy>Cristina Sandoval</cp:lastModifiedBy>
  <cp:revision>16</cp:revision>
  <dcterms:modified xsi:type="dcterms:W3CDTF">2019-12-11T20:43:59Z</dcterms:modified>
</cp:coreProperties>
</file>