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b0b086a4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b0b086a4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8dbdd792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8dbdd792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8dbdd792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8dbdd792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8dbdd792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8dbdd792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8dbdd79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8dbdd79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8dbdd792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8dbdd792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8dbdd792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8dbdd792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8dbdd792c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08dbdd792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fb0b086a4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fb0b086a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8dbdd792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08dbdd792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fb0b086a4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fb0b086a4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b0b086a4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b0b086a4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b0b086a4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b0b086a4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8dbdd792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8dbdd792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8dbdd792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8dbdd792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8dbdd792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8dbdd792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b0b086a4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b0b086a4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b0b086a4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b0b086a4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8dbdd792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8dbdd792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s://gss.norc.org/us/en/gss/get-the-data.html" TargetMode="External"/><Relationship Id="rId5" Type="http://schemas.openxmlformats.org/officeDocument/2006/relationships/hyperlink" Target="https://pdaps.org/" TargetMode="External"/><Relationship Id="rId6" Type="http://schemas.openxmlformats.org/officeDocument/2006/relationships/hyperlink" Target="https://wonder.cdc.g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Estimating the Causal Impact of Laws Using BART for Subpopulations</a:t>
            </a:r>
            <a:endParaRPr sz="3600"/>
          </a:p>
        </p:txBody>
      </p:sp>
      <p:sp>
        <p:nvSpPr>
          <p:cNvPr id="55" name="Google Shape;55;p13"/>
          <p:cNvSpPr txBox="1"/>
          <p:nvPr>
            <p:ph idx="1" type="subTitle"/>
          </p:nvPr>
        </p:nvSpPr>
        <p:spPr>
          <a:xfrm>
            <a:off x="898500" y="4098700"/>
            <a:ext cx="7347000" cy="4548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Yanming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6199050" y="1156350"/>
            <a:ext cx="2057800" cy="1156225"/>
          </a:xfrm>
          <a:prstGeom prst="rect">
            <a:avLst/>
          </a:prstGeom>
          <a:noFill/>
          <a:ln>
            <a:noFill/>
          </a:ln>
        </p:spPr>
      </p:pic>
      <p:sp>
        <p:nvSpPr>
          <p:cNvPr id="144" name="Google Shape;144;p22"/>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Naloxone Overdose Prevention Laws</a:t>
            </a:r>
            <a:endParaRPr sz="2020"/>
          </a:p>
        </p:txBody>
      </p:sp>
      <p:sp>
        <p:nvSpPr>
          <p:cNvPr id="145" name="Google Shape;145;p22"/>
          <p:cNvSpPr txBox="1"/>
          <p:nvPr/>
        </p:nvSpPr>
        <p:spPr>
          <a:xfrm>
            <a:off x="278125" y="3571225"/>
            <a:ext cx="8358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Pharmacist-dispensing-method_Protocol order</a:t>
            </a:r>
            <a:r>
              <a:rPr lang="en" sz="1200"/>
              <a:t>: </a:t>
            </a:r>
            <a:r>
              <a:rPr lang="en" sz="1100"/>
              <a:t>How are pharmacists allowed to dispense or distribute naloxone without a patient-specific prescription from another medical professional?(More restrictions for pharmacists to provide naloxone)</a:t>
            </a:r>
            <a:endParaRPr sz="1100"/>
          </a:p>
        </p:txBody>
      </p:sp>
      <p:sp>
        <p:nvSpPr>
          <p:cNvPr id="146" name="Google Shape;146;p22"/>
          <p:cNvSpPr txBox="1"/>
          <p:nvPr>
            <p:ph idx="1" type="body"/>
          </p:nvPr>
        </p:nvSpPr>
        <p:spPr>
          <a:xfrm>
            <a:off x="294925" y="4057025"/>
            <a:ext cx="8682300" cy="921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018"/>
              <a:buNone/>
            </a:pPr>
            <a:r>
              <a:rPr b="1" lang="en" sz="1265"/>
              <a:t>Insight</a:t>
            </a:r>
            <a:r>
              <a:rPr lang="en" sz="1265"/>
              <a:t>: </a:t>
            </a:r>
            <a:r>
              <a:rPr lang="en" sz="1265"/>
              <a:t>Pharmacist-dispensing-method_Protocol order</a:t>
            </a:r>
            <a:r>
              <a:rPr lang="en" sz="1265"/>
              <a:t> is a </a:t>
            </a:r>
            <a:r>
              <a:rPr lang="en" sz="1265">
                <a:solidFill>
                  <a:srgbClr val="FF0000"/>
                </a:solidFill>
              </a:rPr>
              <a:t>harmful </a:t>
            </a:r>
            <a:r>
              <a:rPr lang="en" sz="1265"/>
              <a:t>law for urban counties. When the law is active the mean opioid death rate differential 51.10 whereas the value is 44.06 when the law is inactive. Additionally, Average ITE is 7.04(SD = 5.54).</a:t>
            </a:r>
            <a:endParaRPr sz="1265"/>
          </a:p>
        </p:txBody>
      </p:sp>
      <p:pic>
        <p:nvPicPr>
          <p:cNvPr id="147" name="Google Shape;147;p22"/>
          <p:cNvPicPr preferRelativeResize="0"/>
          <p:nvPr/>
        </p:nvPicPr>
        <p:blipFill>
          <a:blip r:embed="rId4">
            <a:alphaModFix/>
          </a:blip>
          <a:stretch>
            <a:fillRect/>
          </a:stretch>
        </p:blipFill>
        <p:spPr>
          <a:xfrm>
            <a:off x="940354" y="745000"/>
            <a:ext cx="4170672" cy="2826225"/>
          </a:xfrm>
          <a:prstGeom prst="rect">
            <a:avLst/>
          </a:prstGeom>
          <a:noFill/>
          <a:ln>
            <a:noFill/>
          </a:ln>
        </p:spPr>
      </p:pic>
      <p:sp>
        <p:nvSpPr>
          <p:cNvPr id="148" name="Google Shape;148;p22"/>
          <p:cNvSpPr txBox="1"/>
          <p:nvPr/>
        </p:nvSpPr>
        <p:spPr>
          <a:xfrm>
            <a:off x="6528213" y="2253425"/>
            <a:ext cx="138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Original Pattern</a:t>
            </a:r>
            <a:endParaRPr sz="1100"/>
          </a:p>
        </p:txBody>
      </p:sp>
      <p:sp>
        <p:nvSpPr>
          <p:cNvPr id="149" name="Google Shape;149;p22"/>
          <p:cNvSpPr/>
          <p:nvPr/>
        </p:nvSpPr>
        <p:spPr>
          <a:xfrm>
            <a:off x="6313200" y="1806925"/>
            <a:ext cx="1141500" cy="21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0" name="Google Shape;150;p22"/>
          <p:cNvCxnSpPr/>
          <p:nvPr/>
        </p:nvCxnSpPr>
        <p:spPr>
          <a:xfrm rot="10800000">
            <a:off x="7414500" y="2057425"/>
            <a:ext cx="946800" cy="349200"/>
          </a:xfrm>
          <a:prstGeom prst="straightConnector1">
            <a:avLst/>
          </a:prstGeom>
          <a:noFill/>
          <a:ln cap="flat" cmpd="sng" w="9525">
            <a:solidFill>
              <a:schemeClr val="dk1"/>
            </a:solidFill>
            <a:prstDash val="solid"/>
            <a:round/>
            <a:headEnd len="med" w="med" type="none"/>
            <a:tailEnd len="med" w="med" type="triangle"/>
          </a:ln>
        </p:spPr>
      </p:cxnSp>
      <p:sp>
        <p:nvSpPr>
          <p:cNvPr id="151" name="Google Shape;151;p22"/>
          <p:cNvSpPr txBox="1"/>
          <p:nvPr/>
        </p:nvSpPr>
        <p:spPr>
          <a:xfrm>
            <a:off x="7859825" y="2282750"/>
            <a:ext cx="117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Law is active</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3"/>
          <p:cNvPicPr preferRelativeResize="0"/>
          <p:nvPr/>
        </p:nvPicPr>
        <p:blipFill>
          <a:blip r:embed="rId3">
            <a:alphaModFix/>
          </a:blip>
          <a:stretch>
            <a:fillRect/>
          </a:stretch>
        </p:blipFill>
        <p:spPr>
          <a:xfrm>
            <a:off x="6180567" y="1173825"/>
            <a:ext cx="2044033" cy="1156225"/>
          </a:xfrm>
          <a:prstGeom prst="rect">
            <a:avLst/>
          </a:prstGeom>
          <a:noFill/>
          <a:ln>
            <a:noFill/>
          </a:ln>
        </p:spPr>
      </p:pic>
      <p:sp>
        <p:nvSpPr>
          <p:cNvPr id="157" name="Google Shape;157;p23"/>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Naloxone Overdose Prevention Laws</a:t>
            </a:r>
            <a:endParaRPr sz="2020"/>
          </a:p>
        </p:txBody>
      </p:sp>
      <p:sp>
        <p:nvSpPr>
          <p:cNvPr id="158" name="Google Shape;158;p23"/>
          <p:cNvSpPr txBox="1"/>
          <p:nvPr/>
        </p:nvSpPr>
        <p:spPr>
          <a:xfrm>
            <a:off x="278125" y="3571225"/>
            <a:ext cx="835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Naloxone-crimpossesion</a:t>
            </a:r>
            <a:r>
              <a:rPr lang="en" sz="1200"/>
              <a:t>: </a:t>
            </a:r>
            <a:r>
              <a:rPr lang="en" sz="1100"/>
              <a:t>Does the law remove criminal liability for possession of naloxone without a prescription?</a:t>
            </a:r>
            <a:endParaRPr sz="1100"/>
          </a:p>
        </p:txBody>
      </p:sp>
      <p:sp>
        <p:nvSpPr>
          <p:cNvPr id="159" name="Google Shape;159;p23"/>
          <p:cNvSpPr txBox="1"/>
          <p:nvPr>
            <p:ph idx="1" type="body"/>
          </p:nvPr>
        </p:nvSpPr>
        <p:spPr>
          <a:xfrm>
            <a:off x="294925" y="4057025"/>
            <a:ext cx="8682300" cy="921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018"/>
              <a:buNone/>
            </a:pPr>
            <a:r>
              <a:rPr b="1" lang="en" sz="1265"/>
              <a:t>Insight</a:t>
            </a:r>
            <a:r>
              <a:rPr lang="en" sz="1265"/>
              <a:t>: </a:t>
            </a:r>
            <a:r>
              <a:rPr lang="en" sz="1265"/>
              <a:t>Naloxone-crimpossesion</a:t>
            </a:r>
            <a:r>
              <a:rPr lang="en" sz="1265"/>
              <a:t> order is a </a:t>
            </a:r>
            <a:r>
              <a:rPr lang="en" sz="1265">
                <a:solidFill>
                  <a:srgbClr val="4ACC4A"/>
                </a:solidFill>
              </a:rPr>
              <a:t>beneficial </a:t>
            </a:r>
            <a:r>
              <a:rPr lang="en" sz="1265"/>
              <a:t>law for counties </a:t>
            </a:r>
            <a:r>
              <a:rPr lang="en" sz="1265"/>
              <a:t>with high percent of population under 15 (&gt;0.216(</a:t>
            </a:r>
            <a:r>
              <a:rPr lang="en" sz="1165"/>
              <a:t>88</a:t>
            </a:r>
            <a:r>
              <a:rPr baseline="30000" lang="en" sz="1165"/>
              <a:t>th</a:t>
            </a:r>
            <a:r>
              <a:rPr lang="en" sz="1165"/>
              <a:t> percentile</a:t>
            </a:r>
            <a:r>
              <a:rPr lang="en" sz="1265"/>
              <a:t>))</a:t>
            </a:r>
            <a:r>
              <a:rPr lang="en" sz="1265"/>
              <a:t>. When the law is active the mean opioid death rate differential 24.64 whereas the value is 29.43 when the law is inactive. Additionally, Average ITE is -4.79(SD = 2.24).</a:t>
            </a:r>
            <a:endParaRPr sz="1265"/>
          </a:p>
        </p:txBody>
      </p:sp>
      <p:sp>
        <p:nvSpPr>
          <p:cNvPr id="160" name="Google Shape;160;p23"/>
          <p:cNvSpPr txBox="1"/>
          <p:nvPr/>
        </p:nvSpPr>
        <p:spPr>
          <a:xfrm>
            <a:off x="6528213" y="2253425"/>
            <a:ext cx="138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Original Pattern</a:t>
            </a:r>
            <a:endParaRPr sz="1100"/>
          </a:p>
        </p:txBody>
      </p:sp>
      <p:sp>
        <p:nvSpPr>
          <p:cNvPr id="161" name="Google Shape;161;p23"/>
          <p:cNvSpPr/>
          <p:nvPr/>
        </p:nvSpPr>
        <p:spPr>
          <a:xfrm>
            <a:off x="6273000" y="1806925"/>
            <a:ext cx="1141500" cy="21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2" name="Google Shape;162;p23"/>
          <p:cNvCxnSpPr/>
          <p:nvPr/>
        </p:nvCxnSpPr>
        <p:spPr>
          <a:xfrm rot="10800000">
            <a:off x="7367400" y="2043925"/>
            <a:ext cx="993900" cy="362700"/>
          </a:xfrm>
          <a:prstGeom prst="straightConnector1">
            <a:avLst/>
          </a:prstGeom>
          <a:noFill/>
          <a:ln cap="flat" cmpd="sng" w="9525">
            <a:solidFill>
              <a:schemeClr val="dk1"/>
            </a:solidFill>
            <a:prstDash val="solid"/>
            <a:round/>
            <a:headEnd len="med" w="med" type="none"/>
            <a:tailEnd len="med" w="med" type="triangle"/>
          </a:ln>
        </p:spPr>
      </p:cxnSp>
      <p:sp>
        <p:nvSpPr>
          <p:cNvPr id="163" name="Google Shape;163;p23"/>
          <p:cNvSpPr txBox="1"/>
          <p:nvPr/>
        </p:nvSpPr>
        <p:spPr>
          <a:xfrm>
            <a:off x="7859825" y="2282750"/>
            <a:ext cx="117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Law is active</a:t>
            </a:r>
            <a:endParaRPr sz="1100"/>
          </a:p>
        </p:txBody>
      </p:sp>
      <p:pic>
        <p:nvPicPr>
          <p:cNvPr id="164" name="Google Shape;164;p23"/>
          <p:cNvPicPr preferRelativeResize="0"/>
          <p:nvPr/>
        </p:nvPicPr>
        <p:blipFill>
          <a:blip r:embed="rId4">
            <a:alphaModFix/>
          </a:blip>
          <a:stretch>
            <a:fillRect/>
          </a:stretch>
        </p:blipFill>
        <p:spPr>
          <a:xfrm>
            <a:off x="944300" y="729850"/>
            <a:ext cx="4502699" cy="2828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4"/>
          <p:cNvPicPr preferRelativeResize="0"/>
          <p:nvPr/>
        </p:nvPicPr>
        <p:blipFill>
          <a:blip r:embed="rId3">
            <a:alphaModFix/>
          </a:blip>
          <a:stretch>
            <a:fillRect/>
          </a:stretch>
        </p:blipFill>
        <p:spPr>
          <a:xfrm>
            <a:off x="6210895" y="1153400"/>
            <a:ext cx="2014955" cy="1156225"/>
          </a:xfrm>
          <a:prstGeom prst="rect">
            <a:avLst/>
          </a:prstGeom>
          <a:noFill/>
          <a:ln>
            <a:noFill/>
          </a:ln>
        </p:spPr>
      </p:pic>
      <p:sp>
        <p:nvSpPr>
          <p:cNvPr id="170" name="Google Shape;170;p24"/>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Naloxone Overdose Prevention Laws</a:t>
            </a:r>
            <a:endParaRPr sz="2020"/>
          </a:p>
        </p:txBody>
      </p:sp>
      <p:sp>
        <p:nvSpPr>
          <p:cNvPr id="171" name="Google Shape;171;p24"/>
          <p:cNvSpPr txBox="1"/>
          <p:nvPr/>
        </p:nvSpPr>
        <p:spPr>
          <a:xfrm>
            <a:off x="278125" y="3571225"/>
            <a:ext cx="835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Naimmcrimprolpyn</a:t>
            </a:r>
            <a:r>
              <a:rPr lang="en" sz="1200"/>
              <a:t>: </a:t>
            </a:r>
            <a:r>
              <a:rPr lang="en" sz="1100"/>
              <a:t>Is a layperson immune from criminal liability when administering naloxone?</a:t>
            </a:r>
            <a:endParaRPr sz="1100"/>
          </a:p>
        </p:txBody>
      </p:sp>
      <p:sp>
        <p:nvSpPr>
          <p:cNvPr id="172" name="Google Shape;172;p24"/>
          <p:cNvSpPr txBox="1"/>
          <p:nvPr>
            <p:ph idx="1" type="body"/>
          </p:nvPr>
        </p:nvSpPr>
        <p:spPr>
          <a:xfrm>
            <a:off x="294925" y="4057025"/>
            <a:ext cx="8682300" cy="921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018"/>
              <a:buNone/>
            </a:pPr>
            <a:r>
              <a:rPr b="1" lang="en" sz="1265"/>
              <a:t>Insight</a:t>
            </a:r>
            <a:r>
              <a:rPr lang="en" sz="1265"/>
              <a:t>: </a:t>
            </a:r>
            <a:r>
              <a:rPr lang="en" sz="1265"/>
              <a:t>Naimmcrimprolpyn</a:t>
            </a:r>
            <a:r>
              <a:rPr lang="en" sz="1265"/>
              <a:t> is a </a:t>
            </a:r>
            <a:r>
              <a:rPr lang="en" sz="1265">
                <a:solidFill>
                  <a:srgbClr val="4ACC4A"/>
                </a:solidFill>
              </a:rPr>
              <a:t>beneficial </a:t>
            </a:r>
            <a:r>
              <a:rPr lang="en" sz="1265"/>
              <a:t>law for counties with high percent of population under 15 (&gt;0.216(</a:t>
            </a:r>
            <a:r>
              <a:rPr lang="en" sz="1165"/>
              <a:t>88</a:t>
            </a:r>
            <a:r>
              <a:rPr baseline="30000" lang="en" sz="1165"/>
              <a:t>th</a:t>
            </a:r>
            <a:r>
              <a:rPr lang="en" sz="1165"/>
              <a:t> percentile</a:t>
            </a:r>
            <a:r>
              <a:rPr lang="en" sz="1265"/>
              <a:t>)). When the law is active the mean opioid death rate differential 26.29 whereas the value is 31.28 when the law is inactive. Additionally, Average ITE is -4.99(SD = 0.61).</a:t>
            </a:r>
            <a:endParaRPr sz="1265"/>
          </a:p>
        </p:txBody>
      </p:sp>
      <p:sp>
        <p:nvSpPr>
          <p:cNvPr id="173" name="Google Shape;173;p24"/>
          <p:cNvSpPr txBox="1"/>
          <p:nvPr/>
        </p:nvSpPr>
        <p:spPr>
          <a:xfrm>
            <a:off x="6528213" y="2253425"/>
            <a:ext cx="138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Original Pattern</a:t>
            </a:r>
            <a:endParaRPr sz="1100"/>
          </a:p>
        </p:txBody>
      </p:sp>
      <p:sp>
        <p:nvSpPr>
          <p:cNvPr id="174" name="Google Shape;174;p24"/>
          <p:cNvSpPr/>
          <p:nvPr/>
        </p:nvSpPr>
        <p:spPr>
          <a:xfrm>
            <a:off x="6306500" y="1806925"/>
            <a:ext cx="1107900" cy="21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5" name="Google Shape;175;p24"/>
          <p:cNvCxnSpPr/>
          <p:nvPr/>
        </p:nvCxnSpPr>
        <p:spPr>
          <a:xfrm rot="10800000">
            <a:off x="6628800" y="2050825"/>
            <a:ext cx="1732500" cy="355800"/>
          </a:xfrm>
          <a:prstGeom prst="straightConnector1">
            <a:avLst/>
          </a:prstGeom>
          <a:noFill/>
          <a:ln cap="flat" cmpd="sng" w="9525">
            <a:solidFill>
              <a:schemeClr val="dk1"/>
            </a:solidFill>
            <a:prstDash val="solid"/>
            <a:round/>
            <a:headEnd len="med" w="med" type="none"/>
            <a:tailEnd len="med" w="med" type="triangle"/>
          </a:ln>
        </p:spPr>
      </p:cxnSp>
      <p:sp>
        <p:nvSpPr>
          <p:cNvPr id="176" name="Google Shape;176;p24"/>
          <p:cNvSpPr txBox="1"/>
          <p:nvPr/>
        </p:nvSpPr>
        <p:spPr>
          <a:xfrm>
            <a:off x="7859825" y="2282750"/>
            <a:ext cx="117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Law is active</a:t>
            </a:r>
            <a:endParaRPr sz="1100"/>
          </a:p>
        </p:txBody>
      </p:sp>
      <p:pic>
        <p:nvPicPr>
          <p:cNvPr id="177" name="Google Shape;177;p24"/>
          <p:cNvPicPr preferRelativeResize="0"/>
          <p:nvPr/>
        </p:nvPicPr>
        <p:blipFill>
          <a:blip r:embed="rId4">
            <a:alphaModFix/>
          </a:blip>
          <a:stretch>
            <a:fillRect/>
          </a:stretch>
        </p:blipFill>
        <p:spPr>
          <a:xfrm>
            <a:off x="956937" y="736375"/>
            <a:ext cx="4483138" cy="2828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5"/>
          <p:cNvPicPr preferRelativeResize="0"/>
          <p:nvPr/>
        </p:nvPicPr>
        <p:blipFill>
          <a:blip r:embed="rId3">
            <a:alphaModFix/>
          </a:blip>
          <a:stretch>
            <a:fillRect/>
          </a:stretch>
        </p:blipFill>
        <p:spPr>
          <a:xfrm>
            <a:off x="6258150" y="1154750"/>
            <a:ext cx="2001000" cy="1160600"/>
          </a:xfrm>
          <a:prstGeom prst="rect">
            <a:avLst/>
          </a:prstGeom>
          <a:noFill/>
          <a:ln>
            <a:noFill/>
          </a:ln>
        </p:spPr>
      </p:pic>
      <p:sp>
        <p:nvSpPr>
          <p:cNvPr id="183" name="Google Shape;183;p25"/>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Good Samaritan Overdose Prevention Laws</a:t>
            </a:r>
            <a:endParaRPr sz="2020"/>
          </a:p>
        </p:txBody>
      </p:sp>
      <p:sp>
        <p:nvSpPr>
          <p:cNvPr id="184" name="Google Shape;184;p25"/>
          <p:cNvSpPr txBox="1"/>
          <p:nvPr>
            <p:ph idx="1" type="body"/>
          </p:nvPr>
        </p:nvSpPr>
        <p:spPr>
          <a:xfrm>
            <a:off x="294925" y="4057025"/>
            <a:ext cx="8682300" cy="765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b="1" lang="en"/>
              <a:t>Insight</a:t>
            </a:r>
            <a:r>
              <a:rPr lang="en"/>
              <a:t>: </a:t>
            </a:r>
            <a:r>
              <a:rPr lang="en"/>
              <a:t>Goodsam-cs_Charge</a:t>
            </a:r>
            <a:r>
              <a:rPr lang="en"/>
              <a:t> is a </a:t>
            </a:r>
            <a:r>
              <a:rPr lang="en">
                <a:solidFill>
                  <a:srgbClr val="4ACC4A"/>
                </a:solidFill>
              </a:rPr>
              <a:t>beneficial </a:t>
            </a:r>
            <a:r>
              <a:rPr lang="en"/>
              <a:t>law for counties with high MDs per capita(&gt;9.17(</a:t>
            </a:r>
            <a:r>
              <a:rPr lang="en" sz="1657"/>
              <a:t>60</a:t>
            </a:r>
            <a:r>
              <a:rPr baseline="30000" lang="en" sz="1657"/>
              <a:t>th</a:t>
            </a:r>
            <a:r>
              <a:rPr lang="en" sz="1657"/>
              <a:t> percentile</a:t>
            </a:r>
            <a:r>
              <a:rPr lang="en"/>
              <a:t>)) and general number of substance use facilities(&gt;2(</a:t>
            </a:r>
            <a:r>
              <a:rPr lang="en" sz="1657"/>
              <a:t>33</a:t>
            </a:r>
            <a:r>
              <a:rPr baseline="30000" lang="en" sz="1657"/>
              <a:t>rd</a:t>
            </a:r>
            <a:r>
              <a:rPr lang="en" sz="1657"/>
              <a:t> percentile</a:t>
            </a:r>
            <a:r>
              <a:rPr lang="en"/>
              <a:t>)). When the law is active the mean opioid death rate differential 55.48 whereas the value is 68.83 when the law is inactive. Additionally, Average ITE is -13.35(SD = 3.54).</a:t>
            </a:r>
            <a:endParaRPr/>
          </a:p>
        </p:txBody>
      </p:sp>
      <p:sp>
        <p:nvSpPr>
          <p:cNvPr id="185" name="Google Shape;185;p25"/>
          <p:cNvSpPr txBox="1"/>
          <p:nvPr/>
        </p:nvSpPr>
        <p:spPr>
          <a:xfrm>
            <a:off x="278125" y="3647425"/>
            <a:ext cx="871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Goodsam-cs_Charge</a:t>
            </a:r>
            <a:r>
              <a:rPr lang="en" sz="1200"/>
              <a:t>: </a:t>
            </a:r>
            <a:r>
              <a:rPr lang="en" sz="1100"/>
              <a:t>What protection, if any, does the law provide from controlled substance possession laws?(Protect from charges)</a:t>
            </a:r>
            <a:endParaRPr sz="1100"/>
          </a:p>
        </p:txBody>
      </p:sp>
      <p:pic>
        <p:nvPicPr>
          <p:cNvPr id="186" name="Google Shape;186;p25"/>
          <p:cNvPicPr preferRelativeResize="0"/>
          <p:nvPr/>
        </p:nvPicPr>
        <p:blipFill>
          <a:blip r:embed="rId4">
            <a:alphaModFix/>
          </a:blip>
          <a:stretch>
            <a:fillRect/>
          </a:stretch>
        </p:blipFill>
        <p:spPr>
          <a:xfrm>
            <a:off x="924575" y="882250"/>
            <a:ext cx="4495362" cy="2724875"/>
          </a:xfrm>
          <a:prstGeom prst="rect">
            <a:avLst/>
          </a:prstGeom>
          <a:noFill/>
          <a:ln>
            <a:noFill/>
          </a:ln>
        </p:spPr>
      </p:pic>
      <p:sp>
        <p:nvSpPr>
          <p:cNvPr id="187" name="Google Shape;187;p25"/>
          <p:cNvSpPr txBox="1"/>
          <p:nvPr/>
        </p:nvSpPr>
        <p:spPr>
          <a:xfrm>
            <a:off x="6528213" y="2253425"/>
            <a:ext cx="138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Original Pattern</a:t>
            </a:r>
            <a:endParaRPr sz="1100"/>
          </a:p>
        </p:txBody>
      </p:sp>
      <p:sp>
        <p:nvSpPr>
          <p:cNvPr id="188" name="Google Shape;188;p25"/>
          <p:cNvSpPr/>
          <p:nvPr/>
        </p:nvSpPr>
        <p:spPr>
          <a:xfrm>
            <a:off x="6333350" y="1990250"/>
            <a:ext cx="1141500" cy="21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9" name="Google Shape;189;p25"/>
          <p:cNvCxnSpPr>
            <a:endCxn id="188" idx="3"/>
          </p:cNvCxnSpPr>
          <p:nvPr/>
        </p:nvCxnSpPr>
        <p:spPr>
          <a:xfrm rot="10800000">
            <a:off x="7474850" y="2097650"/>
            <a:ext cx="859500" cy="275400"/>
          </a:xfrm>
          <a:prstGeom prst="straightConnector1">
            <a:avLst/>
          </a:prstGeom>
          <a:noFill/>
          <a:ln cap="flat" cmpd="sng" w="9525">
            <a:solidFill>
              <a:schemeClr val="dk1"/>
            </a:solidFill>
            <a:prstDash val="solid"/>
            <a:round/>
            <a:headEnd len="med" w="med" type="none"/>
            <a:tailEnd len="med" w="med" type="triangle"/>
          </a:ln>
        </p:spPr>
      </p:cxnSp>
      <p:sp>
        <p:nvSpPr>
          <p:cNvPr id="190" name="Google Shape;190;p25"/>
          <p:cNvSpPr txBox="1"/>
          <p:nvPr/>
        </p:nvSpPr>
        <p:spPr>
          <a:xfrm>
            <a:off x="7859825" y="2282750"/>
            <a:ext cx="117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Law is inactive</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6"/>
          <p:cNvPicPr preferRelativeResize="0"/>
          <p:nvPr/>
        </p:nvPicPr>
        <p:blipFill>
          <a:blip r:embed="rId3">
            <a:alphaModFix/>
          </a:blip>
          <a:stretch>
            <a:fillRect/>
          </a:stretch>
        </p:blipFill>
        <p:spPr>
          <a:xfrm>
            <a:off x="6281187" y="1193478"/>
            <a:ext cx="1954925" cy="1083134"/>
          </a:xfrm>
          <a:prstGeom prst="rect">
            <a:avLst/>
          </a:prstGeom>
          <a:noFill/>
          <a:ln>
            <a:noFill/>
          </a:ln>
        </p:spPr>
      </p:pic>
      <p:sp>
        <p:nvSpPr>
          <p:cNvPr id="196" name="Google Shape;196;p26"/>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Good Samaritan Overdose Prevention Laws</a:t>
            </a:r>
            <a:endParaRPr sz="2020"/>
          </a:p>
        </p:txBody>
      </p:sp>
      <p:sp>
        <p:nvSpPr>
          <p:cNvPr id="197" name="Google Shape;197;p26"/>
          <p:cNvSpPr txBox="1"/>
          <p:nvPr/>
        </p:nvSpPr>
        <p:spPr>
          <a:xfrm>
            <a:off x="278125" y="3571225"/>
            <a:ext cx="8358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Goodsam-cs_Prosecution</a:t>
            </a:r>
            <a:r>
              <a:rPr lang="en" sz="1200"/>
              <a:t>: </a:t>
            </a:r>
            <a:r>
              <a:rPr lang="en" sz="1100"/>
              <a:t>What protection, if any, does the law provide from controlled substance possession laws?(Protect from prosecution)</a:t>
            </a:r>
            <a:endParaRPr sz="1100"/>
          </a:p>
        </p:txBody>
      </p:sp>
      <p:sp>
        <p:nvSpPr>
          <p:cNvPr id="198" name="Google Shape;198;p26"/>
          <p:cNvSpPr txBox="1"/>
          <p:nvPr>
            <p:ph idx="1" type="body"/>
          </p:nvPr>
        </p:nvSpPr>
        <p:spPr>
          <a:xfrm>
            <a:off x="294925" y="4057025"/>
            <a:ext cx="8682300" cy="921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b="1" lang="en"/>
              <a:t>Insight</a:t>
            </a:r>
            <a:r>
              <a:rPr lang="en"/>
              <a:t>: </a:t>
            </a:r>
            <a:r>
              <a:rPr lang="en"/>
              <a:t>Goodsam-cs_Prosecution</a:t>
            </a:r>
            <a:r>
              <a:rPr lang="en"/>
              <a:t> is a </a:t>
            </a:r>
            <a:r>
              <a:rPr lang="en">
                <a:solidFill>
                  <a:srgbClr val="FF0000"/>
                </a:solidFill>
              </a:rPr>
              <a:t>harmful </a:t>
            </a:r>
            <a:r>
              <a:rPr lang="en"/>
              <a:t>law for counties with low p</a:t>
            </a:r>
            <a:r>
              <a:rPr lang="en"/>
              <a:t>ercent of p</a:t>
            </a:r>
            <a:r>
              <a:rPr lang="en"/>
              <a:t>opulation</a:t>
            </a:r>
            <a:r>
              <a:rPr lang="en"/>
              <a:t> employed in mining and natural resources</a:t>
            </a:r>
            <a:r>
              <a:rPr lang="en"/>
              <a:t>(&lt;0.009(</a:t>
            </a:r>
            <a:r>
              <a:rPr lang="en" sz="1657"/>
              <a:t>33</a:t>
            </a:r>
            <a:r>
              <a:rPr baseline="30000" lang="en" sz="1657"/>
              <a:t>th</a:t>
            </a:r>
            <a:r>
              <a:rPr lang="en" sz="1657"/>
              <a:t> percentile</a:t>
            </a:r>
            <a:r>
              <a:rPr lang="en"/>
              <a:t>)), and general percent of black population ([0.05,0.139](</a:t>
            </a:r>
            <a:r>
              <a:rPr lang="en" sz="1657"/>
              <a:t>18</a:t>
            </a:r>
            <a:r>
              <a:rPr baseline="30000" lang="en" sz="1657"/>
              <a:t>th</a:t>
            </a:r>
            <a:r>
              <a:rPr lang="en" sz="1657"/>
              <a:t>-90</a:t>
            </a:r>
            <a:r>
              <a:rPr baseline="30000" lang="en" sz="1657"/>
              <a:t>th</a:t>
            </a:r>
            <a:r>
              <a:rPr lang="en" sz="1657"/>
              <a:t> percentile</a:t>
            </a:r>
            <a:r>
              <a:rPr lang="en"/>
              <a:t>)). When the law is active the mean opioid death rate differential 53.97 whereas the value is 47.15 when the law is inactive. Additionally, Average ITE is 6.82(SD = 3.48).</a:t>
            </a:r>
            <a:endParaRPr/>
          </a:p>
        </p:txBody>
      </p:sp>
      <p:pic>
        <p:nvPicPr>
          <p:cNvPr id="199" name="Google Shape;199;p26"/>
          <p:cNvPicPr preferRelativeResize="0"/>
          <p:nvPr/>
        </p:nvPicPr>
        <p:blipFill>
          <a:blip r:embed="rId4">
            <a:alphaModFix/>
          </a:blip>
          <a:stretch>
            <a:fillRect/>
          </a:stretch>
        </p:blipFill>
        <p:spPr>
          <a:xfrm>
            <a:off x="578250" y="787113"/>
            <a:ext cx="5293950" cy="2714612"/>
          </a:xfrm>
          <a:prstGeom prst="rect">
            <a:avLst/>
          </a:prstGeom>
          <a:noFill/>
          <a:ln>
            <a:noFill/>
          </a:ln>
        </p:spPr>
      </p:pic>
      <p:sp>
        <p:nvSpPr>
          <p:cNvPr id="200" name="Google Shape;200;p26"/>
          <p:cNvSpPr txBox="1"/>
          <p:nvPr/>
        </p:nvSpPr>
        <p:spPr>
          <a:xfrm>
            <a:off x="6528213" y="2253425"/>
            <a:ext cx="138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Original Pattern</a:t>
            </a:r>
            <a:endParaRPr sz="1100"/>
          </a:p>
        </p:txBody>
      </p:sp>
      <p:sp>
        <p:nvSpPr>
          <p:cNvPr id="201" name="Google Shape;201;p26"/>
          <p:cNvSpPr/>
          <p:nvPr/>
        </p:nvSpPr>
        <p:spPr>
          <a:xfrm>
            <a:off x="6333350" y="1822400"/>
            <a:ext cx="1141500" cy="21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2" name="Google Shape;202;p26"/>
          <p:cNvCxnSpPr/>
          <p:nvPr/>
        </p:nvCxnSpPr>
        <p:spPr>
          <a:xfrm rot="10800000">
            <a:off x="6756350" y="1997000"/>
            <a:ext cx="1584900" cy="382500"/>
          </a:xfrm>
          <a:prstGeom prst="straightConnector1">
            <a:avLst/>
          </a:prstGeom>
          <a:noFill/>
          <a:ln cap="flat" cmpd="sng" w="9525">
            <a:solidFill>
              <a:schemeClr val="dk1"/>
            </a:solidFill>
            <a:prstDash val="solid"/>
            <a:round/>
            <a:headEnd len="med" w="med" type="none"/>
            <a:tailEnd len="med" w="med" type="triangle"/>
          </a:ln>
        </p:spPr>
      </p:cxnSp>
      <p:sp>
        <p:nvSpPr>
          <p:cNvPr id="203" name="Google Shape;203;p26"/>
          <p:cNvSpPr txBox="1"/>
          <p:nvPr/>
        </p:nvSpPr>
        <p:spPr>
          <a:xfrm>
            <a:off x="7859825" y="2282750"/>
            <a:ext cx="117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Law is active</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PDMP Reporting and Authorized Use</a:t>
            </a:r>
            <a:endParaRPr sz="2020"/>
          </a:p>
        </p:txBody>
      </p:sp>
      <p:sp>
        <p:nvSpPr>
          <p:cNvPr id="209" name="Google Shape;209;p27"/>
          <p:cNvSpPr txBox="1"/>
          <p:nvPr>
            <p:ph idx="1" type="body"/>
          </p:nvPr>
        </p:nvSpPr>
        <p:spPr>
          <a:xfrm>
            <a:off x="294925" y="4057025"/>
            <a:ext cx="8682300" cy="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b="1" lang="en" sz="1265"/>
              <a:t>Insight</a:t>
            </a:r>
            <a:r>
              <a:rPr lang="en" sz="1265"/>
              <a:t>: S</a:t>
            </a:r>
            <a:r>
              <a:rPr lang="en" sz="1265"/>
              <a:t>tate-share</a:t>
            </a:r>
            <a:r>
              <a:rPr lang="en" sz="1265"/>
              <a:t> does not seem to have an effect on opioid death rate. It failed all hypothesis tests and its computed ITEs are floated around zero</a:t>
            </a:r>
            <a:r>
              <a:rPr lang="en" sz="1265"/>
              <a:t>(Mean = -0.22, SD = 9.82)</a:t>
            </a:r>
            <a:r>
              <a:rPr lang="en" sz="1265"/>
              <a:t>.  </a:t>
            </a:r>
            <a:endParaRPr sz="1265"/>
          </a:p>
        </p:txBody>
      </p:sp>
      <p:sp>
        <p:nvSpPr>
          <p:cNvPr id="210" name="Google Shape;210;p27"/>
          <p:cNvSpPr txBox="1"/>
          <p:nvPr/>
        </p:nvSpPr>
        <p:spPr>
          <a:xfrm>
            <a:off x="278125" y="3647425"/>
            <a:ext cx="871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State-share</a:t>
            </a:r>
            <a:r>
              <a:rPr lang="en" sz="1200"/>
              <a:t>: </a:t>
            </a:r>
            <a:r>
              <a:rPr lang="en" sz="1100"/>
              <a:t>Does the law permit the PDMP to share data with other state PDMPs?</a:t>
            </a:r>
            <a:endParaRPr sz="1100"/>
          </a:p>
        </p:txBody>
      </p:sp>
      <p:pic>
        <p:nvPicPr>
          <p:cNvPr id="211" name="Google Shape;211;p27"/>
          <p:cNvPicPr preferRelativeResize="0"/>
          <p:nvPr/>
        </p:nvPicPr>
        <p:blipFill rotWithShape="1">
          <a:blip r:embed="rId3">
            <a:alphaModFix/>
          </a:blip>
          <a:srcRect b="2083" l="5318" r="6482" t="6941"/>
          <a:stretch/>
        </p:blipFill>
        <p:spPr>
          <a:xfrm>
            <a:off x="825275" y="793000"/>
            <a:ext cx="4285630" cy="2652300"/>
          </a:xfrm>
          <a:prstGeom prst="rect">
            <a:avLst/>
          </a:prstGeom>
          <a:noFill/>
          <a:ln>
            <a:noFill/>
          </a:ln>
        </p:spPr>
      </p:pic>
      <p:pic>
        <p:nvPicPr>
          <p:cNvPr id="212" name="Google Shape;212;p27"/>
          <p:cNvPicPr preferRelativeResize="0"/>
          <p:nvPr/>
        </p:nvPicPr>
        <p:blipFill>
          <a:blip r:embed="rId4">
            <a:alphaModFix/>
          </a:blip>
          <a:stretch>
            <a:fillRect/>
          </a:stretch>
        </p:blipFill>
        <p:spPr>
          <a:xfrm>
            <a:off x="6049177" y="1018613"/>
            <a:ext cx="2016575" cy="1123425"/>
          </a:xfrm>
          <a:prstGeom prst="rect">
            <a:avLst/>
          </a:prstGeom>
          <a:noFill/>
          <a:ln>
            <a:noFill/>
          </a:ln>
        </p:spPr>
      </p:pic>
      <p:sp>
        <p:nvSpPr>
          <p:cNvPr id="213" name="Google Shape;213;p27"/>
          <p:cNvSpPr txBox="1"/>
          <p:nvPr/>
        </p:nvSpPr>
        <p:spPr>
          <a:xfrm>
            <a:off x="6367313" y="2095025"/>
            <a:ext cx="138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Original Pattern</a:t>
            </a:r>
            <a:endParaRPr sz="1100"/>
          </a:p>
        </p:txBody>
      </p:sp>
      <p:cxnSp>
        <p:nvCxnSpPr>
          <p:cNvPr id="214" name="Google Shape;214;p27"/>
          <p:cNvCxnSpPr/>
          <p:nvPr/>
        </p:nvCxnSpPr>
        <p:spPr>
          <a:xfrm rot="10800000">
            <a:off x="6877275" y="1882750"/>
            <a:ext cx="1196700" cy="398400"/>
          </a:xfrm>
          <a:prstGeom prst="straightConnector1">
            <a:avLst/>
          </a:prstGeom>
          <a:noFill/>
          <a:ln cap="flat" cmpd="sng" w="9525">
            <a:solidFill>
              <a:schemeClr val="dk1"/>
            </a:solidFill>
            <a:prstDash val="solid"/>
            <a:round/>
            <a:headEnd len="med" w="med" type="none"/>
            <a:tailEnd len="med" w="med" type="triangle"/>
          </a:ln>
        </p:spPr>
      </p:cxnSp>
      <p:sp>
        <p:nvSpPr>
          <p:cNvPr id="215" name="Google Shape;215;p27"/>
          <p:cNvSpPr txBox="1"/>
          <p:nvPr/>
        </p:nvSpPr>
        <p:spPr>
          <a:xfrm>
            <a:off x="7591725" y="2217750"/>
            <a:ext cx="117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Law is inactive</a:t>
            </a:r>
            <a:endParaRPr sz="1100"/>
          </a:p>
        </p:txBody>
      </p:sp>
      <p:sp>
        <p:nvSpPr>
          <p:cNvPr id="216" name="Google Shape;216;p27"/>
          <p:cNvSpPr/>
          <p:nvPr/>
        </p:nvSpPr>
        <p:spPr>
          <a:xfrm>
            <a:off x="6138625" y="1683525"/>
            <a:ext cx="1081200" cy="18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8"/>
          <p:cNvPicPr preferRelativeResize="0"/>
          <p:nvPr/>
        </p:nvPicPr>
        <p:blipFill>
          <a:blip r:embed="rId3">
            <a:alphaModFix/>
          </a:blip>
          <a:stretch>
            <a:fillRect/>
          </a:stretch>
        </p:blipFill>
        <p:spPr>
          <a:xfrm>
            <a:off x="6105213" y="1134400"/>
            <a:ext cx="1904525" cy="1037700"/>
          </a:xfrm>
          <a:prstGeom prst="rect">
            <a:avLst/>
          </a:prstGeom>
          <a:noFill/>
          <a:ln>
            <a:noFill/>
          </a:ln>
        </p:spPr>
      </p:pic>
      <p:sp>
        <p:nvSpPr>
          <p:cNvPr id="222" name="Google Shape;222;p28"/>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PDMP Reporting and Authorized Use</a:t>
            </a:r>
            <a:endParaRPr sz="2020"/>
          </a:p>
        </p:txBody>
      </p:sp>
      <p:sp>
        <p:nvSpPr>
          <p:cNvPr id="223" name="Google Shape;223;p28"/>
          <p:cNvSpPr txBox="1"/>
          <p:nvPr/>
        </p:nvSpPr>
        <p:spPr>
          <a:xfrm>
            <a:off x="278125" y="3647425"/>
            <a:ext cx="835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Reportable-drugs_Federal Schedule I</a:t>
            </a:r>
            <a:r>
              <a:rPr lang="en" sz="1200"/>
              <a:t>: </a:t>
            </a:r>
            <a:r>
              <a:rPr lang="en" sz="1200"/>
              <a:t>What drug schedules are required to be reported to the PDMP?</a:t>
            </a:r>
            <a:endParaRPr sz="1200"/>
          </a:p>
        </p:txBody>
      </p:sp>
      <p:sp>
        <p:nvSpPr>
          <p:cNvPr id="224" name="Google Shape;224;p28"/>
          <p:cNvSpPr txBox="1"/>
          <p:nvPr/>
        </p:nvSpPr>
        <p:spPr>
          <a:xfrm>
            <a:off x="6367313" y="2095025"/>
            <a:ext cx="138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Original Pattern</a:t>
            </a:r>
            <a:endParaRPr sz="1100"/>
          </a:p>
        </p:txBody>
      </p:sp>
      <p:sp>
        <p:nvSpPr>
          <p:cNvPr id="225" name="Google Shape;225;p28"/>
          <p:cNvSpPr/>
          <p:nvPr/>
        </p:nvSpPr>
        <p:spPr>
          <a:xfrm>
            <a:off x="6212475" y="1562650"/>
            <a:ext cx="1008600" cy="18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6" name="Google Shape;226;p28"/>
          <p:cNvCxnSpPr/>
          <p:nvPr/>
        </p:nvCxnSpPr>
        <p:spPr>
          <a:xfrm rot="10800000">
            <a:off x="6521475" y="1775350"/>
            <a:ext cx="1552500" cy="505800"/>
          </a:xfrm>
          <a:prstGeom prst="straightConnector1">
            <a:avLst/>
          </a:prstGeom>
          <a:noFill/>
          <a:ln cap="flat" cmpd="sng" w="9525">
            <a:solidFill>
              <a:schemeClr val="dk1"/>
            </a:solidFill>
            <a:prstDash val="solid"/>
            <a:round/>
            <a:headEnd len="med" w="med" type="none"/>
            <a:tailEnd len="med" w="med" type="triangle"/>
          </a:ln>
        </p:spPr>
      </p:cxnSp>
      <p:sp>
        <p:nvSpPr>
          <p:cNvPr id="227" name="Google Shape;227;p28"/>
          <p:cNvSpPr txBox="1"/>
          <p:nvPr/>
        </p:nvSpPr>
        <p:spPr>
          <a:xfrm>
            <a:off x="7591725" y="2217750"/>
            <a:ext cx="117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Law is inactive</a:t>
            </a:r>
            <a:endParaRPr sz="1100"/>
          </a:p>
        </p:txBody>
      </p:sp>
      <p:pic>
        <p:nvPicPr>
          <p:cNvPr id="228" name="Google Shape;228;p28"/>
          <p:cNvPicPr preferRelativeResize="0"/>
          <p:nvPr/>
        </p:nvPicPr>
        <p:blipFill>
          <a:blip r:embed="rId4">
            <a:alphaModFix/>
          </a:blip>
          <a:stretch>
            <a:fillRect/>
          </a:stretch>
        </p:blipFill>
        <p:spPr>
          <a:xfrm>
            <a:off x="622425" y="762800"/>
            <a:ext cx="4012100" cy="2718801"/>
          </a:xfrm>
          <a:prstGeom prst="rect">
            <a:avLst/>
          </a:prstGeom>
          <a:noFill/>
          <a:ln>
            <a:noFill/>
          </a:ln>
        </p:spPr>
      </p:pic>
      <p:sp>
        <p:nvSpPr>
          <p:cNvPr id="229" name="Google Shape;229;p28"/>
          <p:cNvSpPr txBox="1"/>
          <p:nvPr>
            <p:ph idx="1" type="body"/>
          </p:nvPr>
        </p:nvSpPr>
        <p:spPr>
          <a:xfrm>
            <a:off x="294925" y="4057025"/>
            <a:ext cx="8682300" cy="765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b="1" lang="en"/>
              <a:t>Insight</a:t>
            </a:r>
            <a:r>
              <a:rPr lang="en"/>
              <a:t>: </a:t>
            </a:r>
            <a:r>
              <a:rPr lang="en"/>
              <a:t>Reportable-drugs_Federal Schedule I</a:t>
            </a:r>
            <a:r>
              <a:rPr lang="en"/>
              <a:t> is a </a:t>
            </a:r>
            <a:r>
              <a:rPr lang="en">
                <a:solidFill>
                  <a:srgbClr val="4ACC4A"/>
                </a:solidFill>
              </a:rPr>
              <a:t>beneficial </a:t>
            </a:r>
            <a:r>
              <a:rPr lang="en"/>
              <a:t>law for all counties. When the law is active the mean opioid death rate differential 34.56 whereas the value is 39.29 when the law is inactive. Additionally, Average ITE is -4.73(SD = 3.69).</a:t>
            </a:r>
            <a:endParaRPr/>
          </a:p>
        </p:txBody>
      </p:sp>
      <p:pic>
        <p:nvPicPr>
          <p:cNvPr id="230" name="Google Shape;230;p28"/>
          <p:cNvPicPr preferRelativeResize="0"/>
          <p:nvPr/>
        </p:nvPicPr>
        <p:blipFill>
          <a:blip r:embed="rId5">
            <a:alphaModFix/>
          </a:blip>
          <a:stretch>
            <a:fillRect/>
          </a:stretch>
        </p:blipFill>
        <p:spPr>
          <a:xfrm>
            <a:off x="901125" y="655200"/>
            <a:ext cx="4270574" cy="274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29"/>
          <p:cNvPicPr preferRelativeResize="0"/>
          <p:nvPr/>
        </p:nvPicPr>
        <p:blipFill>
          <a:blip r:embed="rId3">
            <a:alphaModFix/>
          </a:blip>
          <a:stretch>
            <a:fillRect/>
          </a:stretch>
        </p:blipFill>
        <p:spPr>
          <a:xfrm>
            <a:off x="6102775" y="1120025"/>
            <a:ext cx="1909400" cy="1066450"/>
          </a:xfrm>
          <a:prstGeom prst="rect">
            <a:avLst/>
          </a:prstGeom>
          <a:noFill/>
          <a:ln>
            <a:noFill/>
          </a:ln>
        </p:spPr>
      </p:pic>
      <p:sp>
        <p:nvSpPr>
          <p:cNvPr id="236" name="Google Shape;236;p29"/>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PDMP Reporting and Authorized Use?</a:t>
            </a:r>
            <a:endParaRPr sz="2020"/>
          </a:p>
        </p:txBody>
      </p:sp>
      <p:sp>
        <p:nvSpPr>
          <p:cNvPr id="237" name="Google Shape;237;p29"/>
          <p:cNvSpPr txBox="1"/>
          <p:nvPr/>
        </p:nvSpPr>
        <p:spPr>
          <a:xfrm>
            <a:off x="278125" y="3647425"/>
            <a:ext cx="835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Share-dispecheck </a:t>
            </a:r>
            <a:r>
              <a:rPr lang="en" sz="1200"/>
              <a:t>:</a:t>
            </a:r>
            <a:r>
              <a:rPr lang="en" sz="1200"/>
              <a:t>Does the state require dispensers to check the PDMP before dispensing controlled substances?</a:t>
            </a:r>
            <a:endParaRPr sz="1200"/>
          </a:p>
        </p:txBody>
      </p:sp>
      <p:sp>
        <p:nvSpPr>
          <p:cNvPr id="238" name="Google Shape;238;p29"/>
          <p:cNvSpPr txBox="1"/>
          <p:nvPr/>
        </p:nvSpPr>
        <p:spPr>
          <a:xfrm>
            <a:off x="6367313" y="2108475"/>
            <a:ext cx="138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Original Pattern</a:t>
            </a:r>
            <a:endParaRPr sz="1100"/>
          </a:p>
        </p:txBody>
      </p:sp>
      <p:sp>
        <p:nvSpPr>
          <p:cNvPr id="239" name="Google Shape;239;p29"/>
          <p:cNvSpPr/>
          <p:nvPr/>
        </p:nvSpPr>
        <p:spPr>
          <a:xfrm>
            <a:off x="6212475" y="1562650"/>
            <a:ext cx="1008600" cy="18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0" name="Google Shape;240;p29"/>
          <p:cNvCxnSpPr/>
          <p:nvPr/>
        </p:nvCxnSpPr>
        <p:spPr>
          <a:xfrm rot="10800000">
            <a:off x="7221075" y="1777450"/>
            <a:ext cx="852900" cy="503700"/>
          </a:xfrm>
          <a:prstGeom prst="straightConnector1">
            <a:avLst/>
          </a:prstGeom>
          <a:noFill/>
          <a:ln cap="flat" cmpd="sng" w="9525">
            <a:solidFill>
              <a:schemeClr val="dk1"/>
            </a:solidFill>
            <a:prstDash val="solid"/>
            <a:round/>
            <a:headEnd len="med" w="med" type="none"/>
            <a:tailEnd len="med" w="med" type="triangle"/>
          </a:ln>
        </p:spPr>
      </p:cxnSp>
      <p:sp>
        <p:nvSpPr>
          <p:cNvPr id="241" name="Google Shape;241;p29"/>
          <p:cNvSpPr txBox="1"/>
          <p:nvPr/>
        </p:nvSpPr>
        <p:spPr>
          <a:xfrm>
            <a:off x="7591725" y="2217750"/>
            <a:ext cx="117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Law is active</a:t>
            </a:r>
            <a:endParaRPr sz="1100"/>
          </a:p>
        </p:txBody>
      </p:sp>
      <p:sp>
        <p:nvSpPr>
          <p:cNvPr id="242" name="Google Shape;242;p29"/>
          <p:cNvSpPr txBox="1"/>
          <p:nvPr>
            <p:ph idx="1" type="body"/>
          </p:nvPr>
        </p:nvSpPr>
        <p:spPr>
          <a:xfrm>
            <a:off x="294925" y="4057025"/>
            <a:ext cx="8682300" cy="765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b="1" lang="en"/>
              <a:t>Insight</a:t>
            </a:r>
            <a:r>
              <a:rPr lang="en"/>
              <a:t>: </a:t>
            </a:r>
            <a:r>
              <a:rPr lang="en"/>
              <a:t>Share-dispecheck</a:t>
            </a:r>
            <a:r>
              <a:rPr lang="en"/>
              <a:t> is a </a:t>
            </a:r>
            <a:r>
              <a:rPr lang="en">
                <a:solidFill>
                  <a:srgbClr val="FF0000"/>
                </a:solidFill>
              </a:rPr>
              <a:t>harmful </a:t>
            </a:r>
            <a:r>
              <a:rPr lang="en"/>
              <a:t>law </a:t>
            </a:r>
            <a:r>
              <a:rPr lang="en"/>
              <a:t>for counties with high MDs per capita(&gt;9.17(</a:t>
            </a:r>
            <a:r>
              <a:rPr lang="en" sz="1657"/>
              <a:t>60</a:t>
            </a:r>
            <a:r>
              <a:rPr baseline="30000" lang="en" sz="1657"/>
              <a:t>th</a:t>
            </a:r>
            <a:r>
              <a:rPr lang="en" sz="1657"/>
              <a:t> percentile</a:t>
            </a:r>
            <a:r>
              <a:rPr lang="en"/>
              <a:t>))</a:t>
            </a:r>
            <a:r>
              <a:rPr lang="en"/>
              <a:t>. When the law is active the mean opioid death rate differential 60.03 whereas the value is 48.80 when the law is inactive. Additionally, Average ITE is 11.22(SD = 6.65).</a:t>
            </a:r>
            <a:endParaRPr/>
          </a:p>
        </p:txBody>
      </p:sp>
      <p:pic>
        <p:nvPicPr>
          <p:cNvPr id="243" name="Google Shape;243;p29"/>
          <p:cNvPicPr preferRelativeResize="0"/>
          <p:nvPr/>
        </p:nvPicPr>
        <p:blipFill>
          <a:blip r:embed="rId4">
            <a:alphaModFix/>
          </a:blip>
          <a:stretch>
            <a:fillRect/>
          </a:stretch>
        </p:blipFill>
        <p:spPr>
          <a:xfrm>
            <a:off x="985025" y="799475"/>
            <a:ext cx="4099981" cy="27783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0"/>
          <p:cNvPicPr preferRelativeResize="0"/>
          <p:nvPr/>
        </p:nvPicPr>
        <p:blipFill>
          <a:blip r:embed="rId3">
            <a:alphaModFix/>
          </a:blip>
          <a:stretch>
            <a:fillRect/>
          </a:stretch>
        </p:blipFill>
        <p:spPr>
          <a:xfrm>
            <a:off x="6111974" y="1120025"/>
            <a:ext cx="1900201" cy="1066450"/>
          </a:xfrm>
          <a:prstGeom prst="rect">
            <a:avLst/>
          </a:prstGeom>
          <a:noFill/>
          <a:ln>
            <a:noFill/>
          </a:ln>
        </p:spPr>
      </p:pic>
      <p:sp>
        <p:nvSpPr>
          <p:cNvPr id="249" name="Google Shape;249;p30"/>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PDMP Reporting and Authorized Use?</a:t>
            </a:r>
            <a:endParaRPr sz="2020"/>
          </a:p>
        </p:txBody>
      </p:sp>
      <p:sp>
        <p:nvSpPr>
          <p:cNvPr id="250" name="Google Shape;250;p30"/>
          <p:cNvSpPr txBox="1"/>
          <p:nvPr/>
        </p:nvSpPr>
        <p:spPr>
          <a:xfrm>
            <a:off x="278125" y="3647425"/>
            <a:ext cx="844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Must-access</a:t>
            </a:r>
            <a:r>
              <a:rPr lang="en" sz="1200"/>
              <a:t>: </a:t>
            </a:r>
            <a:r>
              <a:rPr lang="en" sz="1200"/>
              <a:t>Does the state require prescribers to check the PDMP before prescribing controlled substances?</a:t>
            </a:r>
            <a:endParaRPr sz="1200"/>
          </a:p>
        </p:txBody>
      </p:sp>
      <p:sp>
        <p:nvSpPr>
          <p:cNvPr id="251" name="Google Shape;251;p30"/>
          <p:cNvSpPr txBox="1"/>
          <p:nvPr/>
        </p:nvSpPr>
        <p:spPr>
          <a:xfrm>
            <a:off x="6367313" y="2108475"/>
            <a:ext cx="138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Original Pattern</a:t>
            </a:r>
            <a:endParaRPr sz="1100"/>
          </a:p>
        </p:txBody>
      </p:sp>
      <p:sp>
        <p:nvSpPr>
          <p:cNvPr id="252" name="Google Shape;252;p30"/>
          <p:cNvSpPr/>
          <p:nvPr/>
        </p:nvSpPr>
        <p:spPr>
          <a:xfrm>
            <a:off x="6212475" y="1562650"/>
            <a:ext cx="1008600" cy="18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3" name="Google Shape;253;p30"/>
          <p:cNvCxnSpPr/>
          <p:nvPr/>
        </p:nvCxnSpPr>
        <p:spPr>
          <a:xfrm rot="10800000">
            <a:off x="7221075" y="1777450"/>
            <a:ext cx="852900" cy="503700"/>
          </a:xfrm>
          <a:prstGeom prst="straightConnector1">
            <a:avLst/>
          </a:prstGeom>
          <a:noFill/>
          <a:ln cap="flat" cmpd="sng" w="9525">
            <a:solidFill>
              <a:schemeClr val="dk1"/>
            </a:solidFill>
            <a:prstDash val="solid"/>
            <a:round/>
            <a:headEnd len="med" w="med" type="none"/>
            <a:tailEnd len="med" w="med" type="triangle"/>
          </a:ln>
        </p:spPr>
      </p:cxnSp>
      <p:sp>
        <p:nvSpPr>
          <p:cNvPr id="254" name="Google Shape;254;p30"/>
          <p:cNvSpPr txBox="1"/>
          <p:nvPr/>
        </p:nvSpPr>
        <p:spPr>
          <a:xfrm>
            <a:off x="7591725" y="2217750"/>
            <a:ext cx="117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Law is active</a:t>
            </a:r>
            <a:endParaRPr sz="1100"/>
          </a:p>
        </p:txBody>
      </p:sp>
      <p:sp>
        <p:nvSpPr>
          <p:cNvPr id="255" name="Google Shape;255;p30"/>
          <p:cNvSpPr txBox="1"/>
          <p:nvPr>
            <p:ph idx="1" type="body"/>
          </p:nvPr>
        </p:nvSpPr>
        <p:spPr>
          <a:xfrm>
            <a:off x="294925" y="4057025"/>
            <a:ext cx="8682300" cy="7656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b="1" lang="en"/>
              <a:t>Insight</a:t>
            </a:r>
            <a:r>
              <a:rPr lang="en"/>
              <a:t>: </a:t>
            </a:r>
            <a:r>
              <a:rPr lang="en"/>
              <a:t>Must-access</a:t>
            </a:r>
            <a:r>
              <a:rPr lang="en"/>
              <a:t> is a </a:t>
            </a:r>
            <a:r>
              <a:rPr lang="en">
                <a:solidFill>
                  <a:srgbClr val="FF0000"/>
                </a:solidFill>
              </a:rPr>
              <a:t>harmful </a:t>
            </a:r>
            <a:r>
              <a:rPr lang="en"/>
              <a:t>law </a:t>
            </a:r>
            <a:r>
              <a:rPr lang="en"/>
              <a:t>for all counties</a:t>
            </a:r>
            <a:r>
              <a:rPr lang="en"/>
              <a:t>. When the law is active the mean opioid death rate differential 44.04 whereas the value is 36.19 when the law is inactive. Additionally, Average ITE is 7.85(SD = 5.35).</a:t>
            </a:r>
            <a:endParaRPr/>
          </a:p>
        </p:txBody>
      </p:sp>
      <p:pic>
        <p:nvPicPr>
          <p:cNvPr id="256" name="Google Shape;256;p30"/>
          <p:cNvPicPr preferRelativeResize="0"/>
          <p:nvPr/>
        </p:nvPicPr>
        <p:blipFill rotWithShape="1">
          <a:blip r:embed="rId4">
            <a:alphaModFix/>
          </a:blip>
          <a:srcRect b="2203" l="5298" r="7273" t="6380"/>
          <a:stretch/>
        </p:blipFill>
        <p:spPr>
          <a:xfrm>
            <a:off x="1042100" y="832163"/>
            <a:ext cx="4324300" cy="271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Future work</a:t>
            </a:r>
            <a:endParaRPr sz="2020"/>
          </a:p>
        </p:txBody>
      </p:sp>
      <p:sp>
        <p:nvSpPr>
          <p:cNvPr id="262" name="Google Shape;262;p31"/>
          <p:cNvSpPr txBox="1"/>
          <p:nvPr/>
        </p:nvSpPr>
        <p:spPr>
          <a:xfrm>
            <a:off x="669150" y="1094225"/>
            <a:ext cx="7805700" cy="886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600">
                <a:solidFill>
                  <a:schemeClr val="dk1"/>
                </a:solidFill>
              </a:rPr>
              <a:t>Joint Effect: </a:t>
            </a:r>
            <a:r>
              <a:rPr lang="en" sz="1600">
                <a:solidFill>
                  <a:schemeClr val="dk1"/>
                </a:solidFill>
              </a:rPr>
              <a:t>Up until now, we have only estimated the treatment effect of one law. There are patterns with multiple laws and the effect can be shifted with more than one law.</a:t>
            </a:r>
            <a:endParaRPr>
              <a:solidFill>
                <a:schemeClr val="dk1"/>
              </a:solidFill>
            </a:endParaRPr>
          </a:p>
        </p:txBody>
      </p:sp>
      <p:sp>
        <p:nvSpPr>
          <p:cNvPr id="263" name="Google Shape;263;p31"/>
          <p:cNvSpPr txBox="1"/>
          <p:nvPr/>
        </p:nvSpPr>
        <p:spPr>
          <a:xfrm>
            <a:off x="669150" y="2524725"/>
            <a:ext cx="7805700" cy="652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600">
                <a:solidFill>
                  <a:schemeClr val="dk1"/>
                </a:solidFill>
              </a:rPr>
              <a:t>Adjust Subgroups</a:t>
            </a:r>
            <a:r>
              <a:rPr b="1" lang="en" sz="1600">
                <a:solidFill>
                  <a:schemeClr val="dk1"/>
                </a:solidFill>
              </a:rPr>
              <a:t>: </a:t>
            </a:r>
            <a:r>
              <a:rPr lang="en" sz="1600">
                <a:solidFill>
                  <a:schemeClr val="dk1"/>
                </a:solidFill>
              </a:rPr>
              <a:t>By adjusting the intervals, we can get a new subgroup that model can perform better on. This process can be automated.</a:t>
            </a:r>
            <a:endParaRPr>
              <a:solidFill>
                <a:schemeClr val="dk1"/>
              </a:solidFill>
            </a:endParaRPr>
          </a:p>
        </p:txBody>
      </p:sp>
      <p:sp>
        <p:nvSpPr>
          <p:cNvPr id="264" name="Google Shape;264;p31"/>
          <p:cNvSpPr txBox="1"/>
          <p:nvPr/>
        </p:nvSpPr>
        <p:spPr>
          <a:xfrm>
            <a:off x="669150" y="3721225"/>
            <a:ext cx="7805700" cy="652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600">
                <a:solidFill>
                  <a:schemeClr val="dk1"/>
                </a:solidFill>
              </a:rPr>
              <a:t>Reframe the Problem</a:t>
            </a:r>
            <a:r>
              <a:rPr b="1" lang="en" sz="1600">
                <a:solidFill>
                  <a:schemeClr val="dk1"/>
                </a:solidFill>
              </a:rPr>
              <a:t>: </a:t>
            </a:r>
            <a:r>
              <a:rPr lang="en" sz="1600">
                <a:solidFill>
                  <a:schemeClr val="dk1"/>
                </a:solidFill>
              </a:rPr>
              <a:t>Stratify death rate differential into low, meidium, high levels. Convert the regression problem into classification problem.</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Problem Formulation</a:t>
            </a:r>
            <a:endParaRPr sz="2020"/>
          </a:p>
        </p:txBody>
      </p:sp>
      <p:sp>
        <p:nvSpPr>
          <p:cNvPr id="61" name="Google Shape;61;p14"/>
          <p:cNvSpPr txBox="1"/>
          <p:nvPr/>
        </p:nvSpPr>
        <p:spPr>
          <a:xfrm>
            <a:off x="669150" y="1641050"/>
            <a:ext cx="7805700" cy="652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600">
                <a:solidFill>
                  <a:schemeClr val="dk1"/>
                </a:solidFill>
              </a:rPr>
              <a:t>Goal: </a:t>
            </a:r>
            <a:r>
              <a:rPr lang="en" sz="1600">
                <a:solidFill>
                  <a:schemeClr val="dk1"/>
                </a:solidFill>
              </a:rPr>
              <a:t>Be able to accurately measure the </a:t>
            </a:r>
            <a:r>
              <a:rPr lang="en" sz="1600">
                <a:solidFill>
                  <a:schemeClr val="dk1"/>
                </a:solidFill>
              </a:rPr>
              <a:t>effectiveness</a:t>
            </a:r>
            <a:r>
              <a:rPr lang="en" sz="1600">
                <a:solidFill>
                  <a:schemeClr val="dk1"/>
                </a:solidFill>
              </a:rPr>
              <a:t> of relevant laws and warn counties that are at risk for the epidemic outcomes.</a:t>
            </a:r>
            <a:endParaRPr>
              <a:solidFill>
                <a:schemeClr val="dk1"/>
              </a:solidFill>
            </a:endParaRPr>
          </a:p>
        </p:txBody>
      </p:sp>
      <p:sp>
        <p:nvSpPr>
          <p:cNvPr id="62" name="Google Shape;62;p14"/>
          <p:cNvSpPr txBox="1"/>
          <p:nvPr/>
        </p:nvSpPr>
        <p:spPr>
          <a:xfrm>
            <a:off x="666100" y="859200"/>
            <a:ext cx="7805700" cy="652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600">
                <a:solidFill>
                  <a:schemeClr val="dk1"/>
                </a:solidFill>
              </a:rPr>
              <a:t>Background</a:t>
            </a:r>
            <a:r>
              <a:rPr b="1" lang="en" sz="1600">
                <a:solidFill>
                  <a:schemeClr val="dk1"/>
                </a:solidFill>
              </a:rPr>
              <a:t>: </a:t>
            </a:r>
            <a:r>
              <a:rPr lang="en" sz="1600">
                <a:solidFill>
                  <a:schemeClr val="dk1"/>
                </a:solidFill>
              </a:rPr>
              <a:t>When a epidemic outbreak happens, we want to enforce the most effective laws relevant to the epidemic outcomes such as opioid death rate.</a:t>
            </a:r>
            <a:endParaRPr>
              <a:solidFill>
                <a:schemeClr val="dk1"/>
              </a:solidFill>
            </a:endParaRPr>
          </a:p>
        </p:txBody>
      </p:sp>
      <p:sp>
        <p:nvSpPr>
          <p:cNvPr id="63" name="Google Shape;63;p14"/>
          <p:cNvSpPr txBox="1"/>
          <p:nvPr/>
        </p:nvSpPr>
        <p:spPr>
          <a:xfrm>
            <a:off x="669150" y="2422900"/>
            <a:ext cx="7805700" cy="886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600">
                <a:solidFill>
                  <a:schemeClr val="dk1"/>
                </a:solidFill>
              </a:rPr>
              <a:t>Method</a:t>
            </a:r>
            <a:r>
              <a:rPr b="1" lang="en" sz="1600">
                <a:solidFill>
                  <a:schemeClr val="dk1"/>
                </a:solidFill>
              </a:rPr>
              <a:t>: </a:t>
            </a:r>
            <a:r>
              <a:rPr lang="en" sz="1600">
                <a:solidFill>
                  <a:schemeClr val="dk1"/>
                </a:solidFill>
              </a:rPr>
              <a:t>Not merely investigate the correlation between laws and outcomes but the causal relationship between. A superior causal inference method Bayesian Additive Regression Tree (BART) is implemented.</a:t>
            </a:r>
            <a:endParaRPr>
              <a:solidFill>
                <a:schemeClr val="dk1"/>
              </a:solidFill>
            </a:endParaRPr>
          </a:p>
        </p:txBody>
      </p:sp>
      <p:sp>
        <p:nvSpPr>
          <p:cNvPr id="64" name="Google Shape;64;p14"/>
          <p:cNvSpPr txBox="1"/>
          <p:nvPr/>
        </p:nvSpPr>
        <p:spPr>
          <a:xfrm>
            <a:off x="666100" y="3577975"/>
            <a:ext cx="7631400" cy="652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600">
                <a:solidFill>
                  <a:schemeClr val="dk1"/>
                </a:solidFill>
              </a:rPr>
              <a:t>Challenge:</a:t>
            </a:r>
            <a:r>
              <a:rPr lang="en" sz="1600">
                <a:solidFill>
                  <a:schemeClr val="dk1"/>
                </a:solidFill>
              </a:rPr>
              <a:t> County level </a:t>
            </a:r>
            <a:r>
              <a:rPr lang="en" sz="1600">
                <a:solidFill>
                  <a:schemeClr val="dk1"/>
                </a:solidFill>
              </a:rPr>
              <a:t>socioeconomic data is too noisy. Predictive models directly trained on all counties are inaccurate(R-square &lt;0.15).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Workflow</a:t>
            </a:r>
            <a:endParaRPr sz="2020"/>
          </a:p>
        </p:txBody>
      </p:sp>
      <p:sp>
        <p:nvSpPr>
          <p:cNvPr id="70" name="Google Shape;70;p15"/>
          <p:cNvSpPr txBox="1"/>
          <p:nvPr>
            <p:ph idx="1" type="body"/>
          </p:nvPr>
        </p:nvSpPr>
        <p:spPr>
          <a:xfrm>
            <a:off x="686250" y="3971075"/>
            <a:ext cx="8240700" cy="671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852"/>
              <a:buFont typeface="Arial"/>
              <a:buNone/>
            </a:pPr>
            <a:r>
              <a:rPr lang="en" sz="1600"/>
              <a:t>As we receive inaccurate models trained on all counties, we instead target on certain subgroups and measure the causal effect of the law(s) on them. </a:t>
            </a:r>
            <a:endParaRPr sz="1600"/>
          </a:p>
        </p:txBody>
      </p:sp>
      <p:pic>
        <p:nvPicPr>
          <p:cNvPr id="71" name="Google Shape;71;p15"/>
          <p:cNvPicPr preferRelativeResize="0"/>
          <p:nvPr/>
        </p:nvPicPr>
        <p:blipFill>
          <a:blip r:embed="rId3">
            <a:alphaModFix/>
          </a:blip>
          <a:stretch>
            <a:fillRect/>
          </a:stretch>
        </p:blipFill>
        <p:spPr>
          <a:xfrm>
            <a:off x="1763762" y="822875"/>
            <a:ext cx="5616473" cy="2799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Some Details</a:t>
            </a:r>
            <a:endParaRPr sz="2020"/>
          </a:p>
        </p:txBody>
      </p:sp>
      <p:sp>
        <p:nvSpPr>
          <p:cNvPr id="77" name="Google Shape;77;p16"/>
          <p:cNvSpPr txBox="1"/>
          <p:nvPr>
            <p:ph idx="1" type="body"/>
          </p:nvPr>
        </p:nvSpPr>
        <p:spPr>
          <a:xfrm>
            <a:off x="451650" y="3704650"/>
            <a:ext cx="8240700" cy="671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852"/>
              <a:buFont typeface="Arial"/>
              <a:buNone/>
            </a:pPr>
            <a:r>
              <a:rPr lang="en" sz="1600"/>
              <a:t>The merged dataset contains all socioeconomic variables, the law of interest(treatment), and opioid death rate(outcome). Each data point in the dataset is a U.S. county.</a:t>
            </a:r>
            <a:endParaRPr sz="1600"/>
          </a:p>
        </p:txBody>
      </p:sp>
      <p:pic>
        <p:nvPicPr>
          <p:cNvPr id="78" name="Google Shape;78;p16"/>
          <p:cNvPicPr preferRelativeResize="0"/>
          <p:nvPr/>
        </p:nvPicPr>
        <p:blipFill rotWithShape="1">
          <a:blip r:embed="rId3">
            <a:alphaModFix/>
          </a:blip>
          <a:srcRect b="56134" l="0" r="78535" t="0"/>
          <a:stretch/>
        </p:blipFill>
        <p:spPr>
          <a:xfrm>
            <a:off x="514800" y="876600"/>
            <a:ext cx="1205525" cy="1227801"/>
          </a:xfrm>
          <a:prstGeom prst="rect">
            <a:avLst/>
          </a:prstGeom>
          <a:noFill/>
          <a:ln>
            <a:noFill/>
          </a:ln>
        </p:spPr>
      </p:pic>
      <p:sp>
        <p:nvSpPr>
          <p:cNvPr id="79" name="Google Shape;79;p16"/>
          <p:cNvSpPr txBox="1"/>
          <p:nvPr/>
        </p:nvSpPr>
        <p:spPr>
          <a:xfrm>
            <a:off x="2041300" y="1438125"/>
            <a:ext cx="689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NORC dataset (</a:t>
            </a:r>
            <a:r>
              <a:rPr lang="en" sz="1300"/>
              <a:t>National Opinion Research Center), E.g. </a:t>
            </a:r>
            <a:r>
              <a:rPr lang="en" sz="1100"/>
              <a:t>Economic-Risk-Score, MDsPerCapita</a:t>
            </a:r>
            <a:endParaRPr sz="1100"/>
          </a:p>
        </p:txBody>
      </p:sp>
      <p:sp>
        <p:nvSpPr>
          <p:cNvPr id="80" name="Google Shape;80;p16"/>
          <p:cNvSpPr txBox="1"/>
          <p:nvPr/>
        </p:nvSpPr>
        <p:spPr>
          <a:xfrm>
            <a:off x="1760600" y="1054225"/>
            <a:ext cx="3000000" cy="418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600">
                <a:solidFill>
                  <a:schemeClr val="dk1"/>
                </a:solidFill>
              </a:rPr>
              <a:t>S</a:t>
            </a:r>
            <a:r>
              <a:rPr lang="en" sz="1600">
                <a:solidFill>
                  <a:schemeClr val="dk1"/>
                </a:solidFill>
              </a:rPr>
              <a:t>ocioeconomic variables:</a:t>
            </a:r>
            <a:endParaRPr/>
          </a:p>
        </p:txBody>
      </p:sp>
      <p:sp>
        <p:nvSpPr>
          <p:cNvPr id="81" name="Google Shape;81;p16"/>
          <p:cNvSpPr txBox="1"/>
          <p:nvPr/>
        </p:nvSpPr>
        <p:spPr>
          <a:xfrm>
            <a:off x="2041300" y="2222225"/>
            <a:ext cx="623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Laws from PDAPS, </a:t>
            </a:r>
            <a:r>
              <a:rPr lang="en" sz="1300">
                <a:solidFill>
                  <a:schemeClr val="dk1"/>
                </a:solidFill>
              </a:rPr>
              <a:t>E.g. </a:t>
            </a:r>
            <a:r>
              <a:rPr lang="en" sz="1100">
                <a:solidFill>
                  <a:schemeClr val="dk1"/>
                </a:solidFill>
              </a:rPr>
              <a:t>naaddressoaayn(Does the jurisdiction have a naloxone access law?)</a:t>
            </a:r>
            <a:endParaRPr sz="1300"/>
          </a:p>
        </p:txBody>
      </p:sp>
      <p:sp>
        <p:nvSpPr>
          <p:cNvPr id="82" name="Google Shape;82;p16"/>
          <p:cNvSpPr txBox="1"/>
          <p:nvPr/>
        </p:nvSpPr>
        <p:spPr>
          <a:xfrm>
            <a:off x="1760600" y="1838325"/>
            <a:ext cx="3000000" cy="418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600">
                <a:solidFill>
                  <a:schemeClr val="dk1"/>
                </a:solidFill>
              </a:rPr>
              <a:t>Treatment</a:t>
            </a:r>
            <a:r>
              <a:rPr lang="en" sz="1600">
                <a:solidFill>
                  <a:schemeClr val="dk1"/>
                </a:solidFill>
              </a:rPr>
              <a:t> variables:</a:t>
            </a:r>
            <a:endParaRPr/>
          </a:p>
        </p:txBody>
      </p:sp>
      <p:sp>
        <p:nvSpPr>
          <p:cNvPr id="83" name="Google Shape;83;p16"/>
          <p:cNvSpPr txBox="1"/>
          <p:nvPr/>
        </p:nvSpPr>
        <p:spPr>
          <a:xfrm>
            <a:off x="311700" y="4689475"/>
            <a:ext cx="5628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NORC dataset: </a:t>
            </a:r>
            <a:r>
              <a:rPr lang="en" sz="700" u="sng">
                <a:solidFill>
                  <a:schemeClr val="hlink"/>
                </a:solidFill>
                <a:hlinkClick r:id="rId4"/>
              </a:rPr>
              <a:t>https://gss.norc.org/us/en/gss/get-the-data.html</a:t>
            </a:r>
            <a:endParaRPr sz="700"/>
          </a:p>
          <a:p>
            <a:pPr indent="0" lvl="0" marL="0" rtl="0" algn="l">
              <a:spcBef>
                <a:spcPts val="0"/>
              </a:spcBef>
              <a:spcAft>
                <a:spcPts val="0"/>
              </a:spcAft>
              <a:buNone/>
            </a:pPr>
            <a:r>
              <a:rPr lang="en" sz="700"/>
              <a:t>PDAPS dataset: </a:t>
            </a:r>
            <a:r>
              <a:rPr lang="en" sz="700" u="sng">
                <a:solidFill>
                  <a:schemeClr val="hlink"/>
                </a:solidFill>
                <a:hlinkClick r:id="rId5"/>
              </a:rPr>
              <a:t>https://pdaps.org/</a:t>
            </a:r>
            <a:endParaRPr sz="700"/>
          </a:p>
          <a:p>
            <a:pPr indent="0" lvl="0" marL="0" rtl="0" algn="l">
              <a:spcBef>
                <a:spcPts val="0"/>
              </a:spcBef>
              <a:spcAft>
                <a:spcPts val="0"/>
              </a:spcAft>
              <a:buNone/>
            </a:pPr>
            <a:r>
              <a:rPr lang="en" sz="700"/>
              <a:t>CDC WONDER database: </a:t>
            </a:r>
            <a:r>
              <a:rPr lang="en" sz="700" u="sng">
                <a:solidFill>
                  <a:schemeClr val="hlink"/>
                </a:solidFill>
                <a:hlinkClick r:id="rId6"/>
              </a:rPr>
              <a:t>https://wonder.cdc.gov/</a:t>
            </a:r>
            <a:endParaRPr sz="700"/>
          </a:p>
        </p:txBody>
      </p:sp>
      <p:sp>
        <p:nvSpPr>
          <p:cNvPr id="84" name="Google Shape;84;p16"/>
          <p:cNvSpPr txBox="1"/>
          <p:nvPr/>
        </p:nvSpPr>
        <p:spPr>
          <a:xfrm>
            <a:off x="2041300" y="3006325"/>
            <a:ext cx="4493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Opioid death rate (CDC WONDER database)</a:t>
            </a:r>
            <a:endParaRPr sz="1300"/>
          </a:p>
        </p:txBody>
      </p:sp>
      <p:sp>
        <p:nvSpPr>
          <p:cNvPr id="85" name="Google Shape;85;p16"/>
          <p:cNvSpPr txBox="1"/>
          <p:nvPr/>
        </p:nvSpPr>
        <p:spPr>
          <a:xfrm>
            <a:off x="1760600" y="2622425"/>
            <a:ext cx="3000000" cy="418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600">
                <a:solidFill>
                  <a:schemeClr val="dk1"/>
                </a:solidFill>
              </a:rPr>
              <a:t>Outcome</a:t>
            </a:r>
            <a:r>
              <a:rPr lang="en" sz="1600">
                <a:solidFill>
                  <a:schemeClr val="dk1"/>
                </a:solidFill>
              </a:rPr>
              <a:t> variable: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Why Patterns?</a:t>
            </a:r>
            <a:endParaRPr sz="2020"/>
          </a:p>
        </p:txBody>
      </p:sp>
      <p:sp>
        <p:nvSpPr>
          <p:cNvPr id="91" name="Google Shape;91;p17"/>
          <p:cNvSpPr txBox="1"/>
          <p:nvPr>
            <p:ph idx="1" type="body"/>
          </p:nvPr>
        </p:nvSpPr>
        <p:spPr>
          <a:xfrm>
            <a:off x="451650" y="3415900"/>
            <a:ext cx="8240700" cy="671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852"/>
              <a:buFont typeface="Arial"/>
              <a:buNone/>
            </a:pPr>
            <a:r>
              <a:rPr lang="en" sz="1600"/>
              <a:t>Patterns are </a:t>
            </a:r>
            <a:r>
              <a:rPr lang="en" sz="1600"/>
              <a:t>hypotheses that we can test, we need to further confirm if a pattern is useful by checking some metrics of the fitted model such as NRMSE, RMSE, and R-square. </a:t>
            </a:r>
            <a:endParaRPr sz="1600"/>
          </a:p>
        </p:txBody>
      </p:sp>
      <p:sp>
        <p:nvSpPr>
          <p:cNvPr id="92" name="Google Shape;92;p17"/>
          <p:cNvSpPr txBox="1"/>
          <p:nvPr/>
        </p:nvSpPr>
        <p:spPr>
          <a:xfrm>
            <a:off x="256525" y="2215863"/>
            <a:ext cx="2336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An example pattern found by Pattern Miner</a:t>
            </a:r>
            <a:endParaRPr sz="800"/>
          </a:p>
        </p:txBody>
      </p:sp>
      <p:sp>
        <p:nvSpPr>
          <p:cNvPr id="93" name="Google Shape;93;p17"/>
          <p:cNvSpPr txBox="1"/>
          <p:nvPr/>
        </p:nvSpPr>
        <p:spPr>
          <a:xfrm>
            <a:off x="2445500" y="1078225"/>
            <a:ext cx="3000000" cy="418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600">
                <a:solidFill>
                  <a:schemeClr val="dk1"/>
                </a:solidFill>
              </a:rPr>
              <a:t>Patterns</a:t>
            </a:r>
            <a:r>
              <a:rPr lang="en" sz="1600">
                <a:solidFill>
                  <a:schemeClr val="dk1"/>
                </a:solidFill>
              </a:rPr>
              <a:t>:</a:t>
            </a:r>
            <a:endParaRPr/>
          </a:p>
        </p:txBody>
      </p:sp>
      <p:sp>
        <p:nvSpPr>
          <p:cNvPr id="94" name="Google Shape;94;p17"/>
          <p:cNvSpPr txBox="1"/>
          <p:nvPr/>
        </p:nvSpPr>
        <p:spPr>
          <a:xfrm>
            <a:off x="2445500" y="2044950"/>
            <a:ext cx="3000000" cy="418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600">
                <a:solidFill>
                  <a:schemeClr val="dk1"/>
                </a:solidFill>
              </a:rPr>
              <a:t>Why estimate within patterns?</a:t>
            </a:r>
            <a:endParaRPr/>
          </a:p>
        </p:txBody>
      </p:sp>
      <p:pic>
        <p:nvPicPr>
          <p:cNvPr id="95" name="Google Shape;95;p17"/>
          <p:cNvPicPr preferRelativeResize="0"/>
          <p:nvPr/>
        </p:nvPicPr>
        <p:blipFill>
          <a:blip r:embed="rId3">
            <a:alphaModFix/>
          </a:blip>
          <a:stretch>
            <a:fillRect/>
          </a:stretch>
        </p:blipFill>
        <p:spPr>
          <a:xfrm>
            <a:off x="311700" y="1078213"/>
            <a:ext cx="1979325" cy="1096650"/>
          </a:xfrm>
          <a:prstGeom prst="rect">
            <a:avLst/>
          </a:prstGeom>
          <a:noFill/>
          <a:ln>
            <a:noFill/>
          </a:ln>
        </p:spPr>
      </p:pic>
      <p:sp>
        <p:nvSpPr>
          <p:cNvPr id="96" name="Google Shape;96;p17"/>
          <p:cNvSpPr txBox="1"/>
          <p:nvPr/>
        </p:nvSpPr>
        <p:spPr>
          <a:xfrm>
            <a:off x="2489125" y="1389775"/>
            <a:ext cx="612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Patterns are subpopulations that associate with high/low outcome values.</a:t>
            </a:r>
            <a:endParaRPr sz="1300">
              <a:solidFill>
                <a:schemeClr val="dk1"/>
              </a:solidFill>
            </a:endParaRPr>
          </a:p>
          <a:p>
            <a:pPr indent="0" lvl="0" marL="0" rtl="0" algn="l">
              <a:spcBef>
                <a:spcPts val="0"/>
              </a:spcBef>
              <a:spcAft>
                <a:spcPts val="0"/>
              </a:spcAft>
              <a:buNone/>
            </a:pPr>
            <a:r>
              <a:rPr lang="en" sz="1100">
                <a:solidFill>
                  <a:schemeClr val="dk1"/>
                </a:solidFill>
              </a:rPr>
              <a:t>(formed by combination of Intervals, each pattern is a hyperbox in high dimensional space) </a:t>
            </a:r>
            <a:endParaRPr sz="1100">
              <a:solidFill>
                <a:schemeClr val="dk1"/>
              </a:solidFill>
            </a:endParaRPr>
          </a:p>
        </p:txBody>
      </p:sp>
      <p:sp>
        <p:nvSpPr>
          <p:cNvPr id="97" name="Google Shape;97;p17"/>
          <p:cNvSpPr txBox="1"/>
          <p:nvPr/>
        </p:nvSpPr>
        <p:spPr>
          <a:xfrm>
            <a:off x="2445500" y="2523675"/>
            <a:ext cx="54693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Char char="●"/>
            </a:pPr>
            <a:r>
              <a:rPr lang="en" sz="1300">
                <a:solidFill>
                  <a:schemeClr val="dk1"/>
                </a:solidFill>
              </a:rPr>
              <a:t>Prediction Accuracy (Less noisy region)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Pre-filter interesting laws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More Overlapping (Law classes(0/1) are </a:t>
            </a:r>
            <a:r>
              <a:rPr lang="en" sz="1300">
                <a:solidFill>
                  <a:schemeClr val="dk1"/>
                </a:solidFill>
              </a:rPr>
              <a:t>more</a:t>
            </a:r>
            <a:r>
              <a:rPr lang="en" sz="1300">
                <a:solidFill>
                  <a:schemeClr val="dk1"/>
                </a:solidFill>
              </a:rPr>
              <a:t> balanced) </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Why BART?</a:t>
            </a:r>
            <a:endParaRPr sz="2020"/>
          </a:p>
        </p:txBody>
      </p:sp>
      <p:sp>
        <p:nvSpPr>
          <p:cNvPr id="103" name="Google Shape;103;p18"/>
          <p:cNvSpPr txBox="1"/>
          <p:nvPr/>
        </p:nvSpPr>
        <p:spPr>
          <a:xfrm>
            <a:off x="3947550" y="2934588"/>
            <a:ext cx="1248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An i</a:t>
            </a:r>
            <a:r>
              <a:rPr lang="en" sz="800"/>
              <a:t>llustration</a:t>
            </a:r>
            <a:r>
              <a:rPr lang="en" sz="800"/>
              <a:t> of BART</a:t>
            </a:r>
            <a:endParaRPr sz="800"/>
          </a:p>
        </p:txBody>
      </p:sp>
      <p:sp>
        <p:nvSpPr>
          <p:cNvPr id="104" name="Google Shape;104;p18"/>
          <p:cNvSpPr txBox="1"/>
          <p:nvPr/>
        </p:nvSpPr>
        <p:spPr>
          <a:xfrm>
            <a:off x="982950" y="3242400"/>
            <a:ext cx="71781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If ignorability holds conditional on </a:t>
            </a:r>
            <a:r>
              <a:rPr i="1" lang="en" sz="1300">
                <a:solidFill>
                  <a:schemeClr val="dk1"/>
                </a:solidFill>
                <a:latin typeface="Times New Roman"/>
                <a:ea typeface="Times New Roman"/>
                <a:cs typeface="Times New Roman"/>
                <a:sym typeface="Times New Roman"/>
              </a:rPr>
              <a:t>x</a:t>
            </a:r>
            <a:r>
              <a:rPr lang="en" sz="1300">
                <a:solidFill>
                  <a:schemeClr val="dk1"/>
                </a:solidFill>
              </a:rPr>
              <a:t>, that is, </a:t>
            </a:r>
            <a:r>
              <a:rPr i="1" lang="en" sz="1300">
                <a:solidFill>
                  <a:schemeClr val="dk1"/>
                </a:solidFill>
                <a:latin typeface="Times New Roman"/>
                <a:ea typeface="Times New Roman"/>
                <a:cs typeface="Times New Roman"/>
                <a:sym typeface="Times New Roman"/>
              </a:rPr>
              <a:t>Y</a:t>
            </a:r>
            <a:r>
              <a:rPr lang="en" sz="1300">
                <a:solidFill>
                  <a:schemeClr val="dk1"/>
                </a:solidFill>
                <a:latin typeface="Times New Roman"/>
                <a:ea typeface="Times New Roman"/>
                <a:cs typeface="Times New Roman"/>
                <a:sym typeface="Times New Roman"/>
              </a:rPr>
              <a:t>(0)</a:t>
            </a:r>
            <a:r>
              <a:rPr i="1" lang="en" sz="1300">
                <a:solidFill>
                  <a:schemeClr val="dk1"/>
                </a:solidFill>
                <a:latin typeface="Times New Roman"/>
                <a:ea typeface="Times New Roman"/>
                <a:cs typeface="Times New Roman"/>
                <a:sym typeface="Times New Roman"/>
              </a:rPr>
              <a:t>,Y</a:t>
            </a:r>
            <a:r>
              <a:rPr lang="en" sz="1300">
                <a:solidFill>
                  <a:schemeClr val="dk1"/>
                </a:solidFill>
                <a:latin typeface="Times New Roman"/>
                <a:ea typeface="Times New Roman"/>
                <a:cs typeface="Times New Roman"/>
                <a:sym typeface="Times New Roman"/>
              </a:rPr>
              <a:t>(1)</a:t>
            </a:r>
            <a:r>
              <a:rPr i="1" lang="en" sz="13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a:t>
            </a:r>
            <a:r>
              <a:rPr i="1" lang="en" sz="1300">
                <a:solidFill>
                  <a:schemeClr val="dk1"/>
                </a:solidFill>
                <a:latin typeface="Times New Roman"/>
                <a:ea typeface="Times New Roman"/>
                <a:cs typeface="Times New Roman"/>
                <a:sym typeface="Times New Roman"/>
              </a:rPr>
              <a:t> Z | X = x</a:t>
            </a:r>
            <a:r>
              <a:rPr lang="en" sz="1300">
                <a:solidFill>
                  <a:schemeClr val="dk1"/>
                </a:solidFill>
              </a:rPr>
              <a:t>, the,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ctr">
              <a:spcBef>
                <a:spcPts val="0"/>
              </a:spcBef>
              <a:spcAft>
                <a:spcPts val="0"/>
              </a:spcAft>
              <a:buNone/>
            </a:pPr>
            <a:r>
              <a:rPr i="1" lang="en" sz="1300">
                <a:solidFill>
                  <a:schemeClr val="dk1"/>
                </a:solidFill>
                <a:latin typeface="Times New Roman"/>
                <a:ea typeface="Times New Roman"/>
                <a:cs typeface="Times New Roman"/>
                <a:sym typeface="Times New Roman"/>
              </a:rPr>
              <a:t>E</a:t>
            </a:r>
            <a:r>
              <a:rPr lang="en" sz="1300">
                <a:solidFill>
                  <a:schemeClr val="dk1"/>
                </a:solidFill>
                <a:latin typeface="Times New Roman"/>
                <a:ea typeface="Times New Roman"/>
                <a:cs typeface="Times New Roman"/>
                <a:sym typeface="Times New Roman"/>
              </a:rPr>
              <a:t>[</a:t>
            </a:r>
            <a:r>
              <a:rPr i="1" lang="en" sz="1300">
                <a:solidFill>
                  <a:schemeClr val="dk1"/>
                </a:solidFill>
                <a:latin typeface="Times New Roman"/>
                <a:ea typeface="Times New Roman"/>
                <a:cs typeface="Times New Roman"/>
                <a:sym typeface="Times New Roman"/>
              </a:rPr>
              <a:t>Y</a:t>
            </a:r>
            <a:r>
              <a:rPr lang="en" sz="1300">
                <a:solidFill>
                  <a:schemeClr val="dk1"/>
                </a:solidFill>
                <a:latin typeface="Times New Roman"/>
                <a:ea typeface="Times New Roman"/>
                <a:cs typeface="Times New Roman"/>
                <a:sym typeface="Times New Roman"/>
              </a:rPr>
              <a:t>(0) | </a:t>
            </a:r>
            <a:r>
              <a:rPr i="1" lang="en" sz="1300">
                <a:solidFill>
                  <a:schemeClr val="dk1"/>
                </a:solidFill>
                <a:latin typeface="Times New Roman"/>
                <a:ea typeface="Times New Roman"/>
                <a:cs typeface="Times New Roman"/>
                <a:sym typeface="Times New Roman"/>
              </a:rPr>
              <a:t>X</a:t>
            </a:r>
            <a:r>
              <a:rPr lang="en" sz="1300">
                <a:solidFill>
                  <a:schemeClr val="dk1"/>
                </a:solidFill>
                <a:latin typeface="Times New Roman"/>
                <a:ea typeface="Times New Roman"/>
                <a:cs typeface="Times New Roman"/>
                <a:sym typeface="Times New Roman"/>
              </a:rPr>
              <a:t> = </a:t>
            </a:r>
            <a:r>
              <a:rPr i="1" lang="en" sz="1300">
                <a:solidFill>
                  <a:schemeClr val="dk1"/>
                </a:solidFill>
                <a:latin typeface="Times New Roman"/>
                <a:ea typeface="Times New Roman"/>
                <a:cs typeface="Times New Roman"/>
                <a:sym typeface="Times New Roman"/>
              </a:rPr>
              <a:t>x</a:t>
            </a:r>
            <a:r>
              <a:rPr lang="en" sz="1300">
                <a:solidFill>
                  <a:schemeClr val="dk1"/>
                </a:solidFill>
                <a:latin typeface="Times New Roman"/>
                <a:ea typeface="Times New Roman"/>
                <a:cs typeface="Times New Roman"/>
                <a:sym typeface="Times New Roman"/>
              </a:rPr>
              <a:t>] =</a:t>
            </a:r>
            <a:r>
              <a:rPr i="1" lang="en" sz="1300">
                <a:solidFill>
                  <a:schemeClr val="dk1"/>
                </a:solidFill>
                <a:latin typeface="Times New Roman"/>
                <a:ea typeface="Times New Roman"/>
                <a:cs typeface="Times New Roman"/>
                <a:sym typeface="Times New Roman"/>
              </a:rPr>
              <a:t> E</a:t>
            </a:r>
            <a:r>
              <a:rPr lang="en" sz="1300">
                <a:solidFill>
                  <a:schemeClr val="dk1"/>
                </a:solidFill>
                <a:latin typeface="Times New Roman"/>
                <a:ea typeface="Times New Roman"/>
                <a:cs typeface="Times New Roman"/>
                <a:sym typeface="Times New Roman"/>
              </a:rPr>
              <a:t>[</a:t>
            </a:r>
            <a:r>
              <a:rPr i="1" lang="en" sz="1300">
                <a:solidFill>
                  <a:schemeClr val="dk1"/>
                </a:solidFill>
                <a:latin typeface="Times New Roman"/>
                <a:ea typeface="Times New Roman"/>
                <a:cs typeface="Times New Roman"/>
                <a:sym typeface="Times New Roman"/>
              </a:rPr>
              <a:t>Y</a:t>
            </a:r>
            <a:r>
              <a:rPr lang="en" sz="1300">
                <a:solidFill>
                  <a:schemeClr val="dk1"/>
                </a:solidFill>
                <a:latin typeface="Times New Roman"/>
                <a:ea typeface="Times New Roman"/>
                <a:cs typeface="Times New Roman"/>
                <a:sym typeface="Times New Roman"/>
              </a:rPr>
              <a:t> | </a:t>
            </a:r>
            <a:r>
              <a:rPr i="1" lang="en" sz="1300">
                <a:solidFill>
                  <a:schemeClr val="dk1"/>
                </a:solidFill>
                <a:latin typeface="Times New Roman"/>
                <a:ea typeface="Times New Roman"/>
                <a:cs typeface="Times New Roman"/>
                <a:sym typeface="Times New Roman"/>
              </a:rPr>
              <a:t>Z</a:t>
            </a:r>
            <a:r>
              <a:rPr lang="en" sz="1300">
                <a:solidFill>
                  <a:schemeClr val="dk1"/>
                </a:solidFill>
                <a:latin typeface="Times New Roman"/>
                <a:ea typeface="Times New Roman"/>
                <a:cs typeface="Times New Roman"/>
                <a:sym typeface="Times New Roman"/>
              </a:rPr>
              <a:t> = 0, </a:t>
            </a:r>
            <a:r>
              <a:rPr i="1" lang="en" sz="1300">
                <a:solidFill>
                  <a:schemeClr val="dk1"/>
                </a:solidFill>
                <a:latin typeface="Times New Roman"/>
                <a:ea typeface="Times New Roman"/>
                <a:cs typeface="Times New Roman"/>
                <a:sym typeface="Times New Roman"/>
              </a:rPr>
              <a:t>X</a:t>
            </a:r>
            <a:r>
              <a:rPr lang="en" sz="1300">
                <a:solidFill>
                  <a:schemeClr val="dk1"/>
                </a:solidFill>
                <a:latin typeface="Times New Roman"/>
                <a:ea typeface="Times New Roman"/>
                <a:cs typeface="Times New Roman"/>
                <a:sym typeface="Times New Roman"/>
              </a:rPr>
              <a:t> = </a:t>
            </a:r>
            <a:r>
              <a:rPr i="1" lang="en" sz="1300">
                <a:solidFill>
                  <a:schemeClr val="dk1"/>
                </a:solidFill>
                <a:latin typeface="Times New Roman"/>
                <a:ea typeface="Times New Roman"/>
                <a:cs typeface="Times New Roman"/>
                <a:sym typeface="Times New Roman"/>
              </a:rPr>
              <a:t>x</a:t>
            </a:r>
            <a:r>
              <a:rPr lang="en" sz="1300">
                <a:solidFill>
                  <a:schemeClr val="dk1"/>
                </a:solidFill>
                <a:latin typeface="Times New Roman"/>
                <a:ea typeface="Times New Roman"/>
                <a:cs typeface="Times New Roman"/>
                <a:sym typeface="Times New Roman"/>
              </a:rPr>
              <a:t>] = </a:t>
            </a:r>
            <a:r>
              <a:rPr i="1" lang="en" sz="1300">
                <a:solidFill>
                  <a:schemeClr val="dk1"/>
                </a:solidFill>
                <a:latin typeface="Times New Roman"/>
                <a:ea typeface="Times New Roman"/>
                <a:cs typeface="Times New Roman"/>
                <a:sym typeface="Times New Roman"/>
              </a:rPr>
              <a:t>f </a:t>
            </a:r>
            <a:r>
              <a:rPr lang="en" sz="1300">
                <a:solidFill>
                  <a:schemeClr val="dk1"/>
                </a:solidFill>
                <a:latin typeface="Times New Roman"/>
                <a:ea typeface="Times New Roman"/>
                <a:cs typeface="Times New Roman"/>
                <a:sym typeface="Times New Roman"/>
              </a:rPr>
              <a:t>(0, </a:t>
            </a:r>
            <a:r>
              <a:rPr i="1" lang="en" sz="1300">
                <a:solidFill>
                  <a:schemeClr val="dk1"/>
                </a:solidFill>
                <a:latin typeface="Times New Roman"/>
                <a:ea typeface="Times New Roman"/>
                <a:cs typeface="Times New Roman"/>
                <a:sym typeface="Times New Roman"/>
              </a:rPr>
              <a:t>x</a:t>
            </a:r>
            <a:r>
              <a:rPr lang="en" sz="1300">
                <a:solidFill>
                  <a:schemeClr val="dk1"/>
                </a:solidFill>
                <a:latin typeface="Times New Roman"/>
                <a:ea typeface="Times New Roman"/>
                <a:cs typeface="Times New Roman"/>
                <a:sym typeface="Times New Roman"/>
              </a:rPr>
              <a:t>)</a:t>
            </a:r>
            <a:r>
              <a:rPr lang="en" sz="1300">
                <a:solidFill>
                  <a:schemeClr val="dk1"/>
                </a:solidFill>
              </a:rPr>
              <a:t> and </a:t>
            </a:r>
            <a:r>
              <a:rPr i="1" lang="en" sz="1300">
                <a:solidFill>
                  <a:schemeClr val="dk1"/>
                </a:solidFill>
                <a:latin typeface="Times New Roman"/>
                <a:ea typeface="Times New Roman"/>
                <a:cs typeface="Times New Roman"/>
                <a:sym typeface="Times New Roman"/>
              </a:rPr>
              <a:t>E</a:t>
            </a:r>
            <a:r>
              <a:rPr lang="en" sz="1300">
                <a:solidFill>
                  <a:schemeClr val="dk1"/>
                </a:solidFill>
                <a:latin typeface="Times New Roman"/>
                <a:ea typeface="Times New Roman"/>
                <a:cs typeface="Times New Roman"/>
                <a:sym typeface="Times New Roman"/>
              </a:rPr>
              <a:t>[</a:t>
            </a:r>
            <a:r>
              <a:rPr i="1" lang="en" sz="1300">
                <a:solidFill>
                  <a:schemeClr val="dk1"/>
                </a:solidFill>
                <a:latin typeface="Times New Roman"/>
                <a:ea typeface="Times New Roman"/>
                <a:cs typeface="Times New Roman"/>
                <a:sym typeface="Times New Roman"/>
              </a:rPr>
              <a:t>Y</a:t>
            </a:r>
            <a:r>
              <a:rPr lang="en" sz="1300">
                <a:solidFill>
                  <a:schemeClr val="dk1"/>
                </a:solidFill>
                <a:latin typeface="Times New Roman"/>
                <a:ea typeface="Times New Roman"/>
                <a:cs typeface="Times New Roman"/>
                <a:sym typeface="Times New Roman"/>
              </a:rPr>
              <a:t>(1) | </a:t>
            </a:r>
            <a:r>
              <a:rPr i="1" lang="en" sz="1300">
                <a:solidFill>
                  <a:schemeClr val="dk1"/>
                </a:solidFill>
                <a:latin typeface="Times New Roman"/>
                <a:ea typeface="Times New Roman"/>
                <a:cs typeface="Times New Roman"/>
                <a:sym typeface="Times New Roman"/>
              </a:rPr>
              <a:t>X</a:t>
            </a:r>
            <a:r>
              <a:rPr lang="en" sz="1300">
                <a:solidFill>
                  <a:schemeClr val="dk1"/>
                </a:solidFill>
                <a:latin typeface="Times New Roman"/>
                <a:ea typeface="Times New Roman"/>
                <a:cs typeface="Times New Roman"/>
                <a:sym typeface="Times New Roman"/>
              </a:rPr>
              <a:t> = </a:t>
            </a:r>
            <a:r>
              <a:rPr i="1" lang="en" sz="1300">
                <a:solidFill>
                  <a:schemeClr val="dk1"/>
                </a:solidFill>
                <a:latin typeface="Times New Roman"/>
                <a:ea typeface="Times New Roman"/>
                <a:cs typeface="Times New Roman"/>
                <a:sym typeface="Times New Roman"/>
              </a:rPr>
              <a:t>x</a:t>
            </a:r>
            <a:r>
              <a:rPr lang="en" sz="1300">
                <a:solidFill>
                  <a:schemeClr val="dk1"/>
                </a:solidFill>
                <a:latin typeface="Times New Roman"/>
                <a:ea typeface="Times New Roman"/>
                <a:cs typeface="Times New Roman"/>
                <a:sym typeface="Times New Roman"/>
              </a:rPr>
              <a:t>] = </a:t>
            </a:r>
            <a:r>
              <a:rPr i="1" lang="en" sz="1300">
                <a:solidFill>
                  <a:schemeClr val="dk1"/>
                </a:solidFill>
                <a:latin typeface="Times New Roman"/>
                <a:ea typeface="Times New Roman"/>
                <a:cs typeface="Times New Roman"/>
                <a:sym typeface="Times New Roman"/>
              </a:rPr>
              <a:t>E</a:t>
            </a:r>
            <a:r>
              <a:rPr lang="en" sz="1300">
                <a:solidFill>
                  <a:schemeClr val="dk1"/>
                </a:solidFill>
                <a:latin typeface="Times New Roman"/>
                <a:ea typeface="Times New Roman"/>
                <a:cs typeface="Times New Roman"/>
                <a:sym typeface="Times New Roman"/>
              </a:rPr>
              <a:t>[</a:t>
            </a:r>
            <a:r>
              <a:rPr i="1" lang="en" sz="1300">
                <a:solidFill>
                  <a:schemeClr val="dk1"/>
                </a:solidFill>
                <a:latin typeface="Times New Roman"/>
                <a:ea typeface="Times New Roman"/>
                <a:cs typeface="Times New Roman"/>
                <a:sym typeface="Times New Roman"/>
              </a:rPr>
              <a:t>Y</a:t>
            </a:r>
            <a:r>
              <a:rPr lang="en" sz="1300">
                <a:solidFill>
                  <a:schemeClr val="dk1"/>
                </a:solidFill>
                <a:latin typeface="Times New Roman"/>
                <a:ea typeface="Times New Roman"/>
                <a:cs typeface="Times New Roman"/>
                <a:sym typeface="Times New Roman"/>
              </a:rPr>
              <a:t> | </a:t>
            </a:r>
            <a:r>
              <a:rPr i="1" lang="en" sz="1300">
                <a:solidFill>
                  <a:schemeClr val="dk1"/>
                </a:solidFill>
                <a:latin typeface="Times New Roman"/>
                <a:ea typeface="Times New Roman"/>
                <a:cs typeface="Times New Roman"/>
                <a:sym typeface="Times New Roman"/>
              </a:rPr>
              <a:t>Z</a:t>
            </a:r>
            <a:r>
              <a:rPr lang="en" sz="1300">
                <a:solidFill>
                  <a:schemeClr val="dk1"/>
                </a:solidFill>
                <a:latin typeface="Times New Roman"/>
                <a:ea typeface="Times New Roman"/>
                <a:cs typeface="Times New Roman"/>
                <a:sym typeface="Times New Roman"/>
              </a:rPr>
              <a:t> = 1, </a:t>
            </a:r>
            <a:r>
              <a:rPr i="1" lang="en" sz="1300">
                <a:solidFill>
                  <a:schemeClr val="dk1"/>
                </a:solidFill>
                <a:latin typeface="Times New Roman"/>
                <a:ea typeface="Times New Roman"/>
                <a:cs typeface="Times New Roman"/>
                <a:sym typeface="Times New Roman"/>
              </a:rPr>
              <a:t>X</a:t>
            </a:r>
            <a:r>
              <a:rPr lang="en" sz="1300">
                <a:solidFill>
                  <a:schemeClr val="dk1"/>
                </a:solidFill>
                <a:latin typeface="Times New Roman"/>
                <a:ea typeface="Times New Roman"/>
                <a:cs typeface="Times New Roman"/>
                <a:sym typeface="Times New Roman"/>
              </a:rPr>
              <a:t> = </a:t>
            </a:r>
            <a:r>
              <a:rPr i="1" lang="en" sz="1300">
                <a:solidFill>
                  <a:schemeClr val="dk1"/>
                </a:solidFill>
                <a:latin typeface="Times New Roman"/>
                <a:ea typeface="Times New Roman"/>
                <a:cs typeface="Times New Roman"/>
                <a:sym typeface="Times New Roman"/>
              </a:rPr>
              <a:t>x</a:t>
            </a:r>
            <a:r>
              <a:rPr lang="en" sz="1300">
                <a:solidFill>
                  <a:schemeClr val="dk1"/>
                </a:solidFill>
                <a:latin typeface="Times New Roman"/>
                <a:ea typeface="Times New Roman"/>
                <a:cs typeface="Times New Roman"/>
                <a:sym typeface="Times New Roman"/>
              </a:rPr>
              <a:t>] = </a:t>
            </a:r>
            <a:r>
              <a:rPr i="1" lang="en" sz="1300">
                <a:solidFill>
                  <a:schemeClr val="dk1"/>
                </a:solidFill>
                <a:latin typeface="Times New Roman"/>
                <a:ea typeface="Times New Roman"/>
                <a:cs typeface="Times New Roman"/>
                <a:sym typeface="Times New Roman"/>
              </a:rPr>
              <a:t>f </a:t>
            </a:r>
            <a:r>
              <a:rPr lang="en" sz="1300">
                <a:solidFill>
                  <a:schemeClr val="dk1"/>
                </a:solidFill>
                <a:latin typeface="Times New Roman"/>
                <a:ea typeface="Times New Roman"/>
                <a:cs typeface="Times New Roman"/>
                <a:sym typeface="Times New Roman"/>
              </a:rPr>
              <a:t>(1, </a:t>
            </a:r>
            <a:r>
              <a:rPr i="1" lang="en" sz="1300">
                <a:solidFill>
                  <a:schemeClr val="dk1"/>
                </a:solidFill>
                <a:latin typeface="Times New Roman"/>
                <a:ea typeface="Times New Roman"/>
                <a:cs typeface="Times New Roman"/>
                <a:sym typeface="Times New Roman"/>
              </a:rPr>
              <a:t>x</a:t>
            </a:r>
            <a:r>
              <a:rPr lang="en" sz="1300">
                <a:solidFill>
                  <a:schemeClr val="dk1"/>
                </a:solidFill>
                <a:latin typeface="Times New Roman"/>
                <a:ea typeface="Times New Roman"/>
                <a:cs typeface="Times New Roman"/>
                <a:sym typeface="Times New Roman"/>
              </a:rPr>
              <a:t>)</a:t>
            </a:r>
            <a:r>
              <a:rPr lang="en" sz="1300">
                <a:solidFill>
                  <a:schemeClr val="dk1"/>
                </a:solidFill>
              </a:rPr>
              <a:t>.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i="1" lang="en" sz="1200">
                <a:solidFill>
                  <a:schemeClr val="dk1"/>
                </a:solidFill>
              </a:rPr>
              <a:t>“In principle, any method that flexibly estimates </a:t>
            </a:r>
            <a:r>
              <a:rPr i="1" lang="en" sz="1200">
                <a:solidFill>
                  <a:schemeClr val="dk1"/>
                </a:solidFill>
                <a:latin typeface="Times New Roman"/>
                <a:ea typeface="Times New Roman"/>
                <a:cs typeface="Times New Roman"/>
                <a:sym typeface="Times New Roman"/>
              </a:rPr>
              <a:t>f</a:t>
            </a:r>
            <a:r>
              <a:rPr i="1" lang="en" sz="1200">
                <a:solidFill>
                  <a:schemeClr val="dk1"/>
                </a:solidFill>
              </a:rPr>
              <a:t> could be used to model these conditional expectations. BART has some potentially important advantages over alternative methods such as random forests, boosting, and neural nets.”</a:t>
            </a:r>
            <a:endParaRPr i="1" sz="1000">
              <a:solidFill>
                <a:schemeClr val="dk1"/>
              </a:solidFill>
            </a:endParaRPr>
          </a:p>
        </p:txBody>
      </p:sp>
      <p:sp>
        <p:nvSpPr>
          <p:cNvPr id="105" name="Google Shape;105;p18"/>
          <p:cNvSpPr txBox="1"/>
          <p:nvPr/>
        </p:nvSpPr>
        <p:spPr>
          <a:xfrm>
            <a:off x="311700" y="4836925"/>
            <a:ext cx="7713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rPr>
              <a:t>Hill, J. L. (2011). Bayesian Nonparametric Modeling for Causal Inference. Journal of Computational and Graphical Statistics, 20(1), 217–240. https://doi.org/10.1198/jcgs.2010.08162</a:t>
            </a:r>
            <a:endParaRPr/>
          </a:p>
        </p:txBody>
      </p:sp>
      <p:pic>
        <p:nvPicPr>
          <p:cNvPr id="106" name="Google Shape;106;p18"/>
          <p:cNvPicPr preferRelativeResize="0"/>
          <p:nvPr/>
        </p:nvPicPr>
        <p:blipFill>
          <a:blip r:embed="rId3">
            <a:alphaModFix/>
          </a:blip>
          <a:stretch>
            <a:fillRect/>
          </a:stretch>
        </p:blipFill>
        <p:spPr>
          <a:xfrm>
            <a:off x="2385075" y="570475"/>
            <a:ext cx="4498000" cy="24198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Methodology</a:t>
            </a:r>
            <a:endParaRPr sz="2020"/>
          </a:p>
        </p:txBody>
      </p:sp>
      <p:sp>
        <p:nvSpPr>
          <p:cNvPr id="112" name="Google Shape;112;p19"/>
          <p:cNvSpPr txBox="1"/>
          <p:nvPr/>
        </p:nvSpPr>
        <p:spPr>
          <a:xfrm>
            <a:off x="666100" y="859200"/>
            <a:ext cx="7805700" cy="886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600">
                <a:solidFill>
                  <a:schemeClr val="dk1"/>
                </a:solidFill>
              </a:rPr>
              <a:t>Filter Subgroups</a:t>
            </a:r>
            <a:r>
              <a:rPr b="1" lang="en" sz="1600">
                <a:solidFill>
                  <a:schemeClr val="dk1"/>
                </a:solidFill>
              </a:rPr>
              <a:t>: </a:t>
            </a:r>
            <a:r>
              <a:rPr lang="en" sz="1600">
                <a:solidFill>
                  <a:schemeClr val="dk1"/>
                </a:solidFill>
              </a:rPr>
              <a:t>From AK Analyst, we select the pattern that at least has one law and has at least one covariate. The subgroup is determined by covariate(s) intervals and the law(s) within the pattern will be tested. </a:t>
            </a:r>
            <a:endParaRPr>
              <a:solidFill>
                <a:schemeClr val="dk1"/>
              </a:solidFill>
            </a:endParaRPr>
          </a:p>
        </p:txBody>
      </p:sp>
      <p:sp>
        <p:nvSpPr>
          <p:cNvPr id="113" name="Google Shape;113;p19"/>
          <p:cNvSpPr txBox="1"/>
          <p:nvPr/>
        </p:nvSpPr>
        <p:spPr>
          <a:xfrm>
            <a:off x="669150" y="1932975"/>
            <a:ext cx="7805700" cy="886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600">
                <a:solidFill>
                  <a:schemeClr val="dk1"/>
                </a:solidFill>
              </a:rPr>
              <a:t>Test Model Reliability</a:t>
            </a:r>
            <a:r>
              <a:rPr b="1" lang="en" sz="1600">
                <a:solidFill>
                  <a:schemeClr val="dk1"/>
                </a:solidFill>
              </a:rPr>
              <a:t>: </a:t>
            </a:r>
            <a:r>
              <a:rPr lang="en" sz="1600">
                <a:solidFill>
                  <a:schemeClr val="dk1"/>
                </a:solidFill>
              </a:rPr>
              <a:t>We slightly adjust the intervals and perform k-fold cross validation using metrics like Normalized RMSE</a:t>
            </a:r>
            <a:r>
              <a:rPr lang="en" sz="1600">
                <a:solidFill>
                  <a:schemeClr val="dk1"/>
                </a:solidFill>
              </a:rPr>
              <a:t>. (Model is </a:t>
            </a:r>
            <a:r>
              <a:rPr lang="en" sz="1600">
                <a:solidFill>
                  <a:schemeClr val="dk1"/>
                </a:solidFill>
              </a:rPr>
              <a:t>trustworthy</a:t>
            </a:r>
            <a:r>
              <a:rPr lang="en" sz="1600">
                <a:solidFill>
                  <a:schemeClr val="dk1"/>
                </a:solidFill>
              </a:rPr>
              <a:t> if mean NRMSE&lt;0.2</a:t>
            </a:r>
            <a:r>
              <a:rPr lang="en" sz="1600">
                <a:solidFill>
                  <a:schemeClr val="dk1"/>
                </a:solidFill>
              </a:rPr>
              <a:t>)</a:t>
            </a:r>
            <a:endParaRPr>
              <a:solidFill>
                <a:schemeClr val="dk1"/>
              </a:solidFill>
            </a:endParaRPr>
          </a:p>
        </p:txBody>
      </p:sp>
      <p:sp>
        <p:nvSpPr>
          <p:cNvPr id="114" name="Google Shape;114;p19"/>
          <p:cNvSpPr txBox="1"/>
          <p:nvPr/>
        </p:nvSpPr>
        <p:spPr>
          <a:xfrm>
            <a:off x="669150" y="2869700"/>
            <a:ext cx="7805700" cy="886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600">
                <a:solidFill>
                  <a:schemeClr val="dk1"/>
                </a:solidFill>
              </a:rPr>
              <a:t>Estimate Outcomes</a:t>
            </a:r>
            <a:r>
              <a:rPr b="1" lang="en" sz="1600">
                <a:solidFill>
                  <a:schemeClr val="dk1"/>
                </a:solidFill>
              </a:rPr>
              <a:t>: </a:t>
            </a:r>
            <a:r>
              <a:rPr lang="en" sz="1600">
                <a:solidFill>
                  <a:schemeClr val="dk1"/>
                </a:solidFill>
              </a:rPr>
              <a:t>Train a BART model on subgroup data, and estimate death rate differential under both conditions(Law=0 and Law=1, one of them is counterfactual)</a:t>
            </a:r>
            <a:endParaRPr>
              <a:solidFill>
                <a:schemeClr val="dk1"/>
              </a:solidFill>
            </a:endParaRPr>
          </a:p>
        </p:txBody>
      </p:sp>
      <p:sp>
        <p:nvSpPr>
          <p:cNvPr id="115" name="Google Shape;115;p19"/>
          <p:cNvSpPr txBox="1"/>
          <p:nvPr/>
        </p:nvSpPr>
        <p:spPr>
          <a:xfrm>
            <a:off x="669150" y="3915175"/>
            <a:ext cx="7805700" cy="652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600">
                <a:solidFill>
                  <a:schemeClr val="dk1"/>
                </a:solidFill>
              </a:rPr>
              <a:t>Refute Estimates</a:t>
            </a:r>
            <a:r>
              <a:rPr b="1" lang="en" sz="1600">
                <a:solidFill>
                  <a:schemeClr val="dk1"/>
                </a:solidFill>
              </a:rPr>
              <a:t>: </a:t>
            </a:r>
            <a:r>
              <a:rPr lang="en" sz="1600">
                <a:solidFill>
                  <a:schemeClr val="dk1"/>
                </a:solidFill>
              </a:rPr>
              <a:t>Perform Permutation Test, Mann-Whitney U Test and Paired Samples t-Test on the estimated samples.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Result</a:t>
            </a:r>
            <a:endParaRPr sz="2020"/>
          </a:p>
        </p:txBody>
      </p:sp>
      <p:pic>
        <p:nvPicPr>
          <p:cNvPr id="121" name="Google Shape;121;p20"/>
          <p:cNvPicPr preferRelativeResize="0"/>
          <p:nvPr/>
        </p:nvPicPr>
        <p:blipFill>
          <a:blip r:embed="rId3">
            <a:alphaModFix/>
          </a:blip>
          <a:stretch>
            <a:fillRect/>
          </a:stretch>
        </p:blipFill>
        <p:spPr>
          <a:xfrm>
            <a:off x="4754573" y="762425"/>
            <a:ext cx="4131452" cy="2478872"/>
          </a:xfrm>
          <a:prstGeom prst="rect">
            <a:avLst/>
          </a:prstGeom>
          <a:noFill/>
          <a:ln>
            <a:noFill/>
          </a:ln>
        </p:spPr>
      </p:pic>
      <p:pic>
        <p:nvPicPr>
          <p:cNvPr id="122" name="Google Shape;122;p20"/>
          <p:cNvPicPr preferRelativeResize="0"/>
          <p:nvPr/>
        </p:nvPicPr>
        <p:blipFill>
          <a:blip r:embed="rId4">
            <a:alphaModFix/>
          </a:blip>
          <a:stretch>
            <a:fillRect/>
          </a:stretch>
        </p:blipFill>
        <p:spPr>
          <a:xfrm>
            <a:off x="447875" y="780735"/>
            <a:ext cx="4070450" cy="2442266"/>
          </a:xfrm>
          <a:prstGeom prst="rect">
            <a:avLst/>
          </a:prstGeom>
          <a:noFill/>
          <a:ln>
            <a:noFill/>
          </a:ln>
        </p:spPr>
      </p:pic>
      <p:pic>
        <p:nvPicPr>
          <p:cNvPr id="123" name="Google Shape;123;p20"/>
          <p:cNvPicPr preferRelativeResize="0"/>
          <p:nvPr/>
        </p:nvPicPr>
        <p:blipFill>
          <a:blip r:embed="rId5">
            <a:alphaModFix/>
          </a:blip>
          <a:stretch>
            <a:fillRect/>
          </a:stretch>
        </p:blipFill>
        <p:spPr>
          <a:xfrm>
            <a:off x="6669100" y="3273875"/>
            <a:ext cx="1875200" cy="1608425"/>
          </a:xfrm>
          <a:prstGeom prst="rect">
            <a:avLst/>
          </a:prstGeom>
          <a:noFill/>
          <a:ln>
            <a:noFill/>
          </a:ln>
        </p:spPr>
      </p:pic>
      <p:sp>
        <p:nvSpPr>
          <p:cNvPr id="124" name="Google Shape;124;p20"/>
          <p:cNvSpPr txBox="1"/>
          <p:nvPr/>
        </p:nvSpPr>
        <p:spPr>
          <a:xfrm>
            <a:off x="263100" y="3351275"/>
            <a:ext cx="67416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1"/>
                </a:solidFill>
              </a:rPr>
              <a:t>Unlike simulated data, which shows a distinct difference between treated and control groups, estimating the death rate differential, even for subpopulations, is challenging. However, based on the charts, the BART model still provides reasonably accurate results.</a:t>
            </a:r>
            <a:endParaRPr>
              <a:solidFill>
                <a:schemeClr val="dk1"/>
              </a:solidFill>
            </a:endParaRPr>
          </a:p>
        </p:txBody>
      </p:sp>
      <p:sp>
        <p:nvSpPr>
          <p:cNvPr id="125" name="Google Shape;125;p20"/>
          <p:cNvSpPr txBox="1"/>
          <p:nvPr/>
        </p:nvSpPr>
        <p:spPr>
          <a:xfrm>
            <a:off x="6257700" y="4789500"/>
            <a:ext cx="2886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An example of BART fit on simulated data</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157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Naloxone Overdose Prevention Laws</a:t>
            </a:r>
            <a:endParaRPr sz="2020"/>
          </a:p>
        </p:txBody>
      </p:sp>
      <p:sp>
        <p:nvSpPr>
          <p:cNvPr id="131" name="Google Shape;131;p21"/>
          <p:cNvSpPr txBox="1"/>
          <p:nvPr>
            <p:ph idx="1" type="body"/>
          </p:nvPr>
        </p:nvSpPr>
        <p:spPr>
          <a:xfrm>
            <a:off x="294925" y="4057025"/>
            <a:ext cx="8682300" cy="765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b="1" lang="en"/>
              <a:t>Insight</a:t>
            </a:r>
            <a:r>
              <a:rPr lang="en"/>
              <a:t>: </a:t>
            </a:r>
            <a:r>
              <a:rPr lang="en"/>
              <a:t>Pharmacist-dispensing-method_Standing order</a:t>
            </a:r>
            <a:r>
              <a:rPr lang="en"/>
              <a:t> is a </a:t>
            </a:r>
            <a:r>
              <a:rPr lang="en">
                <a:solidFill>
                  <a:srgbClr val="4ACC4A"/>
                </a:solidFill>
              </a:rPr>
              <a:t>beneficial </a:t>
            </a:r>
            <a:r>
              <a:rPr lang="en"/>
              <a:t>law for urban counties. When the law is active the mean opioid death rate differential 43.43 whereas the value is 62.22 when the law is inactive. Additionally, Average ITE is -18.80</a:t>
            </a:r>
            <a:r>
              <a:rPr lang="en"/>
              <a:t>(SD = 15.80)</a:t>
            </a:r>
            <a:r>
              <a:rPr lang="en"/>
              <a:t>.</a:t>
            </a:r>
            <a:endParaRPr/>
          </a:p>
        </p:txBody>
      </p:sp>
      <p:sp>
        <p:nvSpPr>
          <p:cNvPr id="132" name="Google Shape;132;p21"/>
          <p:cNvSpPr txBox="1"/>
          <p:nvPr/>
        </p:nvSpPr>
        <p:spPr>
          <a:xfrm>
            <a:off x="278125" y="3571225"/>
            <a:ext cx="8715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Pharmacist-dispensing-method_Standing order</a:t>
            </a:r>
            <a:r>
              <a:rPr lang="en" sz="1200"/>
              <a:t>: </a:t>
            </a:r>
            <a:r>
              <a:rPr lang="en" sz="1100"/>
              <a:t>How are pharmacists allowed to dispense or distribute naloxone without a patient-specific prescription from another medical professional? (Pharmacists can provide naloxone)</a:t>
            </a:r>
            <a:endParaRPr sz="1100"/>
          </a:p>
        </p:txBody>
      </p:sp>
      <p:sp>
        <p:nvSpPr>
          <p:cNvPr id="133" name="Google Shape;133;p21"/>
          <p:cNvSpPr txBox="1"/>
          <p:nvPr/>
        </p:nvSpPr>
        <p:spPr>
          <a:xfrm>
            <a:off x="6528213" y="2253425"/>
            <a:ext cx="138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Original Pattern</a:t>
            </a:r>
            <a:endParaRPr sz="1100"/>
          </a:p>
        </p:txBody>
      </p:sp>
      <p:pic>
        <p:nvPicPr>
          <p:cNvPr id="134" name="Google Shape;134;p21"/>
          <p:cNvPicPr preferRelativeResize="0"/>
          <p:nvPr/>
        </p:nvPicPr>
        <p:blipFill>
          <a:blip r:embed="rId3">
            <a:alphaModFix/>
          </a:blip>
          <a:stretch>
            <a:fillRect/>
          </a:stretch>
        </p:blipFill>
        <p:spPr>
          <a:xfrm>
            <a:off x="967937" y="777625"/>
            <a:ext cx="4141238" cy="2806312"/>
          </a:xfrm>
          <a:prstGeom prst="rect">
            <a:avLst/>
          </a:prstGeom>
          <a:noFill/>
          <a:ln>
            <a:noFill/>
          </a:ln>
        </p:spPr>
      </p:pic>
      <p:pic>
        <p:nvPicPr>
          <p:cNvPr id="135" name="Google Shape;135;p21"/>
          <p:cNvPicPr preferRelativeResize="0"/>
          <p:nvPr/>
        </p:nvPicPr>
        <p:blipFill>
          <a:blip r:embed="rId4">
            <a:alphaModFix/>
          </a:blip>
          <a:stretch>
            <a:fillRect/>
          </a:stretch>
        </p:blipFill>
        <p:spPr>
          <a:xfrm>
            <a:off x="6210200" y="1169175"/>
            <a:ext cx="2016325" cy="1164825"/>
          </a:xfrm>
          <a:prstGeom prst="rect">
            <a:avLst/>
          </a:prstGeom>
          <a:noFill/>
          <a:ln>
            <a:noFill/>
          </a:ln>
        </p:spPr>
      </p:pic>
      <p:sp>
        <p:nvSpPr>
          <p:cNvPr id="136" name="Google Shape;136;p21"/>
          <p:cNvSpPr/>
          <p:nvPr/>
        </p:nvSpPr>
        <p:spPr>
          <a:xfrm>
            <a:off x="6306500" y="1627650"/>
            <a:ext cx="1141500" cy="21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7" name="Google Shape;137;p21"/>
          <p:cNvCxnSpPr/>
          <p:nvPr/>
        </p:nvCxnSpPr>
        <p:spPr>
          <a:xfrm rot="10800000">
            <a:off x="7348100" y="1842575"/>
            <a:ext cx="1013100" cy="564000"/>
          </a:xfrm>
          <a:prstGeom prst="straightConnector1">
            <a:avLst/>
          </a:prstGeom>
          <a:noFill/>
          <a:ln cap="flat" cmpd="sng" w="9525">
            <a:solidFill>
              <a:schemeClr val="dk1"/>
            </a:solidFill>
            <a:prstDash val="solid"/>
            <a:round/>
            <a:headEnd len="med" w="med" type="none"/>
            <a:tailEnd len="med" w="med" type="triangle"/>
          </a:ln>
        </p:spPr>
      </p:cxnSp>
      <p:sp>
        <p:nvSpPr>
          <p:cNvPr id="138" name="Google Shape;138;p21"/>
          <p:cNvSpPr txBox="1"/>
          <p:nvPr/>
        </p:nvSpPr>
        <p:spPr>
          <a:xfrm>
            <a:off x="7859825" y="2282750"/>
            <a:ext cx="117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Law is inactive</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