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4"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p:scale>
          <a:sx n="75" d="100"/>
          <a:sy n="75" d="100"/>
        </p:scale>
        <p:origin x="320"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FF7EDB-DB2F-40D3-87B4-22899B2AC7E7}"/>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HK"/>
          </a:p>
        </p:txBody>
      </p:sp>
      <p:sp>
        <p:nvSpPr>
          <p:cNvPr id="3" name="부제목 2">
            <a:extLst>
              <a:ext uri="{FF2B5EF4-FFF2-40B4-BE49-F238E27FC236}">
                <a16:creationId xmlns:a16="http://schemas.microsoft.com/office/drawing/2014/main" id="{ED5257A4-E141-43B2-9A0F-AF7E243384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HK"/>
          </a:p>
        </p:txBody>
      </p:sp>
      <p:sp>
        <p:nvSpPr>
          <p:cNvPr id="4" name="날짜 개체 틀 3">
            <a:extLst>
              <a:ext uri="{FF2B5EF4-FFF2-40B4-BE49-F238E27FC236}">
                <a16:creationId xmlns:a16="http://schemas.microsoft.com/office/drawing/2014/main" id="{ACAA6682-78F3-49E0-B202-56787C919BA9}"/>
              </a:ext>
            </a:extLst>
          </p:cNvPr>
          <p:cNvSpPr>
            <a:spLocks noGrp="1"/>
          </p:cNvSpPr>
          <p:nvPr>
            <p:ph type="dt" sz="half" idx="10"/>
          </p:nvPr>
        </p:nvSpPr>
        <p:spPr/>
        <p:txBody>
          <a:bodyPr/>
          <a:lstStyle/>
          <a:p>
            <a:fld id="{B1BC5F92-EED3-4AD4-896E-B30EFB37887C}" type="datetimeFigureOut">
              <a:rPr lang="en-HK" smtClean="0"/>
              <a:t>7/5/2022</a:t>
            </a:fld>
            <a:endParaRPr lang="en-HK"/>
          </a:p>
        </p:txBody>
      </p:sp>
      <p:sp>
        <p:nvSpPr>
          <p:cNvPr id="5" name="바닥글 개체 틀 4">
            <a:extLst>
              <a:ext uri="{FF2B5EF4-FFF2-40B4-BE49-F238E27FC236}">
                <a16:creationId xmlns:a16="http://schemas.microsoft.com/office/drawing/2014/main" id="{3B37FF4E-7560-47F0-AB70-E8944EA0865C}"/>
              </a:ext>
            </a:extLst>
          </p:cNvPr>
          <p:cNvSpPr>
            <a:spLocks noGrp="1"/>
          </p:cNvSpPr>
          <p:nvPr>
            <p:ph type="ftr" sz="quarter" idx="11"/>
          </p:nvPr>
        </p:nvSpPr>
        <p:spPr/>
        <p:txBody>
          <a:bodyPr/>
          <a:lstStyle/>
          <a:p>
            <a:endParaRPr lang="en-HK"/>
          </a:p>
        </p:txBody>
      </p:sp>
      <p:sp>
        <p:nvSpPr>
          <p:cNvPr id="6" name="슬라이드 번호 개체 틀 5">
            <a:extLst>
              <a:ext uri="{FF2B5EF4-FFF2-40B4-BE49-F238E27FC236}">
                <a16:creationId xmlns:a16="http://schemas.microsoft.com/office/drawing/2014/main" id="{BB239E0B-B8AB-495E-8ABE-714562276F1B}"/>
              </a:ext>
            </a:extLst>
          </p:cNvPr>
          <p:cNvSpPr>
            <a:spLocks noGrp="1"/>
          </p:cNvSpPr>
          <p:nvPr>
            <p:ph type="sldNum" sz="quarter" idx="12"/>
          </p:nvPr>
        </p:nvSpPr>
        <p:spPr/>
        <p:txBody>
          <a:bodyPr/>
          <a:lstStyle/>
          <a:p>
            <a:fld id="{92B5BACA-24B0-4E9A-8DBF-08C64D50769F}" type="slidenum">
              <a:rPr lang="en-HK" smtClean="0"/>
              <a:t>‹#›</a:t>
            </a:fld>
            <a:endParaRPr lang="en-HK"/>
          </a:p>
        </p:txBody>
      </p:sp>
    </p:spTree>
    <p:extLst>
      <p:ext uri="{BB962C8B-B14F-4D97-AF65-F5344CB8AC3E}">
        <p14:creationId xmlns:p14="http://schemas.microsoft.com/office/powerpoint/2010/main" val="376620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5042262-0165-48D3-A0FB-E676849700C8}"/>
              </a:ext>
            </a:extLst>
          </p:cNvPr>
          <p:cNvSpPr>
            <a:spLocks noGrp="1"/>
          </p:cNvSpPr>
          <p:nvPr>
            <p:ph type="title"/>
          </p:nvPr>
        </p:nvSpPr>
        <p:spPr/>
        <p:txBody>
          <a:bodyPr/>
          <a:lstStyle/>
          <a:p>
            <a:r>
              <a:rPr lang="ko-KR" altLang="en-US"/>
              <a:t>마스터 제목 스타일 편집</a:t>
            </a:r>
            <a:endParaRPr lang="en-HK"/>
          </a:p>
        </p:txBody>
      </p:sp>
      <p:sp>
        <p:nvSpPr>
          <p:cNvPr id="3" name="세로 텍스트 개체 틀 2">
            <a:extLst>
              <a:ext uri="{FF2B5EF4-FFF2-40B4-BE49-F238E27FC236}">
                <a16:creationId xmlns:a16="http://schemas.microsoft.com/office/drawing/2014/main" id="{869ACEFC-1F8B-4B2D-91C6-F426308A7DC9}"/>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HK"/>
          </a:p>
        </p:txBody>
      </p:sp>
      <p:sp>
        <p:nvSpPr>
          <p:cNvPr id="4" name="날짜 개체 틀 3">
            <a:extLst>
              <a:ext uri="{FF2B5EF4-FFF2-40B4-BE49-F238E27FC236}">
                <a16:creationId xmlns:a16="http://schemas.microsoft.com/office/drawing/2014/main" id="{BC6C8FFE-294C-45D3-89B0-84503AE7C1EC}"/>
              </a:ext>
            </a:extLst>
          </p:cNvPr>
          <p:cNvSpPr>
            <a:spLocks noGrp="1"/>
          </p:cNvSpPr>
          <p:nvPr>
            <p:ph type="dt" sz="half" idx="10"/>
          </p:nvPr>
        </p:nvSpPr>
        <p:spPr/>
        <p:txBody>
          <a:bodyPr/>
          <a:lstStyle/>
          <a:p>
            <a:fld id="{B1BC5F92-EED3-4AD4-896E-B30EFB37887C}" type="datetimeFigureOut">
              <a:rPr lang="en-HK" smtClean="0"/>
              <a:t>7/5/2022</a:t>
            </a:fld>
            <a:endParaRPr lang="en-HK"/>
          </a:p>
        </p:txBody>
      </p:sp>
      <p:sp>
        <p:nvSpPr>
          <p:cNvPr id="5" name="바닥글 개체 틀 4">
            <a:extLst>
              <a:ext uri="{FF2B5EF4-FFF2-40B4-BE49-F238E27FC236}">
                <a16:creationId xmlns:a16="http://schemas.microsoft.com/office/drawing/2014/main" id="{2006AE31-8025-47FB-81E3-9137DDDB48F7}"/>
              </a:ext>
            </a:extLst>
          </p:cNvPr>
          <p:cNvSpPr>
            <a:spLocks noGrp="1"/>
          </p:cNvSpPr>
          <p:nvPr>
            <p:ph type="ftr" sz="quarter" idx="11"/>
          </p:nvPr>
        </p:nvSpPr>
        <p:spPr/>
        <p:txBody>
          <a:bodyPr/>
          <a:lstStyle/>
          <a:p>
            <a:endParaRPr lang="en-HK"/>
          </a:p>
        </p:txBody>
      </p:sp>
      <p:sp>
        <p:nvSpPr>
          <p:cNvPr id="6" name="슬라이드 번호 개체 틀 5">
            <a:extLst>
              <a:ext uri="{FF2B5EF4-FFF2-40B4-BE49-F238E27FC236}">
                <a16:creationId xmlns:a16="http://schemas.microsoft.com/office/drawing/2014/main" id="{D667CF26-E90B-419B-B82C-93421319F0CA}"/>
              </a:ext>
            </a:extLst>
          </p:cNvPr>
          <p:cNvSpPr>
            <a:spLocks noGrp="1"/>
          </p:cNvSpPr>
          <p:nvPr>
            <p:ph type="sldNum" sz="quarter" idx="12"/>
          </p:nvPr>
        </p:nvSpPr>
        <p:spPr/>
        <p:txBody>
          <a:bodyPr/>
          <a:lstStyle/>
          <a:p>
            <a:fld id="{92B5BACA-24B0-4E9A-8DBF-08C64D50769F}" type="slidenum">
              <a:rPr lang="en-HK" smtClean="0"/>
              <a:t>‹#›</a:t>
            </a:fld>
            <a:endParaRPr lang="en-HK"/>
          </a:p>
        </p:txBody>
      </p:sp>
    </p:spTree>
    <p:extLst>
      <p:ext uri="{BB962C8B-B14F-4D97-AF65-F5344CB8AC3E}">
        <p14:creationId xmlns:p14="http://schemas.microsoft.com/office/powerpoint/2010/main" val="547845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2347EE5-69A7-4C60-A114-DB696F121037}"/>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endParaRPr lang="en-HK"/>
          </a:p>
        </p:txBody>
      </p:sp>
      <p:sp>
        <p:nvSpPr>
          <p:cNvPr id="3" name="세로 텍스트 개체 틀 2">
            <a:extLst>
              <a:ext uri="{FF2B5EF4-FFF2-40B4-BE49-F238E27FC236}">
                <a16:creationId xmlns:a16="http://schemas.microsoft.com/office/drawing/2014/main" id="{76D9C668-F91D-49FB-8989-CBF457B81B9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HK"/>
          </a:p>
        </p:txBody>
      </p:sp>
      <p:sp>
        <p:nvSpPr>
          <p:cNvPr id="4" name="날짜 개체 틀 3">
            <a:extLst>
              <a:ext uri="{FF2B5EF4-FFF2-40B4-BE49-F238E27FC236}">
                <a16:creationId xmlns:a16="http://schemas.microsoft.com/office/drawing/2014/main" id="{CB6F92F0-5399-49D4-B373-A5AC509BF043}"/>
              </a:ext>
            </a:extLst>
          </p:cNvPr>
          <p:cNvSpPr>
            <a:spLocks noGrp="1"/>
          </p:cNvSpPr>
          <p:nvPr>
            <p:ph type="dt" sz="half" idx="10"/>
          </p:nvPr>
        </p:nvSpPr>
        <p:spPr/>
        <p:txBody>
          <a:bodyPr/>
          <a:lstStyle/>
          <a:p>
            <a:fld id="{B1BC5F92-EED3-4AD4-896E-B30EFB37887C}" type="datetimeFigureOut">
              <a:rPr lang="en-HK" smtClean="0"/>
              <a:t>7/5/2022</a:t>
            </a:fld>
            <a:endParaRPr lang="en-HK"/>
          </a:p>
        </p:txBody>
      </p:sp>
      <p:sp>
        <p:nvSpPr>
          <p:cNvPr id="5" name="바닥글 개체 틀 4">
            <a:extLst>
              <a:ext uri="{FF2B5EF4-FFF2-40B4-BE49-F238E27FC236}">
                <a16:creationId xmlns:a16="http://schemas.microsoft.com/office/drawing/2014/main" id="{06D242AE-FCE3-4673-8E9E-C2AF711B7EE7}"/>
              </a:ext>
            </a:extLst>
          </p:cNvPr>
          <p:cNvSpPr>
            <a:spLocks noGrp="1"/>
          </p:cNvSpPr>
          <p:nvPr>
            <p:ph type="ftr" sz="quarter" idx="11"/>
          </p:nvPr>
        </p:nvSpPr>
        <p:spPr/>
        <p:txBody>
          <a:bodyPr/>
          <a:lstStyle/>
          <a:p>
            <a:endParaRPr lang="en-HK"/>
          </a:p>
        </p:txBody>
      </p:sp>
      <p:sp>
        <p:nvSpPr>
          <p:cNvPr id="6" name="슬라이드 번호 개체 틀 5">
            <a:extLst>
              <a:ext uri="{FF2B5EF4-FFF2-40B4-BE49-F238E27FC236}">
                <a16:creationId xmlns:a16="http://schemas.microsoft.com/office/drawing/2014/main" id="{73C78D5A-3000-4EBD-A79C-79DE2594ADD9}"/>
              </a:ext>
            </a:extLst>
          </p:cNvPr>
          <p:cNvSpPr>
            <a:spLocks noGrp="1"/>
          </p:cNvSpPr>
          <p:nvPr>
            <p:ph type="sldNum" sz="quarter" idx="12"/>
          </p:nvPr>
        </p:nvSpPr>
        <p:spPr/>
        <p:txBody>
          <a:bodyPr/>
          <a:lstStyle/>
          <a:p>
            <a:fld id="{92B5BACA-24B0-4E9A-8DBF-08C64D50769F}" type="slidenum">
              <a:rPr lang="en-HK" smtClean="0"/>
              <a:t>‹#›</a:t>
            </a:fld>
            <a:endParaRPr lang="en-HK"/>
          </a:p>
        </p:txBody>
      </p:sp>
    </p:spTree>
    <p:extLst>
      <p:ext uri="{BB962C8B-B14F-4D97-AF65-F5344CB8AC3E}">
        <p14:creationId xmlns:p14="http://schemas.microsoft.com/office/powerpoint/2010/main" val="721805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F25BB2-AC82-4325-B2F5-0A3EA2DA966D}"/>
              </a:ext>
            </a:extLst>
          </p:cNvPr>
          <p:cNvSpPr>
            <a:spLocks noGrp="1"/>
          </p:cNvSpPr>
          <p:nvPr>
            <p:ph type="title"/>
          </p:nvPr>
        </p:nvSpPr>
        <p:spPr/>
        <p:txBody>
          <a:bodyPr/>
          <a:lstStyle/>
          <a:p>
            <a:r>
              <a:rPr lang="ko-KR" altLang="en-US"/>
              <a:t>마스터 제목 스타일 편집</a:t>
            </a:r>
            <a:endParaRPr lang="en-HK"/>
          </a:p>
        </p:txBody>
      </p:sp>
      <p:sp>
        <p:nvSpPr>
          <p:cNvPr id="3" name="내용 개체 틀 2">
            <a:extLst>
              <a:ext uri="{FF2B5EF4-FFF2-40B4-BE49-F238E27FC236}">
                <a16:creationId xmlns:a16="http://schemas.microsoft.com/office/drawing/2014/main" id="{D1BF589B-94E0-4197-BB38-B0D1711E04E4}"/>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HK"/>
          </a:p>
        </p:txBody>
      </p:sp>
      <p:sp>
        <p:nvSpPr>
          <p:cNvPr id="4" name="날짜 개체 틀 3">
            <a:extLst>
              <a:ext uri="{FF2B5EF4-FFF2-40B4-BE49-F238E27FC236}">
                <a16:creationId xmlns:a16="http://schemas.microsoft.com/office/drawing/2014/main" id="{C912BBAC-68DF-4BF8-898B-5E188D743DE4}"/>
              </a:ext>
            </a:extLst>
          </p:cNvPr>
          <p:cNvSpPr>
            <a:spLocks noGrp="1"/>
          </p:cNvSpPr>
          <p:nvPr>
            <p:ph type="dt" sz="half" idx="10"/>
          </p:nvPr>
        </p:nvSpPr>
        <p:spPr/>
        <p:txBody>
          <a:bodyPr/>
          <a:lstStyle/>
          <a:p>
            <a:fld id="{B1BC5F92-EED3-4AD4-896E-B30EFB37887C}" type="datetimeFigureOut">
              <a:rPr lang="en-HK" smtClean="0"/>
              <a:t>7/5/2022</a:t>
            </a:fld>
            <a:endParaRPr lang="en-HK"/>
          </a:p>
        </p:txBody>
      </p:sp>
      <p:sp>
        <p:nvSpPr>
          <p:cNvPr id="5" name="바닥글 개체 틀 4">
            <a:extLst>
              <a:ext uri="{FF2B5EF4-FFF2-40B4-BE49-F238E27FC236}">
                <a16:creationId xmlns:a16="http://schemas.microsoft.com/office/drawing/2014/main" id="{FB17EE1F-AF62-46B4-9C3C-A2AAE491E1A5}"/>
              </a:ext>
            </a:extLst>
          </p:cNvPr>
          <p:cNvSpPr>
            <a:spLocks noGrp="1"/>
          </p:cNvSpPr>
          <p:nvPr>
            <p:ph type="ftr" sz="quarter" idx="11"/>
          </p:nvPr>
        </p:nvSpPr>
        <p:spPr/>
        <p:txBody>
          <a:bodyPr/>
          <a:lstStyle/>
          <a:p>
            <a:endParaRPr lang="en-HK"/>
          </a:p>
        </p:txBody>
      </p:sp>
      <p:sp>
        <p:nvSpPr>
          <p:cNvPr id="6" name="슬라이드 번호 개체 틀 5">
            <a:extLst>
              <a:ext uri="{FF2B5EF4-FFF2-40B4-BE49-F238E27FC236}">
                <a16:creationId xmlns:a16="http://schemas.microsoft.com/office/drawing/2014/main" id="{0DCFF2D0-3CCE-4F17-BC6D-B2ED2CFA2356}"/>
              </a:ext>
            </a:extLst>
          </p:cNvPr>
          <p:cNvSpPr>
            <a:spLocks noGrp="1"/>
          </p:cNvSpPr>
          <p:nvPr>
            <p:ph type="sldNum" sz="quarter" idx="12"/>
          </p:nvPr>
        </p:nvSpPr>
        <p:spPr/>
        <p:txBody>
          <a:bodyPr/>
          <a:lstStyle/>
          <a:p>
            <a:fld id="{92B5BACA-24B0-4E9A-8DBF-08C64D50769F}" type="slidenum">
              <a:rPr lang="en-HK" smtClean="0"/>
              <a:t>‹#›</a:t>
            </a:fld>
            <a:endParaRPr lang="en-HK"/>
          </a:p>
        </p:txBody>
      </p:sp>
    </p:spTree>
    <p:extLst>
      <p:ext uri="{BB962C8B-B14F-4D97-AF65-F5344CB8AC3E}">
        <p14:creationId xmlns:p14="http://schemas.microsoft.com/office/powerpoint/2010/main" val="1260094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8B42654-6F15-400C-B899-D9C602B5A58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HK"/>
          </a:p>
        </p:txBody>
      </p:sp>
      <p:sp>
        <p:nvSpPr>
          <p:cNvPr id="3" name="텍스트 개체 틀 2">
            <a:extLst>
              <a:ext uri="{FF2B5EF4-FFF2-40B4-BE49-F238E27FC236}">
                <a16:creationId xmlns:a16="http://schemas.microsoft.com/office/drawing/2014/main" id="{329AC206-31D3-4CE5-A7EB-4F2F68EB92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A6DE818D-5309-4E1C-8A42-F20A0E040C56}"/>
              </a:ext>
            </a:extLst>
          </p:cNvPr>
          <p:cNvSpPr>
            <a:spLocks noGrp="1"/>
          </p:cNvSpPr>
          <p:nvPr>
            <p:ph type="dt" sz="half" idx="10"/>
          </p:nvPr>
        </p:nvSpPr>
        <p:spPr/>
        <p:txBody>
          <a:bodyPr/>
          <a:lstStyle/>
          <a:p>
            <a:fld id="{B1BC5F92-EED3-4AD4-896E-B30EFB37887C}" type="datetimeFigureOut">
              <a:rPr lang="en-HK" smtClean="0"/>
              <a:t>7/5/2022</a:t>
            </a:fld>
            <a:endParaRPr lang="en-HK"/>
          </a:p>
        </p:txBody>
      </p:sp>
      <p:sp>
        <p:nvSpPr>
          <p:cNvPr id="5" name="바닥글 개체 틀 4">
            <a:extLst>
              <a:ext uri="{FF2B5EF4-FFF2-40B4-BE49-F238E27FC236}">
                <a16:creationId xmlns:a16="http://schemas.microsoft.com/office/drawing/2014/main" id="{0763C9DC-2A41-4F61-B0BE-22E37BE7BA24}"/>
              </a:ext>
            </a:extLst>
          </p:cNvPr>
          <p:cNvSpPr>
            <a:spLocks noGrp="1"/>
          </p:cNvSpPr>
          <p:nvPr>
            <p:ph type="ftr" sz="quarter" idx="11"/>
          </p:nvPr>
        </p:nvSpPr>
        <p:spPr/>
        <p:txBody>
          <a:bodyPr/>
          <a:lstStyle/>
          <a:p>
            <a:endParaRPr lang="en-HK"/>
          </a:p>
        </p:txBody>
      </p:sp>
      <p:sp>
        <p:nvSpPr>
          <p:cNvPr id="6" name="슬라이드 번호 개체 틀 5">
            <a:extLst>
              <a:ext uri="{FF2B5EF4-FFF2-40B4-BE49-F238E27FC236}">
                <a16:creationId xmlns:a16="http://schemas.microsoft.com/office/drawing/2014/main" id="{49F958EE-5825-4019-9CB7-0EE35E8EABCD}"/>
              </a:ext>
            </a:extLst>
          </p:cNvPr>
          <p:cNvSpPr>
            <a:spLocks noGrp="1"/>
          </p:cNvSpPr>
          <p:nvPr>
            <p:ph type="sldNum" sz="quarter" idx="12"/>
          </p:nvPr>
        </p:nvSpPr>
        <p:spPr/>
        <p:txBody>
          <a:bodyPr/>
          <a:lstStyle/>
          <a:p>
            <a:fld id="{92B5BACA-24B0-4E9A-8DBF-08C64D50769F}" type="slidenum">
              <a:rPr lang="en-HK" smtClean="0"/>
              <a:t>‹#›</a:t>
            </a:fld>
            <a:endParaRPr lang="en-HK"/>
          </a:p>
        </p:txBody>
      </p:sp>
    </p:spTree>
    <p:extLst>
      <p:ext uri="{BB962C8B-B14F-4D97-AF65-F5344CB8AC3E}">
        <p14:creationId xmlns:p14="http://schemas.microsoft.com/office/powerpoint/2010/main" val="1229780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7239524-AE8A-4B32-8D77-75095ECFD41E}"/>
              </a:ext>
            </a:extLst>
          </p:cNvPr>
          <p:cNvSpPr>
            <a:spLocks noGrp="1"/>
          </p:cNvSpPr>
          <p:nvPr>
            <p:ph type="title"/>
          </p:nvPr>
        </p:nvSpPr>
        <p:spPr/>
        <p:txBody>
          <a:bodyPr/>
          <a:lstStyle/>
          <a:p>
            <a:r>
              <a:rPr lang="ko-KR" altLang="en-US"/>
              <a:t>마스터 제목 스타일 편집</a:t>
            </a:r>
            <a:endParaRPr lang="en-HK"/>
          </a:p>
        </p:txBody>
      </p:sp>
      <p:sp>
        <p:nvSpPr>
          <p:cNvPr id="3" name="내용 개체 틀 2">
            <a:extLst>
              <a:ext uri="{FF2B5EF4-FFF2-40B4-BE49-F238E27FC236}">
                <a16:creationId xmlns:a16="http://schemas.microsoft.com/office/drawing/2014/main" id="{28BE40D4-712E-4C87-BC37-B13903DAA6EA}"/>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HK"/>
          </a:p>
        </p:txBody>
      </p:sp>
      <p:sp>
        <p:nvSpPr>
          <p:cNvPr id="4" name="내용 개체 틀 3">
            <a:extLst>
              <a:ext uri="{FF2B5EF4-FFF2-40B4-BE49-F238E27FC236}">
                <a16:creationId xmlns:a16="http://schemas.microsoft.com/office/drawing/2014/main" id="{3049232C-783C-47D5-B429-81E12BB41223}"/>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HK"/>
          </a:p>
        </p:txBody>
      </p:sp>
      <p:sp>
        <p:nvSpPr>
          <p:cNvPr id="5" name="날짜 개체 틀 4">
            <a:extLst>
              <a:ext uri="{FF2B5EF4-FFF2-40B4-BE49-F238E27FC236}">
                <a16:creationId xmlns:a16="http://schemas.microsoft.com/office/drawing/2014/main" id="{4539A67F-3B07-49EB-AB9B-BBBAA9E1F38B}"/>
              </a:ext>
            </a:extLst>
          </p:cNvPr>
          <p:cNvSpPr>
            <a:spLocks noGrp="1"/>
          </p:cNvSpPr>
          <p:nvPr>
            <p:ph type="dt" sz="half" idx="10"/>
          </p:nvPr>
        </p:nvSpPr>
        <p:spPr/>
        <p:txBody>
          <a:bodyPr/>
          <a:lstStyle/>
          <a:p>
            <a:fld id="{B1BC5F92-EED3-4AD4-896E-B30EFB37887C}" type="datetimeFigureOut">
              <a:rPr lang="en-HK" smtClean="0"/>
              <a:t>7/5/2022</a:t>
            </a:fld>
            <a:endParaRPr lang="en-HK"/>
          </a:p>
        </p:txBody>
      </p:sp>
      <p:sp>
        <p:nvSpPr>
          <p:cNvPr id="6" name="바닥글 개체 틀 5">
            <a:extLst>
              <a:ext uri="{FF2B5EF4-FFF2-40B4-BE49-F238E27FC236}">
                <a16:creationId xmlns:a16="http://schemas.microsoft.com/office/drawing/2014/main" id="{7B6C17DF-BAB4-46B3-ADD1-B010699B2902}"/>
              </a:ext>
            </a:extLst>
          </p:cNvPr>
          <p:cNvSpPr>
            <a:spLocks noGrp="1"/>
          </p:cNvSpPr>
          <p:nvPr>
            <p:ph type="ftr" sz="quarter" idx="11"/>
          </p:nvPr>
        </p:nvSpPr>
        <p:spPr/>
        <p:txBody>
          <a:bodyPr/>
          <a:lstStyle/>
          <a:p>
            <a:endParaRPr lang="en-HK"/>
          </a:p>
        </p:txBody>
      </p:sp>
      <p:sp>
        <p:nvSpPr>
          <p:cNvPr id="7" name="슬라이드 번호 개체 틀 6">
            <a:extLst>
              <a:ext uri="{FF2B5EF4-FFF2-40B4-BE49-F238E27FC236}">
                <a16:creationId xmlns:a16="http://schemas.microsoft.com/office/drawing/2014/main" id="{E06478F1-A6FE-48E7-8C37-0FAC1E5A81CA}"/>
              </a:ext>
            </a:extLst>
          </p:cNvPr>
          <p:cNvSpPr>
            <a:spLocks noGrp="1"/>
          </p:cNvSpPr>
          <p:nvPr>
            <p:ph type="sldNum" sz="quarter" idx="12"/>
          </p:nvPr>
        </p:nvSpPr>
        <p:spPr/>
        <p:txBody>
          <a:bodyPr/>
          <a:lstStyle/>
          <a:p>
            <a:fld id="{92B5BACA-24B0-4E9A-8DBF-08C64D50769F}" type="slidenum">
              <a:rPr lang="en-HK" smtClean="0"/>
              <a:t>‹#›</a:t>
            </a:fld>
            <a:endParaRPr lang="en-HK"/>
          </a:p>
        </p:txBody>
      </p:sp>
    </p:spTree>
    <p:extLst>
      <p:ext uri="{BB962C8B-B14F-4D97-AF65-F5344CB8AC3E}">
        <p14:creationId xmlns:p14="http://schemas.microsoft.com/office/powerpoint/2010/main" val="1146272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8D6A4C-349C-4D21-9CDE-74F8E9993C72}"/>
              </a:ext>
            </a:extLst>
          </p:cNvPr>
          <p:cNvSpPr>
            <a:spLocks noGrp="1"/>
          </p:cNvSpPr>
          <p:nvPr>
            <p:ph type="title"/>
          </p:nvPr>
        </p:nvSpPr>
        <p:spPr>
          <a:xfrm>
            <a:off x="839788" y="365125"/>
            <a:ext cx="10515600" cy="1325563"/>
          </a:xfrm>
        </p:spPr>
        <p:txBody>
          <a:bodyPr/>
          <a:lstStyle/>
          <a:p>
            <a:r>
              <a:rPr lang="ko-KR" altLang="en-US"/>
              <a:t>마스터 제목 스타일 편집</a:t>
            </a:r>
            <a:endParaRPr lang="en-HK"/>
          </a:p>
        </p:txBody>
      </p:sp>
      <p:sp>
        <p:nvSpPr>
          <p:cNvPr id="3" name="텍스트 개체 틀 2">
            <a:extLst>
              <a:ext uri="{FF2B5EF4-FFF2-40B4-BE49-F238E27FC236}">
                <a16:creationId xmlns:a16="http://schemas.microsoft.com/office/drawing/2014/main" id="{38F14AF9-77EA-4451-8D01-F52D1EDD30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506988B0-46D0-4D41-B64E-E2DB35180D33}"/>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HK"/>
          </a:p>
        </p:txBody>
      </p:sp>
      <p:sp>
        <p:nvSpPr>
          <p:cNvPr id="5" name="텍스트 개체 틀 4">
            <a:extLst>
              <a:ext uri="{FF2B5EF4-FFF2-40B4-BE49-F238E27FC236}">
                <a16:creationId xmlns:a16="http://schemas.microsoft.com/office/drawing/2014/main" id="{1B21215B-70C9-40FE-ACE0-6CCFA5F850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61B54A51-A10C-450D-8157-630DE3E7B45F}"/>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HK"/>
          </a:p>
        </p:txBody>
      </p:sp>
      <p:sp>
        <p:nvSpPr>
          <p:cNvPr id="7" name="날짜 개체 틀 6">
            <a:extLst>
              <a:ext uri="{FF2B5EF4-FFF2-40B4-BE49-F238E27FC236}">
                <a16:creationId xmlns:a16="http://schemas.microsoft.com/office/drawing/2014/main" id="{E5015E6D-AE22-4C18-A641-8977638BCC78}"/>
              </a:ext>
            </a:extLst>
          </p:cNvPr>
          <p:cNvSpPr>
            <a:spLocks noGrp="1"/>
          </p:cNvSpPr>
          <p:nvPr>
            <p:ph type="dt" sz="half" idx="10"/>
          </p:nvPr>
        </p:nvSpPr>
        <p:spPr/>
        <p:txBody>
          <a:bodyPr/>
          <a:lstStyle/>
          <a:p>
            <a:fld id="{B1BC5F92-EED3-4AD4-896E-B30EFB37887C}" type="datetimeFigureOut">
              <a:rPr lang="en-HK" smtClean="0"/>
              <a:t>7/5/2022</a:t>
            </a:fld>
            <a:endParaRPr lang="en-HK"/>
          </a:p>
        </p:txBody>
      </p:sp>
      <p:sp>
        <p:nvSpPr>
          <p:cNvPr id="8" name="바닥글 개체 틀 7">
            <a:extLst>
              <a:ext uri="{FF2B5EF4-FFF2-40B4-BE49-F238E27FC236}">
                <a16:creationId xmlns:a16="http://schemas.microsoft.com/office/drawing/2014/main" id="{07E1A9D0-C02A-4DBB-85F0-2B2F82D7E08B}"/>
              </a:ext>
            </a:extLst>
          </p:cNvPr>
          <p:cNvSpPr>
            <a:spLocks noGrp="1"/>
          </p:cNvSpPr>
          <p:nvPr>
            <p:ph type="ftr" sz="quarter" idx="11"/>
          </p:nvPr>
        </p:nvSpPr>
        <p:spPr/>
        <p:txBody>
          <a:bodyPr/>
          <a:lstStyle/>
          <a:p>
            <a:endParaRPr lang="en-HK"/>
          </a:p>
        </p:txBody>
      </p:sp>
      <p:sp>
        <p:nvSpPr>
          <p:cNvPr id="9" name="슬라이드 번호 개체 틀 8">
            <a:extLst>
              <a:ext uri="{FF2B5EF4-FFF2-40B4-BE49-F238E27FC236}">
                <a16:creationId xmlns:a16="http://schemas.microsoft.com/office/drawing/2014/main" id="{E607926A-7975-431A-8BAE-BCC1D7C2101D}"/>
              </a:ext>
            </a:extLst>
          </p:cNvPr>
          <p:cNvSpPr>
            <a:spLocks noGrp="1"/>
          </p:cNvSpPr>
          <p:nvPr>
            <p:ph type="sldNum" sz="quarter" idx="12"/>
          </p:nvPr>
        </p:nvSpPr>
        <p:spPr/>
        <p:txBody>
          <a:bodyPr/>
          <a:lstStyle/>
          <a:p>
            <a:fld id="{92B5BACA-24B0-4E9A-8DBF-08C64D50769F}" type="slidenum">
              <a:rPr lang="en-HK" smtClean="0"/>
              <a:t>‹#›</a:t>
            </a:fld>
            <a:endParaRPr lang="en-HK"/>
          </a:p>
        </p:txBody>
      </p:sp>
    </p:spTree>
    <p:extLst>
      <p:ext uri="{BB962C8B-B14F-4D97-AF65-F5344CB8AC3E}">
        <p14:creationId xmlns:p14="http://schemas.microsoft.com/office/powerpoint/2010/main" val="906225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43C38F-FAA5-478B-885A-FCC67DC68449}"/>
              </a:ext>
            </a:extLst>
          </p:cNvPr>
          <p:cNvSpPr>
            <a:spLocks noGrp="1"/>
          </p:cNvSpPr>
          <p:nvPr>
            <p:ph type="title"/>
          </p:nvPr>
        </p:nvSpPr>
        <p:spPr/>
        <p:txBody>
          <a:bodyPr/>
          <a:lstStyle/>
          <a:p>
            <a:r>
              <a:rPr lang="ko-KR" altLang="en-US"/>
              <a:t>마스터 제목 스타일 편집</a:t>
            </a:r>
            <a:endParaRPr lang="en-HK"/>
          </a:p>
        </p:txBody>
      </p:sp>
      <p:sp>
        <p:nvSpPr>
          <p:cNvPr id="3" name="날짜 개체 틀 2">
            <a:extLst>
              <a:ext uri="{FF2B5EF4-FFF2-40B4-BE49-F238E27FC236}">
                <a16:creationId xmlns:a16="http://schemas.microsoft.com/office/drawing/2014/main" id="{9882ABF8-CFE6-47A0-B643-CB3D35948591}"/>
              </a:ext>
            </a:extLst>
          </p:cNvPr>
          <p:cNvSpPr>
            <a:spLocks noGrp="1"/>
          </p:cNvSpPr>
          <p:nvPr>
            <p:ph type="dt" sz="half" idx="10"/>
          </p:nvPr>
        </p:nvSpPr>
        <p:spPr/>
        <p:txBody>
          <a:bodyPr/>
          <a:lstStyle/>
          <a:p>
            <a:fld id="{B1BC5F92-EED3-4AD4-896E-B30EFB37887C}" type="datetimeFigureOut">
              <a:rPr lang="en-HK" smtClean="0"/>
              <a:t>7/5/2022</a:t>
            </a:fld>
            <a:endParaRPr lang="en-HK"/>
          </a:p>
        </p:txBody>
      </p:sp>
      <p:sp>
        <p:nvSpPr>
          <p:cNvPr id="4" name="바닥글 개체 틀 3">
            <a:extLst>
              <a:ext uri="{FF2B5EF4-FFF2-40B4-BE49-F238E27FC236}">
                <a16:creationId xmlns:a16="http://schemas.microsoft.com/office/drawing/2014/main" id="{E22F02AF-624C-4EBB-BD8D-DA980839CDC6}"/>
              </a:ext>
            </a:extLst>
          </p:cNvPr>
          <p:cNvSpPr>
            <a:spLocks noGrp="1"/>
          </p:cNvSpPr>
          <p:nvPr>
            <p:ph type="ftr" sz="quarter" idx="11"/>
          </p:nvPr>
        </p:nvSpPr>
        <p:spPr/>
        <p:txBody>
          <a:bodyPr/>
          <a:lstStyle/>
          <a:p>
            <a:endParaRPr lang="en-HK"/>
          </a:p>
        </p:txBody>
      </p:sp>
      <p:sp>
        <p:nvSpPr>
          <p:cNvPr id="5" name="슬라이드 번호 개체 틀 4">
            <a:extLst>
              <a:ext uri="{FF2B5EF4-FFF2-40B4-BE49-F238E27FC236}">
                <a16:creationId xmlns:a16="http://schemas.microsoft.com/office/drawing/2014/main" id="{5A6A9839-9D53-4EC4-A402-C06D4BA4B799}"/>
              </a:ext>
            </a:extLst>
          </p:cNvPr>
          <p:cNvSpPr>
            <a:spLocks noGrp="1"/>
          </p:cNvSpPr>
          <p:nvPr>
            <p:ph type="sldNum" sz="quarter" idx="12"/>
          </p:nvPr>
        </p:nvSpPr>
        <p:spPr/>
        <p:txBody>
          <a:bodyPr/>
          <a:lstStyle/>
          <a:p>
            <a:fld id="{92B5BACA-24B0-4E9A-8DBF-08C64D50769F}" type="slidenum">
              <a:rPr lang="en-HK" smtClean="0"/>
              <a:t>‹#›</a:t>
            </a:fld>
            <a:endParaRPr lang="en-HK"/>
          </a:p>
        </p:txBody>
      </p:sp>
    </p:spTree>
    <p:extLst>
      <p:ext uri="{BB962C8B-B14F-4D97-AF65-F5344CB8AC3E}">
        <p14:creationId xmlns:p14="http://schemas.microsoft.com/office/powerpoint/2010/main" val="2299813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39579CE-EB1F-4831-96DF-3D355C5DF120}"/>
              </a:ext>
            </a:extLst>
          </p:cNvPr>
          <p:cNvSpPr>
            <a:spLocks noGrp="1"/>
          </p:cNvSpPr>
          <p:nvPr>
            <p:ph type="dt" sz="half" idx="10"/>
          </p:nvPr>
        </p:nvSpPr>
        <p:spPr/>
        <p:txBody>
          <a:bodyPr/>
          <a:lstStyle/>
          <a:p>
            <a:fld id="{B1BC5F92-EED3-4AD4-896E-B30EFB37887C}" type="datetimeFigureOut">
              <a:rPr lang="en-HK" smtClean="0"/>
              <a:t>7/5/2022</a:t>
            </a:fld>
            <a:endParaRPr lang="en-HK"/>
          </a:p>
        </p:txBody>
      </p:sp>
      <p:sp>
        <p:nvSpPr>
          <p:cNvPr id="3" name="바닥글 개체 틀 2">
            <a:extLst>
              <a:ext uri="{FF2B5EF4-FFF2-40B4-BE49-F238E27FC236}">
                <a16:creationId xmlns:a16="http://schemas.microsoft.com/office/drawing/2014/main" id="{F6DCE635-8900-4931-AECE-E3EE57FF6D1B}"/>
              </a:ext>
            </a:extLst>
          </p:cNvPr>
          <p:cNvSpPr>
            <a:spLocks noGrp="1"/>
          </p:cNvSpPr>
          <p:nvPr>
            <p:ph type="ftr" sz="quarter" idx="11"/>
          </p:nvPr>
        </p:nvSpPr>
        <p:spPr/>
        <p:txBody>
          <a:bodyPr/>
          <a:lstStyle/>
          <a:p>
            <a:endParaRPr lang="en-HK"/>
          </a:p>
        </p:txBody>
      </p:sp>
      <p:sp>
        <p:nvSpPr>
          <p:cNvPr id="4" name="슬라이드 번호 개체 틀 3">
            <a:extLst>
              <a:ext uri="{FF2B5EF4-FFF2-40B4-BE49-F238E27FC236}">
                <a16:creationId xmlns:a16="http://schemas.microsoft.com/office/drawing/2014/main" id="{5250B482-08D8-452A-966C-36880E7E6D60}"/>
              </a:ext>
            </a:extLst>
          </p:cNvPr>
          <p:cNvSpPr>
            <a:spLocks noGrp="1"/>
          </p:cNvSpPr>
          <p:nvPr>
            <p:ph type="sldNum" sz="quarter" idx="12"/>
          </p:nvPr>
        </p:nvSpPr>
        <p:spPr/>
        <p:txBody>
          <a:bodyPr/>
          <a:lstStyle/>
          <a:p>
            <a:fld id="{92B5BACA-24B0-4E9A-8DBF-08C64D50769F}" type="slidenum">
              <a:rPr lang="en-HK" smtClean="0"/>
              <a:t>‹#›</a:t>
            </a:fld>
            <a:endParaRPr lang="en-HK"/>
          </a:p>
        </p:txBody>
      </p:sp>
    </p:spTree>
    <p:extLst>
      <p:ext uri="{BB962C8B-B14F-4D97-AF65-F5344CB8AC3E}">
        <p14:creationId xmlns:p14="http://schemas.microsoft.com/office/powerpoint/2010/main" val="1393405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3AB247-20AA-4A05-97CE-B547033340C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HK"/>
          </a:p>
        </p:txBody>
      </p:sp>
      <p:sp>
        <p:nvSpPr>
          <p:cNvPr id="3" name="내용 개체 틀 2">
            <a:extLst>
              <a:ext uri="{FF2B5EF4-FFF2-40B4-BE49-F238E27FC236}">
                <a16:creationId xmlns:a16="http://schemas.microsoft.com/office/drawing/2014/main" id="{B0A383BF-01DF-4D15-9C2E-704E7BD4E3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HK"/>
          </a:p>
        </p:txBody>
      </p:sp>
      <p:sp>
        <p:nvSpPr>
          <p:cNvPr id="4" name="텍스트 개체 틀 3">
            <a:extLst>
              <a:ext uri="{FF2B5EF4-FFF2-40B4-BE49-F238E27FC236}">
                <a16:creationId xmlns:a16="http://schemas.microsoft.com/office/drawing/2014/main" id="{3D30608D-420C-4865-9DC1-EEDC0E21A8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0C44F5D-3B90-4376-9628-165939F38503}"/>
              </a:ext>
            </a:extLst>
          </p:cNvPr>
          <p:cNvSpPr>
            <a:spLocks noGrp="1"/>
          </p:cNvSpPr>
          <p:nvPr>
            <p:ph type="dt" sz="half" idx="10"/>
          </p:nvPr>
        </p:nvSpPr>
        <p:spPr/>
        <p:txBody>
          <a:bodyPr/>
          <a:lstStyle/>
          <a:p>
            <a:fld id="{B1BC5F92-EED3-4AD4-896E-B30EFB37887C}" type="datetimeFigureOut">
              <a:rPr lang="en-HK" smtClean="0"/>
              <a:t>7/5/2022</a:t>
            </a:fld>
            <a:endParaRPr lang="en-HK"/>
          </a:p>
        </p:txBody>
      </p:sp>
      <p:sp>
        <p:nvSpPr>
          <p:cNvPr id="6" name="바닥글 개체 틀 5">
            <a:extLst>
              <a:ext uri="{FF2B5EF4-FFF2-40B4-BE49-F238E27FC236}">
                <a16:creationId xmlns:a16="http://schemas.microsoft.com/office/drawing/2014/main" id="{8B470B64-545A-476C-8F49-C8AA6DD21403}"/>
              </a:ext>
            </a:extLst>
          </p:cNvPr>
          <p:cNvSpPr>
            <a:spLocks noGrp="1"/>
          </p:cNvSpPr>
          <p:nvPr>
            <p:ph type="ftr" sz="quarter" idx="11"/>
          </p:nvPr>
        </p:nvSpPr>
        <p:spPr/>
        <p:txBody>
          <a:bodyPr/>
          <a:lstStyle/>
          <a:p>
            <a:endParaRPr lang="en-HK"/>
          </a:p>
        </p:txBody>
      </p:sp>
      <p:sp>
        <p:nvSpPr>
          <p:cNvPr id="7" name="슬라이드 번호 개체 틀 6">
            <a:extLst>
              <a:ext uri="{FF2B5EF4-FFF2-40B4-BE49-F238E27FC236}">
                <a16:creationId xmlns:a16="http://schemas.microsoft.com/office/drawing/2014/main" id="{7D0D51E6-74D5-4223-8A55-8D39810CF150}"/>
              </a:ext>
            </a:extLst>
          </p:cNvPr>
          <p:cNvSpPr>
            <a:spLocks noGrp="1"/>
          </p:cNvSpPr>
          <p:nvPr>
            <p:ph type="sldNum" sz="quarter" idx="12"/>
          </p:nvPr>
        </p:nvSpPr>
        <p:spPr/>
        <p:txBody>
          <a:bodyPr/>
          <a:lstStyle/>
          <a:p>
            <a:fld id="{92B5BACA-24B0-4E9A-8DBF-08C64D50769F}" type="slidenum">
              <a:rPr lang="en-HK" smtClean="0"/>
              <a:t>‹#›</a:t>
            </a:fld>
            <a:endParaRPr lang="en-HK"/>
          </a:p>
        </p:txBody>
      </p:sp>
    </p:spTree>
    <p:extLst>
      <p:ext uri="{BB962C8B-B14F-4D97-AF65-F5344CB8AC3E}">
        <p14:creationId xmlns:p14="http://schemas.microsoft.com/office/powerpoint/2010/main" val="814132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A62D-25CB-4E17-AC1F-4EF2878E986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HK"/>
          </a:p>
        </p:txBody>
      </p:sp>
      <p:sp>
        <p:nvSpPr>
          <p:cNvPr id="3" name="그림 개체 틀 2">
            <a:extLst>
              <a:ext uri="{FF2B5EF4-FFF2-40B4-BE49-F238E27FC236}">
                <a16:creationId xmlns:a16="http://schemas.microsoft.com/office/drawing/2014/main" id="{51170713-9E9A-41CB-B0CE-DB2E28A35B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HK"/>
          </a:p>
        </p:txBody>
      </p:sp>
      <p:sp>
        <p:nvSpPr>
          <p:cNvPr id="4" name="텍스트 개체 틀 3">
            <a:extLst>
              <a:ext uri="{FF2B5EF4-FFF2-40B4-BE49-F238E27FC236}">
                <a16:creationId xmlns:a16="http://schemas.microsoft.com/office/drawing/2014/main" id="{BFA11FE3-A101-49A6-958D-404C21F7AC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6DCF3F86-D923-4AF4-9E68-C3DC85AEA7D4}"/>
              </a:ext>
            </a:extLst>
          </p:cNvPr>
          <p:cNvSpPr>
            <a:spLocks noGrp="1"/>
          </p:cNvSpPr>
          <p:nvPr>
            <p:ph type="dt" sz="half" idx="10"/>
          </p:nvPr>
        </p:nvSpPr>
        <p:spPr/>
        <p:txBody>
          <a:bodyPr/>
          <a:lstStyle/>
          <a:p>
            <a:fld id="{B1BC5F92-EED3-4AD4-896E-B30EFB37887C}" type="datetimeFigureOut">
              <a:rPr lang="en-HK" smtClean="0"/>
              <a:t>7/5/2022</a:t>
            </a:fld>
            <a:endParaRPr lang="en-HK"/>
          </a:p>
        </p:txBody>
      </p:sp>
      <p:sp>
        <p:nvSpPr>
          <p:cNvPr id="6" name="바닥글 개체 틀 5">
            <a:extLst>
              <a:ext uri="{FF2B5EF4-FFF2-40B4-BE49-F238E27FC236}">
                <a16:creationId xmlns:a16="http://schemas.microsoft.com/office/drawing/2014/main" id="{9C6F4ED6-BD7B-49FF-AABB-63737EDE110D}"/>
              </a:ext>
            </a:extLst>
          </p:cNvPr>
          <p:cNvSpPr>
            <a:spLocks noGrp="1"/>
          </p:cNvSpPr>
          <p:nvPr>
            <p:ph type="ftr" sz="quarter" idx="11"/>
          </p:nvPr>
        </p:nvSpPr>
        <p:spPr/>
        <p:txBody>
          <a:bodyPr/>
          <a:lstStyle/>
          <a:p>
            <a:endParaRPr lang="en-HK"/>
          </a:p>
        </p:txBody>
      </p:sp>
      <p:sp>
        <p:nvSpPr>
          <p:cNvPr id="7" name="슬라이드 번호 개체 틀 6">
            <a:extLst>
              <a:ext uri="{FF2B5EF4-FFF2-40B4-BE49-F238E27FC236}">
                <a16:creationId xmlns:a16="http://schemas.microsoft.com/office/drawing/2014/main" id="{B424AA31-E369-43C8-8D7F-798070F8BDBA}"/>
              </a:ext>
            </a:extLst>
          </p:cNvPr>
          <p:cNvSpPr>
            <a:spLocks noGrp="1"/>
          </p:cNvSpPr>
          <p:nvPr>
            <p:ph type="sldNum" sz="quarter" idx="12"/>
          </p:nvPr>
        </p:nvSpPr>
        <p:spPr/>
        <p:txBody>
          <a:bodyPr/>
          <a:lstStyle/>
          <a:p>
            <a:fld id="{92B5BACA-24B0-4E9A-8DBF-08C64D50769F}" type="slidenum">
              <a:rPr lang="en-HK" smtClean="0"/>
              <a:t>‹#›</a:t>
            </a:fld>
            <a:endParaRPr lang="en-HK"/>
          </a:p>
        </p:txBody>
      </p:sp>
    </p:spTree>
    <p:extLst>
      <p:ext uri="{BB962C8B-B14F-4D97-AF65-F5344CB8AC3E}">
        <p14:creationId xmlns:p14="http://schemas.microsoft.com/office/powerpoint/2010/main" val="2767446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107853C-FC51-457A-AB26-6E37985D3D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HK"/>
          </a:p>
        </p:txBody>
      </p:sp>
      <p:sp>
        <p:nvSpPr>
          <p:cNvPr id="3" name="텍스트 개체 틀 2">
            <a:extLst>
              <a:ext uri="{FF2B5EF4-FFF2-40B4-BE49-F238E27FC236}">
                <a16:creationId xmlns:a16="http://schemas.microsoft.com/office/drawing/2014/main" id="{DE641A94-3CBE-4266-AEED-D1B9FD4F83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HK"/>
          </a:p>
        </p:txBody>
      </p:sp>
      <p:sp>
        <p:nvSpPr>
          <p:cNvPr id="4" name="날짜 개체 틀 3">
            <a:extLst>
              <a:ext uri="{FF2B5EF4-FFF2-40B4-BE49-F238E27FC236}">
                <a16:creationId xmlns:a16="http://schemas.microsoft.com/office/drawing/2014/main" id="{23CF2078-DCAA-4538-AFD3-27BAD1DB93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BC5F92-EED3-4AD4-896E-B30EFB37887C}" type="datetimeFigureOut">
              <a:rPr lang="en-HK" smtClean="0"/>
              <a:t>7/5/2022</a:t>
            </a:fld>
            <a:endParaRPr lang="en-HK"/>
          </a:p>
        </p:txBody>
      </p:sp>
      <p:sp>
        <p:nvSpPr>
          <p:cNvPr id="5" name="바닥글 개체 틀 4">
            <a:extLst>
              <a:ext uri="{FF2B5EF4-FFF2-40B4-BE49-F238E27FC236}">
                <a16:creationId xmlns:a16="http://schemas.microsoft.com/office/drawing/2014/main" id="{98A30F3E-A834-4A6E-AB8C-9BB6C1B1BC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HK"/>
          </a:p>
        </p:txBody>
      </p:sp>
      <p:sp>
        <p:nvSpPr>
          <p:cNvPr id="6" name="슬라이드 번호 개체 틀 5">
            <a:extLst>
              <a:ext uri="{FF2B5EF4-FFF2-40B4-BE49-F238E27FC236}">
                <a16:creationId xmlns:a16="http://schemas.microsoft.com/office/drawing/2014/main" id="{0DFEAD21-CFD8-44F8-B25E-C47CF7441C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B5BACA-24B0-4E9A-8DBF-08C64D50769F}" type="slidenum">
              <a:rPr lang="en-HK" smtClean="0"/>
              <a:t>‹#›</a:t>
            </a:fld>
            <a:endParaRPr lang="en-HK"/>
          </a:p>
        </p:txBody>
      </p:sp>
    </p:spTree>
    <p:extLst>
      <p:ext uri="{BB962C8B-B14F-4D97-AF65-F5344CB8AC3E}">
        <p14:creationId xmlns:p14="http://schemas.microsoft.com/office/powerpoint/2010/main" val="1096892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CF65E48-A103-48BF-A05E-AF9E339DF0A8}"/>
              </a:ext>
            </a:extLst>
          </p:cNvPr>
          <p:cNvSpPr>
            <a:spLocks noGrp="1"/>
          </p:cNvSpPr>
          <p:nvPr>
            <p:ph type="ctrTitle"/>
          </p:nvPr>
        </p:nvSpPr>
        <p:spPr>
          <a:xfrm>
            <a:off x="1165252" y="1122363"/>
            <a:ext cx="9144000" cy="2387600"/>
          </a:xfrm>
        </p:spPr>
        <p:txBody>
          <a:bodyPr/>
          <a:lstStyle/>
          <a:p>
            <a:r>
              <a:rPr lang="en-HK" dirty="0"/>
              <a:t>Python Assignment</a:t>
            </a:r>
          </a:p>
        </p:txBody>
      </p:sp>
      <p:sp>
        <p:nvSpPr>
          <p:cNvPr id="3" name="부제목 2">
            <a:extLst>
              <a:ext uri="{FF2B5EF4-FFF2-40B4-BE49-F238E27FC236}">
                <a16:creationId xmlns:a16="http://schemas.microsoft.com/office/drawing/2014/main" id="{5A43D0F1-FD4C-4CC9-AEF5-2F4913D11536}"/>
              </a:ext>
            </a:extLst>
          </p:cNvPr>
          <p:cNvSpPr>
            <a:spLocks noGrp="1"/>
          </p:cNvSpPr>
          <p:nvPr>
            <p:ph type="subTitle" idx="1"/>
          </p:nvPr>
        </p:nvSpPr>
        <p:spPr>
          <a:xfrm>
            <a:off x="1524000" y="3509963"/>
            <a:ext cx="9144000" cy="1655762"/>
          </a:xfrm>
        </p:spPr>
        <p:txBody>
          <a:bodyPr/>
          <a:lstStyle/>
          <a:p>
            <a:r>
              <a:rPr lang="en-HK" dirty="0"/>
              <a:t>Eunmi K Rhee</a:t>
            </a:r>
          </a:p>
          <a:p>
            <a:r>
              <a:rPr lang="en-HK" dirty="0"/>
              <a:t>May 2022</a:t>
            </a:r>
          </a:p>
        </p:txBody>
      </p:sp>
      <p:pic>
        <p:nvPicPr>
          <p:cNvPr id="5" name="그림 4">
            <a:extLst>
              <a:ext uri="{FF2B5EF4-FFF2-40B4-BE49-F238E27FC236}">
                <a16:creationId xmlns:a16="http://schemas.microsoft.com/office/drawing/2014/main" id="{FDF5D479-B839-43CC-8B22-06E430522D50}"/>
              </a:ext>
            </a:extLst>
          </p:cNvPr>
          <p:cNvPicPr>
            <a:picLocks noChangeAspect="1"/>
          </p:cNvPicPr>
          <p:nvPr/>
        </p:nvPicPr>
        <p:blipFill>
          <a:blip r:embed="rId2"/>
          <a:stretch>
            <a:fillRect/>
          </a:stretch>
        </p:blipFill>
        <p:spPr>
          <a:xfrm>
            <a:off x="9255098" y="2539971"/>
            <a:ext cx="1054154" cy="1130358"/>
          </a:xfrm>
          <a:prstGeom prst="rect">
            <a:avLst/>
          </a:prstGeom>
        </p:spPr>
      </p:pic>
    </p:spTree>
    <p:extLst>
      <p:ext uri="{BB962C8B-B14F-4D97-AF65-F5344CB8AC3E}">
        <p14:creationId xmlns:p14="http://schemas.microsoft.com/office/powerpoint/2010/main" val="3253994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직선 연결선 8">
            <a:extLst>
              <a:ext uri="{FF2B5EF4-FFF2-40B4-BE49-F238E27FC236}">
                <a16:creationId xmlns:a16="http://schemas.microsoft.com/office/drawing/2014/main" id="{F207F6DE-825B-42F1-998C-E04677EA4D60}"/>
              </a:ext>
            </a:extLst>
          </p:cNvPr>
          <p:cNvCxnSpPr/>
          <p:nvPr/>
        </p:nvCxnSpPr>
        <p:spPr>
          <a:xfrm>
            <a:off x="219075" y="600075"/>
            <a:ext cx="104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892153-984F-47CA-BEB6-585F6F5436F6}"/>
              </a:ext>
            </a:extLst>
          </p:cNvPr>
          <p:cNvSpPr txBox="1"/>
          <p:nvPr/>
        </p:nvSpPr>
        <p:spPr>
          <a:xfrm>
            <a:off x="219075" y="115372"/>
            <a:ext cx="8210550" cy="369332"/>
          </a:xfrm>
          <a:prstGeom prst="rect">
            <a:avLst/>
          </a:prstGeom>
          <a:noFill/>
        </p:spPr>
        <p:txBody>
          <a:bodyPr wrap="square" rtlCol="0">
            <a:spAutoFit/>
          </a:bodyPr>
          <a:lstStyle/>
          <a:p>
            <a:r>
              <a:rPr lang="en-US" dirty="0" err="1"/>
              <a:t>Github</a:t>
            </a:r>
            <a:r>
              <a:rPr lang="en-US" dirty="0"/>
              <a:t> &amp; COVID datasets</a:t>
            </a:r>
            <a:endParaRPr lang="en-HK" dirty="0"/>
          </a:p>
        </p:txBody>
      </p:sp>
      <p:sp>
        <p:nvSpPr>
          <p:cNvPr id="11" name="TextBox 10">
            <a:extLst>
              <a:ext uri="{FF2B5EF4-FFF2-40B4-BE49-F238E27FC236}">
                <a16:creationId xmlns:a16="http://schemas.microsoft.com/office/drawing/2014/main" id="{DBC21A44-428E-45E2-BB91-2DC18AFF86C0}"/>
              </a:ext>
            </a:extLst>
          </p:cNvPr>
          <p:cNvSpPr txBox="1"/>
          <p:nvPr/>
        </p:nvSpPr>
        <p:spPr>
          <a:xfrm>
            <a:off x="311113" y="843546"/>
            <a:ext cx="11315700" cy="5847755"/>
          </a:xfrm>
          <a:prstGeom prst="rect">
            <a:avLst/>
          </a:prstGeom>
          <a:noFill/>
        </p:spPr>
        <p:txBody>
          <a:bodyPr wrap="square" rtlCol="0">
            <a:spAutoFit/>
          </a:bodyPr>
          <a:lstStyle/>
          <a:p>
            <a:r>
              <a:rPr lang="en-US" sz="1400" b="1" u="sng" dirty="0"/>
              <a:t>1. </a:t>
            </a:r>
            <a:r>
              <a:rPr lang="en-US" sz="1400" b="1" u="sng" dirty="0" err="1"/>
              <a:t>Github</a:t>
            </a:r>
            <a:r>
              <a:rPr lang="en-US" sz="1400" b="1" u="sng" dirty="0"/>
              <a:t>:</a:t>
            </a:r>
          </a:p>
          <a:p>
            <a:pPr marL="342900" indent="-342900">
              <a:buFont typeface="Arial" panose="020B0604020202020204" pitchFamily="34" charset="0"/>
              <a:buChar char="•"/>
            </a:pPr>
            <a:r>
              <a:rPr lang="en-US" sz="1200" dirty="0" err="1"/>
              <a:t>Github</a:t>
            </a:r>
            <a:r>
              <a:rPr lang="en-US" sz="1200" dirty="0"/>
              <a:t> is a useful code hosting platform for version control and team collaboration. It is also an open source community and cloud storage platform for data analysts. </a:t>
            </a:r>
          </a:p>
          <a:p>
            <a:pPr marL="342900" indent="-342900">
              <a:buFont typeface="Arial" panose="020B0604020202020204" pitchFamily="34" charset="0"/>
              <a:buChar char="•"/>
            </a:pPr>
            <a:r>
              <a:rPr lang="en-US" sz="1200" dirty="0"/>
              <a:t>Pull request: If we want to merge changes to the master ranch you make a pull request. It is a method of submitting contributions to a project.</a:t>
            </a:r>
          </a:p>
          <a:p>
            <a:pPr marL="342900" indent="-342900">
              <a:buFont typeface="Arial" panose="020B0604020202020204" pitchFamily="34" charset="0"/>
              <a:buChar char="•"/>
            </a:pPr>
            <a:r>
              <a:rPr lang="en-US" sz="1200" dirty="0" err="1"/>
              <a:t>Github</a:t>
            </a:r>
            <a:r>
              <a:rPr lang="en-US" sz="1200" dirty="0"/>
              <a:t> UL: https://github.com/krisrhee/Python-Projects</a:t>
            </a:r>
          </a:p>
          <a:p>
            <a:pPr marL="342900" indent="-342900">
              <a:buFont typeface="Arial" panose="020B0604020202020204" pitchFamily="34" charset="0"/>
              <a:buChar char="•"/>
            </a:pPr>
            <a:r>
              <a:rPr lang="en-US" sz="1200" dirty="0" err="1"/>
              <a:t>Github</a:t>
            </a:r>
            <a:r>
              <a:rPr lang="en-US" sz="1200" dirty="0"/>
              <a:t> Screenshot:  </a:t>
            </a:r>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endParaRPr lang="en-US" sz="1200" dirty="0"/>
          </a:p>
          <a:p>
            <a:endParaRPr lang="en-US" sz="1400" b="1" u="sng" dirty="0"/>
          </a:p>
          <a:p>
            <a:endParaRPr lang="en-US" sz="1400" b="1" u="sng" dirty="0"/>
          </a:p>
          <a:p>
            <a:endParaRPr lang="en-US" sz="1400" b="1" u="sng" dirty="0"/>
          </a:p>
          <a:p>
            <a:endParaRPr lang="en-US" sz="1400" b="1" u="sng" dirty="0"/>
          </a:p>
          <a:p>
            <a:r>
              <a:rPr lang="en-US" sz="1400" b="1" u="sng" dirty="0"/>
              <a:t>2. COVID Datasets (CSV):</a:t>
            </a:r>
          </a:p>
          <a:p>
            <a:pPr marL="342900" indent="-342900">
              <a:buAutoNum type="arabicParenR"/>
            </a:pPr>
            <a:r>
              <a:rPr lang="en-US" sz="1200" b="1" dirty="0"/>
              <a:t>Exploring data sets (high-level): </a:t>
            </a:r>
          </a:p>
          <a:p>
            <a:pPr marL="342900" indent="-342900">
              <a:buFont typeface="Arial" panose="020B0604020202020204" pitchFamily="34" charset="0"/>
              <a:buChar char="•"/>
            </a:pPr>
            <a:r>
              <a:rPr lang="en-US" sz="1200" dirty="0"/>
              <a:t>View the 2 csv files. </a:t>
            </a:r>
          </a:p>
          <a:p>
            <a:pPr marL="342900" indent="-342900">
              <a:buFont typeface="Arial" panose="020B0604020202020204" pitchFamily="34" charset="0"/>
              <a:buChar char="•"/>
            </a:pPr>
            <a:r>
              <a:rPr lang="en-US" sz="1200" dirty="0"/>
              <a:t>covid_19_uk_cases.csv has 12 columns and 7584 rows . </a:t>
            </a:r>
            <a:r>
              <a:rPr lang="nl-NL" sz="1200" dirty="0"/>
              <a:t>covid_19_uk_vaccinated.csv has 11 columns and 7584 rows.</a:t>
            </a:r>
          </a:p>
          <a:p>
            <a:pPr marL="342900" indent="-342900">
              <a:buFont typeface="Arial" panose="020B0604020202020204" pitchFamily="34" charset="0"/>
              <a:buChar char="•"/>
            </a:pPr>
            <a:r>
              <a:rPr lang="nl-NL" sz="1200" dirty="0"/>
              <a:t>Identify missing values using isnull method</a:t>
            </a:r>
          </a:p>
          <a:p>
            <a:pPr marL="342900" indent="-342900">
              <a:buFont typeface="Arial" panose="020B0604020202020204" pitchFamily="34" charset="0"/>
              <a:buChar char="•"/>
            </a:pPr>
            <a:endParaRPr lang="nl-NL" sz="1200" dirty="0"/>
          </a:p>
          <a:p>
            <a:pPr marL="342900" indent="-342900">
              <a:buFont typeface="Arial" panose="020B0604020202020204" pitchFamily="34" charset="0"/>
              <a:buChar char="•"/>
            </a:pPr>
            <a:endParaRPr lang="en-US" sz="1200" b="1" dirty="0"/>
          </a:p>
          <a:p>
            <a:pPr marL="342900" indent="-342900">
              <a:buFont typeface="+mj-lt"/>
              <a:buAutoNum type="arabicParenR" startAt="2"/>
            </a:pPr>
            <a:r>
              <a:rPr lang="en-US" sz="1200" b="1" dirty="0"/>
              <a:t>Exploring large data sets with subset data: </a:t>
            </a:r>
          </a:p>
          <a:p>
            <a:pPr marL="285750" indent="-285750">
              <a:buFont typeface="Arial" panose="020B0604020202020204" pitchFamily="34" charset="0"/>
              <a:buChar char="•"/>
            </a:pPr>
            <a:r>
              <a:rPr lang="en-US" sz="1200" dirty="0"/>
              <a:t>Rather than working with the full dataset, used the </a:t>
            </a:r>
            <a:r>
              <a:rPr lang="en-US" sz="1200" dirty="0" err="1"/>
              <a:t>Gibralta</a:t>
            </a:r>
            <a:r>
              <a:rPr lang="en-US" sz="1200" dirty="0"/>
              <a:t> data set to understand the data. </a:t>
            </a:r>
          </a:p>
          <a:p>
            <a:pPr marL="285750" indent="-285750">
              <a:buFont typeface="Arial" panose="020B0604020202020204" pitchFamily="34" charset="0"/>
              <a:buChar char="•"/>
            </a:pPr>
            <a:r>
              <a:rPr lang="en-US" sz="1200" dirty="0"/>
              <a:t>Taking Gibraltar as an example, deaths, cases, and recovered data appear to be cumulative based on the graphs using matplotlib as the graphs only increase. However out of the 632 datapoints, there are days where days where number of cases were below the prior year (May 13,2020(cases:-1), April 23, 2021 (cases:-8, recovered:-9), May 24, 2021(cases:-1)). This represents 0.4% of the total dataset, which appears to have “dirty data” . The outliers (i.e. negative values) were replaced with 0.  </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342900" indent="-342900">
              <a:buAutoNum type="arabicParenR"/>
            </a:pPr>
            <a:endParaRPr lang="en-HK" sz="1400" dirty="0"/>
          </a:p>
        </p:txBody>
      </p:sp>
      <p:pic>
        <p:nvPicPr>
          <p:cNvPr id="12" name="그림 11">
            <a:extLst>
              <a:ext uri="{FF2B5EF4-FFF2-40B4-BE49-F238E27FC236}">
                <a16:creationId xmlns:a16="http://schemas.microsoft.com/office/drawing/2014/main" id="{547097C8-E9ED-43E5-8150-1C69CDD4D58C}"/>
              </a:ext>
            </a:extLst>
          </p:cNvPr>
          <p:cNvPicPr>
            <a:picLocks noChangeAspect="1"/>
          </p:cNvPicPr>
          <p:nvPr/>
        </p:nvPicPr>
        <p:blipFill>
          <a:blip r:embed="rId2"/>
          <a:stretch>
            <a:fillRect/>
          </a:stretch>
        </p:blipFill>
        <p:spPr>
          <a:xfrm>
            <a:off x="11055323" y="115372"/>
            <a:ext cx="571490" cy="612803"/>
          </a:xfrm>
          <a:prstGeom prst="rect">
            <a:avLst/>
          </a:prstGeom>
        </p:spPr>
      </p:pic>
      <p:pic>
        <p:nvPicPr>
          <p:cNvPr id="16" name="그림 15">
            <a:extLst>
              <a:ext uri="{FF2B5EF4-FFF2-40B4-BE49-F238E27FC236}">
                <a16:creationId xmlns:a16="http://schemas.microsoft.com/office/drawing/2014/main" id="{7B509059-D801-4417-B04B-766BDA11B5E9}"/>
              </a:ext>
            </a:extLst>
          </p:cNvPr>
          <p:cNvPicPr>
            <a:picLocks noChangeAspect="1"/>
          </p:cNvPicPr>
          <p:nvPr/>
        </p:nvPicPr>
        <p:blipFill>
          <a:blip r:embed="rId3"/>
          <a:stretch>
            <a:fillRect/>
          </a:stretch>
        </p:blipFill>
        <p:spPr>
          <a:xfrm>
            <a:off x="3105710" y="1762125"/>
            <a:ext cx="3923740" cy="2063228"/>
          </a:xfrm>
          <a:prstGeom prst="rect">
            <a:avLst/>
          </a:prstGeom>
        </p:spPr>
      </p:pic>
    </p:spTree>
    <p:extLst>
      <p:ext uri="{BB962C8B-B14F-4D97-AF65-F5344CB8AC3E}">
        <p14:creationId xmlns:p14="http://schemas.microsoft.com/office/powerpoint/2010/main" val="2782469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직선 연결선 8">
            <a:extLst>
              <a:ext uri="{FF2B5EF4-FFF2-40B4-BE49-F238E27FC236}">
                <a16:creationId xmlns:a16="http://schemas.microsoft.com/office/drawing/2014/main" id="{F207F6DE-825B-42F1-998C-E04677EA4D60}"/>
              </a:ext>
            </a:extLst>
          </p:cNvPr>
          <p:cNvCxnSpPr/>
          <p:nvPr/>
        </p:nvCxnSpPr>
        <p:spPr>
          <a:xfrm>
            <a:off x="219075" y="600075"/>
            <a:ext cx="104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892153-984F-47CA-BEB6-585F6F5436F6}"/>
              </a:ext>
            </a:extLst>
          </p:cNvPr>
          <p:cNvSpPr txBox="1"/>
          <p:nvPr/>
        </p:nvSpPr>
        <p:spPr>
          <a:xfrm>
            <a:off x="219075" y="115372"/>
            <a:ext cx="8210550" cy="369332"/>
          </a:xfrm>
          <a:prstGeom prst="rect">
            <a:avLst/>
          </a:prstGeom>
          <a:noFill/>
        </p:spPr>
        <p:txBody>
          <a:bodyPr wrap="square" rtlCol="0">
            <a:spAutoFit/>
          </a:bodyPr>
          <a:lstStyle/>
          <a:p>
            <a:r>
              <a:rPr lang="en-US" dirty="0"/>
              <a:t>COVID datasets analysis and findings</a:t>
            </a:r>
            <a:endParaRPr lang="en-HK" dirty="0"/>
          </a:p>
        </p:txBody>
      </p:sp>
      <p:sp>
        <p:nvSpPr>
          <p:cNvPr id="2" name="TextBox 1">
            <a:extLst>
              <a:ext uri="{FF2B5EF4-FFF2-40B4-BE49-F238E27FC236}">
                <a16:creationId xmlns:a16="http://schemas.microsoft.com/office/drawing/2014/main" id="{E796527A-96BB-41F7-A2B5-DC63367983C5}"/>
              </a:ext>
            </a:extLst>
          </p:cNvPr>
          <p:cNvSpPr txBox="1"/>
          <p:nvPr/>
        </p:nvSpPr>
        <p:spPr>
          <a:xfrm>
            <a:off x="352425" y="728175"/>
            <a:ext cx="11274388" cy="7355860"/>
          </a:xfrm>
          <a:prstGeom prst="rect">
            <a:avLst/>
          </a:prstGeom>
          <a:noFill/>
        </p:spPr>
        <p:txBody>
          <a:bodyPr wrap="square" rtlCol="0">
            <a:spAutoFit/>
          </a:bodyPr>
          <a:lstStyle/>
          <a:p>
            <a:pPr marL="285750" indent="-285750">
              <a:buFont typeface="Arial" panose="020B0604020202020204" pitchFamily="34" charset="0"/>
              <a:buChar char="•"/>
            </a:pPr>
            <a:r>
              <a:rPr lang="en-US" sz="1200" dirty="0"/>
              <a:t>The vaccinated data total, first, second dose showed spikes primarily in 1H’21. The second dose, as expected, showed a 2~3 month lag from the first dose. </a:t>
            </a:r>
          </a:p>
          <a:p>
            <a:pPr marL="285750" indent="-285750">
              <a:buFont typeface="Arial" panose="020B0604020202020204" pitchFamily="34" charset="0"/>
              <a:buChar char="•"/>
            </a:pPr>
            <a:r>
              <a:rPr lang="en-US" sz="1200" dirty="0"/>
              <a:t>For the other data sets including deaths, cases, recovered, hospitalized, data showed different patterns. </a:t>
            </a:r>
          </a:p>
          <a:p>
            <a:pPr marL="285750" indent="-285750">
              <a:buFont typeface="Arial" panose="020B0604020202020204" pitchFamily="34" charset="0"/>
              <a:buChar char="•"/>
            </a:pPr>
            <a:r>
              <a:rPr lang="en-US" sz="1200" u="sng" dirty="0"/>
              <a:t>Vaccination data (first and second dose) and hospitalized are daily trends while deaths, cases, recovered are cumulative data </a:t>
            </a:r>
          </a:p>
          <a:p>
            <a:pPr marL="285750" indent="-285750">
              <a:buFont typeface="Arial" panose="020B0604020202020204" pitchFamily="34" charset="0"/>
              <a:buChar char="•"/>
            </a:pPr>
            <a:r>
              <a:rPr lang="en-US" sz="1200" u="sng" dirty="0"/>
              <a:t>To ensure that the nature of data is not mixed for the analysis, columns for cumulative data to daily data was included in the dataset as ‘Deaths1’, ‘Cases1’, and ‘Recovered1’.</a:t>
            </a:r>
          </a:p>
          <a:p>
            <a:pPr marL="285750" indent="-285750">
              <a:buFont typeface="Arial" panose="020B0604020202020204" pitchFamily="34" charset="0"/>
              <a:buChar char="•"/>
            </a:pPr>
            <a:r>
              <a:rPr lang="en-US" sz="1200" u="sng" dirty="0"/>
              <a:t>Graphs were plotted to ensure that the data was transformed accordingly. First dose / Second dose graphs used by Seaborn library is for illustrative purposes. </a:t>
            </a:r>
          </a:p>
          <a:p>
            <a:r>
              <a:rPr lang="en-US" sz="1200" u="sng" dirty="0"/>
              <a:t> </a:t>
            </a:r>
            <a:endParaRPr lang="en-US" sz="1200" dirty="0"/>
          </a:p>
          <a:p>
            <a:pPr marL="342900" indent="-342900">
              <a:buFont typeface="+mj-lt"/>
              <a:buAutoNum type="arabicParenR" startAt="3"/>
            </a:pPr>
            <a:endParaRPr lang="en-US" sz="1200" dirty="0"/>
          </a:p>
          <a:p>
            <a:pPr marL="342900" indent="-342900">
              <a:buFont typeface="+mj-lt"/>
              <a:buAutoNum type="arabicParenR" startAt="3"/>
            </a:pPr>
            <a:r>
              <a:rPr lang="en-US" sz="1200" b="1" dirty="0"/>
              <a:t>Merge and Analyze data:</a:t>
            </a:r>
          </a:p>
          <a:p>
            <a:pPr marL="342900" indent="-342900">
              <a:buFont typeface="+mj-lt"/>
              <a:buAutoNum type="arabicParenR" startAt="3"/>
            </a:pPr>
            <a:endParaRPr lang="en-US" sz="1200" dirty="0"/>
          </a:p>
          <a:p>
            <a:pPr marL="342900" indent="-342900">
              <a:buFont typeface="Arial" panose="020B0604020202020204" pitchFamily="34" charset="0"/>
              <a:buChar char="•"/>
            </a:pPr>
            <a:r>
              <a:rPr lang="en-US" sz="1200" dirty="0"/>
              <a:t>Merged the data with outer join leading to 15 columns and 15168 rows</a:t>
            </a:r>
          </a:p>
          <a:p>
            <a:pPr marL="342900" indent="-342900">
              <a:buFont typeface="Arial" panose="020B0604020202020204" pitchFamily="34" charset="0"/>
              <a:buChar char="•"/>
            </a:pPr>
            <a:r>
              <a:rPr lang="en-US" sz="1200" dirty="0"/>
              <a:t>As with Gibraltar data added columns (Deaths1, Cases1, Recovered1) to work with daily data from cumulative data </a:t>
            </a:r>
          </a:p>
          <a:p>
            <a:pPr marL="342900" indent="-342900">
              <a:buFont typeface="Arial" panose="020B0604020202020204" pitchFamily="34" charset="0"/>
              <a:buChar char="•"/>
            </a:pPr>
            <a:r>
              <a:rPr lang="en-US" sz="1200" dirty="0"/>
              <a:t>Replaced negative values to 0 to ensure different regions have new datasets and do not  start with carried over data from other regions</a:t>
            </a:r>
          </a:p>
          <a:p>
            <a:pPr marL="342900" indent="-342900">
              <a:buFont typeface="Arial" panose="020B0604020202020204" pitchFamily="34" charset="0"/>
              <a:buChar char="•"/>
            </a:pPr>
            <a:r>
              <a:rPr lang="en-US" sz="1200" dirty="0"/>
              <a:t>For the date column changed the data type from object to string</a:t>
            </a:r>
          </a:p>
          <a:p>
            <a:pPr marL="342900" indent="-342900">
              <a:buFont typeface="Arial" panose="020B0604020202020204" pitchFamily="34" charset="0"/>
              <a:buChar char="•"/>
            </a:pPr>
            <a:r>
              <a:rPr lang="en-US" sz="1200" dirty="0"/>
              <a:t>Cleaned up unnecessary data and rename the </a:t>
            </a:r>
            <a:r>
              <a:rPr lang="en-US" sz="1200" dirty="0" err="1"/>
              <a:t>dataframe</a:t>
            </a:r>
            <a:r>
              <a:rPr lang="en-US" sz="1200" dirty="0"/>
              <a:t> to vac_cov1</a:t>
            </a:r>
          </a:p>
          <a:p>
            <a:pPr marL="342900" indent="-342900">
              <a:buFont typeface="Arial" panose="020B0604020202020204" pitchFamily="34" charset="0"/>
              <a:buChar char="•"/>
            </a:pPr>
            <a:r>
              <a:rPr lang="en-US" sz="1200" dirty="0"/>
              <a:t>Exported the data to excel to review the data again (as a mid-check point).</a:t>
            </a:r>
          </a:p>
          <a:p>
            <a:pPr marL="342900" indent="-342900">
              <a:buFont typeface="Arial" panose="020B0604020202020204" pitchFamily="34" charset="0"/>
              <a:buChar char="•"/>
            </a:pPr>
            <a:r>
              <a:rPr lang="en-US" sz="1200" dirty="0"/>
              <a:t>As with Gibraltar data, the total combined data was plotted to review whether the data being used had the daily numbers as opposed to a mix of daily and cumulative data. Additionally data was plotted by Province/ State and was also smoothed out on a monthly basis to see trends. </a:t>
            </a:r>
          </a:p>
          <a:p>
            <a:pPr marL="342900" indent="-342900">
              <a:buFont typeface="Arial" panose="020B0604020202020204" pitchFamily="34" charset="0"/>
              <a:buChar char="•"/>
            </a:pPr>
            <a:endParaRPr lang="en-US" sz="1200" dirty="0"/>
          </a:p>
          <a:p>
            <a:pPr marL="342900" indent="-342900">
              <a:buFont typeface="+mj-lt"/>
              <a:buAutoNum type="arabicParenR" startAt="4"/>
            </a:pPr>
            <a:r>
              <a:rPr lang="en-US" sz="1200" b="1" dirty="0"/>
              <a:t>Key findings:</a:t>
            </a:r>
          </a:p>
          <a:p>
            <a:pPr marL="342900" indent="-342900">
              <a:buFont typeface="+mj-lt"/>
              <a:buAutoNum type="arabicParenR" startAt="4"/>
            </a:pPr>
            <a:endParaRPr lang="en-US" sz="1200" b="1" dirty="0"/>
          </a:p>
          <a:p>
            <a:pPr marL="342900" indent="-342900">
              <a:buFont typeface="Arial" panose="020B0604020202020204" pitchFamily="34" charset="0"/>
              <a:buChar char="•"/>
            </a:pPr>
            <a:r>
              <a:rPr lang="en-US" sz="1200" u="sng" dirty="0"/>
              <a:t>Area(s) no. with the largest number of people who have received a first dose but no second dose: Gibraltar followed by Montserrat,  British Virgin Islands, and Anguilla </a:t>
            </a:r>
          </a:p>
          <a:p>
            <a:pPr marL="342900" indent="-342900">
              <a:buFont typeface="Arial" panose="020B0604020202020204" pitchFamily="34" charset="0"/>
              <a:buChar char="•"/>
            </a:pPr>
            <a:r>
              <a:rPr lang="en-US" sz="1200" u="sng" dirty="0"/>
              <a:t>Although different scale, all the province/state showed that in 1Q21 the difference between 1st and second dose peaked (i.e. received first dose but not second dose) and demonstrate similar patterns. This is particularly evident when the data is plotted on a monthly basis</a:t>
            </a:r>
          </a:p>
          <a:p>
            <a:pPr marL="285750" indent="-285750">
              <a:buFont typeface="Arial" panose="020B0604020202020204" pitchFamily="34" charset="0"/>
              <a:buChar char="•"/>
            </a:pPr>
            <a:r>
              <a:rPr lang="en-US" sz="1200" dirty="0"/>
              <a:t>Area(s) % with the largest number of people who have received a first dose but no second dose: While the difference % (c. 4.5%) is minimal Turks &amp; Caicos Islands followed by Isle of Man. </a:t>
            </a:r>
          </a:p>
          <a:p>
            <a:pPr marL="285750" indent="-285750">
              <a:buFont typeface="Arial" panose="020B0604020202020204" pitchFamily="34" charset="0"/>
              <a:buChar char="•"/>
            </a:pPr>
            <a:r>
              <a:rPr lang="en-US" sz="1200" dirty="0"/>
              <a:t>Area(s) with the largest number of people who recovered to deprioritize campaign: Channel Islands, Gibraltar, Isle of Man</a:t>
            </a:r>
          </a:p>
          <a:p>
            <a:pPr marL="285750" indent="-285750">
              <a:buFont typeface="Arial" panose="020B0604020202020204" pitchFamily="34" charset="0"/>
              <a:buChar char="•"/>
            </a:pPr>
            <a:r>
              <a:rPr lang="en-US" sz="1200" dirty="0"/>
              <a:t>Area(s) with the highest recovery% to deprioritize campaign: Saint Helena, Falkland Islands, Turks &amp; Caicos Islands</a:t>
            </a:r>
          </a:p>
          <a:p>
            <a:pPr marL="285750" indent="-285750">
              <a:buFont typeface="Arial" panose="020B0604020202020204" pitchFamily="34" charset="0"/>
              <a:buChar char="•"/>
            </a:pPr>
            <a:r>
              <a:rPr lang="en-US" sz="1200" u="sng" dirty="0"/>
              <a:t>Based on the above  the first marketing campaign should be targeted in the order of Montserrat,  British Virgin Islands, and Anguilla. While Gibraltar had the largest number of first dose but not the second dose (i.e. difference was the largest), it also had one of the highest recovery. Hence, was excluded in the target campaign. </a:t>
            </a:r>
          </a:p>
          <a:p>
            <a:pPr marL="342900" indent="-342900">
              <a:buFont typeface="Arial" panose="020B0604020202020204" pitchFamily="34" charset="0"/>
              <a:buChar char="•"/>
            </a:pPr>
            <a:endParaRPr lang="en-US" sz="1200" u="sng" dirty="0"/>
          </a:p>
          <a:p>
            <a:pPr marL="342900" indent="-342900">
              <a:buFont typeface="Arial" panose="020B0604020202020204" pitchFamily="34" charset="0"/>
              <a:buChar char="•"/>
            </a:pPr>
            <a:endParaRPr lang="en-US" sz="1200" dirty="0"/>
          </a:p>
          <a:p>
            <a:pPr marL="342900" indent="-342900">
              <a:buFont typeface="+mj-lt"/>
              <a:buAutoNum type="arabicParenR" startAt="3"/>
            </a:pPr>
            <a:endParaRPr lang="en-US" sz="1400" b="1" dirty="0"/>
          </a:p>
          <a:p>
            <a:pPr marL="285750" indent="-285750">
              <a:buFont typeface="Arial" panose="020B0604020202020204" pitchFamily="34" charset="0"/>
              <a:buChar char="•"/>
            </a:pPr>
            <a:endParaRPr lang="en-US" sz="1400" dirty="0"/>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a:p>
            <a:pPr marL="342900" indent="-342900">
              <a:buAutoNum type="arabicParenR"/>
            </a:pPr>
            <a:endParaRPr lang="en-HK" dirty="0"/>
          </a:p>
        </p:txBody>
      </p:sp>
      <p:pic>
        <p:nvPicPr>
          <p:cNvPr id="5" name="그림 4">
            <a:extLst>
              <a:ext uri="{FF2B5EF4-FFF2-40B4-BE49-F238E27FC236}">
                <a16:creationId xmlns:a16="http://schemas.microsoft.com/office/drawing/2014/main" id="{FF9C497F-457C-4A6F-A19E-284E0B51457C}"/>
              </a:ext>
            </a:extLst>
          </p:cNvPr>
          <p:cNvPicPr>
            <a:picLocks noChangeAspect="1"/>
          </p:cNvPicPr>
          <p:nvPr/>
        </p:nvPicPr>
        <p:blipFill>
          <a:blip r:embed="rId2"/>
          <a:stretch>
            <a:fillRect/>
          </a:stretch>
        </p:blipFill>
        <p:spPr>
          <a:xfrm>
            <a:off x="11055323" y="115372"/>
            <a:ext cx="571490" cy="612803"/>
          </a:xfrm>
          <a:prstGeom prst="rect">
            <a:avLst/>
          </a:prstGeom>
        </p:spPr>
      </p:pic>
    </p:spTree>
    <p:extLst>
      <p:ext uri="{BB962C8B-B14F-4D97-AF65-F5344CB8AC3E}">
        <p14:creationId xmlns:p14="http://schemas.microsoft.com/office/powerpoint/2010/main" val="4201931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직선 연결선 8">
            <a:extLst>
              <a:ext uri="{FF2B5EF4-FFF2-40B4-BE49-F238E27FC236}">
                <a16:creationId xmlns:a16="http://schemas.microsoft.com/office/drawing/2014/main" id="{F207F6DE-825B-42F1-998C-E04677EA4D60}"/>
              </a:ext>
            </a:extLst>
          </p:cNvPr>
          <p:cNvCxnSpPr/>
          <p:nvPr/>
        </p:nvCxnSpPr>
        <p:spPr>
          <a:xfrm>
            <a:off x="219075" y="600075"/>
            <a:ext cx="104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892153-984F-47CA-BEB6-585F6F5436F6}"/>
              </a:ext>
            </a:extLst>
          </p:cNvPr>
          <p:cNvSpPr txBox="1"/>
          <p:nvPr/>
        </p:nvSpPr>
        <p:spPr>
          <a:xfrm>
            <a:off x="219075" y="115372"/>
            <a:ext cx="8210550" cy="369332"/>
          </a:xfrm>
          <a:prstGeom prst="rect">
            <a:avLst/>
          </a:prstGeom>
          <a:noFill/>
        </p:spPr>
        <p:txBody>
          <a:bodyPr wrap="square" rtlCol="0">
            <a:spAutoFit/>
          </a:bodyPr>
          <a:lstStyle/>
          <a:p>
            <a:r>
              <a:rPr lang="en-US" dirty="0"/>
              <a:t>Data limitations and Twitter </a:t>
            </a:r>
            <a:endParaRPr lang="en-HK" dirty="0"/>
          </a:p>
        </p:txBody>
      </p:sp>
      <p:sp>
        <p:nvSpPr>
          <p:cNvPr id="5" name="TextBox 4">
            <a:extLst>
              <a:ext uri="{FF2B5EF4-FFF2-40B4-BE49-F238E27FC236}">
                <a16:creationId xmlns:a16="http://schemas.microsoft.com/office/drawing/2014/main" id="{782D908F-3797-43E2-A01F-03C75CA75BDD}"/>
              </a:ext>
            </a:extLst>
          </p:cNvPr>
          <p:cNvSpPr txBox="1"/>
          <p:nvPr/>
        </p:nvSpPr>
        <p:spPr>
          <a:xfrm>
            <a:off x="495299" y="728175"/>
            <a:ext cx="11344275" cy="6986528"/>
          </a:xfrm>
          <a:prstGeom prst="rect">
            <a:avLst/>
          </a:prstGeom>
          <a:noFill/>
        </p:spPr>
        <p:txBody>
          <a:bodyPr wrap="square" rtlCol="0">
            <a:spAutoFit/>
          </a:bodyPr>
          <a:lstStyle>
            <a:defPPr>
              <a:defRPr lang="en-US"/>
            </a:defPPr>
            <a:lvl1pPr>
              <a:defRPr sz="1400"/>
            </a:lvl1pPr>
          </a:lstStyle>
          <a:p>
            <a:pPr marL="285750" indent="-285750">
              <a:buFont typeface="Arial" panose="020B0604020202020204" pitchFamily="34" charset="0"/>
              <a:buChar char="•"/>
            </a:pPr>
            <a:endParaRPr lang="en-US" sz="1200" u="sng" dirty="0"/>
          </a:p>
          <a:p>
            <a:pPr marL="285750" indent="-285750">
              <a:buFont typeface="Arial" panose="020B0604020202020204" pitchFamily="34" charset="0"/>
              <a:buChar char="•"/>
            </a:pPr>
            <a:r>
              <a:rPr lang="en-US" sz="1200" dirty="0"/>
              <a:t>The largest number of deaths was in  'Other' region with a spike in April 2020 and peak in Jan 2021.  Bermuda and Channel Islands also saw deaths of over 100 where Bermuda peaked in Sep 2021 and Channel Islands in Jan 2021.</a:t>
            </a:r>
          </a:p>
          <a:p>
            <a:pPr marL="285750" indent="-285750">
              <a:buFont typeface="Arial" panose="020B0604020202020204" pitchFamily="34" charset="0"/>
              <a:buChar char="•"/>
            </a:pPr>
            <a:r>
              <a:rPr lang="en-US" sz="1200" dirty="0"/>
              <a:t>For hospitalization there were 3 spikes observed- April 2020 with a peaked in Jan 2021 and an uptick in Sep 2021. </a:t>
            </a:r>
          </a:p>
          <a:p>
            <a:pPr marL="285750" indent="-285750">
              <a:buFont typeface="Arial" panose="020B0604020202020204" pitchFamily="34" charset="0"/>
              <a:buChar char="•"/>
            </a:pPr>
            <a:endParaRPr lang="en-US" sz="1200" dirty="0"/>
          </a:p>
          <a:p>
            <a:pPr marL="342900" indent="-342900">
              <a:buFont typeface="+mj-lt"/>
              <a:buAutoNum type="arabicParenR" startAt="5"/>
            </a:pPr>
            <a:r>
              <a:rPr lang="en-US" sz="1200" b="1" dirty="0"/>
              <a:t>Data Limitations/ Suggestions :</a:t>
            </a:r>
          </a:p>
          <a:p>
            <a:pPr marL="342900" indent="-342900">
              <a:buFont typeface="Arial" panose="020B0604020202020204" pitchFamily="34" charset="0"/>
              <a:buChar char="•"/>
            </a:pPr>
            <a:r>
              <a:rPr lang="en-US" sz="1200" dirty="0"/>
              <a:t>As indicated earlier, understanding the data and transforming the data to ensure useful insights are gained is key. For example, transforming cumulative to daily data.</a:t>
            </a:r>
          </a:p>
          <a:p>
            <a:pPr marL="342900" indent="-342900">
              <a:buFont typeface="Arial" panose="020B0604020202020204" pitchFamily="34" charset="0"/>
              <a:buChar char="•"/>
            </a:pPr>
            <a:r>
              <a:rPr lang="en-US" sz="1200" dirty="0"/>
              <a:t>On the time series data, when plotting the numbers as-is, there are spikes during a certain period of time. This makes data analysis difficult to perform and smoothening the data into buckets(in this case monthly) would help to gain better insights.</a:t>
            </a:r>
          </a:p>
          <a:p>
            <a:pPr marL="342900" indent="-342900">
              <a:buFont typeface="Arial" panose="020B0604020202020204" pitchFamily="34" charset="0"/>
              <a:buChar char="•"/>
            </a:pPr>
            <a:r>
              <a:rPr lang="en-US" sz="1200" dirty="0"/>
              <a:t>Additionally, the “Others” region appear to be disproportionately large in number of deaths and number of cases. Would be useful to get the breakdown of the Others data to ensure that the insights are not lost with a large dataset compared to the other regions.  </a:t>
            </a:r>
          </a:p>
          <a:p>
            <a:pPr marL="285750" indent="-285750">
              <a:buFont typeface="Arial" panose="020B0604020202020204" pitchFamily="34" charset="0"/>
              <a:buChar char="•"/>
            </a:pPr>
            <a:endParaRPr lang="en-US" sz="1200" dirty="0"/>
          </a:p>
          <a:p>
            <a:r>
              <a:rPr lang="en-US" b="1" u="sng" dirty="0"/>
              <a:t>3. Twitter Data (CSV):</a:t>
            </a:r>
          </a:p>
          <a:p>
            <a:pPr marL="171450" indent="-171450">
              <a:buFont typeface="Arial" panose="020B0604020202020204" pitchFamily="34" charset="0"/>
              <a:buChar char="•"/>
            </a:pPr>
            <a:r>
              <a:rPr lang="en-US" sz="1200" dirty="0"/>
              <a:t>Twitter csv data was used to explore the structure, count the tweets, get the elements of interest. 29 columns of data is identified. </a:t>
            </a:r>
          </a:p>
          <a:p>
            <a:pPr marL="171450" indent="-171450">
              <a:buFont typeface="Arial" panose="020B0604020202020204" pitchFamily="34" charset="0"/>
              <a:buChar char="•"/>
            </a:pPr>
            <a:r>
              <a:rPr lang="en-US" sz="1200" dirty="0"/>
              <a:t>Counting the most cited hashtag and creating a list of text only (by eliminating the hashtags) as a sub dataset was created.</a:t>
            </a:r>
          </a:p>
          <a:p>
            <a:pPr marL="171450" indent="-171450">
              <a:buFont typeface="Arial" panose="020B0604020202020204" pitchFamily="34" charset="0"/>
              <a:buChar char="•"/>
            </a:pPr>
            <a:r>
              <a:rPr lang="en-US" sz="1200" dirty="0"/>
              <a:t>COVID19 had the largest count of 55, followed by covid19 7, coronavirus 3, and </a:t>
            </a:r>
            <a:r>
              <a:rPr lang="en-US" sz="1200" dirty="0" err="1"/>
              <a:t>CovidIsNotOver</a:t>
            </a:r>
            <a:r>
              <a:rPr lang="en-US" sz="1200" dirty="0"/>
              <a:t> 3. </a:t>
            </a:r>
          </a:p>
          <a:p>
            <a:pPr marL="171450" indent="-171450">
              <a:buFont typeface="Arial" panose="020B0604020202020204" pitchFamily="34" charset="0"/>
              <a:buChar char="•"/>
            </a:pPr>
            <a:r>
              <a:rPr lang="en-US" sz="1200" dirty="0"/>
              <a:t>The text quoted was also plotted and as seen in the graph there is a very long right tail.</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r>
              <a:rPr lang="en-US" b="1" u="sng" dirty="0"/>
              <a:t>4. Using External data &amp; Exploring data for different views</a:t>
            </a:r>
          </a:p>
          <a:p>
            <a:pPr indent="-171450">
              <a:buFont typeface="Arial" panose="020B0604020202020204" pitchFamily="34" charset="0"/>
              <a:buChar char="•"/>
            </a:pPr>
            <a:r>
              <a:rPr lang="en-US" sz="1200" dirty="0"/>
              <a:t>Using external data has its own pros and cons. </a:t>
            </a:r>
          </a:p>
          <a:p>
            <a:pPr indent="-171450">
              <a:buFont typeface="Arial" panose="020B0604020202020204" pitchFamily="34" charset="0"/>
              <a:buChar char="•"/>
            </a:pPr>
            <a:r>
              <a:rPr lang="en-US" sz="1200" dirty="0"/>
              <a:t>When understood, analyzed, and used properly using external data can add more color, and at times more objectivity to the data you are presenting compared to using internal data.</a:t>
            </a:r>
          </a:p>
          <a:p>
            <a:pPr indent="-171450">
              <a:buFont typeface="Arial" panose="020B0604020202020204" pitchFamily="34" charset="0"/>
              <a:buChar char="•"/>
            </a:pPr>
            <a:r>
              <a:rPr lang="en-US" sz="1200" dirty="0"/>
              <a:t>However, unlike internal data where the source is clearly identified its credibility and limitations are well understood, using external data could be problematic. This is because the data could have questionable source, definitions can vary, and therefore analysis that come from the unreliable data source could lead to misleading insights and recommendations. Afterall, for data garbage in- garbage out. </a:t>
            </a:r>
          </a:p>
          <a:p>
            <a:pPr indent="-171450">
              <a:buFont typeface="Arial" panose="020B0604020202020204" pitchFamily="34" charset="0"/>
              <a:buChar char="•"/>
            </a:pPr>
            <a:r>
              <a:rPr lang="en-US" sz="1200" dirty="0"/>
              <a:t>For the COVID datasets, getting the population data from the Census department, for example as an external data, can help to understand what is the % of cases compared to the population. </a:t>
            </a:r>
          </a:p>
          <a:p>
            <a:pPr indent="-171450">
              <a:buFont typeface="Arial" panose="020B0604020202020204" pitchFamily="34" charset="0"/>
              <a:buChar char="•"/>
            </a:pPr>
            <a:r>
              <a:rPr lang="en-US" sz="1200" dirty="0"/>
              <a:t>Different features can be evaluated to improve decision making. For example, in the COVID data analysis there can be one team member looking at the deaths data and the other reviewing and analyzing recoveries. By having the team members present their findings can help other team members see their analysis in varying aspects.   Additionally, by having sharing sessions and articulate the statistical approach they use or the interpretation of the data can help the team members learn and improve the analysis. </a:t>
            </a:r>
          </a:p>
          <a:p>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p:txBody>
      </p:sp>
      <p:pic>
        <p:nvPicPr>
          <p:cNvPr id="6" name="그림 5">
            <a:extLst>
              <a:ext uri="{FF2B5EF4-FFF2-40B4-BE49-F238E27FC236}">
                <a16:creationId xmlns:a16="http://schemas.microsoft.com/office/drawing/2014/main" id="{26E1B181-7765-4EF6-99D5-DDDF4C24BFBD}"/>
              </a:ext>
            </a:extLst>
          </p:cNvPr>
          <p:cNvPicPr>
            <a:picLocks noChangeAspect="1"/>
          </p:cNvPicPr>
          <p:nvPr/>
        </p:nvPicPr>
        <p:blipFill>
          <a:blip r:embed="rId2"/>
          <a:stretch>
            <a:fillRect/>
          </a:stretch>
        </p:blipFill>
        <p:spPr>
          <a:xfrm>
            <a:off x="11055323" y="115372"/>
            <a:ext cx="571490" cy="612803"/>
          </a:xfrm>
          <a:prstGeom prst="rect">
            <a:avLst/>
          </a:prstGeom>
        </p:spPr>
      </p:pic>
    </p:spTree>
    <p:extLst>
      <p:ext uri="{BB962C8B-B14F-4D97-AF65-F5344CB8AC3E}">
        <p14:creationId xmlns:p14="http://schemas.microsoft.com/office/powerpoint/2010/main" val="4166270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직선 연결선 8">
            <a:extLst>
              <a:ext uri="{FF2B5EF4-FFF2-40B4-BE49-F238E27FC236}">
                <a16:creationId xmlns:a16="http://schemas.microsoft.com/office/drawing/2014/main" id="{F207F6DE-825B-42F1-998C-E04677EA4D60}"/>
              </a:ext>
            </a:extLst>
          </p:cNvPr>
          <p:cNvCxnSpPr/>
          <p:nvPr/>
        </p:nvCxnSpPr>
        <p:spPr>
          <a:xfrm>
            <a:off x="219075" y="600075"/>
            <a:ext cx="104775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892153-984F-47CA-BEB6-585F6F5436F6}"/>
              </a:ext>
            </a:extLst>
          </p:cNvPr>
          <p:cNvSpPr txBox="1"/>
          <p:nvPr/>
        </p:nvSpPr>
        <p:spPr>
          <a:xfrm>
            <a:off x="219075" y="115372"/>
            <a:ext cx="8210550" cy="369332"/>
          </a:xfrm>
          <a:prstGeom prst="rect">
            <a:avLst/>
          </a:prstGeom>
          <a:noFill/>
        </p:spPr>
        <p:txBody>
          <a:bodyPr wrap="square" rtlCol="0">
            <a:spAutoFit/>
          </a:bodyPr>
          <a:lstStyle/>
          <a:p>
            <a:r>
              <a:rPr lang="en-US" dirty="0"/>
              <a:t>Time series and Other comments </a:t>
            </a:r>
            <a:endParaRPr lang="en-HK" dirty="0"/>
          </a:p>
        </p:txBody>
      </p:sp>
      <p:sp>
        <p:nvSpPr>
          <p:cNvPr id="4" name="TextBox 3">
            <a:extLst>
              <a:ext uri="{FF2B5EF4-FFF2-40B4-BE49-F238E27FC236}">
                <a16:creationId xmlns:a16="http://schemas.microsoft.com/office/drawing/2014/main" id="{BB565C93-42A8-4923-A136-E2283B552F91}"/>
              </a:ext>
            </a:extLst>
          </p:cNvPr>
          <p:cNvSpPr txBox="1"/>
          <p:nvPr/>
        </p:nvSpPr>
        <p:spPr>
          <a:xfrm>
            <a:off x="533400" y="1019175"/>
            <a:ext cx="9039225" cy="923330"/>
          </a:xfrm>
          <a:prstGeom prst="rect">
            <a:avLst/>
          </a:prstGeom>
          <a:noFill/>
        </p:spPr>
        <p:txBody>
          <a:bodyPr wrap="square" rtlCol="0">
            <a:spAutoFit/>
          </a:bodyPr>
          <a:lstStyle/>
          <a:p>
            <a:pPr marL="342900" indent="-342900">
              <a:buAutoNum type="arabicParenR"/>
            </a:pPr>
            <a:endParaRPr lang="en-US" dirty="0"/>
          </a:p>
          <a:p>
            <a:pPr marL="342900" indent="-342900">
              <a:buAutoNum type="arabicParenR"/>
            </a:pPr>
            <a:endParaRPr lang="en-US" dirty="0"/>
          </a:p>
          <a:p>
            <a:pPr marL="342900" indent="-342900">
              <a:buAutoNum type="arabicParenR"/>
            </a:pPr>
            <a:endParaRPr lang="en-HK" dirty="0"/>
          </a:p>
        </p:txBody>
      </p:sp>
      <p:pic>
        <p:nvPicPr>
          <p:cNvPr id="5" name="그림 4">
            <a:extLst>
              <a:ext uri="{FF2B5EF4-FFF2-40B4-BE49-F238E27FC236}">
                <a16:creationId xmlns:a16="http://schemas.microsoft.com/office/drawing/2014/main" id="{E5030CA3-B8DA-48DD-B01C-579B4B886431}"/>
              </a:ext>
            </a:extLst>
          </p:cNvPr>
          <p:cNvPicPr>
            <a:picLocks noChangeAspect="1"/>
          </p:cNvPicPr>
          <p:nvPr/>
        </p:nvPicPr>
        <p:blipFill>
          <a:blip r:embed="rId2"/>
          <a:stretch>
            <a:fillRect/>
          </a:stretch>
        </p:blipFill>
        <p:spPr>
          <a:xfrm>
            <a:off x="11055323" y="115372"/>
            <a:ext cx="571490" cy="612803"/>
          </a:xfrm>
          <a:prstGeom prst="rect">
            <a:avLst/>
          </a:prstGeom>
        </p:spPr>
      </p:pic>
      <p:sp>
        <p:nvSpPr>
          <p:cNvPr id="6" name="TextBox 5">
            <a:extLst>
              <a:ext uri="{FF2B5EF4-FFF2-40B4-BE49-F238E27FC236}">
                <a16:creationId xmlns:a16="http://schemas.microsoft.com/office/drawing/2014/main" id="{C062C78F-F6DE-436C-924C-9018D1CD86FA}"/>
              </a:ext>
            </a:extLst>
          </p:cNvPr>
          <p:cNvSpPr txBox="1"/>
          <p:nvPr/>
        </p:nvSpPr>
        <p:spPr>
          <a:xfrm>
            <a:off x="425418" y="843546"/>
            <a:ext cx="10915650" cy="6247864"/>
          </a:xfrm>
          <a:prstGeom prst="rect">
            <a:avLst/>
          </a:prstGeom>
          <a:noFill/>
        </p:spPr>
        <p:txBody>
          <a:bodyPr wrap="square" rtlCol="0">
            <a:spAutoFit/>
          </a:bodyPr>
          <a:lstStyle>
            <a:defPPr>
              <a:defRPr lang="en-US"/>
            </a:defPPr>
            <a:lvl1pPr>
              <a:defRPr sz="1400"/>
            </a:lvl1pPr>
          </a:lstStyle>
          <a:p>
            <a:pPr marL="285750" indent="-285750">
              <a:buFont typeface="Arial" panose="020B0604020202020204" pitchFamily="34" charset="0"/>
              <a:buChar char="•"/>
            </a:pPr>
            <a:endParaRPr lang="en-US" sz="1200" dirty="0"/>
          </a:p>
          <a:p>
            <a:r>
              <a:rPr lang="en-US" b="1" u="sng" dirty="0"/>
              <a:t>5. Time Series  (using Channel Islands hospitalization data):</a:t>
            </a:r>
          </a:p>
          <a:p>
            <a:pPr marL="171450" indent="-171450" fontAlgn="base">
              <a:buFont typeface="Arial" panose="020B0604020202020204" pitchFamily="34" charset="0"/>
              <a:buChar char="•"/>
            </a:pPr>
            <a:r>
              <a:rPr lang="en-US" sz="1200" dirty="0"/>
              <a:t>Moving averages are a simple and common type of smoothing used in time series analysis and time series forecasting.</a:t>
            </a:r>
          </a:p>
          <a:p>
            <a:pPr marL="171450" indent="-171450" fontAlgn="base">
              <a:buFont typeface="Arial" panose="020B0604020202020204" pitchFamily="34" charset="0"/>
              <a:buChar char="•"/>
            </a:pPr>
            <a:r>
              <a:rPr lang="en-US" sz="1200" dirty="0"/>
              <a:t>Calculating a moving average involves creating a new series where the values are comprised of the average of raw observations in the original time series.</a:t>
            </a:r>
          </a:p>
          <a:p>
            <a:pPr marL="171450" indent="-171450" fontAlgn="base">
              <a:buFont typeface="Arial" panose="020B0604020202020204" pitchFamily="34" charset="0"/>
              <a:buChar char="•"/>
            </a:pPr>
            <a:r>
              <a:rPr lang="en-US" sz="1200" dirty="0"/>
              <a:t>A moving average requires that you specify a window size called the window width. This defines the number of raw observations used to calculate the moving average value. For a 7-day moving average, it takes the last 7 days, adds them up, and divides it by 7.</a:t>
            </a:r>
          </a:p>
          <a:p>
            <a:pPr marL="171450" indent="-171450" fontAlgn="base">
              <a:buFont typeface="Arial" panose="020B0604020202020204" pitchFamily="34" charset="0"/>
              <a:buChar char="•"/>
            </a:pPr>
            <a:r>
              <a:rPr lang="en-US" sz="1200" dirty="0"/>
              <a:t>The time series data uses Channel Island Hospitalization data to plot the moving average of a windows of 7 days. </a:t>
            </a:r>
          </a:p>
          <a:p>
            <a:pPr marL="171450" indent="-171450" fontAlgn="base">
              <a:buFont typeface="Arial" panose="020B0604020202020204" pitchFamily="34" charset="0"/>
              <a:buChar char="•"/>
            </a:pPr>
            <a:r>
              <a:rPr lang="en-US" sz="1200" dirty="0"/>
              <a:t>Top three days with biggest difference between daily value and rolling 7-day mean are Mar27,28,29 2020.  By reviewing the difference between the actuals and the moving average, large differences offer an opportunity to see whether adjusting the model is needed as the moving average is a lagging indicator and for dramatic changes as in the case of COVID situations, adjusting the model could be necessary.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r>
              <a:rPr lang="en-US" b="1" u="sng" dirty="0"/>
              <a:t>6. Others</a:t>
            </a:r>
          </a:p>
          <a:p>
            <a:pPr>
              <a:buFont typeface="Arial" panose="020B0604020202020204" pitchFamily="34" charset="0"/>
              <a:buChar char="•"/>
            </a:pPr>
            <a:r>
              <a:rPr lang="en-US" sz="1200" dirty="0"/>
              <a:t>Qualitative and quantitative data : Qualitative are descriptive, categorical, and interpretation based data whereas quantitative data is numerical, countable and measurable data. Qualitative explains why and how events happened while quantitative data helps to explain how much or how many happened. Qualitative data is analyzed by grouping the data into categories and themes. Quantitative data is analyzed using statistical analysis. For example, qualitative data include a woman in black hair and white shirt and quantitative data include kids with math scores of 90 or higher. Given the different nature of qualitative and quantitative, we should be using both data for a comprehensive and insightful analysis.  </a:t>
            </a:r>
          </a:p>
          <a:p>
            <a:pPr algn="l">
              <a:buFont typeface="Arial" panose="020B0604020202020204" pitchFamily="34" charset="0"/>
              <a:buChar char="•"/>
            </a:pPr>
            <a:endParaRPr lang="en-US" sz="1200" dirty="0"/>
          </a:p>
          <a:p>
            <a:pPr algn="l">
              <a:buFont typeface="Arial" panose="020B0604020202020204" pitchFamily="34" charset="0"/>
              <a:buChar char="•"/>
            </a:pPr>
            <a:r>
              <a:rPr lang="en-US" sz="1200" dirty="0"/>
              <a:t>Following completion of project, continuous improvement is important. This is to ensure that the code and the analysis performed is still relevant. Data source, business trends, customer needs can all changes. Hence, ensuring that the project is continuously improved to be kept up to date will help ensuring the work put in to start the project is not wasted.  </a:t>
            </a:r>
          </a:p>
          <a:p>
            <a:pPr algn="l">
              <a:buFont typeface="Arial" panose="020B0604020202020204" pitchFamily="34" charset="0"/>
              <a:buChar char="•"/>
            </a:pPr>
            <a:endParaRPr lang="en-US" sz="1200" b="0" i="0" dirty="0">
              <a:solidFill>
                <a:srgbClr val="393D3E"/>
              </a:solidFill>
              <a:effectLst/>
              <a:highlight>
                <a:srgbClr val="FFFF00"/>
              </a:highlight>
              <a:latin typeface="Roboto" panose="02000000000000000000" pitchFamily="2" charset="0"/>
            </a:endParaRPr>
          </a:p>
          <a:p>
            <a:pPr algn="l">
              <a:buFont typeface="Arial" panose="020B0604020202020204" pitchFamily="34" charset="0"/>
              <a:buChar char="•"/>
            </a:pPr>
            <a:r>
              <a:rPr lang="en-US" sz="1200" dirty="0"/>
              <a:t>Data collection, processing, use, and ownership in the data ethics framework sets a clear and consistent approach to decision-making and responsibilities. Data ethics framework is to ensure data is sourced and sharing of information is performed ethically, The framework should decide data owners to mitigate risks.  The framework should be tested, refined, and progressively embedded in  daily business operations. Even for the government that uses aggregated data, we need to ensure there is a data ethics framework in place as just because data is sourced and used legally doesn’t mean that the ethical aspect is fully covered. </a:t>
            </a:r>
            <a:endParaRPr lang="en-US" sz="1200" b="1" u="sng"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p:txBody>
      </p:sp>
    </p:spTree>
    <p:extLst>
      <p:ext uri="{BB962C8B-B14F-4D97-AF65-F5344CB8AC3E}">
        <p14:creationId xmlns:p14="http://schemas.microsoft.com/office/powerpoint/2010/main" val="138181974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9589</TotalTime>
  <Words>1874</Words>
  <Application>Microsoft Office PowerPoint</Application>
  <PresentationFormat>와이드스크린</PresentationFormat>
  <Paragraphs>109</Paragraphs>
  <Slides>5</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5</vt:i4>
      </vt:variant>
    </vt:vector>
  </HeadingPairs>
  <TitlesOfParts>
    <vt:vector size="10" baseType="lpstr">
      <vt:lpstr>Arial</vt:lpstr>
      <vt:lpstr>Calibri</vt:lpstr>
      <vt:lpstr>Calibri Light</vt:lpstr>
      <vt:lpstr>Roboto</vt:lpstr>
      <vt:lpstr>Office 테마</vt:lpstr>
      <vt:lpstr>Python Assignment</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rhee eunmi</dc:creator>
  <cp:lastModifiedBy>rhee eunmi</cp:lastModifiedBy>
  <cp:revision>25</cp:revision>
  <dcterms:created xsi:type="dcterms:W3CDTF">2021-11-22T13:23:23Z</dcterms:created>
  <dcterms:modified xsi:type="dcterms:W3CDTF">2022-05-08T00:10:48Z</dcterms:modified>
</cp:coreProperties>
</file>