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5" r:id="rId6"/>
    <p:sldId id="271" r:id="rId7"/>
    <p:sldId id="266" r:id="rId8"/>
    <p:sldId id="274" r:id="rId9"/>
    <p:sldId id="273" r:id="rId10"/>
    <p:sldId id="272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0068B4-474F-4165-A82B-845957942E71}">
          <p14:sldIdLst>
            <p14:sldId id="256"/>
            <p14:sldId id="257"/>
            <p14:sldId id="258"/>
          </p14:sldIdLst>
        </p14:section>
        <p14:section name="Data Exploration" id="{B2328B16-CBC2-47D5-A84F-87E767E7DE1F}">
          <p14:sldIdLst>
            <p14:sldId id="268"/>
            <p14:sldId id="265"/>
            <p14:sldId id="271"/>
            <p14:sldId id="266"/>
          </p14:sldIdLst>
        </p14:section>
        <p14:section name="Modeling" id="{786177B9-E8D9-4402-8390-164D8DC62387}">
          <p14:sldIdLst>
            <p14:sldId id="274"/>
            <p14:sldId id="273"/>
            <p14:sldId id="272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8D3287-72A6-4769-A48F-96734B670996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A1FC65-1167-4195-884A-CF0D17108F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ticles.latimes.com/2006/jul/28/business/fi-air2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3D52-6BF2-4E1F-BE06-98C82C37C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Zestimates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81F8-5C23-46BB-8F81-EAF7E525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Zillow Competition</a:t>
            </a:r>
          </a:p>
        </p:txBody>
      </p:sp>
    </p:spTree>
    <p:extLst>
      <p:ext uri="{BB962C8B-B14F-4D97-AF65-F5344CB8AC3E}">
        <p14:creationId xmlns:p14="http://schemas.microsoft.com/office/powerpoint/2010/main" val="84529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38F-F350-4E5F-BB71-56DE69F9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CE2B-872D-49DA-B373-54C4D3DA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- 5 folds</a:t>
            </a:r>
          </a:p>
          <a:p>
            <a:r>
              <a:rPr lang="en-US" dirty="0"/>
              <a:t>- Grid search best estimator alpha = 100</a:t>
            </a:r>
          </a:p>
          <a:p>
            <a:r>
              <a:rPr lang="en-US" dirty="0"/>
              <a:t>- Coefficients even closer to 0: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26FF95-BE66-451A-8AAB-B2EAEE7F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37640"/>
              </p:ext>
            </p:extLst>
          </p:nvPr>
        </p:nvGraphicFramePr>
        <p:xfrm>
          <a:off x="6543964" y="2285999"/>
          <a:ext cx="3967018" cy="332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509">
                  <a:extLst>
                    <a:ext uri="{9D8B030D-6E8A-4147-A177-3AD203B41FA5}">
                      <a16:colId xmlns:a16="http://schemas.microsoft.com/office/drawing/2014/main" val="3024260424"/>
                    </a:ext>
                  </a:extLst>
                </a:gridCol>
                <a:gridCol w="1983509">
                  <a:extLst>
                    <a:ext uri="{9D8B030D-6E8A-4147-A177-3AD203B41FA5}">
                      <a16:colId xmlns:a16="http://schemas.microsoft.com/office/drawing/2014/main" val="654508342"/>
                    </a:ext>
                  </a:extLst>
                </a:gridCol>
              </a:tblGrid>
              <a:tr h="193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coefficient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2260618"/>
                  </a:ext>
                </a:extLst>
              </a:tr>
              <a:tr h="193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square feet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0.00001</a:t>
                      </a:r>
                      <a:endParaRPr lang="en-US" sz="1000" b="0" i="0" u="none" strike="noStrike" dirty="0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099349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bathroom count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0.00051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3619672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garage car cnt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-0.00116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9468829"/>
                  </a:ext>
                </a:extLst>
              </a:tr>
              <a:tr h="193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 value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0.00000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2576315"/>
                  </a:ext>
                </a:extLst>
              </a:tr>
              <a:tr h="429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 delinquency flag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0.02170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746660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bedroomcnt_1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0.00558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9070175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bedroomcnt_1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-0.00281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6645181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bedroomcnt_1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6683661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bedroomcnt_1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0.00689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1648097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stories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0.00181</a:t>
                      </a:r>
                      <a:endParaRPr lang="en-US" sz="1000" b="0" i="0" u="none" strike="noStrike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445700"/>
                  </a:ext>
                </a:extLst>
              </a:tr>
              <a:tr h="288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of stories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0.00139</a:t>
                      </a:r>
                      <a:endParaRPr lang="en-US" sz="1000" b="0" i="0" u="none" strike="noStrike" dirty="0"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488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46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9A55-6559-45E6-96DE-801CD56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1E87-1A10-4F61-BFF9-B58F3C28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Not going to win the million dollars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- The more features, the more time spent cleaning!</a:t>
            </a:r>
          </a:p>
          <a:p>
            <a:r>
              <a:rPr lang="en-US" dirty="0"/>
              <a:t>- Predicting real data scientist’s errors is fairly difficult</a:t>
            </a:r>
          </a:p>
          <a:p>
            <a:r>
              <a:rPr lang="en-US" dirty="0"/>
              <a:t>- Most correlations have been mined</a:t>
            </a:r>
          </a:p>
        </p:txBody>
      </p:sp>
    </p:spTree>
    <p:extLst>
      <p:ext uri="{BB962C8B-B14F-4D97-AF65-F5344CB8AC3E}">
        <p14:creationId xmlns:p14="http://schemas.microsoft.com/office/powerpoint/2010/main" val="270031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63B0-5AEE-4E95-A100-AD7EADD4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66E7-5FEA-41FB-A6B7-8F0455C7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Could run a classifier first to account for different property types, then linear regression</a:t>
            </a:r>
          </a:p>
          <a:p>
            <a:r>
              <a:rPr lang="en-US" dirty="0"/>
              <a:t>- PhD in Data Science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4718-A89C-473A-B951-927A6F5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A441-61E7-4399-801C-7A86546A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Kaggle</a:t>
            </a:r>
            <a:r>
              <a:rPr lang="en-US" dirty="0"/>
              <a:t> competition with $1,000,000 prize!!</a:t>
            </a:r>
          </a:p>
          <a:p>
            <a:r>
              <a:rPr lang="en-US" dirty="0"/>
              <a:t>- Predicting </a:t>
            </a:r>
            <a:r>
              <a:rPr lang="en-US" dirty="0" err="1"/>
              <a:t>logerror</a:t>
            </a:r>
            <a:r>
              <a:rPr lang="en-US" dirty="0"/>
              <a:t> of Zillow’s home estimate vs actual sale price</a:t>
            </a:r>
          </a:p>
          <a:p>
            <a:r>
              <a:rPr lang="en-US" dirty="0"/>
              <a:t>- Very real world - finding what an existing model might not be capturing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E0E4-262C-4B59-9F75-F4A5768B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B814-4732-46BD-B950-4F36CA7C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Provided by Zillow</a:t>
            </a:r>
          </a:p>
          <a:p>
            <a:r>
              <a:rPr lang="en-US" dirty="0"/>
              <a:t>- Home sales for LA, Orange, and Ventura counties from Jan-Dec ’16</a:t>
            </a:r>
          </a:p>
          <a:p>
            <a:r>
              <a:rPr lang="en-US" dirty="0"/>
              <a:t>- 59 features!</a:t>
            </a:r>
          </a:p>
          <a:p>
            <a:pPr lvl="1"/>
            <a:r>
              <a:rPr lang="en-US" dirty="0"/>
              <a:t>Hard to visualize! </a:t>
            </a:r>
          </a:p>
          <a:p>
            <a:pPr lvl="1"/>
            <a:r>
              <a:rPr lang="en-US" dirty="0"/>
              <a:t>So much cleaning</a:t>
            </a:r>
          </a:p>
        </p:txBody>
      </p:sp>
    </p:spTree>
    <p:extLst>
      <p:ext uri="{BB962C8B-B14F-4D97-AF65-F5344CB8AC3E}">
        <p14:creationId xmlns:p14="http://schemas.microsoft.com/office/powerpoint/2010/main" val="164026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4DD47-23C0-4BDC-AFB4-6D0A8066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1027922"/>
            <a:ext cx="6909577" cy="4802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00E4F9-EB8A-4331-A7FB-329B406E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Logerrors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CEFD-5D5A-498F-9ED9-BFDB44D4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Logerror</a:t>
            </a:r>
            <a:r>
              <a:rPr lang="en-US" sz="1600" dirty="0"/>
              <a:t> = log(</a:t>
            </a:r>
            <a:r>
              <a:rPr lang="en-US" sz="1600" dirty="0" err="1"/>
              <a:t>zestimate</a:t>
            </a:r>
            <a:r>
              <a:rPr lang="en-US" sz="1600" dirty="0"/>
              <a:t>) – log(sale price)</a:t>
            </a:r>
          </a:p>
          <a:p>
            <a:pPr lvl="1"/>
            <a:r>
              <a:rPr lang="en-US" sz="1600" dirty="0"/>
              <a:t>The log difference between Zillow’s price prediction and the actual sale</a:t>
            </a:r>
          </a:p>
          <a:p>
            <a:pPr lvl="1"/>
            <a:r>
              <a:rPr lang="en-US" sz="1600" dirty="0" err="1"/>
              <a:t>Gonna</a:t>
            </a:r>
            <a:r>
              <a:rPr lang="en-US" sz="1600" dirty="0"/>
              <a:t> be hard to improve on that!</a:t>
            </a:r>
          </a:p>
        </p:txBody>
      </p:sp>
    </p:spTree>
    <p:extLst>
      <p:ext uri="{BB962C8B-B14F-4D97-AF65-F5344CB8AC3E}">
        <p14:creationId xmlns:p14="http://schemas.microsoft.com/office/powerpoint/2010/main" val="5574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872F2-A813-4099-AD3A-444978B6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09" y="640080"/>
            <a:ext cx="3781370" cy="2628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8E4F4-A86F-40A3-984E-2E7773D7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575" y="3589867"/>
            <a:ext cx="3997038" cy="262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F7CE7-F370-4B85-B4E3-5CB08C55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AC Vs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C5B9-CE0B-4370-9DA2-8B6373B1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The majority of homes sold in southern California don’t have any air conditioning!</a:t>
            </a:r>
          </a:p>
          <a:p>
            <a:pPr lvl="1"/>
            <a:r>
              <a:rPr lang="en-US" dirty="0"/>
              <a:t>‘06 LA Times </a:t>
            </a:r>
            <a:r>
              <a:rPr lang="en-US" dirty="0">
                <a:hlinkClick r:id="rId4"/>
              </a:rPr>
              <a:t>article</a:t>
            </a:r>
            <a:r>
              <a:rPr lang="en-US" dirty="0"/>
              <a:t> somewhat corroborates: “In Orange County, 61% have some kind of air conditioning”</a:t>
            </a:r>
          </a:p>
          <a:p>
            <a:r>
              <a:rPr lang="en-US" dirty="0"/>
              <a:t>But they do have heating!</a:t>
            </a:r>
          </a:p>
        </p:txBody>
      </p:sp>
    </p:spTree>
    <p:extLst>
      <p:ext uri="{BB962C8B-B14F-4D97-AF65-F5344CB8AC3E}">
        <p14:creationId xmlns:p14="http://schemas.microsoft.com/office/powerpoint/2010/main" val="396758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DE1AD-1187-45B7-94D8-3D1E5DA27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509491" y="585216"/>
            <a:ext cx="5936212" cy="5758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B7982A-EEC3-4862-81C6-08D86F83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/>
              <a:t>Pairplots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8" y="2286000"/>
            <a:ext cx="3981981" cy="393192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Zestimates</a:t>
            </a:r>
            <a:r>
              <a:rPr lang="en-US" dirty="0"/>
              <a:t> fairly accurate for high value homes – large square footage and large tax value</a:t>
            </a:r>
          </a:p>
          <a:p>
            <a:pPr lvl="1"/>
            <a:r>
              <a:rPr lang="en-US" dirty="0"/>
              <a:t>Accuracy loss for 2-5 bedrooms, 0-5000 sq. ft., and 0-5mm tax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1A9B9E1-AE3D-4F69-9670-71C92ED1BC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F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0B758F-E024-4733-9D37-3A206EFAD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" r="2759" b="-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34ED8A-BEE3-4F34-B45B-731E1E292E3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921483-255C-4697-A638-75D4C0F5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solidFill>
                  <a:srgbClr val="FFFFFF"/>
                </a:solidFill>
              </a:rPr>
              <a:t>Logerror</a:t>
            </a:r>
            <a:r>
              <a:rPr lang="en-US" dirty="0">
                <a:solidFill>
                  <a:srgbClr val="FFFFFF"/>
                </a:solidFill>
              </a:rPr>
              <a:t> has low correlations everywhere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Uh Oh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Sanity check – bedrooms, bathrooms, taxes, and square footage correlated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3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F49C-B2C7-43B5-B163-54702E9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7D0C-C44C-46B6-A412-D2ED53C0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Chasing a continuous variable with access to many independent features so using linear regression</a:t>
            </a:r>
          </a:p>
          <a:p>
            <a:r>
              <a:rPr lang="en-US" dirty="0"/>
              <a:t>Independent features possibly have multicollinearity</a:t>
            </a:r>
          </a:p>
          <a:p>
            <a:r>
              <a:rPr lang="en-US" dirty="0"/>
              <a:t>- Started with OLS </a:t>
            </a:r>
          </a:p>
          <a:p>
            <a:r>
              <a:rPr lang="en-US" dirty="0"/>
              <a:t>- Then used Ridge, 5 fold cross validation, grid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D431EF2-5A31-4C05-AA3E-4580F55342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678399-6817-4845-9B59-E82951B0B0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7D070-C28F-4F4B-A36C-F6B0D572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59" y="484068"/>
            <a:ext cx="2309205" cy="333756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044E73A-9DB7-46CD-9B4D-9DE9FB5E6E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4469D8-5936-48B8-AF0C-37FF2AEE29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057F48-2FD4-4DD3-B887-FEE2B44759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89EC9-2B40-4D5F-AF83-70555DEF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99" y="4380138"/>
            <a:ext cx="2880360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47DE0-1C2A-433E-905F-66AA1E1B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US" dirty="0"/>
              <a:t>Model -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4F97-3E8A-4A71-B1E6-EB96E70A0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US" dirty="0"/>
              <a:t>- Coefficients practically 0</a:t>
            </a:r>
          </a:p>
          <a:p>
            <a:r>
              <a:rPr lang="en-US" dirty="0"/>
              <a:t>- R-squared miniscule</a:t>
            </a:r>
          </a:p>
          <a:p>
            <a:r>
              <a:rPr lang="en-US" dirty="0"/>
              <a:t>- </a:t>
            </a:r>
            <a:r>
              <a:rPr lang="en-US" dirty="0" err="1"/>
              <a:t>pvalues</a:t>
            </a:r>
            <a:r>
              <a:rPr lang="en-US" dirty="0"/>
              <a:t> significant for </a:t>
            </a:r>
            <a:r>
              <a:rPr lang="en-US" dirty="0" err="1"/>
              <a:t>sq.ft</a:t>
            </a:r>
            <a:r>
              <a:rPr lang="en-US" dirty="0"/>
              <a:t>., taxes</a:t>
            </a:r>
          </a:p>
          <a:p>
            <a:r>
              <a:rPr lang="en-US" dirty="0"/>
              <a:t>- Residuals similar to original </a:t>
            </a:r>
            <a:r>
              <a:rPr lang="en-US" dirty="0" err="1"/>
              <a:t>logerror</a:t>
            </a:r>
            <a:r>
              <a:rPr lang="en-US" dirty="0"/>
              <a:t> plot itself, because model basically predicts a zero</a:t>
            </a:r>
          </a:p>
          <a:p>
            <a:r>
              <a:rPr lang="en-US" dirty="0"/>
              <a:t>- RMSE basically identical to </a:t>
            </a:r>
            <a:r>
              <a:rPr lang="en-US" dirty="0" err="1"/>
              <a:t>logerror</a:t>
            </a:r>
            <a:r>
              <a:rPr lang="en-US" dirty="0"/>
              <a:t> standard deviation: .16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1070</TotalTime>
  <Words>410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Tw Cen MT</vt:lpstr>
      <vt:lpstr>Tw Cen MT Condensed</vt:lpstr>
      <vt:lpstr>Wingdings</vt:lpstr>
      <vt:lpstr>Wingdings 3</vt:lpstr>
      <vt:lpstr>Integral</vt:lpstr>
      <vt:lpstr>Zestimates</vt:lpstr>
      <vt:lpstr>Background</vt:lpstr>
      <vt:lpstr>Data</vt:lpstr>
      <vt:lpstr>Logerrors</vt:lpstr>
      <vt:lpstr>AC Vs heating</vt:lpstr>
      <vt:lpstr>Pairplots</vt:lpstr>
      <vt:lpstr>Correlations</vt:lpstr>
      <vt:lpstr>Model - Linear regression</vt:lpstr>
      <vt:lpstr>Model - OLS</vt:lpstr>
      <vt:lpstr>Cross validation And Grid Search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Zestimates</dc:title>
  <dc:creator>Johnson, Kris</dc:creator>
  <cp:lastModifiedBy>Johnson, Kris</cp:lastModifiedBy>
  <cp:revision>31</cp:revision>
  <dcterms:created xsi:type="dcterms:W3CDTF">2017-10-04T02:37:19Z</dcterms:created>
  <dcterms:modified xsi:type="dcterms:W3CDTF">2017-10-04T20:27:32Z</dcterms:modified>
</cp:coreProperties>
</file>