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78" r:id="rId8"/>
    <p:sldId id="279" r:id="rId9"/>
    <p:sldId id="261" r:id="rId10"/>
    <p:sldId id="263" r:id="rId11"/>
    <p:sldId id="273" r:id="rId12"/>
    <p:sldId id="264" r:id="rId13"/>
    <p:sldId id="266" r:id="rId14"/>
    <p:sldId id="267" r:id="rId15"/>
    <p:sldId id="277" r:id="rId16"/>
    <p:sldId id="268" r:id="rId17"/>
    <p:sldId id="275" r:id="rId18"/>
    <p:sldId id="276" r:id="rId19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79" autoAdjust="0"/>
    <p:restoredTop sz="94660"/>
  </p:normalViewPr>
  <p:slideViewPr>
    <p:cSldViewPr snapToGrid="0">
      <p:cViewPr>
        <p:scale>
          <a:sx n="99" d="100"/>
          <a:sy n="99" d="100"/>
        </p:scale>
        <p:origin x="-4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B15FB7-4475-4415-91D1-46C061696B9A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32360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FB7-4475-4415-91D1-46C061696B9A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6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FB7-4475-4415-91D1-46C061696B9A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1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FB7-4475-4415-91D1-46C061696B9A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B15FB7-4475-4415-91D1-46C061696B9A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0162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FB7-4475-4415-91D1-46C061696B9A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8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FB7-4475-4415-91D1-46C061696B9A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3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FB7-4475-4415-91D1-46C061696B9A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5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FB7-4475-4415-91D1-46C061696B9A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0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B15FB7-4475-4415-91D1-46C061696B9A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118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B15FB7-4475-4415-91D1-46C061696B9A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942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4B15FB7-4475-4415-91D1-46C061696B9A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34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0720" y="1197171"/>
            <a:ext cx="10830560" cy="446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2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Student Satisfaction with R vs. Excel in Data Mining and Business Analytics: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A</a:t>
            </a:r>
            <a:r>
              <a:rPr lang="en-US" sz="22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 Herzberg’s Motivation-Hygiene Theory Perspective</a:t>
            </a:r>
          </a:p>
          <a:p>
            <a:pPr algn="ctr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 </a:t>
            </a:r>
          </a:p>
          <a:p>
            <a:pPr algn="ctr">
              <a:lnSpc>
                <a:spcPct val="107000"/>
              </a:lnSpc>
            </a:pPr>
            <a:endParaRPr lang="en-US" sz="17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Oxygen" panose="02000503000000000000" pitchFamily="2" charset="77"/>
              <a:ea typeface="Cormorant Garamond" pitchFamily="2" charset="77"/>
              <a:cs typeface="Arial Unicode MS"/>
            </a:endParaRPr>
          </a:p>
          <a:p>
            <a:pPr algn="ctr">
              <a:lnSpc>
                <a:spcPct val="107000"/>
              </a:lnSpc>
            </a:pPr>
            <a:r>
              <a:rPr lang="en-US" sz="17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Siva Sankaran</a:t>
            </a:r>
            <a:endParaRPr lang="en-US" sz="17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Department of Systems and Operations Management</a:t>
            </a:r>
            <a:endParaRPr lang="en-US" sz="16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California </a:t>
            </a:r>
            <a:r>
              <a:rPr lang="en-US"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State University, Northridge, </a:t>
            </a: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siva.sankaran@csun.edu</a:t>
            </a:r>
            <a:endParaRPr lang="en-US" sz="16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 </a:t>
            </a:r>
            <a:endParaRPr lang="en-US" sz="16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17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Kris Sankaran</a:t>
            </a:r>
          </a:p>
          <a:p>
            <a:pPr algn="ctr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Department of Statistics</a:t>
            </a:r>
            <a:endParaRPr lang="en-US" sz="16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University of Wisconsin </a:t>
            </a:r>
            <a:r>
              <a:rPr lang="en-US"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- Madison, </a:t>
            </a:r>
            <a:r>
              <a:rPr lang="en-US" sz="16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ksankaran@wisc.edu</a:t>
            </a:r>
            <a:endParaRPr lang="en-US" sz="16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 </a:t>
            </a:r>
            <a:endParaRPr lang="en-US" sz="16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17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Tung Bui</a:t>
            </a:r>
          </a:p>
          <a:p>
            <a:pPr algn="ctr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Department of Information Technology Management</a:t>
            </a:r>
            <a:endParaRPr lang="en-US" sz="16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University of Hawaii </a:t>
            </a:r>
            <a:r>
              <a:rPr lang="en-US"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at Manoa, </a:t>
            </a:r>
            <a:r>
              <a:rPr lang="en-US" sz="16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tungb@hawaii.edu</a:t>
            </a:r>
            <a:endParaRPr lang="en-US" sz="16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06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453" y="144764"/>
            <a:ext cx="801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Generalized Additive Modeling (GAM)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98144" y="1071481"/>
                <a:ext cx="11054080" cy="1160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Oxygen" panose="02000503000000000000" pitchFamily="2" charset="77"/>
                    <a:ea typeface="Arial Unicode MS"/>
                    <a:cs typeface="Arial Unicode MS"/>
                  </a:rPr>
                  <a:t>We hypothesized that student satisfaction with R, denoted log(SRC), is dependent on the seven PCA factors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Oxygen" panose="02000503000000000000" pitchFamily="2" charset="77"/>
                    <a:ea typeface="Times New Roman" panose="02020603050405020304" pitchFamily="18" charset="0"/>
                    <a:cs typeface="Arial Unicode MS"/>
                  </a:rPr>
                  <a:t>We controlled for demographic variables (</a:t>
                </a:r>
                <a:r>
                  <a:rPr lang="en-US" sz="16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Oxygen" panose="02000503000000000000" pitchFamily="2" charset="77"/>
                    <a:ea typeface="Arial Unicode MS"/>
                    <a:cs typeface="Arial Unicode MS"/>
                  </a:rPr>
                  <a:t>Gender, Age Group, ESL, Work, and First-Generation College Student</a:t>
                </a:r>
                <a:r>
                  <a:rPr lang="en-US" sz="16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Oxygen" panose="02000503000000000000" pitchFamily="2" charset="77"/>
                    <a:ea typeface="Times New Roman" panose="02020603050405020304" pitchFamily="18" charset="0"/>
                    <a:cs typeface="Arial Unicode MS"/>
                  </a:rPr>
                  <a:t>)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Oxygen" panose="02000503000000000000" pitchFamily="2" charset="77"/>
                    <a:ea typeface="Arial Unicode MS"/>
                    <a:cs typeface="Arial Unicode MS"/>
                  </a:rPr>
                  <a:t>Variables JP, IDMBA and RvsXL were significant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Oxygen" panose="02000503000000000000" pitchFamily="2" charset="77"/>
                    <a:ea typeface="Times New Roman" panose="02020603050405020304" pitchFamily="18" charset="0"/>
                  </a:rPr>
                  <a:t>= 0.05 </a:t>
                </a:r>
                <a:r>
                  <a:rPr lang="en-US" sz="16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Oxygen" panose="02000503000000000000" pitchFamily="2" charset="77"/>
                    <a:ea typeface="Arial Unicode MS"/>
                    <a:cs typeface="Arial Unicode MS"/>
                  </a:rPr>
                  <a:t>level. The overall </a:t>
                </a:r>
                <a:r>
                  <a:rPr lang="en-US" sz="1600" dirty="0">
                    <a:latin typeface="Oxygen" panose="02000503000000000000" pitchFamily="2" charset="77"/>
                    <a:ea typeface="Times New Roman" panose="02020603050405020304" pitchFamily="18" charset="0"/>
                  </a:rPr>
                  <a:t>R</a:t>
                </a:r>
                <a:r>
                  <a:rPr lang="en-US" sz="1600" baseline="30000" dirty="0">
                    <a:latin typeface="Oxygen" panose="02000503000000000000" pitchFamily="2" charset="77"/>
                    <a:ea typeface="Times New Roman" panose="02020603050405020304" pitchFamily="18" charset="0"/>
                  </a:rPr>
                  <a:t>2</a:t>
                </a:r>
                <a:r>
                  <a:rPr lang="en-US" sz="1600" dirty="0">
                    <a:latin typeface="Oxygen" panose="02000503000000000000" pitchFamily="2" charset="77"/>
                    <a:ea typeface="Times New Roman" panose="02020603050405020304" pitchFamily="18" charset="0"/>
                  </a:rPr>
                  <a:t> was </a:t>
                </a:r>
                <a:r>
                  <a:rPr lang="en-US" sz="16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Oxygen" panose="02000503000000000000" pitchFamily="2" charset="77"/>
                    <a:ea typeface="Arial Unicode MS"/>
                    <a:cs typeface="Arial Unicode MS"/>
                  </a:rPr>
                  <a:t>63.83%</a:t>
                </a:r>
                <a:endParaRPr lang="en-US" sz="160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Oxygen" panose="02000503000000000000" pitchFamily="2" charset="77"/>
                  <a:ea typeface="Arial Unicode MS"/>
                  <a:cs typeface="Arial Unicode MS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44" y="1071481"/>
                <a:ext cx="11054080" cy="1160831"/>
              </a:xfrm>
              <a:prstGeom prst="rect">
                <a:avLst/>
              </a:prstGeom>
              <a:blipFill>
                <a:blip r:embed="rId2"/>
                <a:stretch>
                  <a:fillRect l="-3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856A9F-0429-F810-D990-A5DE9BAFC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91621"/>
              </p:ext>
            </p:extLst>
          </p:nvPr>
        </p:nvGraphicFramePr>
        <p:xfrm>
          <a:off x="2209453" y="2485681"/>
          <a:ext cx="7483188" cy="4117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1582">
                  <a:extLst>
                    <a:ext uri="{9D8B030D-6E8A-4147-A177-3AD203B41FA5}">
                      <a16:colId xmlns:a16="http://schemas.microsoft.com/office/drawing/2014/main" val="2768491980"/>
                    </a:ext>
                  </a:extLst>
                </a:gridCol>
                <a:gridCol w="1169925">
                  <a:extLst>
                    <a:ext uri="{9D8B030D-6E8A-4147-A177-3AD203B41FA5}">
                      <a16:colId xmlns:a16="http://schemas.microsoft.com/office/drawing/2014/main" val="170537041"/>
                    </a:ext>
                  </a:extLst>
                </a:gridCol>
                <a:gridCol w="981004">
                  <a:extLst>
                    <a:ext uri="{9D8B030D-6E8A-4147-A177-3AD203B41FA5}">
                      <a16:colId xmlns:a16="http://schemas.microsoft.com/office/drawing/2014/main" val="1089849979"/>
                    </a:ext>
                  </a:extLst>
                </a:gridCol>
                <a:gridCol w="1156925">
                  <a:extLst>
                    <a:ext uri="{9D8B030D-6E8A-4147-A177-3AD203B41FA5}">
                      <a16:colId xmlns:a16="http://schemas.microsoft.com/office/drawing/2014/main" val="2209764633"/>
                    </a:ext>
                  </a:extLst>
                </a:gridCol>
                <a:gridCol w="1157793">
                  <a:extLst>
                    <a:ext uri="{9D8B030D-6E8A-4147-A177-3AD203B41FA5}">
                      <a16:colId xmlns:a16="http://schemas.microsoft.com/office/drawing/2014/main" val="2894665930"/>
                    </a:ext>
                  </a:extLst>
                </a:gridCol>
                <a:gridCol w="1157793">
                  <a:extLst>
                    <a:ext uri="{9D8B030D-6E8A-4147-A177-3AD203B41FA5}">
                      <a16:colId xmlns:a16="http://schemas.microsoft.com/office/drawing/2014/main" val="2565978852"/>
                    </a:ext>
                  </a:extLst>
                </a:gridCol>
                <a:gridCol w="538166">
                  <a:extLst>
                    <a:ext uri="{9D8B030D-6E8A-4147-A177-3AD203B41FA5}">
                      <a16:colId xmlns:a16="http://schemas.microsoft.com/office/drawing/2014/main" val="1371993024"/>
                    </a:ext>
                  </a:extLst>
                </a:gridCol>
              </a:tblGrid>
              <a:tr h="537108"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Degrees of freedom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Sum of Squares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Mean Squares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 statistic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p-value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3061926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s(JP)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96.49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1.04E-15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***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9418040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s(IDMBA)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5.84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*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6609141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s(EiLR)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5778207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s(RvsXL)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4.62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*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7044767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s(XL_Exp)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1.42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5434500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s(VBA_Exp)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0.43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619589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ESL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4090752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AgeGp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0595146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Work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892456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Gender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9499762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FGC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4668156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Residuals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9141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93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76291" y="16248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Revised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0508" y="2426208"/>
            <a:ext cx="111353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We repeated the GAM procedure using only the three </a:t>
            </a:r>
            <a:r>
              <a:rPr lang="en-US">
                <a:latin typeface="Oxygen" panose="02000503000000000000" pitchFamily="2" charset="77"/>
                <a:ea typeface="Times New Roman" panose="02020603050405020304" pitchFamily="18" charset="0"/>
              </a:rPr>
              <a:t>significant variables, JP, </a:t>
            </a: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IDMBA and </a:t>
            </a:r>
            <a:r>
              <a:rPr lang="en-US" dirty="0" err="1">
                <a:latin typeface="Oxygen" panose="02000503000000000000" pitchFamily="2" charset="77"/>
                <a:ea typeface="Times New Roman" panose="02020603050405020304" pitchFamily="18" charset="0"/>
              </a:rPr>
              <a:t>RvsXL</a:t>
            </a:r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Our estimates were: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          Motivation factors: JP (F </a:t>
            </a:r>
            <a:r>
              <a:rPr lang="en-US">
                <a:latin typeface="Oxygen" panose="02000503000000000000" pitchFamily="2" charset="77"/>
                <a:ea typeface="Times New Roman" panose="02020603050405020304" pitchFamily="18" charset="0"/>
              </a:rPr>
              <a:t>=97.81, </a:t>
            </a:r>
            <a:r>
              <a:rPr lang="en-US" i="1" dirty="0">
                <a:latin typeface="Oxygen" panose="02000503000000000000" pitchFamily="2" charset="77"/>
                <a:ea typeface="Times New Roman" panose="02020603050405020304" pitchFamily="18" charset="0"/>
              </a:rPr>
              <a:t>p </a:t>
            </a: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&lt; 0.001)  &amp;  IDMBA (F </a:t>
            </a:r>
            <a:r>
              <a:rPr lang="en-US">
                <a:latin typeface="Oxygen" panose="02000503000000000000" pitchFamily="2" charset="77"/>
                <a:ea typeface="Times New Roman" panose="02020603050405020304" pitchFamily="18" charset="0"/>
              </a:rPr>
              <a:t>= 6.04, </a:t>
            </a:r>
            <a:r>
              <a:rPr lang="en-US" i="1" dirty="0">
                <a:latin typeface="Oxygen" panose="02000503000000000000" pitchFamily="2" charset="77"/>
                <a:ea typeface="Times New Roman" panose="02020603050405020304" pitchFamily="18" charset="0"/>
              </a:rPr>
              <a:t>p </a:t>
            </a: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= 0.02)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          Hygiene factor:      RvsXL (F </a:t>
            </a:r>
            <a:r>
              <a:rPr lang="en-US">
                <a:latin typeface="Oxygen" panose="02000503000000000000" pitchFamily="2" charset="77"/>
                <a:ea typeface="Times New Roman" panose="02020603050405020304" pitchFamily="18" charset="0"/>
              </a:rPr>
              <a:t>= 4.57, </a:t>
            </a:r>
            <a:r>
              <a:rPr lang="en-US" i="1" dirty="0">
                <a:latin typeface="Oxygen" panose="02000503000000000000" pitchFamily="2" charset="77"/>
                <a:ea typeface="Times New Roman" panose="02020603050405020304" pitchFamily="18" charset="0"/>
              </a:rPr>
              <a:t>p </a:t>
            </a: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= 0.08)</a:t>
            </a:r>
          </a:p>
          <a:p>
            <a:pPr>
              <a:lnSpc>
                <a:spcPct val="150000"/>
              </a:lnSpc>
            </a:pPr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3. This reduced model has an R</a:t>
            </a:r>
            <a:r>
              <a:rPr lang="en-US" baseline="30000" dirty="0">
                <a:latin typeface="Oxygen" panose="02000503000000000000" pitchFamily="2" charset="77"/>
                <a:ea typeface="Times New Roman" panose="02020603050405020304" pitchFamily="18" charset="0"/>
              </a:rPr>
              <a:t>2</a:t>
            </a: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 of 57.6%. The factors can be interpreted 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IDMBA: Genuine interest in DMBA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JP: Perception that knowing R would enhance job prospects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Oxygen" panose="02000503000000000000" pitchFamily="2" charset="77"/>
                <a:ea typeface="Times New Roman" panose="02020603050405020304" pitchFamily="18" charset="0"/>
              </a:rPr>
              <a:t>RvsXL</a:t>
            </a: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: Perception that R is better than Excel for data analytics</a:t>
            </a: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4. The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al Unicode MS"/>
                <a:cs typeface="Arial Unicode MS"/>
              </a:rPr>
              <a:t>hygiene </a:t>
            </a: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al Unicode MS"/>
                <a:cs typeface="Arial Unicode MS"/>
              </a:rPr>
              <a:t>factors EiLR,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al Unicode MS"/>
                <a:cs typeface="Arial Unicode MS"/>
              </a:rPr>
              <a:t>XL_Exp and VBA_Exp were not statistically significant</a:t>
            </a:r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02" y="663480"/>
            <a:ext cx="6193422" cy="16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6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11680" y="5761268"/>
            <a:ext cx="9584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The marginal relationships between JP (job prospects), IDMBA (intrinsic interests), and </a:t>
            </a:r>
            <a:r>
              <a:rPr lang="en-US" dirty="0" err="1">
                <a:latin typeface="Oxygen" panose="02000503000000000000" pitchFamily="2" charset="77"/>
                <a:ea typeface="Times New Roman" panose="02020603050405020304" pitchFamily="18" charset="0"/>
              </a:rPr>
              <a:t>RvsXL</a:t>
            </a: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 (software perception) with log(SRC) (satisfaction with R).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946" y="203129"/>
            <a:ext cx="611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Visualization of GAM Results</a:t>
            </a:r>
          </a:p>
        </p:txBody>
      </p:sp>
      <p:pic>
        <p:nvPicPr>
          <p:cNvPr id="5" name="Picture 4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37B670AF-1600-896C-89CF-207E74F7F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04790"/>
            <a:ext cx="10611776" cy="464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7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9777" y="203129"/>
            <a:ext cx="4807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Demographic Analysis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645B0C-DF8D-4468-B1F2-20474BD22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13300"/>
              </p:ext>
            </p:extLst>
          </p:nvPr>
        </p:nvGraphicFramePr>
        <p:xfrm>
          <a:off x="3095531" y="1103410"/>
          <a:ext cx="6336217" cy="5592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640">
                  <a:extLst>
                    <a:ext uri="{9D8B030D-6E8A-4147-A177-3AD203B41FA5}">
                      <a16:colId xmlns:a16="http://schemas.microsoft.com/office/drawing/2014/main" val="3226260683"/>
                    </a:ext>
                  </a:extLst>
                </a:gridCol>
                <a:gridCol w="1267537">
                  <a:extLst>
                    <a:ext uri="{9D8B030D-6E8A-4147-A177-3AD203B41FA5}">
                      <a16:colId xmlns:a16="http://schemas.microsoft.com/office/drawing/2014/main" val="843688765"/>
                    </a:ext>
                  </a:extLst>
                </a:gridCol>
                <a:gridCol w="362998">
                  <a:extLst>
                    <a:ext uri="{9D8B030D-6E8A-4147-A177-3AD203B41FA5}">
                      <a16:colId xmlns:a16="http://schemas.microsoft.com/office/drawing/2014/main" val="4225343105"/>
                    </a:ext>
                  </a:extLst>
                </a:gridCol>
                <a:gridCol w="1455954">
                  <a:extLst>
                    <a:ext uri="{9D8B030D-6E8A-4147-A177-3AD203B41FA5}">
                      <a16:colId xmlns:a16="http://schemas.microsoft.com/office/drawing/2014/main" val="3387532921"/>
                    </a:ext>
                  </a:extLst>
                </a:gridCol>
                <a:gridCol w="942088">
                  <a:extLst>
                    <a:ext uri="{9D8B030D-6E8A-4147-A177-3AD203B41FA5}">
                      <a16:colId xmlns:a16="http://schemas.microsoft.com/office/drawing/2014/main" val="1094083430"/>
                    </a:ext>
                  </a:extLst>
                </a:gridCol>
              </a:tblGrid>
              <a:tr h="4094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Variable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Category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Category ID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Counts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2411456711"/>
                  </a:ext>
                </a:extLst>
              </a:tr>
              <a:tr h="6818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Gender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Men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Women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82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38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2380041394"/>
                  </a:ext>
                </a:extLst>
              </a:tr>
              <a:tr h="177159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Age group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&lt;18    years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18-20 years 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21-23 years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24-26 years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27-29 years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&gt;29    years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2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3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4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5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4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59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29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13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4107595676"/>
                  </a:ext>
                </a:extLst>
              </a:tr>
              <a:tr h="6818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ESL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59</a:t>
                      </a:r>
                    </a:p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1008520789"/>
                  </a:ext>
                </a:extLst>
              </a:tr>
              <a:tr h="4094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Employed or not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Full time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584920813"/>
                  </a:ext>
                </a:extLst>
              </a:tr>
              <a:tr h="4094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Part-time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2351327114"/>
                  </a:ext>
                </a:extLst>
              </a:tr>
              <a:tr h="4094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3769172248"/>
                  </a:ext>
                </a:extLst>
              </a:tr>
              <a:tr h="4094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First to go to College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3230188773"/>
                  </a:ext>
                </a:extLst>
              </a:tr>
              <a:tr h="4094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1485847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61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57806" y="6358145"/>
            <a:ext cx="10347235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de-DE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al Unicode MS"/>
                <a:cs typeface="Arial Unicode MS"/>
              </a:rPr>
              <a:t>90% confidence intervals of SRC </a:t>
            </a:r>
            <a:r>
              <a:rPr lang="de-DE" sz="16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al Unicode MS"/>
                <a:cs typeface="Arial Unicode MS"/>
              </a:rPr>
              <a:t>by</a:t>
            </a:r>
            <a:r>
              <a:rPr lang="de-DE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al Unicode MS"/>
                <a:cs typeface="Arial Unicode MS"/>
              </a:rPr>
              <a:t> </a:t>
            </a: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al Unicode MS"/>
                <a:cs typeface="Arial Unicode MS"/>
              </a:rPr>
              <a:t>Age Group, ESL, First-Generation College Student, Gender, and Work.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37855" y="113606"/>
            <a:ext cx="4807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Demographic Analysis</a:t>
            </a:r>
          </a:p>
        </p:txBody>
      </p:sp>
      <p:pic>
        <p:nvPicPr>
          <p:cNvPr id="3" name="Picture 2" descr="A diagram of a student satisfaction with text&#10;&#10;Description automatically generated">
            <a:extLst>
              <a:ext uri="{FF2B5EF4-FFF2-40B4-BE49-F238E27FC236}">
                <a16:creationId xmlns:a16="http://schemas.microsoft.com/office/drawing/2014/main" id="{86D4D2E4-3F23-3C03-D1A9-F83B5D7708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/>
          <a:stretch/>
        </p:blipFill>
        <p:spPr>
          <a:xfrm>
            <a:off x="1102339" y="1164218"/>
            <a:ext cx="10638166" cy="485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83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9777" y="203129"/>
            <a:ext cx="4807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Demographic Analysis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3AC4B6-B967-358A-5236-7569DCFED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359810"/>
              </p:ext>
            </p:extLst>
          </p:nvPr>
        </p:nvGraphicFramePr>
        <p:xfrm>
          <a:off x="1072895" y="1555481"/>
          <a:ext cx="10668322" cy="4211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0119">
                  <a:extLst>
                    <a:ext uri="{9D8B030D-6E8A-4147-A177-3AD203B41FA5}">
                      <a16:colId xmlns:a16="http://schemas.microsoft.com/office/drawing/2014/main" val="2629046975"/>
                    </a:ext>
                  </a:extLst>
                </a:gridCol>
                <a:gridCol w="1264308">
                  <a:extLst>
                    <a:ext uri="{9D8B030D-6E8A-4147-A177-3AD203B41FA5}">
                      <a16:colId xmlns:a16="http://schemas.microsoft.com/office/drawing/2014/main" val="3552914262"/>
                    </a:ext>
                  </a:extLst>
                </a:gridCol>
                <a:gridCol w="2688671">
                  <a:extLst>
                    <a:ext uri="{9D8B030D-6E8A-4147-A177-3AD203B41FA5}">
                      <a16:colId xmlns:a16="http://schemas.microsoft.com/office/drawing/2014/main" val="2880257869"/>
                    </a:ext>
                  </a:extLst>
                </a:gridCol>
                <a:gridCol w="1347213">
                  <a:extLst>
                    <a:ext uri="{9D8B030D-6E8A-4147-A177-3AD203B41FA5}">
                      <a16:colId xmlns:a16="http://schemas.microsoft.com/office/drawing/2014/main" val="1388474"/>
                    </a:ext>
                  </a:extLst>
                </a:gridCol>
                <a:gridCol w="2176269">
                  <a:extLst>
                    <a:ext uri="{9D8B030D-6E8A-4147-A177-3AD203B41FA5}">
                      <a16:colId xmlns:a16="http://schemas.microsoft.com/office/drawing/2014/main" val="506203575"/>
                    </a:ext>
                  </a:extLst>
                </a:gridCol>
                <a:gridCol w="1761742">
                  <a:extLst>
                    <a:ext uri="{9D8B030D-6E8A-4147-A177-3AD203B41FA5}">
                      <a16:colId xmlns:a16="http://schemas.microsoft.com/office/drawing/2014/main" val="940318377"/>
                    </a:ext>
                  </a:extLst>
                </a:gridCol>
              </a:tblGrid>
              <a:tr h="6665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n>
                            <a:noFill/>
                          </a:ln>
                          <a:effectLst/>
                        </a:rPr>
                        <a:t>Gender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n>
                            <a:noFill/>
                          </a:ln>
                          <a:effectLst/>
                        </a:rPr>
                        <a:t>Age Group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n>
                            <a:noFill/>
                          </a:ln>
                          <a:effectLst/>
                        </a:rPr>
                        <a:t>ESL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n>
                            <a:noFill/>
                          </a:ln>
                          <a:effectLst/>
                        </a:rPr>
                        <a:t>Employed or not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n>
                            <a:noFill/>
                          </a:ln>
                          <a:effectLst/>
                        </a:rPr>
                        <a:t>First to go to College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extLst>
                  <a:ext uri="{0D108BD9-81ED-4DB2-BD59-A6C34878D82A}">
                    <a16:rowId xmlns:a16="http://schemas.microsoft.com/office/drawing/2014/main" val="605525478"/>
                  </a:ext>
                </a:extLst>
              </a:tr>
              <a:tr h="8179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Male = 1 Female = 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ESL = 1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Not ESL = 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Full-time: 1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Part-time: 2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         NA: 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FGC = 1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Not FGC = 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extLst>
                  <a:ext uri="{0D108BD9-81ED-4DB2-BD59-A6C34878D82A}">
                    <a16:rowId xmlns:a16="http://schemas.microsoft.com/office/drawing/2014/main" val="1102409561"/>
                  </a:ext>
                </a:extLst>
              </a:tr>
              <a:tr h="2726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ln>
                            <a:noFill/>
                          </a:ln>
                          <a:effectLst/>
                        </a:rPr>
                        <a:t>Difference in SRCs </a:t>
                      </a:r>
                      <a:r>
                        <a:rPr lang="en-US" sz="1700">
                          <a:ln>
                            <a:noFill/>
                          </a:ln>
                          <a:effectLst/>
                        </a:rPr>
                        <a:t>between groups, 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ln>
                            <a:noFill/>
                          </a:ln>
                          <a:effectLst/>
                        </a:rPr>
                        <a:t>p-values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0.015, </a:t>
                      </a:r>
                      <a:r>
                        <a:rPr lang="en-US" sz="1600" dirty="0">
                          <a:effectLst/>
                        </a:rPr>
                        <a:t>p=0.23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3-2: </a:t>
                      </a:r>
                      <a:r>
                        <a:rPr lang="en-US" sz="1600">
                          <a:effectLst/>
                        </a:rPr>
                        <a:t>-0.16, </a:t>
                      </a:r>
                      <a:r>
                        <a:rPr lang="en-US" sz="1600" dirty="0">
                          <a:effectLst/>
                        </a:rPr>
                        <a:t>p=0.98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4-2: </a:t>
                      </a:r>
                      <a:r>
                        <a:rPr lang="en-US" sz="1600">
                          <a:effectLst/>
                        </a:rPr>
                        <a:t>-0.09, </a:t>
                      </a:r>
                      <a:r>
                        <a:rPr lang="en-US" sz="1600" dirty="0">
                          <a:effectLst/>
                        </a:rPr>
                        <a:t>p=0.99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5-2</a:t>
                      </a:r>
                      <a:r>
                        <a:rPr lang="en-US" sz="1600">
                          <a:effectLst/>
                        </a:rPr>
                        <a:t>:  0.22, </a:t>
                      </a:r>
                      <a:r>
                        <a:rPr lang="en-US" sz="1600" dirty="0">
                          <a:effectLst/>
                        </a:rPr>
                        <a:t>p=0.96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6-2: </a:t>
                      </a:r>
                      <a:r>
                        <a:rPr lang="en-US" sz="1600">
                          <a:effectLst/>
                        </a:rPr>
                        <a:t>-0.20, </a:t>
                      </a:r>
                      <a:r>
                        <a:rPr lang="en-US" sz="1600" dirty="0">
                          <a:effectLst/>
                        </a:rPr>
                        <a:t>p=0.97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4-3</a:t>
                      </a:r>
                      <a:r>
                        <a:rPr lang="en-US" sz="1600">
                          <a:effectLst/>
                        </a:rPr>
                        <a:t>:  0.07, </a:t>
                      </a:r>
                      <a:r>
                        <a:rPr lang="en-US" sz="1600" dirty="0">
                          <a:effectLst/>
                        </a:rPr>
                        <a:t>p=0.98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5-3</a:t>
                      </a:r>
                      <a:r>
                        <a:rPr lang="en-US" sz="1600">
                          <a:effectLst/>
                        </a:rPr>
                        <a:t>:  0.37, </a:t>
                      </a:r>
                      <a:r>
                        <a:rPr lang="en-US" sz="1600" dirty="0">
                          <a:effectLst/>
                        </a:rPr>
                        <a:t>p=0.24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6-3: </a:t>
                      </a:r>
                      <a:r>
                        <a:rPr lang="en-US" sz="1600">
                          <a:effectLst/>
                        </a:rPr>
                        <a:t>-0.05, </a:t>
                      </a:r>
                      <a:r>
                        <a:rPr lang="en-US" sz="1600" dirty="0">
                          <a:effectLst/>
                        </a:rPr>
                        <a:t>p=0.99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5-4</a:t>
                      </a:r>
                      <a:r>
                        <a:rPr lang="en-US" sz="1600">
                          <a:effectLst/>
                        </a:rPr>
                        <a:t>:  0.31, </a:t>
                      </a:r>
                      <a:r>
                        <a:rPr lang="en-US" sz="1600" dirty="0">
                          <a:effectLst/>
                        </a:rPr>
                        <a:t>p=0.52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6-4: </a:t>
                      </a:r>
                      <a:r>
                        <a:rPr lang="en-US" sz="1600">
                          <a:effectLst/>
                        </a:rPr>
                        <a:t>-0.11, </a:t>
                      </a:r>
                      <a:r>
                        <a:rPr lang="en-US" sz="1600" dirty="0">
                          <a:effectLst/>
                        </a:rPr>
                        <a:t>p=0.97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6-5: </a:t>
                      </a:r>
                      <a:r>
                        <a:rPr lang="en-US" sz="1600">
                          <a:effectLst/>
                        </a:rPr>
                        <a:t>-0.42, </a:t>
                      </a:r>
                      <a:r>
                        <a:rPr lang="en-US" sz="1600" dirty="0">
                          <a:effectLst/>
                        </a:rPr>
                        <a:t>p=0.33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1-0</a:t>
                      </a: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: 0.15,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p=0.88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2-1: 0.20, p=0.24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3-1: 0.12, p=0.66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3-2: -0.83, p=0.82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1-0: -0.79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p=0.47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extLst>
                  <a:ext uri="{0D108BD9-81ED-4DB2-BD59-A6C34878D82A}">
                    <a16:rowId xmlns:a16="http://schemas.microsoft.com/office/drawing/2014/main" val="2146961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12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8089" y="196598"/>
            <a:ext cx="6546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Implications for Course Design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3004" y="1417756"/>
            <a:ext cx="10342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Instructors teaching Data Mining / Business Analytics still debate whether to use Excel </a:t>
            </a:r>
            <a:r>
              <a:rPr lang="en-US">
                <a:latin typeface="Oxygen" panose="02000503000000000000" pitchFamily="2" charset="77"/>
                <a:cs typeface="Times New Roman" panose="02020603050405020304" pitchFamily="18" charset="0"/>
              </a:rPr>
              <a:t>with add-ins, 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or use a programming language like 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Oxygen" panose="02000503000000000000" pitchFamily="2" charset="77"/>
                <a:cs typeface="Times New Roman" panose="02020603050405020304" pitchFamily="18" charset="0"/>
              </a:rPr>
              <a:t>Hygiene Factors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: Our study shows neither the effort to learn R for the first time nor the denial of existing Excel skillsets appear to be strong hygienic factors.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Oxygen" panose="02000503000000000000" pitchFamily="2" charset="77"/>
                <a:cs typeface="Times New Roman" panose="02020603050405020304" pitchFamily="18" charset="0"/>
              </a:rPr>
              <a:t>Motivation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: The effort required to learn R was not a deterrent to satisfaction. In </a:t>
            </a:r>
            <a:r>
              <a:rPr lang="en-US">
                <a:latin typeface="Oxygen" panose="02000503000000000000" pitchFamily="2" charset="77"/>
                <a:cs typeface="Times New Roman" panose="02020603050405020304" pitchFamily="18" charset="0"/>
              </a:rPr>
              <a:t>our study, 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students perceived R as a vehicle in finding jobs that provide intrinsically satisfying careers.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Oxygen" panose="02000503000000000000" pitchFamily="2" charset="77"/>
                <a:cs typeface="Times New Roman" panose="02020603050405020304" pitchFamily="18" charset="0"/>
              </a:rPr>
              <a:t>Fairness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: We did not detect any associations between demographic characteristics </a:t>
            </a:r>
            <a:r>
              <a:rPr lang="en-US">
                <a:latin typeface="Oxygen" panose="02000503000000000000" pitchFamily="2" charset="77"/>
                <a:cs typeface="Times New Roman" panose="02020603050405020304" pitchFamily="18" charset="0"/>
              </a:rPr>
              <a:t>(ESL, AgeGp, Work, Gender, 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FGC) and overall satisfaction.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1139798-05A0-82F4-2CCC-024749C6DE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7963"/>
          <a:stretch/>
        </p:blipFill>
        <p:spPr>
          <a:xfrm>
            <a:off x="9275074" y="5005350"/>
            <a:ext cx="1853946" cy="165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9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7650" y="1409049"/>
            <a:ext cx="9956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Oxygen" panose="02000503000000000000" pitchFamily="2" charset="77"/>
                <a:cs typeface="Times New Roman" panose="02020603050405020304" pitchFamily="18" charset="0"/>
              </a:rPr>
              <a:t>Missing Factors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: There are also other potential independent factors that we did not consider; for example: </a:t>
            </a:r>
            <a:r>
              <a:rPr lang="en-US">
                <a:latin typeface="Oxygen" panose="02000503000000000000" pitchFamily="2" charset="77"/>
                <a:cs typeface="Times New Roman" panose="02020603050405020304" pitchFamily="18" charset="0"/>
              </a:rPr>
              <a:t>student ability, engagement, 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teaching and </a:t>
            </a:r>
            <a:r>
              <a:rPr lang="en-US">
                <a:latin typeface="Oxygen" panose="02000503000000000000" pitchFamily="2" charset="77"/>
                <a:cs typeface="Times New Roman" panose="02020603050405020304" pitchFamily="18" charset="0"/>
              </a:rPr>
              <a:t>study methods, 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skill in code reading / writing / debugging and pedagogy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Oxygen" panose="02000503000000000000" pitchFamily="2" charset="77"/>
                <a:cs typeface="Times New Roman" panose="02020603050405020304" pitchFamily="18" charset="0"/>
              </a:rPr>
              <a:t>Context Specificity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: We study the students’ perception of learning R not as a </a:t>
            </a:r>
            <a:r>
              <a:rPr lang="en-US">
                <a:latin typeface="Oxygen" panose="02000503000000000000" pitchFamily="2" charset="77"/>
                <a:cs typeface="Times New Roman" panose="02020603050405020304" pitchFamily="18" charset="0"/>
              </a:rPr>
              <a:t>standalone course, 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but as an accompanying tool in a DMBA course. The students’ survey may be biased as the satisfaction of using R depends on the quality of the statistical theories and concepts taught in the course.</a:t>
            </a:r>
          </a:p>
          <a:p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Oxygen" panose="02000503000000000000" pitchFamily="2" charset="77"/>
                <a:cs typeface="Times New Roman" panose="02020603050405020304" pitchFamily="18" charset="0"/>
              </a:rPr>
              <a:t>No Interactions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: The GAM analysis used in this study is superior to </a:t>
            </a:r>
            <a:r>
              <a:rPr lang="en-US">
                <a:latin typeface="Oxygen" panose="02000503000000000000" pitchFamily="2" charset="77"/>
                <a:cs typeface="Times New Roman" panose="02020603050405020304" pitchFamily="18" charset="0"/>
              </a:rPr>
              <a:t>linear regression, 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but it does not account for possible interactions among the predictors used in the model.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1278" y="415358"/>
            <a:ext cx="6824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Limitations and 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2414490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952" y="598238"/>
            <a:ext cx="2476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0640" y="1568996"/>
            <a:ext cx="100888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Our findings suggest that students are willing to study a harder technology in exchange for potential long-term benefits. This may be an especially strong factor among students who are close to graduation.</a:t>
            </a: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Informally, we found that the richness of the R package ecosystem sparked students’ curiosity to learn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8B09A1A-0D76-2D40-54C0-6319B0C39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5293" y="3086634"/>
            <a:ext cx="2482596" cy="192024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2325546-A2EA-7663-ACDF-521477B44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3023" y="2998875"/>
            <a:ext cx="2253234" cy="209575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88822E-F1B0-35B2-47E3-4741C22CAAC4}"/>
              </a:ext>
            </a:extLst>
          </p:cNvPr>
          <p:cNvCxnSpPr>
            <a:cxnSpLocks/>
          </p:cNvCxnSpPr>
          <p:nvPr/>
        </p:nvCxnSpPr>
        <p:spPr>
          <a:xfrm>
            <a:off x="5449161" y="4020450"/>
            <a:ext cx="1581912" cy="0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F55702FC-CCC7-185F-0C85-4CA377434A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b="18998"/>
          <a:stretch/>
        </p:blipFill>
        <p:spPr>
          <a:xfrm>
            <a:off x="5619750" y="2838450"/>
            <a:ext cx="952500" cy="95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0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4768" y="1513871"/>
            <a:ext cx="1034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How do students respond to a change in data science interfaces?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Oxygen" panose="02000503000000000000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Natural Experiment</a:t>
            </a: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: California State University at Northridge recently transitioned its Decision Support Systems course from Excel to 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This course is required for Information Systems / Operations Management majors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All students had a minimum of 3-year Excel experience but no prior exposure to 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The course textbook was </a:t>
            </a:r>
            <a:r>
              <a:rPr lang="en-US" i="1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Data Mining for Business Analytics: Concepts, Techniques, and Applications with </a:t>
            </a:r>
            <a:r>
              <a:rPr lang="en-US" i="1" dirty="0" err="1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XLMiner</a:t>
            </a:r>
            <a:r>
              <a:rPr lang="en-US" i="1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, 3rd Edition by </a:t>
            </a:r>
            <a:r>
              <a:rPr lang="en-US" i="1" dirty="0" err="1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Shmueli</a:t>
            </a:r>
            <a:r>
              <a:rPr lang="en-US" i="1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, Bruce &amp; Patel (Wiley)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9195" y="694060"/>
            <a:ext cx="1822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Context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D78DA7-AF09-29A9-7F1C-8999739E3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5837" y="4549674"/>
            <a:ext cx="2482596" cy="192024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604E75-1A93-CFA2-0E1D-290B59C2D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3567" y="4461915"/>
            <a:ext cx="2253234" cy="20957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9F1CFC-8176-255F-0CED-60F28DC83069}"/>
              </a:ext>
            </a:extLst>
          </p:cNvPr>
          <p:cNvCxnSpPr>
            <a:cxnSpLocks/>
          </p:cNvCxnSpPr>
          <p:nvPr/>
        </p:nvCxnSpPr>
        <p:spPr>
          <a:xfrm>
            <a:off x="5229705" y="5483490"/>
            <a:ext cx="1581912" cy="0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ADB80D-159A-B5F3-7CF6-01E28AB1E3C4}"/>
              </a:ext>
            </a:extLst>
          </p:cNvPr>
          <p:cNvSpPr txBox="1"/>
          <p:nvPr/>
        </p:nvSpPr>
        <p:spPr>
          <a:xfrm>
            <a:off x="5539077" y="4473750"/>
            <a:ext cx="9631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912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2627" y="599440"/>
            <a:ext cx="4382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Research Objectives</a:t>
            </a:r>
          </a:p>
        </p:txBody>
      </p:sp>
      <p:sp>
        <p:nvSpPr>
          <p:cNvPr id="2" name="Rectangle 1"/>
          <p:cNvSpPr/>
          <p:nvPr/>
        </p:nvSpPr>
        <p:spPr>
          <a:xfrm>
            <a:off x="833120" y="1499422"/>
            <a:ext cx="11236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How did this transition influence student satisfaction in the course? </a:t>
            </a:r>
          </a:p>
          <a:p>
            <a:endParaRPr lang="en-US" dirty="0">
              <a:latin typeface="Oxygen" panose="02000503000000000000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  <a:p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We followed Herzberg’s Motivation-Hygiene theory.</a:t>
            </a:r>
          </a:p>
          <a:p>
            <a:endParaRPr lang="en-US" dirty="0">
              <a:latin typeface="Oxygen" panose="02000503000000000000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xygen" panose="02000503000000000000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D9275E-9938-2586-7F83-0F0A0DACD4E1}"/>
              </a:ext>
            </a:extLst>
          </p:cNvPr>
          <p:cNvSpPr txBox="1"/>
          <p:nvPr/>
        </p:nvSpPr>
        <p:spPr>
          <a:xfrm>
            <a:off x="833120" y="2731008"/>
            <a:ext cx="5006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Motivating Factors</a:t>
            </a:r>
          </a:p>
          <a:p>
            <a:endParaRPr lang="en-US" b="1" dirty="0">
              <a:latin typeface="Oxygen" panose="02000503000000000000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Intrinsic interest in Data Mining and Business Analytics (DMBA)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Perception that R is a better tool for DMBA than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View that R is a facilitator of career advancement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F1502-9177-DD23-241A-7C28C9146FC0}"/>
              </a:ext>
            </a:extLst>
          </p:cNvPr>
          <p:cNvSpPr txBox="1"/>
          <p:nvPr/>
        </p:nvSpPr>
        <p:spPr>
          <a:xfrm>
            <a:off x="5839968" y="2407842"/>
            <a:ext cx="63520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Oxygen" panose="02000503000000000000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  <a:p>
            <a:r>
              <a:rPr lang="en-US" b="1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Hygiene Factors</a:t>
            </a:r>
          </a:p>
          <a:p>
            <a:endParaRPr lang="en-US" dirty="0">
              <a:latin typeface="Oxygen" panose="02000503000000000000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Compulsory requirement to learn R, a new and challenging language for students in this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Perceived effort in learning R for the first time</a:t>
            </a:r>
          </a:p>
        </p:txBody>
      </p:sp>
    </p:spTree>
    <p:extLst>
      <p:ext uri="{BB962C8B-B14F-4D97-AF65-F5344CB8AC3E}">
        <p14:creationId xmlns:p14="http://schemas.microsoft.com/office/powerpoint/2010/main" val="343897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2878" y="565988"/>
            <a:ext cx="2943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Study Design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6146" y="1374894"/>
            <a:ext cx="106954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120 undergraduate students participated. All were in their final semesters and had previously taken at least one Excel course during their undergraduate degrees.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Oxygen" panose="02000503000000000000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The same instructor taught all three courses using the same syllabus.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Topics covered: R basics, functions, data manipulation and using 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Homework assignments: i) R basics, ii) Classification, iii) Logistic Regression, iv) Neural Networks, and v)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4" name="Picture 3" descr="Graphical user interface, application, table, Word&#10;&#10;Description automatically generated">
            <a:extLst>
              <a:ext uri="{FF2B5EF4-FFF2-40B4-BE49-F238E27FC236}">
                <a16:creationId xmlns:a16="http://schemas.microsoft.com/office/drawing/2014/main" id="{B4DA03EE-4659-CC46-F9A4-A3027CFF1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3" t="29322" r="29599" b="23586"/>
          <a:stretch/>
        </p:blipFill>
        <p:spPr bwMode="auto">
          <a:xfrm>
            <a:off x="6622908" y="3749908"/>
            <a:ext cx="4908692" cy="29596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7AC3F5B-CA7F-635C-FAD4-AD194675F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7856"/>
          <a:stretch/>
        </p:blipFill>
        <p:spPr>
          <a:xfrm>
            <a:off x="2010918" y="3683218"/>
            <a:ext cx="3036570" cy="30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7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5918" y="761060"/>
            <a:ext cx="2443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Survey</a:t>
            </a:r>
          </a:p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Instrument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3582" y="6000621"/>
            <a:ext cx="32069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Oxygen" panose="02000503000000000000" pitchFamily="2" charset="77"/>
                <a:cs typeface="Times New Roman" panose="02020603050405020304" pitchFamily="18" charset="0"/>
              </a:rPr>
              <a:t>Responses were measured on a Likert  scale of 1-5.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A71426-9AE2-EE13-1484-5467748AD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76035"/>
              </p:ext>
            </p:extLst>
          </p:nvPr>
        </p:nvGraphicFramePr>
        <p:xfrm>
          <a:off x="4352544" y="110994"/>
          <a:ext cx="7729727" cy="64783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921">
                  <a:extLst>
                    <a:ext uri="{9D8B030D-6E8A-4147-A177-3AD203B41FA5}">
                      <a16:colId xmlns:a16="http://schemas.microsoft.com/office/drawing/2014/main" val="1370912722"/>
                    </a:ext>
                  </a:extLst>
                </a:gridCol>
                <a:gridCol w="951027">
                  <a:extLst>
                    <a:ext uri="{9D8B030D-6E8A-4147-A177-3AD203B41FA5}">
                      <a16:colId xmlns:a16="http://schemas.microsoft.com/office/drawing/2014/main" val="1326531740"/>
                    </a:ext>
                  </a:extLst>
                </a:gridCol>
                <a:gridCol w="5167239">
                  <a:extLst>
                    <a:ext uri="{9D8B030D-6E8A-4147-A177-3AD203B41FA5}">
                      <a16:colId xmlns:a16="http://schemas.microsoft.com/office/drawing/2014/main" val="4281026220"/>
                    </a:ext>
                  </a:extLst>
                </a:gridCol>
                <a:gridCol w="713270">
                  <a:extLst>
                    <a:ext uri="{9D8B030D-6E8A-4147-A177-3AD203B41FA5}">
                      <a16:colId xmlns:a16="http://schemas.microsoft.com/office/drawing/2014/main" val="1689456470"/>
                    </a:ext>
                  </a:extLst>
                </a:gridCol>
                <a:gridCol w="713270">
                  <a:extLst>
                    <a:ext uri="{9D8B030D-6E8A-4147-A177-3AD203B41FA5}">
                      <a16:colId xmlns:a16="http://schemas.microsoft.com/office/drawing/2014/main" val="2500126687"/>
                    </a:ext>
                  </a:extLst>
                </a:gridCol>
              </a:tblGrid>
              <a:tr h="481931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Statement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Excerpts of Statements in Survey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Std Dev.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3032323305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Like to solve quantitative and analytical problems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951873701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Interested in DMBA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3.40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078464850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Like to learn quantitative and analytical skills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3.66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538933904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Don't want a job as data scientist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3810599856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Course gave good DMBA experience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232383382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Hands-on experience realistic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3121875679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 is useful in learning DMBA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4.48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3682999962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DMBA skills taught were relevant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4.27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91989216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Learning R was easy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637022841"/>
                  </a:ext>
                </a:extLst>
              </a:tr>
              <a:tr h="21324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Compared </a:t>
                      </a:r>
                      <a:r>
                        <a:rPr lang="en-US" sz="1200">
                          <a:effectLst/>
                        </a:rPr>
                        <a:t>to Excel, </a:t>
                      </a:r>
                      <a:r>
                        <a:rPr lang="en-US" sz="1200" dirty="0">
                          <a:effectLst/>
                        </a:rPr>
                        <a:t>Learning R takes more time and effort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3164053216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 requires writing program code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441991805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 assignments were difficult to do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788981152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 enhances job prospects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2101295428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Job prospects with R better than Excel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929633534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 should be continued to be taught in the course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4.06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3088327182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Learning R has long term benefit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4.07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2334716123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Don't plan to use R in future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2.83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2202321637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Experience level with Excel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3.96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2150135115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Level of class preparations in using Excel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4233404407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Knowledge and ability to use Excel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3.93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160043452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Level of experience using macros in Excel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1.79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621635601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Level of experience in VBA coding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3311220838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Writing VBA code takes longer than using 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3483481040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 packages helps to write programs quickly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3369137284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Excel can do data mining faster and easier than 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80020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77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09992" y="2567304"/>
            <a:ext cx="10332848" cy="395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50781" y="397921"/>
            <a:ext cx="3531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Research Model</a:t>
            </a:r>
          </a:p>
        </p:txBody>
      </p:sp>
      <p:sp>
        <p:nvSpPr>
          <p:cNvPr id="3" name="Rectangle 2"/>
          <p:cNvSpPr/>
          <p:nvPr/>
        </p:nvSpPr>
        <p:spPr>
          <a:xfrm>
            <a:off x="812958" y="1545858"/>
            <a:ext cx="108073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Oxygen" panose="02000503000000000000" pitchFamily="2" charset="77"/>
                <a:cs typeface="Times New Roman" panose="02020603050405020304" pitchFamily="18" charset="0"/>
              </a:rPr>
              <a:t>This instrument allows us to formalize the relationship between </a:t>
            </a:r>
            <a:r>
              <a:rPr lang="en-US" sz="2200" b="1" dirty="0">
                <a:latin typeface="Oxygen" panose="02000503000000000000" pitchFamily="2" charset="77"/>
                <a:cs typeface="Times New Roman" panose="02020603050405020304" pitchFamily="18" charset="0"/>
              </a:rPr>
              <a:t>motivators, hygiene factors, </a:t>
            </a:r>
            <a:r>
              <a:rPr lang="en-US" sz="2200" dirty="0">
                <a:latin typeface="Oxygen" panose="02000503000000000000" pitchFamily="2" charset="77"/>
                <a:cs typeface="Times New Roman" panose="02020603050405020304" pitchFamily="18" charset="0"/>
              </a:rPr>
              <a:t>and</a:t>
            </a:r>
            <a:r>
              <a:rPr lang="en-US" sz="2200" b="1" dirty="0">
                <a:latin typeface="Oxygen" panose="02000503000000000000" pitchFamily="2" charset="77"/>
                <a:cs typeface="Times New Roman" panose="02020603050405020304" pitchFamily="18" charset="0"/>
              </a:rPr>
              <a:t>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16333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462CF9-26A2-5A61-9143-D6231185E45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15" y="1213887"/>
            <a:ext cx="6076970" cy="56441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8474F4-3A16-A413-2B79-8F7C884EC5C1}"/>
              </a:ext>
            </a:extLst>
          </p:cNvPr>
          <p:cNvSpPr/>
          <p:nvPr/>
        </p:nvSpPr>
        <p:spPr>
          <a:xfrm>
            <a:off x="1384534" y="210664"/>
            <a:ext cx="10254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Oxygen" panose="02000503000000000000" pitchFamily="2" charset="77"/>
                <a:ea typeface="Times New Roman" panose="02020603050405020304" pitchFamily="18" charset="0"/>
              </a:rPr>
              <a:t>Correlations Among Survey Question Responses</a:t>
            </a:r>
            <a:endParaRPr lang="en-US" sz="3600" dirty="0"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4216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208" y="175423"/>
            <a:ext cx="6582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Principal Components Analysis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48285" y="1067391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xygen" panose="02000503000000000000" pitchFamily="2" charset="77"/>
                <a:cs typeface="Times New Roman" panose="02020603050405020304" pitchFamily="18" charset="0"/>
              </a:rPr>
              <a:t>Scree Plot</a:t>
            </a:r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6963" y="1088296"/>
            <a:ext cx="3499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xygen" panose="02000503000000000000" pitchFamily="2" charset="77"/>
                <a:cs typeface="Times New Roman" panose="02020603050405020304" pitchFamily="18" charset="0"/>
              </a:rPr>
              <a:t>Descriptive names &amp; abbreviations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446CC-09D1-B520-565D-30DBDE4643B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9" r="5103" b="3496"/>
          <a:stretch/>
        </p:blipFill>
        <p:spPr bwMode="auto">
          <a:xfrm>
            <a:off x="6745820" y="1405945"/>
            <a:ext cx="4857787" cy="34535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4D6E75-7BD2-CC1C-EE71-70895B05B511}"/>
              </a:ext>
            </a:extLst>
          </p:cNvPr>
          <p:cNvSpPr txBox="1"/>
          <p:nvPr/>
        </p:nvSpPr>
        <p:spPr>
          <a:xfrm>
            <a:off x="818536" y="4581859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xygen" panose="02000503000000000000" pitchFamily="2" charset="77"/>
                <a:cs typeface="Times New Roman" panose="02020603050405020304" pitchFamily="18" charset="0"/>
              </a:rPr>
              <a:t>Scree Plot:</a:t>
            </a:r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C825856-3917-B833-EFE0-898D56DED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67324"/>
              </p:ext>
            </p:extLst>
          </p:nvPr>
        </p:nvGraphicFramePr>
        <p:xfrm>
          <a:off x="879496" y="1419298"/>
          <a:ext cx="5557880" cy="3801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9304">
                  <a:extLst>
                    <a:ext uri="{9D8B030D-6E8A-4147-A177-3AD203B41FA5}">
                      <a16:colId xmlns:a16="http://schemas.microsoft.com/office/drawing/2014/main" val="2591468514"/>
                    </a:ext>
                  </a:extLst>
                </a:gridCol>
                <a:gridCol w="2431367">
                  <a:extLst>
                    <a:ext uri="{9D8B030D-6E8A-4147-A177-3AD203B41FA5}">
                      <a16:colId xmlns:a16="http://schemas.microsoft.com/office/drawing/2014/main" val="371446383"/>
                    </a:ext>
                  </a:extLst>
                </a:gridCol>
                <a:gridCol w="1218200">
                  <a:extLst>
                    <a:ext uri="{9D8B030D-6E8A-4147-A177-3AD203B41FA5}">
                      <a16:colId xmlns:a16="http://schemas.microsoft.com/office/drawing/2014/main" val="820728702"/>
                    </a:ext>
                  </a:extLst>
                </a:gridCol>
                <a:gridCol w="959009">
                  <a:extLst>
                    <a:ext uri="{9D8B030D-6E8A-4147-A177-3AD203B41FA5}">
                      <a16:colId xmlns:a16="http://schemas.microsoft.com/office/drawing/2014/main" val="2569482359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Survey statement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Names of PCA-extracted Factors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Abbreviations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Cronbach  </a:t>
                      </a:r>
                      <a:r>
                        <a:rPr lang="en-US" sz="1400" dirty="0">
                          <a:effectLst/>
                        </a:rPr>
                        <a:t>𝛼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91322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1 - 4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Intrinsic interest in Data Mining &amp; Business Analytics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IDMBA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0.88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0984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5 - 7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Satisfaction with R in the Course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SRC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0.75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1381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9 – 12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Effort in Learning R for the first time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EiLR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0.76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1682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8, 13 – 17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Job Prospects &amp; Career advancement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JP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0.83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8759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18 – 20</a:t>
                      </a:r>
                      <a:b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21 – 22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Change from Excel experience:</a:t>
                      </a:r>
                      <a:b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i. Interactive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ii. Programming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XL_Exp</a:t>
                      </a:r>
                      <a:b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VBA_Exp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0.74</a:t>
                      </a:r>
                      <a:b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0.68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6230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23 – 25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 is a better tool than Excel for DMBA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RvsXL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0.82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527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69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208" y="175423"/>
            <a:ext cx="6582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Principal Components Analysis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49508" y="821754"/>
            <a:ext cx="102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xygen" panose="02000503000000000000" pitchFamily="2" charset="77"/>
                <a:cs typeface="Times New Roman" panose="02020603050405020304" pitchFamily="18" charset="0"/>
              </a:rPr>
              <a:t>Loadings</a:t>
            </a:r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E43CCC-1DF1-ECD0-2376-46C0C6C1E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299376"/>
              </p:ext>
            </p:extLst>
          </p:nvPr>
        </p:nvGraphicFramePr>
        <p:xfrm>
          <a:off x="6549507" y="1191085"/>
          <a:ext cx="5439307" cy="5513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39307">
                  <a:extLst>
                    <a:ext uri="{9D8B030D-6E8A-4147-A177-3AD203B41FA5}">
                      <a16:colId xmlns:a16="http://schemas.microsoft.com/office/drawing/2014/main" val="3637478366"/>
                    </a:ext>
                  </a:extLst>
                </a:gridCol>
              </a:tblGrid>
              <a:tr h="2809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Factor=Value (Survey question #)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670930"/>
                  </a:ext>
                </a:extLst>
              </a:tr>
              <a:tr h="12544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JP = 0.78 (</a:t>
                      </a:r>
                      <a:r>
                        <a:rPr lang="en-US" sz="16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Qn</a:t>
                      </a: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8) + 0.81 (Qn13) + 0.66 (Qn14) + 0.82 (Qn15) + 0.86 (Qn16) - 0.64(Qn17)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966130"/>
                  </a:ext>
                </a:extLst>
              </a:tr>
              <a:tr h="6630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IDMBA = 0.89(Qn1) + 0.86(Qn2) + 0.85(Qn3) - 0.74(Qn4)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809384"/>
                  </a:ext>
                </a:extLst>
              </a:tr>
              <a:tr h="6630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EiLR</a:t>
                      </a: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= -0.74(Qn9) + 0.75(Qn10) + 0.83(Qn11) + 0.71(Qn12)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42224"/>
                  </a:ext>
                </a:extLst>
              </a:tr>
              <a:tr h="6630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R_vs_XL</a:t>
                      </a: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= 0.83(Qn23) + 0.81(Qn24) - 0.85(Qn25)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93749"/>
                  </a:ext>
                </a:extLst>
              </a:tr>
              <a:tr h="6630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XL_Exp</a:t>
                      </a:r>
                      <a:r>
                        <a:rPr lang="fr-FR" sz="16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= 0.85(Qn18) + 0.81(Qn19) + 0.71(Qn20)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176647"/>
                  </a:ext>
                </a:extLst>
              </a:tr>
              <a:tr h="6630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VBA_Exp</a:t>
                      </a: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= 0.85(Qn21) + 0.77(Qn22)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689045"/>
                  </a:ext>
                </a:extLst>
              </a:tr>
              <a:tr h="6630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SRC = 0.85(Qn5) + 0.84(Qn6) + 0.37(Qn7)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2975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D2934DD-6E5F-F55B-1459-673F3054168A}"/>
              </a:ext>
            </a:extLst>
          </p:cNvPr>
          <p:cNvSpPr txBox="1"/>
          <p:nvPr/>
        </p:nvSpPr>
        <p:spPr>
          <a:xfrm>
            <a:off x="786963" y="1088296"/>
            <a:ext cx="3499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xygen" panose="02000503000000000000" pitchFamily="2" charset="77"/>
                <a:cs typeface="Times New Roman" panose="02020603050405020304" pitchFamily="18" charset="0"/>
              </a:rPr>
              <a:t>Descriptive names &amp; abbreviations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194A7-41F0-E545-E75F-18DEABCBD38D}"/>
              </a:ext>
            </a:extLst>
          </p:cNvPr>
          <p:cNvSpPr txBox="1"/>
          <p:nvPr/>
        </p:nvSpPr>
        <p:spPr>
          <a:xfrm>
            <a:off x="818536" y="4581859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xygen" panose="02000503000000000000" pitchFamily="2" charset="77"/>
                <a:cs typeface="Times New Roman" panose="02020603050405020304" pitchFamily="18" charset="0"/>
              </a:rPr>
              <a:t>Scree Plot:</a:t>
            </a:r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FA77354-A922-FAE6-C2FB-246ED7AE7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22682"/>
              </p:ext>
            </p:extLst>
          </p:nvPr>
        </p:nvGraphicFramePr>
        <p:xfrm>
          <a:off x="879496" y="1419298"/>
          <a:ext cx="5557880" cy="3801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9304">
                  <a:extLst>
                    <a:ext uri="{9D8B030D-6E8A-4147-A177-3AD203B41FA5}">
                      <a16:colId xmlns:a16="http://schemas.microsoft.com/office/drawing/2014/main" val="2591468514"/>
                    </a:ext>
                  </a:extLst>
                </a:gridCol>
                <a:gridCol w="2431367">
                  <a:extLst>
                    <a:ext uri="{9D8B030D-6E8A-4147-A177-3AD203B41FA5}">
                      <a16:colId xmlns:a16="http://schemas.microsoft.com/office/drawing/2014/main" val="371446383"/>
                    </a:ext>
                  </a:extLst>
                </a:gridCol>
                <a:gridCol w="1218200">
                  <a:extLst>
                    <a:ext uri="{9D8B030D-6E8A-4147-A177-3AD203B41FA5}">
                      <a16:colId xmlns:a16="http://schemas.microsoft.com/office/drawing/2014/main" val="820728702"/>
                    </a:ext>
                  </a:extLst>
                </a:gridCol>
                <a:gridCol w="959009">
                  <a:extLst>
                    <a:ext uri="{9D8B030D-6E8A-4147-A177-3AD203B41FA5}">
                      <a16:colId xmlns:a16="http://schemas.microsoft.com/office/drawing/2014/main" val="2569482359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Survey statement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Names of PCA-extracted Factors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Abbreviations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Cronbach  </a:t>
                      </a:r>
                      <a:r>
                        <a:rPr lang="en-US" sz="1400" dirty="0">
                          <a:effectLst/>
                        </a:rPr>
                        <a:t>𝛼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91322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1 - 4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Intrinsic interest in Data Mining &amp; Business Analytics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IDMBA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0.88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0984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5 - 7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Satisfaction with R in the Course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SRC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0.75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1381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9 – 12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Effort in Learning R for the first time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EiLR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0.76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1682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8, 13 – 17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Job Prospects &amp; Career advancement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JP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0.83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8759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18 – 20</a:t>
                      </a:r>
                      <a:b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21 – 22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Change from Excel experience:</a:t>
                      </a:r>
                      <a:b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i. Interactive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ii. Programming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XL_Exp</a:t>
                      </a:r>
                      <a:b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VBA_Exp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0.74</a:t>
                      </a:r>
                      <a:b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0.68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6230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23 – 25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 is a better tool than Excel for DMBA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RvsXL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0.82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527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1204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{9A13C5C0-2B05-6B46-A3FB-AABA46339DE3}tf10001072</Template>
  <TotalTime>1149</TotalTime>
  <Words>1939</Words>
  <Application>Microsoft Macintosh PowerPoint</Application>
  <PresentationFormat>Widescreen</PresentationFormat>
  <Paragraphs>488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Apple Chancery</vt:lpstr>
      <vt:lpstr>Arial</vt:lpstr>
      <vt:lpstr>Arimo</vt:lpstr>
      <vt:lpstr>Calibri</vt:lpstr>
      <vt:lpstr>Cambria Math</vt:lpstr>
      <vt:lpstr>Franklin Gothic Book</vt:lpstr>
      <vt:lpstr>Oxygen</vt:lpstr>
      <vt:lpstr>Times New Roman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Kris Sankaran</cp:lastModifiedBy>
  <cp:revision>242</cp:revision>
  <cp:lastPrinted>2023-10-21T02:57:43Z</cp:lastPrinted>
  <dcterms:created xsi:type="dcterms:W3CDTF">2023-10-07T19:09:41Z</dcterms:created>
  <dcterms:modified xsi:type="dcterms:W3CDTF">2023-11-18T14:49:57Z</dcterms:modified>
</cp:coreProperties>
</file>