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Variational Autoencoders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Discussion and an NLP Application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1870950" y="3663675"/>
            <a:ext cx="5402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Kris Sankaran</a:t>
            </a:r>
            <a:endParaRPr sz="1600">
              <a:solidFill>
                <a:schemeClr val="dk2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Stanford Statistics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Variational Idea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3455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Integration → Optimization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457" y="1844525"/>
            <a:ext cx="5490013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55400" y="2904150"/>
            <a:ext cx="2946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 families        are easier to optimize over.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[Trade-off tractability and quality]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187" y="2981850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269" y="2537626"/>
            <a:ext cx="2589230" cy="175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404050" y="1659775"/>
            <a:ext cx="28254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choices 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Field</a:t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Variational Idea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3455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Integration → Optimization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37" y="1700738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19" y="720476"/>
            <a:ext cx="2589230" cy="175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68496" l="0" r="0" t="0"/>
          <a:stretch/>
        </p:blipFill>
        <p:spPr>
          <a:xfrm>
            <a:off x="3394275" y="2587942"/>
            <a:ext cx="2015175" cy="74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6">
            <a:alphaModFix/>
          </a:blip>
          <a:srcRect b="0" l="0" r="54761" t="85742"/>
          <a:stretch/>
        </p:blipFill>
        <p:spPr>
          <a:xfrm>
            <a:off x="4609913" y="2674963"/>
            <a:ext cx="128464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000" y="3518775"/>
            <a:ext cx="2015176" cy="81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04050" y="1659775"/>
            <a:ext cx="28254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choices 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Field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Structured Mean Field</a:t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Variational Idea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3455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Integration → Optimization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37" y="1700738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19" y="720476"/>
            <a:ext cx="2589230" cy="175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5">
            <a:alphaModFix/>
          </a:blip>
          <a:srcRect b="32696" l="0" r="0" t="0"/>
          <a:stretch/>
        </p:blipFill>
        <p:spPr>
          <a:xfrm>
            <a:off x="3394275" y="2587946"/>
            <a:ext cx="2015175" cy="15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6">
            <a:alphaModFix/>
          </a:blip>
          <a:srcRect b="0" l="0" r="54761" t="85742"/>
          <a:stretch/>
        </p:blipFill>
        <p:spPr>
          <a:xfrm>
            <a:off x="4609913" y="2674963"/>
            <a:ext cx="128464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000" y="3518775"/>
            <a:ext cx="2015176" cy="81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7600" y="3518787"/>
            <a:ext cx="1408828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04050" y="1659775"/>
            <a:ext cx="28254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choices of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 Field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Structured Mean Field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Global / Local factorizations</a:t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Variational Idea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3455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Integration → Optimization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37" y="1700738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19" y="720476"/>
            <a:ext cx="2589230" cy="175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275" y="2587938"/>
            <a:ext cx="2015182" cy="236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54761" t="85742"/>
          <a:stretch/>
        </p:blipFill>
        <p:spPr>
          <a:xfrm>
            <a:off x="4609913" y="2674963"/>
            <a:ext cx="128464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000" y="3518775"/>
            <a:ext cx="2015176" cy="81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7600" y="3518787"/>
            <a:ext cx="1408828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7025" y="4362623"/>
            <a:ext cx="844026" cy="65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28275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strategies,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Coordinate updates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50" y="2148700"/>
            <a:ext cx="5031475" cy="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2600275"/>
            <a:ext cx="52830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large data, only update minibatches (Stochastic Variational Inference)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193500" y="3928625"/>
            <a:ext cx="35805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 updates animation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Optimization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28275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Typical strategies,</a:t>
            </a:r>
            <a:endParaRPr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Coordinate updates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50" y="2148700"/>
            <a:ext cx="5031475" cy="3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2600275"/>
            <a:ext cx="52830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-"/>
            </a:pPr>
            <a:r>
              <a:rPr lang="en">
                <a:solidFill>
                  <a:srgbClr val="D9D9D9"/>
                </a:solidFill>
              </a:rPr>
              <a:t>For large data, only update minibatches (Stochastic Variational Inference)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193500" y="3928625"/>
            <a:ext cx="35805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 updates animation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798050" y="1374413"/>
            <a:ext cx="3711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61C00"/>
                </a:solidFill>
              </a:rPr>
              <a:t>We can’t compute this!</a:t>
            </a:r>
            <a:endParaRPr sz="24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 (1) Amortization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Typically</a:t>
            </a:r>
            <a:r>
              <a:rPr lang="en"/>
              <a:t>: Coordinate ascent on     , updating one      at a time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Nonparametric → Number of parameters grows with the data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519024"/>
            <a:ext cx="8603698" cy="22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062" y="1265613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825" y="1312250"/>
            <a:ext cx="262175" cy="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66" y="2494800"/>
            <a:ext cx="7092988" cy="22472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 (1) Amortization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Typically</a:t>
            </a:r>
            <a:r>
              <a:rPr lang="en"/>
              <a:t>: Coordinate ascent on     , updating one      at a time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Nonparametric → Number of parameters grows with the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Instead</a:t>
            </a:r>
            <a:r>
              <a:rPr lang="en"/>
              <a:t>: Learn a mapping from data to latent variables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Parametric, but very flexible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062" y="1265613"/>
            <a:ext cx="214525" cy="2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825" y="1312250"/>
            <a:ext cx="262175" cy="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 (2) Reparameterization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52455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We’ve abandoned mean-field updates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Idea</a:t>
            </a:r>
            <a:r>
              <a:rPr lang="en"/>
              <a:t>: Directly optimize using noisy gradients</a:t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944850" y="2113500"/>
            <a:ext cx="64944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It’s enlightening to analyze different forms of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31323" l="45970" r="40441" t="0"/>
          <a:stretch/>
        </p:blipFill>
        <p:spPr>
          <a:xfrm>
            <a:off x="5074325" y="2150800"/>
            <a:ext cx="745943" cy="3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Inference ↔ Deep Learning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22206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can we blend,</a:t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80275" y="1604050"/>
            <a:ext cx="279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probabilistic models</a:t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4513563" y="1604050"/>
            <a:ext cx="279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deep learning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508800" y="1946025"/>
            <a:ext cx="3183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Describe generative process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Interpretable components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Quantify uncertainty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318100" y="1946025"/>
            <a:ext cx="3183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State-of-the art performance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Adaptable across problem types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Scales to large datasets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5553" l="0" r="0" t="49368"/>
          <a:stretch/>
        </p:blipFill>
        <p:spPr>
          <a:xfrm>
            <a:off x="311700" y="2865825"/>
            <a:ext cx="1469990" cy="117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578" y="2899152"/>
            <a:ext cx="2013373" cy="110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Inference ↔ Deep Learning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0264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fundamentally...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33025" y="1839475"/>
            <a:ext cx="75114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Develop methods for learning useful representations that are,</a:t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249450" y="2362950"/>
            <a:ext cx="56070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Powerful</a:t>
            </a:r>
            <a:r>
              <a:rPr lang="en">
                <a:solidFill>
                  <a:schemeClr val="dk1"/>
                </a:solidFill>
              </a:rPr>
              <a:t>: Reflect complex structure in real data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Automatic</a:t>
            </a:r>
            <a:r>
              <a:rPr lang="en"/>
              <a:t>: Don’t require substantial human effort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Modular</a:t>
            </a:r>
            <a:r>
              <a:rPr lang="en"/>
              <a:t>: Easily assembled for new problems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Inferential</a:t>
            </a:r>
            <a:r>
              <a:rPr lang="en"/>
              <a:t>: Allow reasoning about uncertainty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Variational Inference context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Variational Autoencoders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Reparameterization Trick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Amortized Inference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Application: Sequence to Sequence VAE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Inference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5115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easy to reason about generative models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0" y="1744725"/>
            <a:ext cx="1420945" cy="70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787590" y="2585925"/>
            <a:ext cx="18738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346473" y="2585925"/>
            <a:ext cx="13053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Inference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5115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It’s easy to reason about generative models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95825" y="3299790"/>
            <a:ext cx="636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prior</a:t>
            </a:r>
            <a:endParaRPr sz="1600"/>
          </a:p>
        </p:txBody>
      </p:sp>
      <p:sp>
        <p:nvSpPr>
          <p:cNvPr id="99" name="Shape 99"/>
          <p:cNvSpPr txBox="1"/>
          <p:nvPr/>
        </p:nvSpPr>
        <p:spPr>
          <a:xfrm>
            <a:off x="1866124" y="3299800"/>
            <a:ext cx="1179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likelihood</a:t>
            </a:r>
            <a:endParaRPr sz="1600"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50888" l="43378" r="0" t="0"/>
          <a:stretch/>
        </p:blipFill>
        <p:spPr>
          <a:xfrm>
            <a:off x="520797" y="2666226"/>
            <a:ext cx="956638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752" r="6353" t="52239"/>
          <a:stretch/>
        </p:blipFill>
        <p:spPr>
          <a:xfrm>
            <a:off x="1951849" y="2640838"/>
            <a:ext cx="1613759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550" y="1744725"/>
            <a:ext cx="1420945" cy="70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506725" y="1845100"/>
            <a:ext cx="41712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representation -&gt; Image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representation -&gt; Sequences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equations -&gt; Simulation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18144" y="3944250"/>
            <a:ext cx="53082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50" y="1726975"/>
            <a:ext cx="1491599" cy="7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787590" y="2585925"/>
            <a:ext cx="18738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46473" y="2585925"/>
            <a:ext cx="13053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Inference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5115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want then is the reverse...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95825" y="3299790"/>
            <a:ext cx="636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prior</a:t>
            </a:r>
            <a:endParaRPr sz="1600"/>
          </a:p>
        </p:txBody>
      </p:sp>
      <p:sp>
        <p:nvSpPr>
          <p:cNvPr id="115" name="Shape 115"/>
          <p:cNvSpPr txBox="1"/>
          <p:nvPr/>
        </p:nvSpPr>
        <p:spPr>
          <a:xfrm>
            <a:off x="1866124" y="3299800"/>
            <a:ext cx="1179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likelihood</a:t>
            </a:r>
            <a:endParaRPr sz="1600"/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50888" l="43378" r="0" t="0"/>
          <a:stretch/>
        </p:blipFill>
        <p:spPr>
          <a:xfrm>
            <a:off x="520797" y="2666226"/>
            <a:ext cx="956638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0" l="752" r="6353" t="52239"/>
          <a:stretch/>
        </p:blipFill>
        <p:spPr>
          <a:xfrm>
            <a:off x="1951849" y="2640838"/>
            <a:ext cx="1613759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17175"/>
            <a:ext cx="5114996" cy="92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11700" y="4710450"/>
            <a:ext cx="1118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posterior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18144" y="3944250"/>
            <a:ext cx="53082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50" y="1726975"/>
            <a:ext cx="1491599" cy="72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787590" y="2585925"/>
            <a:ext cx="18738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46473" y="2585925"/>
            <a:ext cx="1305300" cy="112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Inference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51150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want then is the reverse...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95825" y="3299790"/>
            <a:ext cx="636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prior</a:t>
            </a:r>
            <a:endParaRPr sz="1600"/>
          </a:p>
        </p:txBody>
      </p:sp>
      <p:sp>
        <p:nvSpPr>
          <p:cNvPr id="131" name="Shape 131"/>
          <p:cNvSpPr txBox="1"/>
          <p:nvPr/>
        </p:nvSpPr>
        <p:spPr>
          <a:xfrm>
            <a:off x="1866124" y="3299800"/>
            <a:ext cx="1179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likelihood</a:t>
            </a:r>
            <a:endParaRPr sz="1600"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50888" l="43378" r="0" t="0"/>
          <a:stretch/>
        </p:blipFill>
        <p:spPr>
          <a:xfrm>
            <a:off x="520797" y="2666226"/>
            <a:ext cx="956638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752" r="6353" t="52239"/>
          <a:stretch/>
        </p:blipFill>
        <p:spPr>
          <a:xfrm>
            <a:off x="1951849" y="2640838"/>
            <a:ext cx="1613759" cy="55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17175"/>
            <a:ext cx="5114996" cy="92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11700" y="4710450"/>
            <a:ext cx="1118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posterior</a:t>
            </a:r>
            <a:endParaRPr sz="1600"/>
          </a:p>
        </p:txBody>
      </p:sp>
      <p:sp>
        <p:nvSpPr>
          <p:cNvPr id="136" name="Shape 136"/>
          <p:cNvSpPr/>
          <p:nvPr/>
        </p:nvSpPr>
        <p:spPr>
          <a:xfrm>
            <a:off x="2467825" y="4366575"/>
            <a:ext cx="3033600" cy="47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57075" y="2585925"/>
            <a:ext cx="1803300" cy="63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275" y="2537625"/>
            <a:ext cx="2659223" cy="24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Variational Idea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3455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Integration →</a:t>
            </a:r>
            <a:r>
              <a:rPr lang="en"/>
              <a:t> O</a:t>
            </a:r>
            <a:r>
              <a:rPr lang="en"/>
              <a:t>ptimization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457" y="1844525"/>
            <a:ext cx="5490013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5400" y="2904150"/>
            <a:ext cx="2946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 families        are easier to optimize over.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[Trade-off tractability and quality]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187" y="2981850"/>
            <a:ext cx="214525" cy="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