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Lato"/>
      <p:regular r:id="rId12"/>
      <p:bold r:id="rId13"/>
      <p:italic r:id="rId14"/>
      <p:boldItalic r:id="rId15"/>
    </p:embeddedFont>
    <p:embeddedFont>
      <p:font typeface="Spectral"/>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0" roundtripDataSignature="AMtx7mgG7WO7T9+TMpTv+ze5RJDh1cDg0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ato-bold.fntdata"/><Relationship Id="rId12"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boldItalic.fntdata"/><Relationship Id="rId14" Type="http://schemas.openxmlformats.org/officeDocument/2006/relationships/font" Target="fonts/Lato-italic.fntdata"/><Relationship Id="rId17" Type="http://schemas.openxmlformats.org/officeDocument/2006/relationships/font" Target="fonts/Spectral-bold.fntdata"/><Relationship Id="rId16" Type="http://schemas.openxmlformats.org/officeDocument/2006/relationships/font" Target="fonts/Spectral-regular.fntdata"/><Relationship Id="rId5" Type="http://schemas.openxmlformats.org/officeDocument/2006/relationships/notesMaster" Target="notesMasters/notesMaster1.xml"/><Relationship Id="rId19" Type="http://schemas.openxmlformats.org/officeDocument/2006/relationships/font" Target="fonts/Spectral-boldItalic.fntdata"/><Relationship Id="rId6" Type="http://schemas.openxmlformats.org/officeDocument/2006/relationships/slide" Target="slides/slide1.xml"/><Relationship Id="rId18" Type="http://schemas.openxmlformats.org/officeDocument/2006/relationships/font" Target="fonts/Spectral-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Course Reflection Activity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20">
                <a:latin typeface="Spectral"/>
                <a:ea typeface="Spectral"/>
                <a:cs typeface="Spectral"/>
                <a:sym typeface="Spectral"/>
              </a:rPr>
              <a:t>Ground Rules</a:t>
            </a:r>
            <a:endParaRPr sz="2920">
              <a:latin typeface="Spectral"/>
              <a:ea typeface="Spectral"/>
              <a:cs typeface="Spectral"/>
              <a:sym typeface="Spectral"/>
            </a:endParaRPr>
          </a:p>
        </p:txBody>
      </p:sp>
      <p:sp>
        <p:nvSpPr>
          <p:cNvPr id="60" name="Google Shape;60;p2"/>
          <p:cNvSpPr txBox="1"/>
          <p:nvPr>
            <p:ph idx="1" type="body"/>
          </p:nvPr>
        </p:nvSpPr>
        <p:spPr>
          <a:xfrm>
            <a:off x="311700" y="1076275"/>
            <a:ext cx="8520600" cy="800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Be respectful and curious.</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AutoNum type="arabicPeriod"/>
            </a:pPr>
            <a:r>
              <a:rPr lang="en">
                <a:latin typeface="Lato"/>
                <a:ea typeface="Lato"/>
                <a:cs typeface="Lato"/>
                <a:sym typeface="Lato"/>
              </a:rPr>
              <a:t>Listen carefully, hear one another out</a:t>
            </a:r>
            <a:endParaRPr>
              <a:latin typeface="Lato"/>
              <a:ea typeface="Lato"/>
              <a:cs typeface="Lato"/>
              <a:sym typeface="Lato"/>
            </a:endParaRPr>
          </a:p>
        </p:txBody>
      </p:sp>
      <p:sp>
        <p:nvSpPr>
          <p:cNvPr id="61" name="Google Shape;61;p2"/>
          <p:cNvSpPr txBox="1"/>
          <p:nvPr>
            <p:ph type="title"/>
          </p:nvPr>
        </p:nvSpPr>
        <p:spPr>
          <a:xfrm>
            <a:off x="311700" y="21461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20">
                <a:latin typeface="Spectral"/>
                <a:ea typeface="Spectral"/>
                <a:cs typeface="Spectral"/>
                <a:sym typeface="Spectral"/>
              </a:rPr>
              <a:t>Instructions</a:t>
            </a:r>
            <a:endParaRPr sz="2920">
              <a:latin typeface="Spectral"/>
              <a:ea typeface="Spectral"/>
              <a:cs typeface="Spectral"/>
              <a:sym typeface="Spectral"/>
            </a:endParaRPr>
          </a:p>
        </p:txBody>
      </p:sp>
      <p:sp>
        <p:nvSpPr>
          <p:cNvPr id="62" name="Google Shape;62;p2"/>
          <p:cNvSpPr txBox="1"/>
          <p:nvPr>
            <p:ph idx="1" type="body"/>
          </p:nvPr>
        </p:nvSpPr>
        <p:spPr>
          <a:xfrm>
            <a:off x="311700" y="2759375"/>
            <a:ext cx="8520600" cy="20310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Pick one of the four prompts below.</a:t>
            </a:r>
            <a:endParaRPr sz="1600">
              <a:latin typeface="Lato"/>
              <a:ea typeface="Lato"/>
              <a:cs typeface="Lato"/>
              <a:sym typeface="Lato"/>
            </a:endParaRPr>
          </a:p>
          <a:p>
            <a:pPr indent="-330200" lvl="1" marL="914400" rtl="0" algn="l">
              <a:lnSpc>
                <a:spcPct val="115000"/>
              </a:lnSpc>
              <a:spcBef>
                <a:spcPts val="0"/>
              </a:spcBef>
              <a:spcAft>
                <a:spcPts val="0"/>
              </a:spcAft>
              <a:buSzPts val="1600"/>
              <a:buFont typeface="Lato"/>
              <a:buAutoNum type="alphaLcPeriod"/>
            </a:pPr>
            <a:r>
              <a:rPr lang="en" sz="1600">
                <a:latin typeface="Lato"/>
                <a:ea typeface="Lato"/>
                <a:cs typeface="Lato"/>
                <a:sym typeface="Lato"/>
              </a:rPr>
              <a:t>For each prompt, split into groups of at most 7 people</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Discuss with your team and prepare a 1 slide summary</a:t>
            </a:r>
            <a:endParaRPr sz="1600">
              <a:latin typeface="Lato"/>
              <a:ea typeface="Lato"/>
              <a:cs typeface="Lato"/>
              <a:sym typeface="Lato"/>
            </a:endParaRPr>
          </a:p>
          <a:p>
            <a:pPr indent="-330200" lvl="0" marL="457200" rtl="0" algn="l">
              <a:lnSpc>
                <a:spcPct val="115000"/>
              </a:lnSpc>
              <a:spcBef>
                <a:spcPts val="0"/>
              </a:spcBef>
              <a:spcAft>
                <a:spcPts val="0"/>
              </a:spcAft>
              <a:buSzPts val="1600"/>
              <a:buFont typeface="Lato"/>
              <a:buAutoNum type="arabicPeriod"/>
            </a:pPr>
            <a:r>
              <a:rPr lang="en" sz="1600">
                <a:latin typeface="Lato"/>
                <a:ea typeface="Lato"/>
                <a:cs typeface="Lato"/>
                <a:sym typeface="Lato"/>
              </a:rPr>
              <a:t>Afterwards, share your slide with a different team and discuss</a:t>
            </a:r>
            <a:endParaRPr sz="16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20">
                <a:latin typeface="Spectral"/>
                <a:ea typeface="Spectral"/>
                <a:cs typeface="Spectral"/>
                <a:sym typeface="Spectral"/>
              </a:rPr>
              <a:t>Prompt 1: Advice for new students</a:t>
            </a:r>
            <a:endParaRPr sz="2920">
              <a:latin typeface="Spectral"/>
              <a:ea typeface="Spectral"/>
              <a:cs typeface="Spectral"/>
              <a:sym typeface="Spectral"/>
            </a:endParaRPr>
          </a:p>
        </p:txBody>
      </p:sp>
      <p:sp>
        <p:nvSpPr>
          <p:cNvPr id="68" name="Google Shape;68;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Lato"/>
                <a:ea typeface="Lato"/>
                <a:cs typeface="Lato"/>
                <a:sym typeface="Lato"/>
              </a:rPr>
              <a:t>What advice would you share for students who are just about to start a future version of STAT 436 What do you think they could do to get the most out of the course? Did you have any realizations over the course of the semester that you think would be helpful for someone at the beginning?</a:t>
            </a:r>
            <a:endParaRPr>
              <a:latin typeface="Lato"/>
              <a:ea typeface="Lato"/>
              <a:cs typeface="Lato"/>
              <a:sym typeface="Lato"/>
            </a:endParaRPr>
          </a:p>
          <a:p>
            <a:pPr indent="0" lvl="0" marL="0" rtl="0" algn="l">
              <a:lnSpc>
                <a:spcPct val="115000"/>
              </a:lnSpc>
              <a:spcBef>
                <a:spcPts val="1200"/>
              </a:spcBef>
              <a:spcAft>
                <a:spcPts val="0"/>
              </a:spcAft>
              <a:buSzPts val="1800"/>
              <a:buNone/>
            </a:pPr>
            <a:r>
              <a:rPr lang="en">
                <a:latin typeface="Lato"/>
                <a:ea typeface="Lato"/>
                <a:cs typeface="Lato"/>
                <a:sym typeface="Lato"/>
              </a:rPr>
              <a:t>(I will use what you write when I teach the class again)</a:t>
            </a:r>
            <a:endParaRPr>
              <a:latin typeface="Lato"/>
              <a:ea typeface="Lato"/>
              <a:cs typeface="Lato"/>
              <a:sym typeface="Lato"/>
            </a:endParaRPr>
          </a:p>
          <a:p>
            <a:pPr indent="0" lvl="0" marL="0" rtl="0" algn="l">
              <a:lnSpc>
                <a:spcPct val="115000"/>
              </a:lnSpc>
              <a:spcBef>
                <a:spcPts val="1200"/>
              </a:spcBef>
              <a:spcAft>
                <a:spcPts val="0"/>
              </a:spcAft>
              <a:buSzPts val="1800"/>
              <a:buNone/>
            </a:pPr>
            <a:r>
              <a:t/>
            </a:r>
            <a:endParaRPr>
              <a:latin typeface="Lato"/>
              <a:ea typeface="Lato"/>
              <a:cs typeface="Lato"/>
              <a:sym typeface="Lato"/>
            </a:endParaRPr>
          </a:p>
          <a:p>
            <a:pPr indent="0" lvl="0" marL="0" rtl="0" algn="l">
              <a:lnSpc>
                <a:spcPct val="115000"/>
              </a:lnSpc>
              <a:spcBef>
                <a:spcPts val="1200"/>
              </a:spcBef>
              <a:spcAft>
                <a:spcPts val="1200"/>
              </a:spcAft>
              <a:buSzPts val="1800"/>
              <a:buNone/>
            </a:pPr>
            <a:r>
              <a:t/>
            </a: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20">
                <a:latin typeface="Spectral"/>
                <a:ea typeface="Spectral"/>
                <a:cs typeface="Spectral"/>
                <a:sym typeface="Spectral"/>
              </a:rPr>
              <a:t>Prompt 2: What and now what?</a:t>
            </a:r>
            <a:endParaRPr sz="2920">
              <a:latin typeface="Spectral"/>
              <a:ea typeface="Spectral"/>
              <a:cs typeface="Spectral"/>
              <a:sym typeface="Spectral"/>
            </a:endParaRPr>
          </a:p>
        </p:txBody>
      </p:sp>
      <p:sp>
        <p:nvSpPr>
          <p:cNvPr id="74" name="Google Shape;74;p4"/>
          <p:cNvSpPr txBox="1"/>
          <p:nvPr>
            <p:ph idx="1" type="body"/>
          </p:nvPr>
        </p:nvSpPr>
        <p:spPr>
          <a:xfrm>
            <a:off x="311700" y="1152475"/>
            <a:ext cx="8520600" cy="3543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latin typeface="Lato"/>
                <a:ea typeface="Lato"/>
                <a:cs typeface="Lato"/>
                <a:sym typeface="Lato"/>
              </a:rPr>
              <a:t>What:</a:t>
            </a:r>
            <a:endParaRPr>
              <a:latin typeface="Lato"/>
              <a:ea typeface="Lato"/>
              <a:cs typeface="Lato"/>
              <a:sym typeface="Lato"/>
            </a:endParaRPr>
          </a:p>
          <a:p>
            <a:pPr indent="-342900" lvl="0" marL="457200" rtl="0" algn="l">
              <a:lnSpc>
                <a:spcPct val="115000"/>
              </a:lnSpc>
              <a:spcBef>
                <a:spcPts val="1200"/>
              </a:spcBef>
              <a:spcAft>
                <a:spcPts val="0"/>
              </a:spcAft>
              <a:buSzPts val="1800"/>
              <a:buFont typeface="Lato"/>
              <a:buChar char="●"/>
            </a:pPr>
            <a:r>
              <a:rPr lang="en">
                <a:latin typeface="Lato"/>
                <a:ea typeface="Lato"/>
                <a:cs typeface="Lato"/>
                <a:sym typeface="Lato"/>
              </a:rPr>
              <a:t>What is something from your work this semester that you are proud of?</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In what ways did you refine your visualization technique? </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How do you think you have grown?</a:t>
            </a:r>
            <a:endParaRPr>
              <a:latin typeface="Lato"/>
              <a:ea typeface="Lato"/>
              <a:cs typeface="Lato"/>
              <a:sym typeface="Lato"/>
            </a:endParaRPr>
          </a:p>
          <a:p>
            <a:pPr indent="0" lvl="0" marL="0" rtl="0" algn="l">
              <a:lnSpc>
                <a:spcPct val="115000"/>
              </a:lnSpc>
              <a:spcBef>
                <a:spcPts val="1200"/>
              </a:spcBef>
              <a:spcAft>
                <a:spcPts val="0"/>
              </a:spcAft>
              <a:buSzPts val="1800"/>
              <a:buNone/>
            </a:pPr>
            <a:r>
              <a:rPr lang="en">
                <a:latin typeface="Lato"/>
                <a:ea typeface="Lato"/>
                <a:cs typeface="Lato"/>
                <a:sym typeface="Lato"/>
              </a:rPr>
              <a:t>Now what: </a:t>
            </a:r>
            <a:endParaRPr>
              <a:latin typeface="Lato"/>
              <a:ea typeface="Lato"/>
              <a:cs typeface="Lato"/>
              <a:sym typeface="Lato"/>
            </a:endParaRPr>
          </a:p>
          <a:p>
            <a:pPr indent="-342900" lvl="0" marL="457200" rtl="0" algn="l">
              <a:lnSpc>
                <a:spcPct val="115000"/>
              </a:lnSpc>
              <a:spcBef>
                <a:spcPts val="1200"/>
              </a:spcBef>
              <a:spcAft>
                <a:spcPts val="0"/>
              </a:spcAft>
              <a:buSzPts val="1800"/>
              <a:buFont typeface="Lato"/>
              <a:buChar char="●"/>
            </a:pPr>
            <a:r>
              <a:rPr lang="en">
                <a:latin typeface="Lato"/>
                <a:ea typeface="Lato"/>
                <a:cs typeface="Lato"/>
                <a:sym typeface="Lato"/>
              </a:rPr>
              <a:t>How will you continue to learn in this topic?</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Are there resources you would like to share? Any you are seeking?</a:t>
            </a:r>
            <a:endParaRPr>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lang="en">
                <a:latin typeface="Lato"/>
                <a:ea typeface="Lato"/>
                <a:cs typeface="Lato"/>
                <a:sym typeface="Lato"/>
              </a:rPr>
              <a:t>In the long run, who would you like to read your visualizations? How would they make a difference in the world?</a:t>
            </a:r>
            <a:endParaRPr>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 sz="2920">
                <a:latin typeface="Spectral"/>
                <a:ea typeface="Spectral"/>
                <a:cs typeface="Spectral"/>
                <a:sym typeface="Spectral"/>
              </a:rPr>
              <a:t>Prompt 3: Time Capsule</a:t>
            </a:r>
            <a:endParaRPr sz="2920">
              <a:latin typeface="Spectral"/>
              <a:ea typeface="Spectral"/>
              <a:cs typeface="Spectral"/>
              <a:sym typeface="Spectral"/>
            </a:endParaRPr>
          </a:p>
        </p:txBody>
      </p:sp>
      <p:sp>
        <p:nvSpPr>
          <p:cNvPr id="80" name="Google Shape;8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Prepare a short letter that will be sent to yourself 2, 5, or 10 years into the future. Give an example of (at least) one visualization that you have made. Describe what you think about data visualization / data science / why you enrolled in this course originally. Prepare a set of questions for your future self.</a:t>
            </a:r>
            <a:endParaRPr/>
          </a:p>
          <a:p>
            <a:pPr indent="0" lvl="0" marL="0" rtl="0" algn="l">
              <a:lnSpc>
                <a:spcPct val="115000"/>
              </a:lnSpc>
              <a:spcBef>
                <a:spcPts val="1200"/>
              </a:spcBef>
              <a:spcAft>
                <a:spcPts val="1200"/>
              </a:spcAft>
              <a:buSzPts val="1800"/>
              <a:buNone/>
            </a:pPr>
            <a:r>
              <a:rPr lang="en"/>
              <a:t>You can complete this prompt individually or brainstorm together with a group.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type="ctrTitle"/>
          </p:nvPr>
        </p:nvSpPr>
        <p:spPr>
          <a:xfrm>
            <a:off x="464108" y="744575"/>
            <a:ext cx="8520600" cy="20526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5200"/>
              <a:buNone/>
            </a:pPr>
            <a:r>
              <a:rPr lang="en"/>
              <a:t>Reflections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