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8" roundtripDataSignature="AMtx7mgKx/JzVBsMMdX6OuCMtUB1SOTN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450ae8f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2a450ae8f2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 name="Shape 13"/>
        <p:cNvGrpSpPr/>
        <p:nvPr/>
      </p:nvGrpSpPr>
      <p:grpSpPr>
        <a:xfrm>
          <a:off x="0" y="0"/>
          <a:ext cx="0" cy="0"/>
          <a:chOff x="0" y="0"/>
          <a:chExt cx="0" cy="0"/>
        </a:xfrm>
      </p:grpSpPr>
      <p:sp>
        <p:nvSpPr>
          <p:cNvPr id="14" name="Google Shape;1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6" name="Google Shape;16;p3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3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3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 name="Google Shape;2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153750" y="5276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55" name="Google Shape;55;p2"/>
          <p:cNvSpPr txBox="1"/>
          <p:nvPr>
            <p:ph idx="1" type="body"/>
          </p:nvPr>
        </p:nvSpPr>
        <p:spPr>
          <a:xfrm>
            <a:off x="311700" y="12286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Week 1: Groups 1 - 3</a:t>
            </a:r>
            <a:endParaRPr/>
          </a:p>
          <a:p>
            <a:pPr indent="-342900" lvl="0" marL="457200" rtl="0" algn="l">
              <a:lnSpc>
                <a:spcPct val="115000"/>
              </a:lnSpc>
              <a:spcBef>
                <a:spcPts val="0"/>
              </a:spcBef>
              <a:spcAft>
                <a:spcPts val="0"/>
              </a:spcAft>
              <a:buSzPts val="1800"/>
              <a:buChar char="●"/>
            </a:pPr>
            <a:r>
              <a:rPr lang="en"/>
              <a:t>Week 2: Groups 4 - 7</a:t>
            </a:r>
            <a:endParaRPr/>
          </a:p>
          <a:p>
            <a:pPr indent="-342900" lvl="0" marL="457200" rtl="0" algn="l">
              <a:lnSpc>
                <a:spcPct val="115000"/>
              </a:lnSpc>
              <a:spcBef>
                <a:spcPts val="0"/>
              </a:spcBef>
              <a:spcAft>
                <a:spcPts val="0"/>
              </a:spcAft>
              <a:buSzPts val="1800"/>
              <a:buChar char="●"/>
            </a:pPr>
            <a:r>
              <a:rPr lang="en"/>
              <a:t>Week 3: Groups 8 - 11</a:t>
            </a:r>
            <a:endParaRPr/>
          </a:p>
          <a:p>
            <a:pPr indent="-342900" lvl="0" marL="457200" rtl="0" algn="l">
              <a:lnSpc>
                <a:spcPct val="115000"/>
              </a:lnSpc>
              <a:spcBef>
                <a:spcPts val="0"/>
              </a:spcBef>
              <a:spcAft>
                <a:spcPts val="0"/>
              </a:spcAft>
              <a:buSzPts val="1800"/>
              <a:buChar char="●"/>
            </a:pPr>
            <a:r>
              <a:rPr lang="en"/>
              <a:t>Week 4: Groups 12 - 14</a:t>
            </a:r>
            <a:endParaRPr/>
          </a:p>
          <a:p>
            <a:pPr indent="-342900" lvl="0" marL="457200" rtl="0" algn="l">
              <a:lnSpc>
                <a:spcPct val="115000"/>
              </a:lnSpc>
              <a:spcBef>
                <a:spcPts val="0"/>
              </a:spcBef>
              <a:spcAft>
                <a:spcPts val="0"/>
              </a:spcAft>
              <a:buSzPts val="1800"/>
              <a:buChar char="●"/>
            </a:pPr>
            <a:r>
              <a:rPr lang="en"/>
              <a:t>Week 5: Groups 15 - 17</a:t>
            </a:r>
            <a:endParaRPr/>
          </a:p>
          <a:p>
            <a:pPr indent="-342900" lvl="0" marL="457200" rtl="0" algn="l">
              <a:lnSpc>
                <a:spcPct val="115000"/>
              </a:lnSpc>
              <a:spcBef>
                <a:spcPts val="0"/>
              </a:spcBef>
              <a:spcAft>
                <a:spcPts val="0"/>
              </a:spcAft>
              <a:buSzPts val="1800"/>
              <a:buChar char="●"/>
            </a:pPr>
            <a:r>
              <a:rPr lang="en"/>
              <a:t>Week 6: Groups 18 - 19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2a450ae8f2e_0_0"/>
          <p:cNvSpPr txBox="1"/>
          <p:nvPr>
            <p:ph idx="1" type="body"/>
          </p:nvPr>
        </p:nvSpPr>
        <p:spPr>
          <a:xfrm>
            <a:off x="234925" y="903850"/>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With your group, create two slides responding to the following prompts:</a:t>
            </a:r>
            <a:endParaRPr/>
          </a:p>
          <a:p>
            <a:pPr indent="-342900" lvl="0" marL="457200" rtl="0" algn="l">
              <a:lnSpc>
                <a:spcPct val="115000"/>
              </a:lnSpc>
              <a:spcBef>
                <a:spcPts val="1200"/>
              </a:spcBef>
              <a:spcAft>
                <a:spcPts val="0"/>
              </a:spcAft>
              <a:buSzPts val="1800"/>
              <a:buChar char="●"/>
            </a:pPr>
            <a:r>
              <a:rPr lang="en"/>
              <a:t>Summarize the week’s worth of notes that your team was assigned. What are the most important concepts? Highlight any aspect that you would like to discuss in the follow-up period.</a:t>
            </a:r>
            <a:endParaRPr/>
          </a:p>
          <a:p>
            <a:pPr indent="-342900" lvl="0" marL="457200" rtl="0" algn="l">
              <a:lnSpc>
                <a:spcPct val="115000"/>
              </a:lnSpc>
              <a:spcBef>
                <a:spcPts val="0"/>
              </a:spcBef>
              <a:spcAft>
                <a:spcPts val="0"/>
              </a:spcAft>
              <a:buSzPts val="1800"/>
              <a:buChar char="●"/>
            </a:pPr>
            <a:r>
              <a:rPr lang="en"/>
              <a:t>Brainstorm potential midterm questions related to your topic. Give an example solution.</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
              <a:t>After most teams finish, I will ask you to share your summary and questions with another team. Finally, we will regroup at the end to go over any questions your team ran into. Please add your questions to the next slide.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