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BCBCCF-80EC-4D5D-BB61-3A19BEE2CA5E}">
  <a:tblStyle styleId="{FABCBCCF-80EC-4D5D-BB61-3A19BEE2C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7a497e1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7a497e1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7a497e1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7a497e1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7a497e1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7a497e1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7a497e1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7a497e1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7a497e1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f7a497e1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7a497e1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7a497e1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7a497e1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7a497e1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based 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7a497e1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7a497e1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7a497e14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7a497e14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7a497e1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7a497e1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7a497e1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7a497e1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7a497e14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7a497e1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f7a497e1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f7a497e1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f7a497e14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f7a497e1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7a497e1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7a497e1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Pre-parameters for learning rates. Adadelta (adaptive learning method) works well with high dimensions. Adgrad (adaptive subgradient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f7a497e1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f7a497e1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AUCmeasures the quality of the overall ranking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7a497e1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7a497e1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7a497e1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f7a497e1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7a497e14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7a497e14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f7a497e14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f7a497e1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7a497e1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f7a497e1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7a497e1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7a497e1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7a497e1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7a497e1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7a497e1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7a497e1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7a497e1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7a497e1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7a497e1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7a497e1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7a497e1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7a497e1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7a497e1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7a497e1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top-10 popular artists by user’s play counts and total play counts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7a497e1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7a497e1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atameetsmedia.com/an-overview-of-recommendation-systems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EgE0DUrYmo8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celma.net/MusicRecommendationDataset/lastfm-360K.html" TargetMode="External"/><Relationship Id="rId4" Type="http://schemas.openxmlformats.org/officeDocument/2006/relationships/hyperlink" Target="https://github.com/yennanliu/spotify_recSys_challenge2018/tree/master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Artists Recommendation System 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Kris Seo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Srdjan Santic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 System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Finds the users who have a similar preference behavior of current user.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Similarity is based on user’s behavior history and other users’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Content Based System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Finds similar items to items in user’s history.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Similarity is based on co-occurrence matrix of items.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Figure from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10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871" y="2131562"/>
            <a:ext cx="3729275" cy="22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(continued)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Recommendation System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Collaborative Filtering and Content Based System by using Matrix Factorization.</a:t>
            </a:r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1342975" y="34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497800"/>
                <a:gridCol w="497800"/>
                <a:gridCol w="497800"/>
                <a:gridCol w="497800"/>
              </a:tblGrid>
              <a:tr h="4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 flipH="1">
            <a:off x="342000" y="3895500"/>
            <a:ext cx="912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832175" y="3107225"/>
            <a:ext cx="1012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Artists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3778225" y="3970450"/>
            <a:ext cx="863100" cy="6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5268025" y="342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456000"/>
                <a:gridCol w="456000"/>
              </a:tblGrid>
              <a:tr h="4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3"/>
          <p:cNvSpPr txBox="1"/>
          <p:nvPr/>
        </p:nvSpPr>
        <p:spPr>
          <a:xfrm flipH="1">
            <a:off x="4572000" y="3803663"/>
            <a:ext cx="912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268025" y="3107225"/>
            <a:ext cx="91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Factors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6239663" y="3441125"/>
            <a:ext cx="594300" cy="684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7528025" y="3660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390900"/>
                <a:gridCol w="390900"/>
                <a:gridCol w="390900"/>
                <a:gridCol w="390900"/>
              </a:tblGrid>
              <a:tr h="35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/>
        </p:nvSpPr>
        <p:spPr>
          <a:xfrm>
            <a:off x="7589625" y="3253700"/>
            <a:ext cx="1012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Artists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721825" y="3948813"/>
            <a:ext cx="91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Factors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Recommendation	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cosine similarity of artists’ genres, which was vectorized by Tf-IDF Vectorizer and CountVectorizer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Vectorizer put less weights on frequent genres.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CountVectorizer is a simple genre frequency counter.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similarity score indicates how each artist’s genres are similar to the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similarity score value will be between 0 and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sort out artists based on similarity score and highest will be recommended.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3999899" cy="2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0" y="1919075"/>
            <a:ext cx="3999899" cy="2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 Recommendation with K-Nearest Neighborhood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pivoted data where each row represents an artist and column represents a user with value representing actual play counts, K-Nearest Neighborhood can be applied to find distance of K similar artists.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outliers can influence the distance metrics hugely.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get over this problem?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binarized data, where 1 indicates a user played and 0 indicates a user did not play, we don’t have to concern about outliers anymore.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Closest distance will be the most similar artists.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040200"/>
            <a:ext cx="8222100" cy="254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Co-occurrence matrix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Elements of co-occurrence matrix represent the number of times its column’s artist appeared together with the artists contained by its row’s user.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For example, ‘+44’ appeared 1 time with ‘!!!’ contained by first user’s preference vector and ‘zero 7’ appeared 13 times with ‘!!!’.</a:t>
            </a:r>
            <a:endParaRPr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25" y="3806975"/>
            <a:ext cx="4269176" cy="12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1328859" y="4456850"/>
            <a:ext cx="143575" cy="117050"/>
          </a:xfrm>
          <a:custGeom>
            <a:rect b="b" l="l" r="r" t="t"/>
            <a:pathLst>
              <a:path extrusionOk="0" h="4682" w="5743">
                <a:moveTo>
                  <a:pt x="3483" y="0"/>
                </a:moveTo>
                <a:cubicBezTo>
                  <a:pt x="2027" y="583"/>
                  <a:pt x="-844" y="2324"/>
                  <a:pt x="265" y="3433"/>
                </a:cubicBezTo>
                <a:cubicBezTo>
                  <a:pt x="1530" y="4698"/>
                  <a:pt x="4924" y="5292"/>
                  <a:pt x="5628" y="3647"/>
                </a:cubicBezTo>
                <a:cubicBezTo>
                  <a:pt x="6089" y="2569"/>
                  <a:pt x="4656" y="859"/>
                  <a:pt x="3483" y="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28"/>
          <p:cNvSpPr/>
          <p:nvPr/>
        </p:nvSpPr>
        <p:spPr>
          <a:xfrm>
            <a:off x="1990003" y="4038550"/>
            <a:ext cx="150100" cy="142550"/>
          </a:xfrm>
          <a:custGeom>
            <a:rect b="b" l="l" r="r" t="t"/>
            <a:pathLst>
              <a:path extrusionOk="0" h="5702" w="6004">
                <a:moveTo>
                  <a:pt x="5354" y="0"/>
                </a:moveTo>
                <a:cubicBezTo>
                  <a:pt x="2997" y="588"/>
                  <a:pt x="-1297" y="3645"/>
                  <a:pt x="420" y="5363"/>
                </a:cubicBezTo>
                <a:cubicBezTo>
                  <a:pt x="2065" y="7010"/>
                  <a:pt x="7506" y="1934"/>
                  <a:pt x="5568" y="6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28"/>
          <p:cNvSpPr/>
          <p:nvPr/>
        </p:nvSpPr>
        <p:spPr>
          <a:xfrm>
            <a:off x="4085861" y="4006375"/>
            <a:ext cx="156200" cy="165200"/>
          </a:xfrm>
          <a:custGeom>
            <a:rect b="b" l="l" r="r" t="t"/>
            <a:pathLst>
              <a:path extrusionOk="0" h="6608" w="6248">
                <a:moveTo>
                  <a:pt x="4540" y="0"/>
                </a:moveTo>
                <a:cubicBezTo>
                  <a:pt x="2274" y="906"/>
                  <a:pt x="-1505" y="5129"/>
                  <a:pt x="678" y="6221"/>
                </a:cubicBezTo>
                <a:cubicBezTo>
                  <a:pt x="2338" y="7051"/>
                  <a:pt x="5309" y="6425"/>
                  <a:pt x="6041" y="4719"/>
                </a:cubicBezTo>
                <a:cubicBezTo>
                  <a:pt x="6691" y="3202"/>
                  <a:pt x="5456" y="1373"/>
                  <a:pt x="454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28"/>
          <p:cNvSpPr/>
          <p:nvPr/>
        </p:nvSpPr>
        <p:spPr>
          <a:xfrm>
            <a:off x="4121444" y="4472950"/>
            <a:ext cx="128525" cy="101850"/>
          </a:xfrm>
          <a:custGeom>
            <a:rect b="b" l="l" r="r" t="t"/>
            <a:pathLst>
              <a:path extrusionOk="0" h="4074" w="5141">
                <a:moveTo>
                  <a:pt x="2901" y="0"/>
                </a:moveTo>
                <a:cubicBezTo>
                  <a:pt x="1598" y="434"/>
                  <a:pt x="-757" y="2375"/>
                  <a:pt x="327" y="3218"/>
                </a:cubicBezTo>
                <a:cubicBezTo>
                  <a:pt x="1462" y="4100"/>
                  <a:pt x="3369" y="4360"/>
                  <a:pt x="4617" y="3647"/>
                </a:cubicBezTo>
                <a:cubicBezTo>
                  <a:pt x="5641" y="3062"/>
                  <a:pt x="4938" y="215"/>
                  <a:pt x="3759" y="2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28"/>
          <p:cNvSpPr/>
          <p:nvPr/>
        </p:nvSpPr>
        <p:spPr>
          <a:xfrm>
            <a:off x="2039591" y="4472950"/>
            <a:ext cx="102875" cy="97025"/>
          </a:xfrm>
          <a:custGeom>
            <a:rect b="b" l="l" r="r" t="t"/>
            <a:pathLst>
              <a:path extrusionOk="0" h="3881" w="4115">
                <a:moveTo>
                  <a:pt x="4013" y="0"/>
                </a:moveTo>
                <a:cubicBezTo>
                  <a:pt x="2294" y="0"/>
                  <a:pt x="-1065" y="2694"/>
                  <a:pt x="366" y="3647"/>
                </a:cubicBezTo>
                <a:cubicBezTo>
                  <a:pt x="1755" y="4572"/>
                  <a:pt x="4419" y="1834"/>
                  <a:pt x="4013" y="2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Co-occurrence Matrix (continued)	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a dot product of the co-occurrence matrix and the user’s preference vector, we can get recommended artists based on how frequently the artists appeared together with the user’s artists.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56723"/>
            <a:ext cx="4004146" cy="3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Train-Test-Split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Typical train- test split method won’t work for Matrix Factorization Models</a:t>
            </a:r>
            <a:endParaRPr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Set original users and artists intersection as a test set</a:t>
            </a:r>
            <a:endParaRPr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Hide test size of the the intersection chosen at random by setting 0 and set as a train set.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4901400" y="199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469375"/>
                <a:gridCol w="469375"/>
                <a:gridCol w="469375"/>
                <a:gridCol w="469375"/>
              </a:tblGrid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" name="Google Shape;216;p31"/>
          <p:cNvSpPr/>
          <p:nvPr/>
        </p:nvSpPr>
        <p:spPr>
          <a:xfrm>
            <a:off x="5028700" y="21069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5486775" y="2105388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6448975" y="24895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5486775" y="2873738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5028700" y="32824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6448975" y="28737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5486775" y="32824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5967875" y="28737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5486775" y="24895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5496950" y="1750450"/>
            <a:ext cx="686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4310050" y="2600675"/>
            <a:ext cx="686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Artists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 flipH="1" rot="10800000">
            <a:off x="6896950" y="2276250"/>
            <a:ext cx="56310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1"/>
          <p:cNvSpPr txBox="1"/>
          <p:nvPr/>
        </p:nvSpPr>
        <p:spPr>
          <a:xfrm>
            <a:off x="7502975" y="1999675"/>
            <a:ext cx="933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1"/>
          <p:cNvCxnSpPr/>
          <p:nvPr/>
        </p:nvCxnSpPr>
        <p:spPr>
          <a:xfrm>
            <a:off x="6886225" y="3286800"/>
            <a:ext cx="466500" cy="4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0" name="Google Shape;230;p31"/>
          <p:cNvGraphicFramePr/>
          <p:nvPr/>
        </p:nvGraphicFramePr>
        <p:xfrm>
          <a:off x="7460050" y="315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383175"/>
                <a:gridCol w="383175"/>
                <a:gridCol w="383175"/>
                <a:gridCol w="383175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31"/>
          <p:cNvSpPr/>
          <p:nvPr/>
        </p:nvSpPr>
        <p:spPr>
          <a:xfrm>
            <a:off x="7905525" y="323542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8694000" y="36089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7905525" y="40014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6448975" y="2066788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8710325" y="323542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8710325" y="40014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7905525" y="43558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7535050" y="43558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7897363" y="36089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7676300" y="2779088"/>
            <a:ext cx="9333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>
                <a:solidFill>
                  <a:srgbClr val="695D46"/>
                </a:solidFill>
              </a:rPr>
              <a:t>usic streaming service becomes ubiquitous.</a:t>
            </a:r>
            <a:endParaRPr>
              <a:solidFill>
                <a:srgbClr val="695D4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Technologies on music storage change people’s music consumption behavior. </a:t>
            </a:r>
            <a:endParaRPr>
              <a:solidFill>
                <a:srgbClr val="695D4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Streaming wars among high technologies companies lead the companies to compete for better recommender system to keep their users.</a:t>
            </a:r>
            <a:endParaRPr>
              <a:solidFill>
                <a:srgbClr val="695D4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750" y="1756300"/>
            <a:ext cx="4032250" cy="28729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5045825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															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FM Train-Test-Split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Light FM train and test set do not have common intersections of users and artists,</a:t>
            </a:r>
            <a:endParaRPr/>
          </a:p>
        </p:txBody>
      </p:sp>
      <p:graphicFrame>
        <p:nvGraphicFramePr>
          <p:cNvPr id="247" name="Google Shape;247;p32"/>
          <p:cNvGraphicFramePr/>
          <p:nvPr/>
        </p:nvGraphicFramePr>
        <p:xfrm>
          <a:off x="1217275" y="315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469375"/>
                <a:gridCol w="469375"/>
                <a:gridCol w="469375"/>
                <a:gridCol w="469375"/>
              </a:tblGrid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2"/>
          <p:cNvSpPr/>
          <p:nvPr/>
        </p:nvSpPr>
        <p:spPr>
          <a:xfrm>
            <a:off x="1344575" y="32652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1802650" y="3263688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2764850" y="36478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1802650" y="4032038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344575" y="44407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2764850" y="40320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1802650" y="44407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2283750" y="40320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1802650" y="36478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1812825" y="2908750"/>
            <a:ext cx="686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620800" y="3468125"/>
            <a:ext cx="686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Artists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764850" y="3225088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/>
          <p:nvPr/>
        </p:nvCxnSpPr>
        <p:spPr>
          <a:xfrm flipH="1" rot="10800000">
            <a:off x="3327050" y="3429075"/>
            <a:ext cx="7143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/>
          <p:nvPr/>
        </p:nvCxnSpPr>
        <p:spPr>
          <a:xfrm>
            <a:off x="3311750" y="4296650"/>
            <a:ext cx="82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2" name="Google Shape;262;p32"/>
          <p:cNvGraphicFramePr/>
          <p:nvPr/>
        </p:nvGraphicFramePr>
        <p:xfrm>
          <a:off x="5576375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425350"/>
                <a:gridCol w="425350"/>
                <a:gridCol w="425350"/>
                <a:gridCol w="425350"/>
              </a:tblGrid>
              <a:tr h="32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3" name="Google Shape;263;p32"/>
          <p:cNvGraphicFramePr/>
          <p:nvPr/>
        </p:nvGraphicFramePr>
        <p:xfrm>
          <a:off x="6890100" y="35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{FABCBCCF-80EC-4D5D-BB61-3A19BEE2CA5E}</a:tableStyleId>
              </a:tblPr>
              <a:tblGrid>
                <a:gridCol w="433050"/>
                <a:gridCol w="433050"/>
                <a:gridCol w="433050"/>
                <a:gridCol w="433050"/>
              </a:tblGrid>
              <a:tr h="3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32"/>
          <p:cNvSpPr txBox="1"/>
          <p:nvPr/>
        </p:nvSpPr>
        <p:spPr>
          <a:xfrm>
            <a:off x="7343450" y="3311950"/>
            <a:ext cx="686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123225" y="1672475"/>
            <a:ext cx="686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083875" y="4232900"/>
            <a:ext cx="686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Artists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4726813" y="2537150"/>
            <a:ext cx="6864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Artists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6982350" y="36478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6935750" y="2024463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935750" y="24118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7438200" y="44191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8293075" y="44191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7438200" y="3647875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7438200" y="40500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7850175" y="444070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7438200" y="47881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6982350" y="4788150"/>
            <a:ext cx="252000" cy="24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7289550" y="1783750"/>
            <a:ext cx="933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8029850" y="3250250"/>
            <a:ext cx="933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FM Recommendation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Light</a:t>
            </a:r>
            <a:r>
              <a:rPr lang="en" sz="1400">
                <a:solidFill>
                  <a:srgbClr val="695D46"/>
                </a:solidFill>
              </a:rPr>
              <a:t> </a:t>
            </a:r>
            <a:r>
              <a:rPr lang="en" sz="1400">
                <a:solidFill>
                  <a:srgbClr val="695D46"/>
                </a:solidFill>
              </a:rPr>
              <a:t>FM model estimates hidden representations in a high-dimensional space, for users and items in a way that encodes user preferences over items. 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Multiply estimated latent vectors for users and item metadata to rank recommended items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Use Matrix Factorization Method because our data is sparse, containing lots of zeros !!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Check the video for more information.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LightFM Hybrid Recommendation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We will use AUC score for evaluating model. 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AUC score measures the quality of the overall ranking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FM Collaborative Filtering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628685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Hyperparameters for Light FM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the model, we need to tune hyperparameters for Light FM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Adadelta - Adaptive Learning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Adagrad -Adaptive Subgrad. Method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75" y="2571750"/>
            <a:ext cx="2175850" cy="20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275" y="2571749"/>
            <a:ext cx="2136014" cy="20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4924050" y="4533250"/>
            <a:ext cx="1389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Epoch =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7240900" y="4612100"/>
            <a:ext cx="13890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Epoch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for Tuned Model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6988174" cy="2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FM Hybrid Recommendation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artists and genres sparse matrix to the model as item features.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395" y="2359150"/>
            <a:ext cx="4835725" cy="18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of them are doing better than random!</a:t>
            </a:r>
            <a:endParaRPr/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59436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136775"/>
            <a:ext cx="59436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5" y="1919075"/>
            <a:ext cx="42686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500" y="1919075"/>
            <a:ext cx="412682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This method will randomly initialize U feature matrix and solve for V; then, the solution matrix V will solve for U. Keep iterating back and forth these procedures until U and V converge that approximate the original matrix as best as I can.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 U (m users and k hidden factors) and V (k hidden factors and n items)</a:t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Alternating Least Square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Evaluation/Demonstration</a:t>
            </a:r>
            <a:endParaRPr/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59436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338200"/>
            <a:ext cx="4718349" cy="28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Users of streaming services usually listen what they found interesting.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Artists and tracks will be limited to users without a recommender system.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The limitation of users’ preferences leads to interrupt the using of service.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More and more artists and tracks are released.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How should we recommend artists to users based on their history?</a:t>
            </a:r>
            <a:endParaRPr sz="14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Implementing track recommendation via artist recommendation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Building Recommendation with Convolutional Neural Network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A/B Test for each recommender systems via online users to evaluate the 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	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my clients for recommendation systems??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businesses or streaming services with user-item intersection data!!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5" y="2890325"/>
            <a:ext cx="1462287" cy="7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875" y="2677613"/>
            <a:ext cx="2102424" cy="119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299" y="2799323"/>
            <a:ext cx="1095800" cy="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3750" y="2844825"/>
            <a:ext cx="1128400" cy="8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0250" y="2799325"/>
            <a:ext cx="949700" cy="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Acquired users data from </a:t>
            </a:r>
            <a:r>
              <a:rPr lang="en" sz="1400" u="sng">
                <a:solidFill>
                  <a:srgbClr val="1155CC"/>
                </a:solidFill>
                <a:hlinkClick r:id="rId3"/>
              </a:rPr>
              <a:t>ocelma.net</a:t>
            </a:r>
            <a:r>
              <a:rPr lang="en" sz="1400">
                <a:solidFill>
                  <a:srgbClr val="695D46"/>
                </a:solidFill>
              </a:rPr>
              <a:t> which used Last FM API to collect 360,000 users and their top artists.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The Last FM data are broken in two parts, user’s activity data and user’s profile data.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User’s activity data consists of (‘user_id’, ‘artist_name’, ‘plays’).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User’s profile data consists of (‘user_id’, ‘gender’, ‘age’, ‘country’, ‘signup’).</a:t>
            </a:r>
            <a:endParaRPr sz="1400"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 sz="1400">
                <a:solidFill>
                  <a:srgbClr val="695D46"/>
                </a:solidFill>
              </a:rPr>
              <a:t>Acquired data </a:t>
            </a:r>
            <a:r>
              <a:rPr lang="en" sz="1400">
                <a:solidFill>
                  <a:srgbClr val="695D46"/>
                </a:solidFill>
              </a:rPr>
              <a:t>from </a:t>
            </a:r>
            <a:r>
              <a:rPr lang="en" sz="1400" u="sng">
                <a:solidFill>
                  <a:srgbClr val="1155CC"/>
                </a:solidFill>
                <a:hlinkClick r:id="rId4"/>
              </a:rPr>
              <a:t>Spotify Rec System</a:t>
            </a:r>
            <a:r>
              <a:rPr lang="en" sz="1400">
                <a:solidFill>
                  <a:srgbClr val="695D46"/>
                </a:solidFill>
              </a:rPr>
              <a:t> and apply API to extract artists’ genres data.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	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the activity data and the profile data on user’s id and filtered users in the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features: ‘genders’, ’age’, ’country’ and ‘sign up’.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Pivoted merged data where each row represents user and column represents artist and value represents play 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artists who appear in intersection of the genres and merged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Huge difference between minimum and maximum.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ECDF plot has a long-tail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apply threshold for further filtering.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3999900" cy="264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(continued)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75" y="1936675"/>
            <a:ext cx="4189950" cy="26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(continued)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These distributions are similar to the exponential distributions and have the long tails of distribution.</a:t>
            </a:r>
            <a:endParaRPr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Will apply threshold to prevent the noisy recommendation.</a:t>
            </a:r>
            <a:endParaRPr>
              <a:solidFill>
                <a:srgbClr val="695D46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en">
                <a:solidFill>
                  <a:srgbClr val="695D46"/>
                </a:solidFill>
              </a:rPr>
              <a:t> Long tails drive a significant volume of effective users for recommendation systems.</a:t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3999899" cy="26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