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8"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8064C-AE51-4DF3-9341-1D9B6E1658A8}" type="doc">
      <dgm:prSet loTypeId="urn:diagrams.loki3.com/VaryingWidthList" loCatId="list" qsTypeId="urn:microsoft.com/office/officeart/2005/8/quickstyle/3d5" qsCatId="3D" csTypeId="urn:microsoft.com/office/officeart/2005/8/colors/colorful5" csCatId="colorful" phldr="1"/>
      <dgm:spPr/>
    </dgm:pt>
    <dgm:pt modelId="{F99F6BB6-B319-4342-8D70-EBD15BD498B3}">
      <dgm:prSet phldrT="[Text]"/>
      <dgm:spPr/>
      <dgm:t>
        <a:bodyPr/>
        <a:lstStyle/>
        <a:p>
          <a:r>
            <a:rPr lang="en-US" dirty="0"/>
            <a:t>Entity</a:t>
          </a:r>
        </a:p>
      </dgm:t>
    </dgm:pt>
    <dgm:pt modelId="{1A283F83-4A1C-4DE7-96E7-7BD9799DD04A}" type="parTrans" cxnId="{33D56990-377E-476C-B08F-B02CBBF8D133}">
      <dgm:prSet/>
      <dgm:spPr/>
      <dgm:t>
        <a:bodyPr/>
        <a:lstStyle/>
        <a:p>
          <a:endParaRPr lang="en-US"/>
        </a:p>
      </dgm:t>
    </dgm:pt>
    <dgm:pt modelId="{310E5F1C-BE86-44D7-BF2E-67F4B1A9D3C7}" type="sibTrans" cxnId="{33D56990-377E-476C-B08F-B02CBBF8D133}">
      <dgm:prSet/>
      <dgm:spPr/>
      <dgm:t>
        <a:bodyPr/>
        <a:lstStyle/>
        <a:p>
          <a:endParaRPr lang="en-US"/>
        </a:p>
      </dgm:t>
    </dgm:pt>
    <dgm:pt modelId="{50F66FA6-C9F3-4AED-B883-E4FB929AFA2E}">
      <dgm:prSet phldrT="[Text]"/>
      <dgm:spPr/>
      <dgm:t>
        <a:bodyPr/>
        <a:lstStyle/>
        <a:p>
          <a:r>
            <a:rPr lang="en-US" dirty="0"/>
            <a:t>Attributes</a:t>
          </a:r>
        </a:p>
      </dgm:t>
    </dgm:pt>
    <dgm:pt modelId="{0DD7B707-5D54-4A35-8CD3-557A1AAB06EA}" type="parTrans" cxnId="{8B4AB614-D867-449E-9561-1ADE73989C7D}">
      <dgm:prSet/>
      <dgm:spPr/>
      <dgm:t>
        <a:bodyPr/>
        <a:lstStyle/>
        <a:p>
          <a:endParaRPr lang="en-US"/>
        </a:p>
      </dgm:t>
    </dgm:pt>
    <dgm:pt modelId="{342E71E9-73C0-4E4D-814E-F12A771B3EAB}" type="sibTrans" cxnId="{8B4AB614-D867-449E-9561-1ADE73989C7D}">
      <dgm:prSet/>
      <dgm:spPr/>
      <dgm:t>
        <a:bodyPr/>
        <a:lstStyle/>
        <a:p>
          <a:endParaRPr lang="en-US"/>
        </a:p>
      </dgm:t>
    </dgm:pt>
    <dgm:pt modelId="{AEE8F557-3A67-4CBC-AF2A-97E25558270E}">
      <dgm:prSet phldrT="[Text]"/>
      <dgm:spPr/>
      <dgm:t>
        <a:bodyPr/>
        <a:lstStyle/>
        <a:p>
          <a:r>
            <a:rPr lang="en-US" dirty="0"/>
            <a:t>Relationship</a:t>
          </a:r>
        </a:p>
      </dgm:t>
    </dgm:pt>
    <dgm:pt modelId="{6FE80271-5CE1-476C-AF76-BC439C71C542}" type="parTrans" cxnId="{03B634BC-6671-468C-B8FF-812D7639AE37}">
      <dgm:prSet/>
      <dgm:spPr/>
      <dgm:t>
        <a:bodyPr/>
        <a:lstStyle/>
        <a:p>
          <a:endParaRPr lang="en-US"/>
        </a:p>
      </dgm:t>
    </dgm:pt>
    <dgm:pt modelId="{4F70F84B-0E53-4B22-8B86-2C0AA34F7748}" type="sibTrans" cxnId="{03B634BC-6671-468C-B8FF-812D7639AE37}">
      <dgm:prSet/>
      <dgm:spPr/>
      <dgm:t>
        <a:bodyPr/>
        <a:lstStyle/>
        <a:p>
          <a:endParaRPr lang="en-US"/>
        </a:p>
      </dgm:t>
    </dgm:pt>
    <dgm:pt modelId="{E3410844-1EA5-404F-92AC-195776E4816D}" type="pres">
      <dgm:prSet presAssocID="{AD18064C-AE51-4DF3-9341-1D9B6E1658A8}" presName="Name0" presStyleCnt="0">
        <dgm:presLayoutVars>
          <dgm:resizeHandles/>
        </dgm:presLayoutVars>
      </dgm:prSet>
      <dgm:spPr/>
    </dgm:pt>
    <dgm:pt modelId="{DCEEC48C-052B-4C49-9059-620279DCB5C8}" type="pres">
      <dgm:prSet presAssocID="{F99F6BB6-B319-4342-8D70-EBD15BD498B3}" presName="text" presStyleLbl="node1" presStyleIdx="0" presStyleCnt="3" custLinFactNeighborY="-3030">
        <dgm:presLayoutVars>
          <dgm:bulletEnabled val="1"/>
        </dgm:presLayoutVars>
      </dgm:prSet>
      <dgm:spPr/>
    </dgm:pt>
    <dgm:pt modelId="{3E08E498-8717-418D-9536-17207044F57E}" type="pres">
      <dgm:prSet presAssocID="{310E5F1C-BE86-44D7-BF2E-67F4B1A9D3C7}" presName="space" presStyleCnt="0"/>
      <dgm:spPr/>
    </dgm:pt>
    <dgm:pt modelId="{160D9952-40C0-458F-8E5E-92685463E140}" type="pres">
      <dgm:prSet presAssocID="{50F66FA6-C9F3-4AED-B883-E4FB929AFA2E}" presName="text" presStyleLbl="node1" presStyleIdx="1" presStyleCnt="3">
        <dgm:presLayoutVars>
          <dgm:bulletEnabled val="1"/>
        </dgm:presLayoutVars>
      </dgm:prSet>
      <dgm:spPr/>
    </dgm:pt>
    <dgm:pt modelId="{723A4424-5D8D-41D2-AEAB-1BBD82503544}" type="pres">
      <dgm:prSet presAssocID="{342E71E9-73C0-4E4D-814E-F12A771B3EAB}" presName="space" presStyleCnt="0"/>
      <dgm:spPr/>
    </dgm:pt>
    <dgm:pt modelId="{8742F84F-7260-40AD-B47D-802B79476EB8}" type="pres">
      <dgm:prSet presAssocID="{AEE8F557-3A67-4CBC-AF2A-97E25558270E}" presName="text" presStyleLbl="node1" presStyleIdx="2" presStyleCnt="3" custLinFactY="107974" custLinFactNeighborX="-83743" custLinFactNeighborY="200000">
        <dgm:presLayoutVars>
          <dgm:bulletEnabled val="1"/>
        </dgm:presLayoutVars>
      </dgm:prSet>
      <dgm:spPr/>
    </dgm:pt>
  </dgm:ptLst>
  <dgm:cxnLst>
    <dgm:cxn modelId="{8B4AB614-D867-449E-9561-1ADE73989C7D}" srcId="{AD18064C-AE51-4DF3-9341-1D9B6E1658A8}" destId="{50F66FA6-C9F3-4AED-B883-E4FB929AFA2E}" srcOrd="1" destOrd="0" parTransId="{0DD7B707-5D54-4A35-8CD3-557A1AAB06EA}" sibTransId="{342E71E9-73C0-4E4D-814E-F12A771B3EAB}"/>
    <dgm:cxn modelId="{62F28A6C-8B15-4760-B903-2C44EADFF0B0}" type="presOf" srcId="{50F66FA6-C9F3-4AED-B883-E4FB929AFA2E}" destId="{160D9952-40C0-458F-8E5E-92685463E140}" srcOrd="0" destOrd="0" presId="urn:diagrams.loki3.com/VaryingWidthList"/>
    <dgm:cxn modelId="{33D56990-377E-476C-B08F-B02CBBF8D133}" srcId="{AD18064C-AE51-4DF3-9341-1D9B6E1658A8}" destId="{F99F6BB6-B319-4342-8D70-EBD15BD498B3}" srcOrd="0" destOrd="0" parTransId="{1A283F83-4A1C-4DE7-96E7-7BD9799DD04A}" sibTransId="{310E5F1C-BE86-44D7-BF2E-67F4B1A9D3C7}"/>
    <dgm:cxn modelId="{FC0D58A0-9761-4473-BA5D-464C844BA728}" type="presOf" srcId="{AD18064C-AE51-4DF3-9341-1D9B6E1658A8}" destId="{E3410844-1EA5-404F-92AC-195776E4816D}" srcOrd="0" destOrd="0" presId="urn:diagrams.loki3.com/VaryingWidthList"/>
    <dgm:cxn modelId="{CA3C9AA2-6CDC-4BCB-AE08-C19B175CCA8B}" type="presOf" srcId="{F99F6BB6-B319-4342-8D70-EBD15BD498B3}" destId="{DCEEC48C-052B-4C49-9059-620279DCB5C8}" srcOrd="0" destOrd="0" presId="urn:diagrams.loki3.com/VaryingWidthList"/>
    <dgm:cxn modelId="{03B634BC-6671-468C-B8FF-812D7639AE37}" srcId="{AD18064C-AE51-4DF3-9341-1D9B6E1658A8}" destId="{AEE8F557-3A67-4CBC-AF2A-97E25558270E}" srcOrd="2" destOrd="0" parTransId="{6FE80271-5CE1-476C-AF76-BC439C71C542}" sibTransId="{4F70F84B-0E53-4B22-8B86-2C0AA34F7748}"/>
    <dgm:cxn modelId="{24F11EBD-2DEA-4DF0-BFA7-07601BD6216C}" type="presOf" srcId="{AEE8F557-3A67-4CBC-AF2A-97E25558270E}" destId="{8742F84F-7260-40AD-B47D-802B79476EB8}" srcOrd="0" destOrd="0" presId="urn:diagrams.loki3.com/VaryingWidthList"/>
    <dgm:cxn modelId="{69A41D7B-9D7A-43A1-8224-A388EBF5C809}" type="presParOf" srcId="{E3410844-1EA5-404F-92AC-195776E4816D}" destId="{DCEEC48C-052B-4C49-9059-620279DCB5C8}" srcOrd="0" destOrd="0" presId="urn:diagrams.loki3.com/VaryingWidthList"/>
    <dgm:cxn modelId="{1CA14680-858F-4B21-888A-8493051FFB58}" type="presParOf" srcId="{E3410844-1EA5-404F-92AC-195776E4816D}" destId="{3E08E498-8717-418D-9536-17207044F57E}" srcOrd="1" destOrd="0" presId="urn:diagrams.loki3.com/VaryingWidthList"/>
    <dgm:cxn modelId="{46C7EFB4-F50C-4BE5-B626-A08288F7405C}" type="presParOf" srcId="{E3410844-1EA5-404F-92AC-195776E4816D}" destId="{160D9952-40C0-458F-8E5E-92685463E140}" srcOrd="2" destOrd="0" presId="urn:diagrams.loki3.com/VaryingWidthList"/>
    <dgm:cxn modelId="{136B0A0D-23FB-4749-A020-9B281ACBF266}" type="presParOf" srcId="{E3410844-1EA5-404F-92AC-195776E4816D}" destId="{723A4424-5D8D-41D2-AEAB-1BBD82503544}" srcOrd="3" destOrd="0" presId="urn:diagrams.loki3.com/VaryingWidthList"/>
    <dgm:cxn modelId="{58EC03B4-5DD3-48FF-8112-EEB287D99EC0}" type="presParOf" srcId="{E3410844-1EA5-404F-92AC-195776E4816D}" destId="{8742F84F-7260-40AD-B47D-802B79476EB8}"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EC48C-052B-4C49-9059-620279DCB5C8}">
      <dsp:nvSpPr>
        <dsp:cNvPr id="0" name=""/>
        <dsp:cNvSpPr/>
      </dsp:nvSpPr>
      <dsp:spPr>
        <a:xfrm>
          <a:off x="900918" y="0"/>
          <a:ext cx="1282500" cy="658772"/>
        </a:xfrm>
        <a:prstGeom prst="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Entity</a:t>
          </a:r>
        </a:p>
      </dsp:txBody>
      <dsp:txXfrm>
        <a:off x="900918" y="0"/>
        <a:ext cx="1282500" cy="658772"/>
      </dsp:txXfrm>
    </dsp:sp>
    <dsp:sp modelId="{160D9952-40C0-458F-8E5E-92685463E140}">
      <dsp:nvSpPr>
        <dsp:cNvPr id="0" name=""/>
        <dsp:cNvSpPr/>
      </dsp:nvSpPr>
      <dsp:spPr>
        <a:xfrm>
          <a:off x="552168" y="692708"/>
          <a:ext cx="1980000" cy="658772"/>
        </a:xfrm>
        <a:prstGeom prst="rect">
          <a:avLst/>
        </a:prstGeom>
        <a:solidFill>
          <a:schemeClr val="accent5">
            <a:hueOff val="496582"/>
            <a:satOff val="288"/>
            <a:lumOff val="284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Attributes</a:t>
          </a:r>
        </a:p>
      </dsp:txBody>
      <dsp:txXfrm>
        <a:off x="552168" y="692708"/>
        <a:ext cx="1980000" cy="658772"/>
      </dsp:txXfrm>
    </dsp:sp>
    <dsp:sp modelId="{8742F84F-7260-40AD-B47D-802B79476EB8}">
      <dsp:nvSpPr>
        <dsp:cNvPr id="0" name=""/>
        <dsp:cNvSpPr/>
      </dsp:nvSpPr>
      <dsp:spPr>
        <a:xfrm>
          <a:off x="0" y="1385417"/>
          <a:ext cx="2385000" cy="658772"/>
        </a:xfrm>
        <a:prstGeom prst="rect">
          <a:avLst/>
        </a:prstGeom>
        <a:solidFill>
          <a:schemeClr val="accent5">
            <a:hueOff val="993165"/>
            <a:satOff val="576"/>
            <a:lumOff val="568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Relationship</a:t>
          </a:r>
        </a:p>
      </dsp:txBody>
      <dsp:txXfrm>
        <a:off x="0" y="1385417"/>
        <a:ext cx="2385000" cy="658772"/>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1B8F32D-D8B6-4B9E-9CBF-DCAC30B7B93D}" type="datetimeFigureOut">
              <a:rPr lang="en-US" smtClean="0"/>
              <a:t>4/17/2022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0553ECD-7F6D-420D-93CA-D8D15EB427A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45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75363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6936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164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538310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850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6417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516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21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9699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26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195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884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75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9254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87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3138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B8F32D-D8B6-4B9E-9CBF-DCAC30B7B93D}" type="datetimeFigureOut">
              <a:rPr lang="en-US" smtClean="0"/>
              <a:pPr/>
              <a:t>4/17/2022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38925421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0" name="Picture 39">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1" name="Rectangle 40">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2" name="Picture 41">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3" name="Picture 42">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5" name="Straight Connector 44">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7" name="Rectangle 46">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0" name="Picture 49">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 name="Rectangle 50">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2" name="Picture 51">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3" name="Picture 52">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40FE63D-4AC0-487C-BA4E-B177B6B4DAC4}"/>
              </a:ext>
            </a:extLst>
          </p:cNvPr>
          <p:cNvSpPr>
            <a:spLocks noGrp="1"/>
          </p:cNvSpPr>
          <p:nvPr>
            <p:ph type="ctrTitle"/>
          </p:nvPr>
        </p:nvSpPr>
        <p:spPr>
          <a:xfrm>
            <a:off x="1295402" y="982132"/>
            <a:ext cx="3660056" cy="1325373"/>
          </a:xfrm>
        </p:spPr>
        <p:txBody>
          <a:bodyPr vert="horz" lIns="91440" tIns="45720" rIns="91440" bIns="45720" rtlCol="0" anchor="b">
            <a:normAutofit fontScale="90000"/>
          </a:bodyPr>
          <a:lstStyle/>
          <a:p>
            <a:pPr>
              <a:lnSpc>
                <a:spcPct val="90000"/>
              </a:lnSpc>
            </a:pPr>
            <a:r>
              <a:rPr lang="en-US" sz="2800" b="1" dirty="0">
                <a:solidFill>
                  <a:srgbClr val="262626"/>
                </a:solidFill>
              </a:rPr>
              <a:t>SECONDARY SCHOOL</a:t>
            </a:r>
            <a:br>
              <a:rPr lang="en-US" sz="2800" b="1" dirty="0">
                <a:solidFill>
                  <a:srgbClr val="262626"/>
                </a:solidFill>
              </a:rPr>
            </a:br>
            <a:r>
              <a:rPr lang="en-US" sz="2800" b="1" dirty="0">
                <a:solidFill>
                  <a:srgbClr val="262626"/>
                </a:solidFill>
              </a:rPr>
              <a:t> LIBRARY MANAGEMENT</a:t>
            </a:r>
            <a:br>
              <a:rPr lang="en-US" sz="2800" b="1" dirty="0">
                <a:solidFill>
                  <a:srgbClr val="262626"/>
                </a:solidFill>
              </a:rPr>
            </a:br>
            <a:r>
              <a:rPr lang="en-US" sz="2800" b="1" dirty="0">
                <a:solidFill>
                  <a:srgbClr val="262626"/>
                </a:solidFill>
              </a:rPr>
              <a:t>SYSTEM</a:t>
            </a:r>
          </a:p>
        </p:txBody>
      </p:sp>
      <p:cxnSp>
        <p:nvCxnSpPr>
          <p:cNvPr id="55" name="Straight Connector 54">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Title 1">
            <a:extLst>
              <a:ext uri="{FF2B5EF4-FFF2-40B4-BE49-F238E27FC236}">
                <a16:creationId xmlns:a16="http://schemas.microsoft.com/office/drawing/2014/main" id="{5AA08A1E-906E-4887-BC6B-E028755D3891}"/>
              </a:ext>
            </a:extLst>
          </p:cNvPr>
          <p:cNvSpPr txBox="1">
            <a:spLocks/>
          </p:cNvSpPr>
          <p:nvPr/>
        </p:nvSpPr>
        <p:spPr>
          <a:xfrm>
            <a:off x="1295401" y="2493774"/>
            <a:ext cx="3660057" cy="338209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a:lstStyle>
          <a:p>
            <a:pPr algn="ctr" defTabSz="457200">
              <a:spcBef>
                <a:spcPct val="20000"/>
              </a:spcBef>
              <a:spcAft>
                <a:spcPts val="600"/>
              </a:spcAft>
              <a:buClr>
                <a:schemeClr val="accent1"/>
              </a:buClr>
              <a:buSzPct val="115000"/>
            </a:pPr>
            <a:r>
              <a:rPr lang="en-US" sz="2000" b="1" dirty="0">
                <a:solidFill>
                  <a:srgbClr val="262626"/>
                </a:solidFill>
                <a:latin typeface="+mn-lt"/>
                <a:ea typeface="+mn-ea"/>
                <a:cs typeface="+mn-cs"/>
              </a:rPr>
              <a:t>Submitted by: Kris Vesselee</a:t>
            </a:r>
          </a:p>
          <a:p>
            <a:pPr algn="ctr" defTabSz="457200">
              <a:spcBef>
                <a:spcPct val="20000"/>
              </a:spcBef>
              <a:spcAft>
                <a:spcPts val="600"/>
              </a:spcAft>
              <a:buClr>
                <a:schemeClr val="accent1"/>
              </a:buClr>
              <a:buSzPct val="115000"/>
            </a:pPr>
            <a:r>
              <a:rPr lang="en-US" sz="2000" b="1" dirty="0">
                <a:solidFill>
                  <a:srgbClr val="262626"/>
                </a:solidFill>
              </a:rPr>
              <a:t>ID: 19647</a:t>
            </a:r>
            <a:endParaRPr lang="en-US" sz="2000" b="1" dirty="0">
              <a:solidFill>
                <a:srgbClr val="262626"/>
              </a:solidFill>
              <a:latin typeface="+mn-lt"/>
              <a:ea typeface="+mn-ea"/>
              <a:cs typeface="+mn-cs"/>
            </a:endParaRPr>
          </a:p>
          <a:p>
            <a:pPr algn="ctr" defTabSz="457200">
              <a:spcBef>
                <a:spcPct val="20000"/>
              </a:spcBef>
              <a:spcAft>
                <a:spcPts val="600"/>
              </a:spcAft>
              <a:buClr>
                <a:schemeClr val="accent1"/>
              </a:buClr>
              <a:buSzPct val="115000"/>
            </a:pPr>
            <a:r>
              <a:rPr lang="en-US" sz="2000" b="1" dirty="0"/>
              <a:t>Supervised by: Dr. Bhaskar, Vidhyacharan</a:t>
            </a:r>
            <a:endParaRPr lang="en-US" sz="2000" b="1" dirty="0">
              <a:solidFill>
                <a:srgbClr val="262626"/>
              </a:solidFill>
              <a:latin typeface="+mn-lt"/>
              <a:ea typeface="+mn-ea"/>
              <a:cs typeface="+mn-cs"/>
            </a:endParaRPr>
          </a:p>
          <a:p>
            <a:pPr algn="ctr" defTabSz="457200">
              <a:spcBef>
                <a:spcPct val="20000"/>
              </a:spcBef>
              <a:spcAft>
                <a:spcPts val="600"/>
              </a:spcAft>
              <a:buClr>
                <a:schemeClr val="accent1"/>
              </a:buClr>
              <a:buSzPct val="115000"/>
            </a:pPr>
            <a:br>
              <a:rPr lang="en-US" sz="2000" b="1" dirty="0">
                <a:solidFill>
                  <a:srgbClr val="262626"/>
                </a:solidFill>
                <a:latin typeface="+mn-lt"/>
                <a:ea typeface="+mn-ea"/>
                <a:cs typeface="+mn-cs"/>
              </a:rPr>
            </a:br>
            <a:endParaRPr lang="en-US" sz="2000" b="1" dirty="0">
              <a:solidFill>
                <a:srgbClr val="262626"/>
              </a:solidFill>
              <a:latin typeface="+mn-lt"/>
              <a:ea typeface="+mn-ea"/>
              <a:cs typeface="+mn-cs"/>
            </a:endParaRPr>
          </a:p>
        </p:txBody>
      </p:sp>
      <p:pic>
        <p:nvPicPr>
          <p:cNvPr id="4" name="Picture 3" descr="A library with books on shelves&#10;&#10;Description automatically generated with low confidence">
            <a:extLst>
              <a:ext uri="{FF2B5EF4-FFF2-40B4-BE49-F238E27FC236}">
                <a16:creationId xmlns:a16="http://schemas.microsoft.com/office/drawing/2014/main" id="{E8674EF8-FF07-BA36-1682-F7CEA2768FA1}"/>
              </a:ext>
            </a:extLst>
          </p:cNvPr>
          <p:cNvPicPr>
            <a:picLocks noChangeAspect="1"/>
          </p:cNvPicPr>
          <p:nvPr/>
        </p:nvPicPr>
        <p:blipFill rotWithShape="1">
          <a:blip r:embed="rId5">
            <a:extLst>
              <a:ext uri="{28A0092B-C50C-407E-A947-70E740481C1C}">
                <a14:useLocalDpi xmlns:a14="http://schemas.microsoft.com/office/drawing/2010/main" val="0"/>
              </a:ext>
            </a:extLst>
          </a:blip>
          <a:srcRect b="10000"/>
          <a:stretch/>
        </p:blipFill>
        <p:spPr>
          <a:xfrm>
            <a:off x="5120641" y="982132"/>
            <a:ext cx="6290838" cy="5007181"/>
          </a:xfrm>
          <a:prstGeom prst="rect">
            <a:avLst/>
          </a:prstGeom>
          <a:ln w="57150" cmpd="thickThin">
            <a:solidFill>
              <a:srgbClr val="7F7F7F"/>
            </a:solidFill>
            <a:miter lim="800000"/>
          </a:ln>
        </p:spPr>
      </p:pic>
    </p:spTree>
    <p:extLst>
      <p:ext uri="{BB962C8B-B14F-4D97-AF65-F5344CB8AC3E}">
        <p14:creationId xmlns:p14="http://schemas.microsoft.com/office/powerpoint/2010/main" val="1484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9"/>
                                        </p:tgtEl>
                                        <p:attrNameLst>
                                          <p:attrName>style.visibility</p:attrName>
                                        </p:attrNameLst>
                                      </p:cBhvr>
                                      <p:to>
                                        <p:strVal val="visible"/>
                                      </p:to>
                                    </p:set>
                                    <p:animEffect transition="in" filter="fade">
                                      <p:cBhvr>
                                        <p:cTn id="10" dur="4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B071-31EB-4DB1-B429-E268CBB0CCDA}"/>
              </a:ext>
            </a:extLst>
          </p:cNvPr>
          <p:cNvSpPr>
            <a:spLocks noGrp="1"/>
          </p:cNvSpPr>
          <p:nvPr>
            <p:ph type="title"/>
          </p:nvPr>
        </p:nvSpPr>
        <p:spPr>
          <a:xfrm>
            <a:off x="1158242" y="982132"/>
            <a:ext cx="9601196" cy="1303867"/>
          </a:xfrm>
        </p:spPr>
        <p:txBody>
          <a:bodyPr>
            <a:normAutofit/>
          </a:bodyPr>
          <a:lstStyle/>
          <a:p>
            <a:r>
              <a:rPr lang="en-US" sz="3200" b="1" dirty="0"/>
              <a:t>Explanation of Relationship as it relates to  Secondary School Library Management System</a:t>
            </a:r>
          </a:p>
        </p:txBody>
      </p:sp>
      <p:sp>
        <p:nvSpPr>
          <p:cNvPr id="3" name="Content Placeholder 2">
            <a:extLst>
              <a:ext uri="{FF2B5EF4-FFF2-40B4-BE49-F238E27FC236}">
                <a16:creationId xmlns:a16="http://schemas.microsoft.com/office/drawing/2014/main" id="{8DA06A55-0DC9-49A8-A0F1-C026727290A7}"/>
              </a:ext>
            </a:extLst>
          </p:cNvPr>
          <p:cNvSpPr>
            <a:spLocks noGrp="1"/>
          </p:cNvSpPr>
          <p:nvPr>
            <p:ph idx="1"/>
          </p:nvPr>
        </p:nvSpPr>
        <p:spPr/>
        <p:txBody>
          <a:bodyPr>
            <a:normAutofit fontScale="92500"/>
          </a:bodyPr>
          <a:lstStyle/>
          <a:p>
            <a:r>
              <a:rPr lang="en-US" b="1" dirty="0"/>
              <a:t>Borrow_newspaper/journal</a:t>
            </a:r>
            <a:r>
              <a:rPr lang="en-US" dirty="0"/>
              <a:t>- students and teachers borrow newspaper and journals from library. Cardinality ratio is M:N as many students can borrow as many  newspaper/ journals.</a:t>
            </a:r>
          </a:p>
          <a:p>
            <a:r>
              <a:rPr lang="en-US" b="1" dirty="0"/>
              <a:t>Borrow_Electronic_assets</a:t>
            </a:r>
            <a:r>
              <a:rPr lang="en-US" dirty="0"/>
              <a:t>- students and teachers borrow newspaper and journals from library. Cardinality ratio is M:N as many students can borrow as many  newspaper/ journals.</a:t>
            </a:r>
            <a:endParaRPr lang="en-US" b="1" dirty="0"/>
          </a:p>
          <a:p>
            <a:r>
              <a:rPr lang="en-US" b="1" dirty="0"/>
              <a:t>Have registered</a:t>
            </a:r>
            <a:r>
              <a:rPr lang="en-US" dirty="0"/>
              <a:t>- library have registered students and teachers. Cardinality ratio is 1:N as many students and teachers can register or sign up to use the library.</a:t>
            </a:r>
          </a:p>
        </p:txBody>
      </p:sp>
    </p:spTree>
    <p:extLst>
      <p:ext uri="{BB962C8B-B14F-4D97-AF65-F5344CB8AC3E}">
        <p14:creationId xmlns:p14="http://schemas.microsoft.com/office/powerpoint/2010/main" val="93586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0A86-E46D-4EC1-8548-506179D22C11}"/>
              </a:ext>
            </a:extLst>
          </p:cNvPr>
          <p:cNvSpPr>
            <a:spLocks noGrp="1"/>
          </p:cNvSpPr>
          <p:nvPr>
            <p:ph type="title"/>
          </p:nvPr>
        </p:nvSpPr>
        <p:spPr>
          <a:xfrm>
            <a:off x="1295402" y="1561252"/>
            <a:ext cx="9601196" cy="877148"/>
          </a:xfrm>
        </p:spPr>
        <p:txBody>
          <a:bodyPr/>
          <a:lstStyle/>
          <a:p>
            <a:r>
              <a:rPr lang="en-US" b="1" dirty="0"/>
              <a:t>Books and Publisher Schema</a:t>
            </a:r>
          </a:p>
        </p:txBody>
      </p:sp>
      <p:pic>
        <p:nvPicPr>
          <p:cNvPr id="5" name="Content Placeholder 4" descr="Table&#10;&#10;Description automatically generated">
            <a:extLst>
              <a:ext uri="{FF2B5EF4-FFF2-40B4-BE49-F238E27FC236}">
                <a16:creationId xmlns:a16="http://schemas.microsoft.com/office/drawing/2014/main" id="{58932B99-8334-4EC4-8727-59DB9FA68F46}"/>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691641" y="2519680"/>
            <a:ext cx="8595360" cy="3743960"/>
          </a:xfrm>
        </p:spPr>
      </p:pic>
    </p:spTree>
    <p:extLst>
      <p:ext uri="{BB962C8B-B14F-4D97-AF65-F5344CB8AC3E}">
        <p14:creationId xmlns:p14="http://schemas.microsoft.com/office/powerpoint/2010/main" val="262609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695E-9504-43BE-A111-20195C3759D1}"/>
              </a:ext>
            </a:extLst>
          </p:cNvPr>
          <p:cNvSpPr>
            <a:spLocks noGrp="1"/>
          </p:cNvSpPr>
          <p:nvPr>
            <p:ph type="title"/>
          </p:nvPr>
        </p:nvSpPr>
        <p:spPr>
          <a:xfrm>
            <a:off x="1295402" y="1073572"/>
            <a:ext cx="9601196" cy="1303867"/>
          </a:xfrm>
        </p:spPr>
        <p:txBody>
          <a:bodyPr/>
          <a:lstStyle/>
          <a:p>
            <a:r>
              <a:rPr lang="en-US" b="1" dirty="0"/>
              <a:t>Students and Teachers Schema</a:t>
            </a:r>
          </a:p>
        </p:txBody>
      </p:sp>
      <p:pic>
        <p:nvPicPr>
          <p:cNvPr id="5" name="Content Placeholder 4" descr="Table&#10;&#10;Description automatically generated">
            <a:extLst>
              <a:ext uri="{FF2B5EF4-FFF2-40B4-BE49-F238E27FC236}">
                <a16:creationId xmlns:a16="http://schemas.microsoft.com/office/drawing/2014/main" id="{191B0DEF-B225-4D23-BC55-D331C1F02782}"/>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331720" y="2557463"/>
            <a:ext cx="7391400" cy="3660457"/>
          </a:xfrm>
        </p:spPr>
      </p:pic>
    </p:spTree>
    <p:extLst>
      <p:ext uri="{BB962C8B-B14F-4D97-AF65-F5344CB8AC3E}">
        <p14:creationId xmlns:p14="http://schemas.microsoft.com/office/powerpoint/2010/main" val="350243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EED9-256C-4960-9BEC-BE9249FFFDD1}"/>
              </a:ext>
            </a:extLst>
          </p:cNvPr>
          <p:cNvSpPr>
            <a:spLocks noGrp="1"/>
          </p:cNvSpPr>
          <p:nvPr>
            <p:ph type="title"/>
          </p:nvPr>
        </p:nvSpPr>
        <p:spPr/>
        <p:txBody>
          <a:bodyPr>
            <a:normAutofit/>
          </a:bodyPr>
          <a:lstStyle/>
          <a:p>
            <a:r>
              <a:rPr lang="en-US" sz="2800" b="1" dirty="0"/>
              <a:t>Electronic Assets, Newspaper &amp; Journals Schema</a:t>
            </a:r>
          </a:p>
        </p:txBody>
      </p:sp>
      <p:pic>
        <p:nvPicPr>
          <p:cNvPr id="5" name="Content Placeholder 4" descr="Table&#10;&#10;Description automatically generated">
            <a:extLst>
              <a:ext uri="{FF2B5EF4-FFF2-40B4-BE49-F238E27FC236}">
                <a16:creationId xmlns:a16="http://schemas.microsoft.com/office/drawing/2014/main" id="{C69B3D29-3766-401A-9583-92AC17D6B68B}"/>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011680" y="2489200"/>
            <a:ext cx="8016240" cy="3688080"/>
          </a:xfrm>
        </p:spPr>
      </p:pic>
    </p:spTree>
    <p:extLst>
      <p:ext uri="{BB962C8B-B14F-4D97-AF65-F5344CB8AC3E}">
        <p14:creationId xmlns:p14="http://schemas.microsoft.com/office/powerpoint/2010/main" val="369381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5BD8-F381-4214-92E6-E9639D407FF9}"/>
              </a:ext>
            </a:extLst>
          </p:cNvPr>
          <p:cNvSpPr>
            <a:spLocks noGrp="1"/>
          </p:cNvSpPr>
          <p:nvPr>
            <p:ph type="title"/>
          </p:nvPr>
        </p:nvSpPr>
        <p:spPr/>
        <p:txBody>
          <a:bodyPr/>
          <a:lstStyle/>
          <a:p>
            <a:r>
              <a:rPr lang="en-US" b="1" dirty="0"/>
              <a:t>Borrows Book Schema</a:t>
            </a:r>
          </a:p>
        </p:txBody>
      </p:sp>
      <p:pic>
        <p:nvPicPr>
          <p:cNvPr id="5" name="Content Placeholder 4" descr="Table&#10;&#10;Description automatically generated">
            <a:extLst>
              <a:ext uri="{FF2B5EF4-FFF2-40B4-BE49-F238E27FC236}">
                <a16:creationId xmlns:a16="http://schemas.microsoft.com/office/drawing/2014/main" id="{76EF9F45-C7CA-479D-AD63-6E96EABFBB60}"/>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409310" y="2963688"/>
            <a:ext cx="7373379" cy="2505425"/>
          </a:xfrm>
        </p:spPr>
      </p:pic>
    </p:spTree>
    <p:extLst>
      <p:ext uri="{BB962C8B-B14F-4D97-AF65-F5344CB8AC3E}">
        <p14:creationId xmlns:p14="http://schemas.microsoft.com/office/powerpoint/2010/main" val="176592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7C90-85F0-48BB-9DE8-936C052D47D1}"/>
              </a:ext>
            </a:extLst>
          </p:cNvPr>
          <p:cNvSpPr>
            <a:spLocks noGrp="1"/>
          </p:cNvSpPr>
          <p:nvPr>
            <p:ph type="title"/>
          </p:nvPr>
        </p:nvSpPr>
        <p:spPr/>
        <p:txBody>
          <a:bodyPr>
            <a:normAutofit fontScale="90000"/>
          </a:bodyPr>
          <a:lstStyle/>
          <a:p>
            <a:r>
              <a:rPr lang="en-US" b="1" dirty="0"/>
              <a:t>Borrows Electronic Assets ,Newspaper &amp; Journals Schema</a:t>
            </a:r>
          </a:p>
        </p:txBody>
      </p:sp>
      <p:pic>
        <p:nvPicPr>
          <p:cNvPr id="5" name="Content Placeholder 4" descr="Table&#10;&#10;Description automatically generated">
            <a:extLst>
              <a:ext uri="{FF2B5EF4-FFF2-40B4-BE49-F238E27FC236}">
                <a16:creationId xmlns:a16="http://schemas.microsoft.com/office/drawing/2014/main" id="{8395DBF6-8F2E-466F-9981-238CDB895C60}"/>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495675" y="2651125"/>
            <a:ext cx="5200650" cy="3130550"/>
          </a:xfrm>
        </p:spPr>
      </p:pic>
    </p:spTree>
    <p:extLst>
      <p:ext uri="{BB962C8B-B14F-4D97-AF65-F5344CB8AC3E}">
        <p14:creationId xmlns:p14="http://schemas.microsoft.com/office/powerpoint/2010/main" val="300492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4349-3539-4B0D-AC15-9F9086A8CEE2}"/>
              </a:ext>
            </a:extLst>
          </p:cNvPr>
          <p:cNvSpPr>
            <a:spLocks noGrp="1"/>
          </p:cNvSpPr>
          <p:nvPr>
            <p:ph type="title"/>
          </p:nvPr>
        </p:nvSpPr>
        <p:spPr/>
        <p:txBody>
          <a:bodyPr>
            <a:normAutofit/>
          </a:bodyPr>
          <a:lstStyle/>
          <a:p>
            <a:r>
              <a:rPr lang="en-US" b="1" dirty="0"/>
              <a:t>List of Some SQL Queries and Output</a:t>
            </a:r>
            <a:br>
              <a:rPr lang="en-US" b="1" dirty="0"/>
            </a:br>
            <a:endParaRPr lang="en-US" sz="2200" b="1" dirty="0"/>
          </a:p>
        </p:txBody>
      </p:sp>
      <p:pic>
        <p:nvPicPr>
          <p:cNvPr id="5" name="Content Placeholder 4" descr="A picture containing graphical user interface&#10;&#10;Description automatically generated">
            <a:extLst>
              <a:ext uri="{FF2B5EF4-FFF2-40B4-BE49-F238E27FC236}">
                <a16:creationId xmlns:a16="http://schemas.microsoft.com/office/drawing/2014/main" id="{42F37004-C258-4C35-955A-EF72CD2D264B}"/>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978400" y="2809912"/>
            <a:ext cx="6268719" cy="1686596"/>
          </a:xfrm>
          <a:blipFill>
            <a:blip r:embed="rId3">
              <a:duotone>
                <a:prstClr val="black"/>
                <a:srgbClr val="D9C3A5">
                  <a:tint val="50000"/>
                  <a:satMod val="180000"/>
                </a:srgbClr>
              </a:duotone>
            </a:blip>
            <a:tile tx="0" ty="0" sx="100000" sy="100000" flip="none" algn="tl"/>
          </a:blipFill>
        </p:spPr>
      </p:pic>
      <p:sp>
        <p:nvSpPr>
          <p:cNvPr id="6" name="TextBox 5">
            <a:extLst>
              <a:ext uri="{FF2B5EF4-FFF2-40B4-BE49-F238E27FC236}">
                <a16:creationId xmlns:a16="http://schemas.microsoft.com/office/drawing/2014/main" id="{605C5D2B-FEB7-41D3-9DCA-EC5883D62598}"/>
              </a:ext>
            </a:extLst>
          </p:cNvPr>
          <p:cNvSpPr txBox="1"/>
          <p:nvPr/>
        </p:nvSpPr>
        <p:spPr>
          <a:xfrm>
            <a:off x="1361440" y="2885406"/>
            <a:ext cx="3789680" cy="1200329"/>
          </a:xfrm>
          <a:prstGeom prst="rect">
            <a:avLst/>
          </a:prstGeom>
          <a:noFill/>
        </p:spPr>
        <p:txBody>
          <a:bodyPr wrap="square" rtlCol="0">
            <a:spAutoFit/>
          </a:bodyPr>
          <a:lstStyle/>
          <a:p>
            <a:r>
              <a:rPr lang="en-US" sz="1800" b="1" dirty="0"/>
              <a:t>Q1.</a:t>
            </a:r>
            <a:r>
              <a:rPr lang="en-US" b="1" dirty="0"/>
              <a:t> </a:t>
            </a:r>
            <a:r>
              <a:rPr lang="en-US" sz="1800" b="1" dirty="0"/>
              <a:t>Select </a:t>
            </a:r>
            <a:r>
              <a:rPr lang="en-US" sz="1800" b="1" dirty="0" err="1"/>
              <a:t>b_isbn,author_name,category</a:t>
            </a:r>
            <a:r>
              <a:rPr lang="en-US" sz="1800" b="1" dirty="0"/>
              <a:t> from Books where publisher name is Holiday ‘House’.</a:t>
            </a:r>
            <a:endParaRPr lang="en-US" dirty="0"/>
          </a:p>
        </p:txBody>
      </p:sp>
      <p:sp>
        <p:nvSpPr>
          <p:cNvPr id="7" name="TextBox 6">
            <a:extLst>
              <a:ext uri="{FF2B5EF4-FFF2-40B4-BE49-F238E27FC236}">
                <a16:creationId xmlns:a16="http://schemas.microsoft.com/office/drawing/2014/main" id="{90D0DEF9-50DC-4387-9AFD-0EBBCE2FE61B}"/>
              </a:ext>
            </a:extLst>
          </p:cNvPr>
          <p:cNvSpPr txBox="1"/>
          <p:nvPr/>
        </p:nvSpPr>
        <p:spPr>
          <a:xfrm>
            <a:off x="1305562" y="4907280"/>
            <a:ext cx="9301478" cy="1138773"/>
          </a:xfrm>
          <a:prstGeom prst="rect">
            <a:avLst/>
          </a:prstGeom>
          <a:noFill/>
        </p:spPr>
        <p:txBody>
          <a:bodyPr wrap="square" rtlCol="0">
            <a:spAutoFit/>
          </a:bodyPr>
          <a:lstStyle/>
          <a:p>
            <a:r>
              <a:rPr lang="en-US" b="1" dirty="0"/>
              <a:t>Relational Algebra Expression:</a:t>
            </a:r>
          </a:p>
          <a:p>
            <a:r>
              <a:rPr lang="en-US" b="1" dirty="0"/>
              <a:t>HLDY_HS</a:t>
            </a:r>
            <a:r>
              <a:rPr lang="en-US" b="1" dirty="0">
                <a:sym typeface="Wingdings" panose="05000000000000000000" pitchFamily="2" charset="2"/>
              </a:rPr>
              <a:t></a:t>
            </a:r>
            <a:r>
              <a:rPr lang="el-GR" sz="3200" b="1" dirty="0"/>
              <a:t>σ</a:t>
            </a:r>
            <a:r>
              <a:rPr lang="en-US" b="1" dirty="0"/>
              <a:t>publisher_name=‘Holiday Holiday’(Publisher)</a:t>
            </a:r>
          </a:p>
          <a:p>
            <a:r>
              <a:rPr lang="el-GR" b="1" dirty="0"/>
              <a:t>Π</a:t>
            </a:r>
            <a:r>
              <a:rPr lang="en-US" b="1" dirty="0"/>
              <a:t> </a:t>
            </a:r>
            <a:r>
              <a:rPr lang="en-US" b="1" dirty="0" err="1"/>
              <a:t>isbn,title,author_name,category</a:t>
            </a:r>
            <a:r>
              <a:rPr lang="en-US" b="1" dirty="0"/>
              <a:t>(HLDY_HS)</a:t>
            </a:r>
          </a:p>
        </p:txBody>
      </p:sp>
    </p:spTree>
    <p:extLst>
      <p:ext uri="{BB962C8B-B14F-4D97-AF65-F5344CB8AC3E}">
        <p14:creationId xmlns:p14="http://schemas.microsoft.com/office/powerpoint/2010/main" val="314479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4A7F-8D59-4322-8A66-F425B20B32A8}"/>
              </a:ext>
            </a:extLst>
          </p:cNvPr>
          <p:cNvSpPr>
            <a:spLocks noGrp="1"/>
          </p:cNvSpPr>
          <p:nvPr>
            <p:ph type="title"/>
          </p:nvPr>
        </p:nvSpPr>
        <p:spPr/>
        <p:txBody>
          <a:bodyPr>
            <a:normAutofit fontScale="90000"/>
          </a:bodyPr>
          <a:lstStyle/>
          <a:p>
            <a:r>
              <a:rPr lang="en-US" b="1" dirty="0"/>
              <a:t>List of Some SQL Queries and Output</a:t>
            </a:r>
            <a:br>
              <a:rPr lang="en-US" b="1" dirty="0"/>
            </a:br>
            <a:endParaRPr lang="en-US" b="1" dirty="0"/>
          </a:p>
        </p:txBody>
      </p:sp>
      <p:pic>
        <p:nvPicPr>
          <p:cNvPr id="5" name="Content Placeholder 4" descr="A picture containing text&#10;&#10;Description automatically generated">
            <a:extLst>
              <a:ext uri="{FF2B5EF4-FFF2-40B4-BE49-F238E27FC236}">
                <a16:creationId xmlns:a16="http://schemas.microsoft.com/office/drawing/2014/main" id="{6803D948-9B00-422D-9053-BEB358E03A96}"/>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019040" y="2641599"/>
            <a:ext cx="6024880" cy="1505027"/>
          </a:xfrm>
        </p:spPr>
      </p:pic>
      <p:sp>
        <p:nvSpPr>
          <p:cNvPr id="6" name="TextBox 5">
            <a:extLst>
              <a:ext uri="{FF2B5EF4-FFF2-40B4-BE49-F238E27FC236}">
                <a16:creationId xmlns:a16="http://schemas.microsoft.com/office/drawing/2014/main" id="{EF4C41F8-74D6-420E-8ADC-EE85A1CC3C60}"/>
              </a:ext>
            </a:extLst>
          </p:cNvPr>
          <p:cNvSpPr txBox="1"/>
          <p:nvPr/>
        </p:nvSpPr>
        <p:spPr>
          <a:xfrm>
            <a:off x="944880" y="2814320"/>
            <a:ext cx="3728720" cy="954107"/>
          </a:xfrm>
          <a:prstGeom prst="rect">
            <a:avLst/>
          </a:prstGeom>
          <a:noFill/>
        </p:spPr>
        <p:txBody>
          <a:bodyPr wrap="square" rtlCol="0">
            <a:spAutoFit/>
          </a:bodyPr>
          <a:lstStyle/>
          <a:p>
            <a:r>
              <a:rPr lang="en-US" sz="2000" b="1" dirty="0"/>
              <a:t>Q2.</a:t>
            </a:r>
            <a:r>
              <a:rPr lang="en-US" b="1" dirty="0"/>
              <a:t> </a:t>
            </a:r>
            <a:r>
              <a:rPr lang="en-US" sz="1800" b="1" dirty="0"/>
              <a:t>Select </a:t>
            </a:r>
            <a:r>
              <a:rPr lang="en-US" sz="1800" b="1" dirty="0" err="1"/>
              <a:t>name,file</a:t>
            </a:r>
            <a:r>
              <a:rPr lang="en-US" sz="1800" b="1" dirty="0"/>
              <a:t> type, duration from </a:t>
            </a:r>
            <a:r>
              <a:rPr lang="en-US" sz="1800" b="1" dirty="0" err="1"/>
              <a:t>Electronis</a:t>
            </a:r>
            <a:r>
              <a:rPr lang="en-US" sz="1800" b="1" dirty="0"/>
              <a:t> Assets where file type is ‘MP4</a:t>
            </a:r>
            <a:r>
              <a:rPr lang="en-US" b="1" dirty="0"/>
              <a:t>’</a:t>
            </a:r>
            <a:endParaRPr lang="en-US" dirty="0"/>
          </a:p>
        </p:txBody>
      </p:sp>
      <p:sp>
        <p:nvSpPr>
          <p:cNvPr id="7" name="TextBox 6">
            <a:extLst>
              <a:ext uri="{FF2B5EF4-FFF2-40B4-BE49-F238E27FC236}">
                <a16:creationId xmlns:a16="http://schemas.microsoft.com/office/drawing/2014/main" id="{04492D53-E87E-4D45-A030-C37042B91AF1}"/>
              </a:ext>
            </a:extLst>
          </p:cNvPr>
          <p:cNvSpPr txBox="1"/>
          <p:nvPr/>
        </p:nvSpPr>
        <p:spPr>
          <a:xfrm>
            <a:off x="1864360" y="4886960"/>
            <a:ext cx="5618480" cy="1477328"/>
          </a:xfrm>
          <a:prstGeom prst="rect">
            <a:avLst/>
          </a:prstGeom>
          <a:noFill/>
        </p:spPr>
        <p:txBody>
          <a:bodyPr wrap="square" rtlCol="0">
            <a:spAutoFit/>
          </a:bodyPr>
          <a:lstStyle/>
          <a:p>
            <a:r>
              <a:rPr lang="en-US" b="1" dirty="0"/>
              <a:t>Relational Algebra Expression:</a:t>
            </a:r>
          </a:p>
          <a:p>
            <a:r>
              <a:rPr lang="en-US" b="1" dirty="0">
                <a:sym typeface="Wingdings" panose="05000000000000000000" pitchFamily="2" charset="2"/>
              </a:rPr>
              <a:t>MP4_FILE</a:t>
            </a:r>
            <a:r>
              <a:rPr lang="el-GR" sz="3600" b="1" dirty="0"/>
              <a:t>σ</a:t>
            </a:r>
            <a:r>
              <a:rPr lang="en-US" b="1" dirty="0"/>
              <a:t>file_type=‘MP4’(</a:t>
            </a:r>
            <a:r>
              <a:rPr lang="en-US" b="1" dirty="0" err="1"/>
              <a:t>Electronic_Assets</a:t>
            </a:r>
            <a:r>
              <a:rPr lang="en-US" b="1" dirty="0"/>
              <a:t>)</a:t>
            </a:r>
          </a:p>
          <a:p>
            <a:r>
              <a:rPr lang="el-GR" b="1" dirty="0"/>
              <a:t>Π</a:t>
            </a:r>
            <a:r>
              <a:rPr lang="en-US" b="1" dirty="0"/>
              <a:t> </a:t>
            </a:r>
            <a:r>
              <a:rPr lang="en-US" sz="1800" b="1" dirty="0" err="1"/>
              <a:t>name,file</a:t>
            </a:r>
            <a:r>
              <a:rPr lang="en-US" sz="1800" b="1" dirty="0"/>
              <a:t> type, duration</a:t>
            </a:r>
            <a:r>
              <a:rPr lang="en-US" b="1" dirty="0"/>
              <a:t>(</a:t>
            </a:r>
            <a:r>
              <a:rPr lang="en-US" b="1" dirty="0">
                <a:sym typeface="Wingdings" panose="05000000000000000000" pitchFamily="2" charset="2"/>
              </a:rPr>
              <a:t>MP4_FILE</a:t>
            </a:r>
            <a:r>
              <a:rPr lang="en-US" b="1" dirty="0"/>
              <a:t>)</a:t>
            </a:r>
          </a:p>
          <a:p>
            <a:endParaRPr lang="en-US" dirty="0"/>
          </a:p>
        </p:txBody>
      </p:sp>
    </p:spTree>
    <p:extLst>
      <p:ext uri="{BB962C8B-B14F-4D97-AF65-F5344CB8AC3E}">
        <p14:creationId xmlns:p14="http://schemas.microsoft.com/office/powerpoint/2010/main" val="6427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02FD-8AC7-4D8B-B8AF-93DBC402548D}"/>
              </a:ext>
            </a:extLst>
          </p:cNvPr>
          <p:cNvSpPr>
            <a:spLocks noGrp="1"/>
          </p:cNvSpPr>
          <p:nvPr>
            <p:ph type="title"/>
          </p:nvPr>
        </p:nvSpPr>
        <p:spPr>
          <a:xfrm>
            <a:off x="1295402" y="905932"/>
            <a:ext cx="9601196" cy="1303867"/>
          </a:xfrm>
        </p:spPr>
        <p:txBody>
          <a:bodyPr>
            <a:normAutofit/>
          </a:bodyPr>
          <a:lstStyle/>
          <a:p>
            <a:r>
              <a:rPr lang="en-US" b="1" dirty="0"/>
              <a:t>List of Some SQL Queries and Output</a:t>
            </a:r>
            <a:br>
              <a:rPr lang="en-US" b="1" dirty="0"/>
            </a:br>
            <a:endParaRPr lang="en-US" sz="2000" b="1" dirty="0"/>
          </a:p>
        </p:txBody>
      </p:sp>
      <p:pic>
        <p:nvPicPr>
          <p:cNvPr id="5" name="Content Placeholder 4" descr="Table&#10;&#10;Description automatically generated">
            <a:extLst>
              <a:ext uri="{FF2B5EF4-FFF2-40B4-BE49-F238E27FC236}">
                <a16:creationId xmlns:a16="http://schemas.microsoft.com/office/drawing/2014/main" id="{A7319E88-C586-430A-AE4D-252BE628F8A9}"/>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836160" y="2736754"/>
            <a:ext cx="6583680" cy="1911448"/>
          </a:xfrm>
        </p:spPr>
      </p:pic>
      <p:sp>
        <p:nvSpPr>
          <p:cNvPr id="6" name="TextBox 5">
            <a:extLst>
              <a:ext uri="{FF2B5EF4-FFF2-40B4-BE49-F238E27FC236}">
                <a16:creationId xmlns:a16="http://schemas.microsoft.com/office/drawing/2014/main" id="{6223611B-3C65-4502-BA93-804F481068A8}"/>
              </a:ext>
            </a:extLst>
          </p:cNvPr>
          <p:cNvSpPr txBox="1"/>
          <p:nvPr/>
        </p:nvSpPr>
        <p:spPr>
          <a:xfrm>
            <a:off x="1107440" y="2854960"/>
            <a:ext cx="3413760" cy="1231106"/>
          </a:xfrm>
          <a:prstGeom prst="rect">
            <a:avLst/>
          </a:prstGeom>
          <a:noFill/>
        </p:spPr>
        <p:txBody>
          <a:bodyPr wrap="square" rtlCol="0">
            <a:spAutoFit/>
          </a:bodyPr>
          <a:lstStyle/>
          <a:p>
            <a:r>
              <a:rPr lang="en-US" sz="2000" b="1"/>
              <a:t>Q3. </a:t>
            </a:r>
            <a:r>
              <a:rPr lang="en-US" sz="1800" b="1"/>
              <a:t>Select article name, subject, date from Newspaper Journals where date is greater than ‘2020-01-01</a:t>
            </a:r>
            <a:endParaRPr lang="en-US" dirty="0"/>
          </a:p>
        </p:txBody>
      </p:sp>
      <p:sp>
        <p:nvSpPr>
          <p:cNvPr id="7" name="TextBox 6">
            <a:extLst>
              <a:ext uri="{FF2B5EF4-FFF2-40B4-BE49-F238E27FC236}">
                <a16:creationId xmlns:a16="http://schemas.microsoft.com/office/drawing/2014/main" id="{44CEBB1A-6B63-4D35-8459-9DD8F103662A}"/>
              </a:ext>
            </a:extLst>
          </p:cNvPr>
          <p:cNvSpPr txBox="1"/>
          <p:nvPr/>
        </p:nvSpPr>
        <p:spPr>
          <a:xfrm>
            <a:off x="1036320" y="4763453"/>
            <a:ext cx="8128000" cy="1477328"/>
          </a:xfrm>
          <a:prstGeom prst="rect">
            <a:avLst/>
          </a:prstGeom>
          <a:noFill/>
        </p:spPr>
        <p:txBody>
          <a:bodyPr wrap="square" rtlCol="0">
            <a:spAutoFit/>
          </a:bodyPr>
          <a:lstStyle/>
          <a:p>
            <a:r>
              <a:rPr lang="en-US" b="1" dirty="0"/>
              <a:t>Relational Algebra Expression:</a:t>
            </a:r>
          </a:p>
          <a:p>
            <a:r>
              <a:rPr lang="en-US" b="1" dirty="0">
                <a:sym typeface="Wingdings" panose="05000000000000000000" pitchFamily="2" charset="2"/>
              </a:rPr>
              <a:t>DATE</a:t>
            </a:r>
            <a:r>
              <a:rPr lang="el-GR" sz="3600" b="1" dirty="0"/>
              <a:t>σ</a:t>
            </a:r>
            <a:r>
              <a:rPr lang="en-US" b="1" dirty="0"/>
              <a:t>date&gt;’2020-01 01’(</a:t>
            </a:r>
            <a:r>
              <a:rPr lang="en-US" b="1" dirty="0" err="1"/>
              <a:t>Newspaper_Journals</a:t>
            </a:r>
            <a:r>
              <a:rPr lang="en-US" b="1" dirty="0"/>
              <a:t>)</a:t>
            </a:r>
          </a:p>
          <a:p>
            <a:r>
              <a:rPr lang="el-GR" b="1" dirty="0"/>
              <a:t>Π</a:t>
            </a:r>
            <a:r>
              <a:rPr lang="en-US" b="1" dirty="0"/>
              <a:t> </a:t>
            </a:r>
            <a:r>
              <a:rPr lang="en-US" b="1" dirty="0" err="1"/>
              <a:t>article_</a:t>
            </a:r>
            <a:r>
              <a:rPr lang="en-US" sz="1800" b="1" dirty="0" err="1"/>
              <a:t>name,</a:t>
            </a:r>
            <a:r>
              <a:rPr lang="en-US" b="1" dirty="0" err="1"/>
              <a:t>subject</a:t>
            </a:r>
            <a:r>
              <a:rPr lang="en-US" sz="1800" b="1" dirty="0"/>
              <a:t>, date</a:t>
            </a:r>
            <a:r>
              <a:rPr lang="en-US" b="1" dirty="0"/>
              <a:t>(</a:t>
            </a:r>
            <a:r>
              <a:rPr lang="en-US" b="1" dirty="0">
                <a:sym typeface="Wingdings" panose="05000000000000000000" pitchFamily="2" charset="2"/>
              </a:rPr>
              <a:t>DATE</a:t>
            </a:r>
            <a:r>
              <a:rPr lang="en-US" b="1" dirty="0"/>
              <a:t>)</a:t>
            </a:r>
          </a:p>
          <a:p>
            <a:endParaRPr lang="en-US" dirty="0"/>
          </a:p>
        </p:txBody>
      </p:sp>
    </p:spTree>
    <p:extLst>
      <p:ext uri="{BB962C8B-B14F-4D97-AF65-F5344CB8AC3E}">
        <p14:creationId xmlns:p14="http://schemas.microsoft.com/office/powerpoint/2010/main" val="12058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21B0-E2E7-486F-87F1-63520A8978B0}"/>
              </a:ext>
            </a:extLst>
          </p:cNvPr>
          <p:cNvSpPr>
            <a:spLocks noGrp="1"/>
          </p:cNvSpPr>
          <p:nvPr>
            <p:ph type="title"/>
          </p:nvPr>
        </p:nvSpPr>
        <p:spPr/>
        <p:txBody>
          <a:bodyPr>
            <a:normAutofit/>
          </a:bodyPr>
          <a:lstStyle/>
          <a:p>
            <a:r>
              <a:rPr lang="en-US" b="1" dirty="0"/>
              <a:t>List of Some SQL Queries and Output</a:t>
            </a:r>
            <a:br>
              <a:rPr lang="en-US" b="1" dirty="0"/>
            </a:br>
            <a:endParaRPr lang="en-US" sz="2000" b="1" dirty="0"/>
          </a:p>
        </p:txBody>
      </p:sp>
      <p:pic>
        <p:nvPicPr>
          <p:cNvPr id="9" name="Content Placeholder 8" descr="Text&#10;&#10;Description automatically generated">
            <a:extLst>
              <a:ext uri="{FF2B5EF4-FFF2-40B4-BE49-F238E27FC236}">
                <a16:creationId xmlns:a16="http://schemas.microsoft.com/office/drawing/2014/main" id="{00FBF8D9-E614-448C-A5CE-AC534F3EB591}"/>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399280" y="2734169"/>
            <a:ext cx="6959600" cy="1389661"/>
          </a:xfrm>
        </p:spPr>
      </p:pic>
      <p:sp>
        <p:nvSpPr>
          <p:cNvPr id="6" name="TextBox 5">
            <a:extLst>
              <a:ext uri="{FF2B5EF4-FFF2-40B4-BE49-F238E27FC236}">
                <a16:creationId xmlns:a16="http://schemas.microsoft.com/office/drawing/2014/main" id="{A0FA8874-97B5-4B10-BA9E-21E6048C98FB}"/>
              </a:ext>
            </a:extLst>
          </p:cNvPr>
          <p:cNvSpPr txBox="1"/>
          <p:nvPr/>
        </p:nvSpPr>
        <p:spPr>
          <a:xfrm>
            <a:off x="1026160" y="2873780"/>
            <a:ext cx="3373120" cy="975362"/>
          </a:xfrm>
          <a:prstGeom prst="rect">
            <a:avLst/>
          </a:prstGeom>
          <a:noFill/>
        </p:spPr>
        <p:txBody>
          <a:bodyPr wrap="square" rtlCol="0">
            <a:spAutoFit/>
          </a:bodyPr>
          <a:lstStyle/>
          <a:p>
            <a:r>
              <a:rPr lang="en-US" sz="2000" b="1"/>
              <a:t>Q4. </a:t>
            </a:r>
            <a:r>
              <a:rPr lang="en-US" sz="1800" b="1"/>
              <a:t>Select student_id, address, fname from Students where class is greater than ‘10’</a:t>
            </a:r>
            <a:endParaRPr lang="en-US" dirty="0"/>
          </a:p>
        </p:txBody>
      </p:sp>
      <p:sp>
        <p:nvSpPr>
          <p:cNvPr id="7" name="TextBox 6">
            <a:extLst>
              <a:ext uri="{FF2B5EF4-FFF2-40B4-BE49-F238E27FC236}">
                <a16:creationId xmlns:a16="http://schemas.microsoft.com/office/drawing/2014/main" id="{D5030554-937A-4F59-9294-19BA4B1742E9}"/>
              </a:ext>
            </a:extLst>
          </p:cNvPr>
          <p:cNvSpPr txBox="1"/>
          <p:nvPr/>
        </p:nvSpPr>
        <p:spPr>
          <a:xfrm>
            <a:off x="1026160" y="4711611"/>
            <a:ext cx="7101840" cy="1077218"/>
          </a:xfrm>
          <a:prstGeom prst="rect">
            <a:avLst/>
          </a:prstGeom>
          <a:noFill/>
        </p:spPr>
        <p:txBody>
          <a:bodyPr wrap="square" rtlCol="0">
            <a:spAutoFit/>
          </a:bodyPr>
          <a:lstStyle/>
          <a:p>
            <a:r>
              <a:rPr lang="en-US" b="1" dirty="0"/>
              <a:t>Relational Algebra Expression:</a:t>
            </a:r>
          </a:p>
          <a:p>
            <a:pPr marL="0" indent="0">
              <a:buNone/>
            </a:pPr>
            <a:r>
              <a:rPr lang="en-US" b="1" dirty="0"/>
              <a:t>CLASS_10_STUDS</a:t>
            </a:r>
            <a:r>
              <a:rPr lang="en-US" dirty="0">
                <a:sym typeface="Wingdings" panose="05000000000000000000" pitchFamily="2" charset="2"/>
              </a:rPr>
              <a:t></a:t>
            </a:r>
            <a:r>
              <a:rPr lang="en-US" dirty="0">
                <a:latin typeface="Arial" panose="020B0604020202020204" pitchFamily="34" charset="0"/>
              </a:rPr>
              <a:t> </a:t>
            </a:r>
            <a:r>
              <a:rPr lang="en-US" sz="2800" dirty="0">
                <a:latin typeface="Arial" panose="020B0604020202020204" pitchFamily="34" charset="0"/>
              </a:rPr>
              <a:t>σ</a:t>
            </a:r>
            <a:r>
              <a:rPr lang="en-US" dirty="0">
                <a:latin typeface="Arial" panose="020B0604020202020204" pitchFamily="34" charset="0"/>
              </a:rPr>
              <a:t> class&gt;10</a:t>
            </a:r>
            <a:r>
              <a:rPr lang="en-US" b="0" i="0" dirty="0">
                <a:effectLst/>
                <a:latin typeface="Arial" panose="020B0604020202020204" pitchFamily="34" charset="0"/>
              </a:rPr>
              <a:t>(Students)</a:t>
            </a:r>
            <a:endParaRPr lang="en-US" dirty="0"/>
          </a:p>
          <a:p>
            <a:pPr marL="0" indent="0">
              <a:buNone/>
            </a:pPr>
            <a:r>
              <a:rPr lang="en-US" dirty="0">
                <a:latin typeface="Arial" panose="020B0604020202020204" pitchFamily="34" charset="0"/>
              </a:rPr>
              <a:t>Result</a:t>
            </a:r>
            <a:r>
              <a:rPr lang="en-US" dirty="0">
                <a:latin typeface="Arial" panose="020B0604020202020204" pitchFamily="34" charset="0"/>
                <a:sym typeface="Wingdings" panose="05000000000000000000" pitchFamily="2" charset="2"/>
              </a:rPr>
              <a:t></a:t>
            </a:r>
            <a:r>
              <a:rPr lang="el-GR" dirty="0">
                <a:latin typeface="Arial" panose="020B0604020202020204" pitchFamily="34" charset="0"/>
              </a:rPr>
              <a:t>Π</a:t>
            </a:r>
            <a:r>
              <a:rPr lang="en-US" dirty="0">
                <a:latin typeface="Arial" panose="020B0604020202020204" pitchFamily="34" charset="0"/>
              </a:rPr>
              <a:t> fname</a:t>
            </a:r>
            <a:r>
              <a:rPr lang="en-US" b="0" i="0" dirty="0">
                <a:effectLst/>
                <a:latin typeface="Arial" panose="020B0604020202020204" pitchFamily="34" charset="0"/>
              </a:rPr>
              <a:t>, lname, class (</a:t>
            </a:r>
            <a:r>
              <a:rPr lang="en-US" b="1" dirty="0"/>
              <a:t>CLASS_10_STUDS</a:t>
            </a:r>
            <a:r>
              <a:rPr lang="en-US" b="0" i="0" dirty="0">
                <a:effectLst/>
                <a:latin typeface="Arial" panose="020B0604020202020204" pitchFamily="34" charset="0"/>
              </a:rPr>
              <a:t>)</a:t>
            </a:r>
          </a:p>
        </p:txBody>
      </p:sp>
    </p:spTree>
    <p:extLst>
      <p:ext uri="{BB962C8B-B14F-4D97-AF65-F5344CB8AC3E}">
        <p14:creationId xmlns:p14="http://schemas.microsoft.com/office/powerpoint/2010/main" val="180342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2A7A-F63F-4CAC-8F84-C1C5AA06A53F}"/>
              </a:ext>
            </a:extLst>
          </p:cNvPr>
          <p:cNvSpPr>
            <a:spLocks noGrp="1"/>
          </p:cNvSpPr>
          <p:nvPr>
            <p:ph type="title"/>
          </p:nvPr>
        </p:nvSpPr>
        <p:spPr>
          <a:xfrm>
            <a:off x="470889" y="1630680"/>
            <a:ext cx="10634472" cy="731520"/>
          </a:xfrm>
        </p:spPr>
        <p:txBody>
          <a:bodyPr/>
          <a:lstStyle/>
          <a:p>
            <a:r>
              <a:rPr lang="en-US" sz="3200" b="1" dirty="0"/>
              <a:t>CONTENTS</a:t>
            </a:r>
          </a:p>
        </p:txBody>
      </p:sp>
      <p:sp>
        <p:nvSpPr>
          <p:cNvPr id="3" name="Content Placeholder 2">
            <a:extLst>
              <a:ext uri="{FF2B5EF4-FFF2-40B4-BE49-F238E27FC236}">
                <a16:creationId xmlns:a16="http://schemas.microsoft.com/office/drawing/2014/main" id="{89085A87-08A1-4B74-9EAB-299B540718D6}"/>
              </a:ext>
            </a:extLst>
          </p:cNvPr>
          <p:cNvSpPr>
            <a:spLocks noGrp="1"/>
          </p:cNvSpPr>
          <p:nvPr>
            <p:ph idx="1"/>
          </p:nvPr>
        </p:nvSpPr>
        <p:spPr>
          <a:xfrm>
            <a:off x="1214120" y="2194560"/>
            <a:ext cx="10506991" cy="3928871"/>
          </a:xfrm>
        </p:spPr>
        <p:txBody>
          <a:bodyPr>
            <a:normAutofit fontScale="92500" lnSpcReduction="20000"/>
          </a:bodyPr>
          <a:lstStyle/>
          <a:p>
            <a:pPr marL="0" indent="0">
              <a:buNone/>
            </a:pPr>
            <a:r>
              <a:rPr lang="en-US" sz="1800" dirty="0"/>
              <a:t>       </a:t>
            </a:r>
          </a:p>
          <a:p>
            <a:pPr marL="342900" indent="-342900">
              <a:buFont typeface="Wingdings" panose="05000000000000000000" pitchFamily="2" charset="2"/>
              <a:buChar char="§"/>
            </a:pPr>
            <a:r>
              <a:rPr lang="en-US" sz="1900" dirty="0"/>
              <a:t>Introduction </a:t>
            </a:r>
          </a:p>
          <a:p>
            <a:pPr marL="342900" indent="-342900">
              <a:buFont typeface="Wingdings" panose="05000000000000000000" pitchFamily="2" charset="2"/>
              <a:buChar char="§"/>
            </a:pPr>
            <a:r>
              <a:rPr lang="en-US" sz="1900" dirty="0"/>
              <a:t>Definition and Usage of  Entity Relation</a:t>
            </a:r>
          </a:p>
          <a:p>
            <a:pPr marL="342900" indent="-342900">
              <a:buFont typeface="Wingdings" panose="05000000000000000000" pitchFamily="2" charset="2"/>
              <a:buChar char="§"/>
            </a:pPr>
            <a:r>
              <a:rPr lang="en-US" sz="1900" dirty="0"/>
              <a:t>Concept of ER diagrams</a:t>
            </a:r>
          </a:p>
          <a:p>
            <a:pPr marL="342900" indent="-342900">
              <a:buFont typeface="Wingdings" panose="05000000000000000000" pitchFamily="2" charset="2"/>
              <a:buChar char="§"/>
            </a:pPr>
            <a:r>
              <a:rPr lang="en-US" sz="1900" dirty="0"/>
              <a:t>Conceptual Design- ER Model of Secondary School Library Management System </a:t>
            </a:r>
          </a:p>
          <a:p>
            <a:pPr marL="342900" indent="-342900">
              <a:buFont typeface="Wingdings" panose="05000000000000000000" pitchFamily="2" charset="2"/>
              <a:buChar char="§"/>
            </a:pPr>
            <a:r>
              <a:rPr lang="en-US" sz="1900" dirty="0"/>
              <a:t>Implementation of Secondary School Library Management System using ER diagram</a:t>
            </a:r>
          </a:p>
          <a:p>
            <a:pPr marL="342900" indent="-342900">
              <a:buFont typeface="Wingdings" panose="05000000000000000000" pitchFamily="2" charset="2"/>
              <a:buChar char="§"/>
            </a:pPr>
            <a:r>
              <a:rPr lang="en-US" sz="1900" dirty="0"/>
              <a:t>Explanation of  SSLM ER diagram</a:t>
            </a:r>
          </a:p>
          <a:p>
            <a:pPr marL="342900" indent="-342900">
              <a:buFont typeface="Wingdings" panose="05000000000000000000" pitchFamily="2" charset="2"/>
              <a:buChar char="§"/>
            </a:pPr>
            <a:r>
              <a:rPr lang="en-US" sz="1900" dirty="0"/>
              <a:t>Explanation of Relationship types in SSLMS</a:t>
            </a:r>
          </a:p>
          <a:p>
            <a:pPr marL="342900" indent="-342900">
              <a:buFont typeface="Wingdings" panose="05000000000000000000" pitchFamily="2" charset="2"/>
              <a:buChar char="§"/>
            </a:pPr>
            <a:r>
              <a:rPr lang="en-US" sz="1900" dirty="0"/>
              <a:t>Queries</a:t>
            </a:r>
          </a:p>
          <a:p>
            <a:pPr marL="342900" indent="-342900">
              <a:buFont typeface="Wingdings" panose="05000000000000000000" pitchFamily="2" charset="2"/>
              <a:buChar char="§"/>
            </a:pPr>
            <a:r>
              <a:rPr lang="en-US" sz="1900" dirty="0"/>
              <a:t>SQL Output</a:t>
            </a:r>
          </a:p>
          <a:p>
            <a:pPr marL="342900" indent="-342900">
              <a:buFont typeface="Wingdings" panose="05000000000000000000" pitchFamily="2" charset="2"/>
              <a:buChar char="§"/>
            </a:pPr>
            <a:r>
              <a:rPr lang="en-US" sz="1900" dirty="0"/>
              <a:t>Relational Algebra</a:t>
            </a:r>
          </a:p>
        </p:txBody>
      </p:sp>
    </p:spTree>
    <p:extLst>
      <p:ext uri="{BB962C8B-B14F-4D97-AF65-F5344CB8AC3E}">
        <p14:creationId xmlns:p14="http://schemas.microsoft.com/office/powerpoint/2010/main" val="1619227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B31B-39C0-4195-8AE4-82F51C513158}"/>
              </a:ext>
            </a:extLst>
          </p:cNvPr>
          <p:cNvSpPr>
            <a:spLocks noGrp="1"/>
          </p:cNvSpPr>
          <p:nvPr>
            <p:ph type="title"/>
          </p:nvPr>
        </p:nvSpPr>
        <p:spPr/>
        <p:txBody>
          <a:bodyPr>
            <a:normAutofit fontScale="90000"/>
          </a:bodyPr>
          <a:lstStyle/>
          <a:p>
            <a:r>
              <a:rPr lang="en-US" b="1" dirty="0"/>
              <a:t>List of Some SQL Queries and Output</a:t>
            </a:r>
            <a:br>
              <a:rPr lang="en-US" b="1" dirty="0"/>
            </a:br>
            <a:endParaRPr lang="en-US" b="1" dirty="0"/>
          </a:p>
        </p:txBody>
      </p:sp>
      <p:sp>
        <p:nvSpPr>
          <p:cNvPr id="3" name="Content Placeholder 2">
            <a:extLst>
              <a:ext uri="{FF2B5EF4-FFF2-40B4-BE49-F238E27FC236}">
                <a16:creationId xmlns:a16="http://schemas.microsoft.com/office/drawing/2014/main" id="{A73565F1-3819-4D60-8343-04D060AEF094}"/>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6B942DC-505B-436D-A47A-F55A1D188C74}"/>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460240" y="2556932"/>
            <a:ext cx="6752843" cy="1303867"/>
          </a:xfrm>
          <a:prstGeom prst="rect">
            <a:avLst/>
          </a:prstGeom>
        </p:spPr>
      </p:pic>
      <p:sp>
        <p:nvSpPr>
          <p:cNvPr id="6" name="TextBox 5">
            <a:extLst>
              <a:ext uri="{FF2B5EF4-FFF2-40B4-BE49-F238E27FC236}">
                <a16:creationId xmlns:a16="http://schemas.microsoft.com/office/drawing/2014/main" id="{1D94E20E-1416-42BA-9234-815F84A31BA8}"/>
              </a:ext>
            </a:extLst>
          </p:cNvPr>
          <p:cNvSpPr txBox="1"/>
          <p:nvPr/>
        </p:nvSpPr>
        <p:spPr>
          <a:xfrm>
            <a:off x="1117600" y="2553547"/>
            <a:ext cx="3251200" cy="1564640"/>
          </a:xfrm>
          <a:prstGeom prst="rect">
            <a:avLst/>
          </a:prstGeom>
          <a:noFill/>
        </p:spPr>
        <p:txBody>
          <a:bodyPr wrap="square" rtlCol="0">
            <a:spAutoFit/>
          </a:bodyPr>
          <a:lstStyle/>
          <a:p>
            <a:r>
              <a:rPr lang="en-US" sz="2000" b="1" dirty="0"/>
              <a:t>Q5.</a:t>
            </a:r>
            <a:r>
              <a:rPr lang="en-US" b="1" dirty="0"/>
              <a:t> </a:t>
            </a:r>
            <a:r>
              <a:rPr lang="en-US" sz="1800" b="1" dirty="0"/>
              <a:t>Select  </a:t>
            </a:r>
            <a:r>
              <a:rPr lang="en-US" sz="1800" b="1" dirty="0" err="1"/>
              <a:t>lname,fname,issue</a:t>
            </a:r>
            <a:r>
              <a:rPr lang="en-US" sz="1800" b="1" dirty="0"/>
              <a:t> date from Students and Borrows Book table where student ‘fname’ equals Borrows book ‘fname’</a:t>
            </a:r>
            <a:endParaRPr lang="en-US" dirty="0"/>
          </a:p>
        </p:txBody>
      </p:sp>
      <p:sp>
        <p:nvSpPr>
          <p:cNvPr id="8" name="TextBox 7">
            <a:extLst>
              <a:ext uri="{FF2B5EF4-FFF2-40B4-BE49-F238E27FC236}">
                <a16:creationId xmlns:a16="http://schemas.microsoft.com/office/drawing/2014/main" id="{55F66F70-CF02-4646-B2CE-D3916FD584D6}"/>
              </a:ext>
            </a:extLst>
          </p:cNvPr>
          <p:cNvSpPr txBox="1"/>
          <p:nvPr/>
        </p:nvSpPr>
        <p:spPr>
          <a:xfrm>
            <a:off x="1463040" y="4338320"/>
            <a:ext cx="6752843" cy="1354217"/>
          </a:xfrm>
          <a:prstGeom prst="rect">
            <a:avLst/>
          </a:prstGeom>
          <a:noFill/>
        </p:spPr>
        <p:txBody>
          <a:bodyPr wrap="square" rtlCol="0">
            <a:spAutoFit/>
          </a:bodyPr>
          <a:lstStyle/>
          <a:p>
            <a:r>
              <a:rPr lang="en-US" b="1" dirty="0"/>
              <a:t>Relational Algebra Expression:</a:t>
            </a:r>
          </a:p>
          <a:p>
            <a:pPr marL="0" indent="0">
              <a:buNone/>
            </a:pPr>
            <a:r>
              <a:rPr lang="en-US" b="1" dirty="0"/>
              <a:t>CLASS_STUDS</a:t>
            </a:r>
            <a:r>
              <a:rPr lang="en-US" dirty="0">
                <a:sym typeface="Wingdings" panose="05000000000000000000" pitchFamily="2" charset="2"/>
              </a:rPr>
              <a:t></a:t>
            </a:r>
            <a:r>
              <a:rPr lang="en-US" dirty="0">
                <a:latin typeface="Arial" panose="020B0604020202020204" pitchFamily="34" charset="0"/>
              </a:rPr>
              <a:t> </a:t>
            </a:r>
            <a:r>
              <a:rPr lang="en-US" sz="2800" dirty="0">
                <a:latin typeface="Arial" panose="020B0604020202020204" pitchFamily="34" charset="0"/>
              </a:rPr>
              <a:t>σ</a:t>
            </a:r>
            <a:r>
              <a:rPr lang="en-US" dirty="0">
                <a:latin typeface="Arial" panose="020B0604020202020204" pitchFamily="34" charset="0"/>
              </a:rPr>
              <a:t> fname</a:t>
            </a:r>
            <a:r>
              <a:rPr lang="en-US" b="0" i="0" dirty="0">
                <a:effectLst/>
                <a:latin typeface="Arial" panose="020B0604020202020204" pitchFamily="34" charset="0"/>
              </a:rPr>
              <a:t>(Students, </a:t>
            </a:r>
            <a:r>
              <a:rPr lang="en-US" b="0" i="0" dirty="0" err="1">
                <a:effectLst/>
                <a:latin typeface="Arial" panose="020B0604020202020204" pitchFamily="34" charset="0"/>
              </a:rPr>
              <a:t>Borrows_Book</a:t>
            </a:r>
            <a:r>
              <a:rPr lang="en-US" b="0" i="0" dirty="0">
                <a:effectLst/>
                <a:latin typeface="Arial" panose="020B0604020202020204" pitchFamily="34" charset="0"/>
              </a:rPr>
              <a:t>)</a:t>
            </a:r>
            <a:endParaRPr lang="en-US" dirty="0"/>
          </a:p>
          <a:p>
            <a:pPr marL="0" indent="0">
              <a:buNone/>
            </a:pPr>
            <a:r>
              <a:rPr lang="en-US" dirty="0">
                <a:latin typeface="Arial" panose="020B0604020202020204" pitchFamily="34" charset="0"/>
              </a:rPr>
              <a:t>Result</a:t>
            </a:r>
            <a:r>
              <a:rPr lang="en-US" dirty="0">
                <a:latin typeface="Arial" panose="020B0604020202020204" pitchFamily="34" charset="0"/>
                <a:sym typeface="Wingdings" panose="05000000000000000000" pitchFamily="2" charset="2"/>
              </a:rPr>
              <a:t></a:t>
            </a:r>
            <a:r>
              <a:rPr lang="el-GR" dirty="0">
                <a:latin typeface="Arial" panose="020B0604020202020204" pitchFamily="34" charset="0"/>
              </a:rPr>
              <a:t>Π</a:t>
            </a:r>
            <a:r>
              <a:rPr lang="en-US" dirty="0">
                <a:latin typeface="Arial" panose="020B0604020202020204" pitchFamily="34" charset="0"/>
              </a:rPr>
              <a:t> fname</a:t>
            </a:r>
            <a:r>
              <a:rPr lang="en-US" b="0" i="0" dirty="0">
                <a:effectLst/>
                <a:latin typeface="Arial" panose="020B0604020202020204" pitchFamily="34" charset="0"/>
              </a:rPr>
              <a:t>, lname, class (</a:t>
            </a:r>
            <a:r>
              <a:rPr lang="en-US" b="1" dirty="0"/>
              <a:t>CLASS_STUDS</a:t>
            </a:r>
            <a:r>
              <a:rPr lang="en-US" b="0" i="0" dirty="0">
                <a:effectLst/>
                <a:latin typeface="Arial" panose="020B0604020202020204" pitchFamily="34" charset="0"/>
              </a:rPr>
              <a:t>)</a:t>
            </a:r>
          </a:p>
          <a:p>
            <a:endParaRPr lang="en-US" dirty="0"/>
          </a:p>
        </p:txBody>
      </p:sp>
    </p:spTree>
    <p:extLst>
      <p:ext uri="{BB962C8B-B14F-4D97-AF65-F5344CB8AC3E}">
        <p14:creationId xmlns:p14="http://schemas.microsoft.com/office/powerpoint/2010/main" val="2883747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4B79-6AB1-4685-98E1-9B9E61247E83}"/>
              </a:ext>
            </a:extLst>
          </p:cNvPr>
          <p:cNvSpPr>
            <a:spLocks noGrp="1"/>
          </p:cNvSpPr>
          <p:nvPr>
            <p:ph type="title"/>
          </p:nvPr>
        </p:nvSpPr>
        <p:spPr/>
        <p:txBody>
          <a:bodyPr>
            <a:normAutofit fontScale="90000"/>
          </a:bodyPr>
          <a:lstStyle/>
          <a:p>
            <a:r>
              <a:rPr lang="en-US" b="1" dirty="0"/>
              <a:t>List of Some SQL Queries and Output</a:t>
            </a:r>
            <a:br>
              <a:rPr lang="en-US" b="1" dirty="0"/>
            </a:br>
            <a:endParaRPr lang="en-US" b="1" dirty="0"/>
          </a:p>
        </p:txBody>
      </p:sp>
      <p:pic>
        <p:nvPicPr>
          <p:cNvPr id="5" name="Content Placeholder 4">
            <a:extLst>
              <a:ext uri="{FF2B5EF4-FFF2-40B4-BE49-F238E27FC236}">
                <a16:creationId xmlns:a16="http://schemas.microsoft.com/office/drawing/2014/main" id="{ED05A513-FA90-402D-B74D-4E684E69ABF2}"/>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612640" y="2702561"/>
            <a:ext cx="6751320" cy="1303867"/>
          </a:xfrm>
        </p:spPr>
      </p:pic>
      <p:sp>
        <p:nvSpPr>
          <p:cNvPr id="6" name="TextBox 5">
            <a:extLst>
              <a:ext uri="{FF2B5EF4-FFF2-40B4-BE49-F238E27FC236}">
                <a16:creationId xmlns:a16="http://schemas.microsoft.com/office/drawing/2014/main" id="{7FFE3A19-7484-470E-9EB8-3DB824C4C670}"/>
              </a:ext>
            </a:extLst>
          </p:cNvPr>
          <p:cNvSpPr txBox="1"/>
          <p:nvPr/>
        </p:nvSpPr>
        <p:spPr>
          <a:xfrm>
            <a:off x="1168400" y="2702561"/>
            <a:ext cx="3342640" cy="1477328"/>
          </a:xfrm>
          <a:prstGeom prst="rect">
            <a:avLst/>
          </a:prstGeom>
          <a:noFill/>
        </p:spPr>
        <p:txBody>
          <a:bodyPr wrap="square" rtlCol="0">
            <a:spAutoFit/>
          </a:bodyPr>
          <a:lstStyle/>
          <a:p>
            <a:r>
              <a:rPr lang="en-US" sz="1800" b="1"/>
              <a:t>Q6. Select  lname,fname,issue date from Teacher and Borrows Book table where teacher ‘fname’ equals Borrows book ‘fname</a:t>
            </a:r>
            <a:endParaRPr lang="en-US" dirty="0"/>
          </a:p>
        </p:txBody>
      </p:sp>
      <p:sp>
        <p:nvSpPr>
          <p:cNvPr id="9" name="TextBox 8">
            <a:extLst>
              <a:ext uri="{FF2B5EF4-FFF2-40B4-BE49-F238E27FC236}">
                <a16:creationId xmlns:a16="http://schemas.microsoft.com/office/drawing/2014/main" id="{66C9D111-413E-476D-83CD-4B484C188245}"/>
              </a:ext>
            </a:extLst>
          </p:cNvPr>
          <p:cNvSpPr txBox="1"/>
          <p:nvPr/>
        </p:nvSpPr>
        <p:spPr>
          <a:xfrm>
            <a:off x="1127760" y="4724400"/>
            <a:ext cx="7498080" cy="1354217"/>
          </a:xfrm>
          <a:prstGeom prst="rect">
            <a:avLst/>
          </a:prstGeom>
          <a:noFill/>
        </p:spPr>
        <p:txBody>
          <a:bodyPr wrap="square" rtlCol="0">
            <a:spAutoFit/>
          </a:bodyPr>
          <a:lstStyle/>
          <a:p>
            <a:r>
              <a:rPr lang="en-US" b="1" dirty="0"/>
              <a:t>Relational Algebra Expression:</a:t>
            </a:r>
          </a:p>
          <a:p>
            <a:pPr marL="0" indent="0">
              <a:buNone/>
            </a:pPr>
            <a:r>
              <a:rPr lang="en-US" b="1" dirty="0"/>
              <a:t>CLASS_TEACH</a:t>
            </a:r>
            <a:r>
              <a:rPr lang="en-US" dirty="0">
                <a:sym typeface="Wingdings" panose="05000000000000000000" pitchFamily="2" charset="2"/>
              </a:rPr>
              <a:t></a:t>
            </a:r>
            <a:r>
              <a:rPr lang="en-US" sz="2800" dirty="0">
                <a:latin typeface="Arial" panose="020B0604020202020204" pitchFamily="34" charset="0"/>
              </a:rPr>
              <a:t> σ </a:t>
            </a:r>
            <a:r>
              <a:rPr lang="en-US" dirty="0">
                <a:latin typeface="Arial" panose="020B0604020202020204" pitchFamily="34" charset="0"/>
              </a:rPr>
              <a:t>fname</a:t>
            </a:r>
            <a:r>
              <a:rPr lang="en-US" b="0" i="0" dirty="0">
                <a:effectLst/>
                <a:latin typeface="Arial" panose="020B0604020202020204" pitchFamily="34" charset="0"/>
              </a:rPr>
              <a:t>(</a:t>
            </a:r>
            <a:r>
              <a:rPr lang="en-US" dirty="0">
                <a:latin typeface="Arial" panose="020B0604020202020204" pitchFamily="34" charset="0"/>
              </a:rPr>
              <a:t>Teachers</a:t>
            </a:r>
            <a:r>
              <a:rPr lang="en-US" b="0" i="0" dirty="0">
                <a:effectLst/>
                <a:latin typeface="Arial" panose="020B0604020202020204" pitchFamily="34" charset="0"/>
              </a:rPr>
              <a:t>, </a:t>
            </a:r>
            <a:r>
              <a:rPr lang="en-US" b="0" i="0" dirty="0" err="1">
                <a:effectLst/>
                <a:latin typeface="Arial" panose="020B0604020202020204" pitchFamily="34" charset="0"/>
              </a:rPr>
              <a:t>Borrows_Book</a:t>
            </a:r>
            <a:r>
              <a:rPr lang="en-US" b="0" i="0" dirty="0">
                <a:effectLst/>
                <a:latin typeface="Arial" panose="020B0604020202020204" pitchFamily="34" charset="0"/>
              </a:rPr>
              <a:t>)</a:t>
            </a:r>
            <a:endParaRPr lang="en-US" dirty="0"/>
          </a:p>
          <a:p>
            <a:pPr marL="0" indent="0">
              <a:buNone/>
            </a:pPr>
            <a:r>
              <a:rPr lang="en-US" dirty="0">
                <a:latin typeface="Arial" panose="020B0604020202020204" pitchFamily="34" charset="0"/>
              </a:rPr>
              <a:t>Result</a:t>
            </a:r>
            <a:r>
              <a:rPr lang="en-US" dirty="0">
                <a:latin typeface="Arial" panose="020B0604020202020204" pitchFamily="34" charset="0"/>
                <a:sym typeface="Wingdings" panose="05000000000000000000" pitchFamily="2" charset="2"/>
              </a:rPr>
              <a:t></a:t>
            </a:r>
            <a:r>
              <a:rPr lang="el-GR" dirty="0">
                <a:latin typeface="Arial" panose="020B0604020202020204" pitchFamily="34" charset="0"/>
              </a:rPr>
              <a:t>Π</a:t>
            </a:r>
            <a:r>
              <a:rPr lang="en-US" dirty="0">
                <a:latin typeface="Arial" panose="020B0604020202020204" pitchFamily="34" charset="0"/>
              </a:rPr>
              <a:t> fname</a:t>
            </a:r>
            <a:r>
              <a:rPr lang="en-US" b="0" i="0" dirty="0">
                <a:effectLst/>
                <a:latin typeface="Arial" panose="020B0604020202020204" pitchFamily="34" charset="0"/>
              </a:rPr>
              <a:t>, lname, class (</a:t>
            </a:r>
            <a:r>
              <a:rPr lang="en-US" b="1" dirty="0"/>
              <a:t>CLASS_TEACH</a:t>
            </a:r>
            <a:r>
              <a:rPr lang="en-US" b="0" i="0" dirty="0">
                <a:effectLst/>
                <a:latin typeface="Arial" panose="020B0604020202020204" pitchFamily="34" charset="0"/>
              </a:rPr>
              <a:t>)</a:t>
            </a:r>
          </a:p>
          <a:p>
            <a:endParaRPr lang="en-US" dirty="0"/>
          </a:p>
        </p:txBody>
      </p:sp>
    </p:spTree>
    <p:extLst>
      <p:ext uri="{BB962C8B-B14F-4D97-AF65-F5344CB8AC3E}">
        <p14:creationId xmlns:p14="http://schemas.microsoft.com/office/powerpoint/2010/main" val="3376321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765B-3251-44AC-B0FD-0E9709010B7C}"/>
              </a:ext>
            </a:extLst>
          </p:cNvPr>
          <p:cNvSpPr>
            <a:spLocks noGrp="1"/>
          </p:cNvSpPr>
          <p:nvPr>
            <p:ph type="title"/>
          </p:nvPr>
        </p:nvSpPr>
        <p:spPr/>
        <p:txBody>
          <a:bodyPr>
            <a:normAutofit/>
          </a:bodyPr>
          <a:lstStyle/>
          <a:p>
            <a:r>
              <a:rPr lang="en-US" b="1" dirty="0"/>
              <a:t>List of Some SQL Queries and Output</a:t>
            </a:r>
            <a:br>
              <a:rPr lang="en-US" b="1" dirty="0"/>
            </a:br>
            <a:endParaRPr lang="en-US" sz="2200" b="1" dirty="0"/>
          </a:p>
        </p:txBody>
      </p:sp>
      <p:sp>
        <p:nvSpPr>
          <p:cNvPr id="3" name="Content Placeholder 2">
            <a:extLst>
              <a:ext uri="{FF2B5EF4-FFF2-40B4-BE49-F238E27FC236}">
                <a16:creationId xmlns:a16="http://schemas.microsoft.com/office/drawing/2014/main" id="{71325D89-772A-44BF-9E96-7EC970701C34}"/>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E7E0681-3417-4E1E-8524-C6485B4AA2B8}"/>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257040" y="2556932"/>
            <a:ext cx="7152640" cy="1611026"/>
          </a:xfrm>
          <a:prstGeom prst="rect">
            <a:avLst/>
          </a:prstGeom>
        </p:spPr>
      </p:pic>
      <p:sp>
        <p:nvSpPr>
          <p:cNvPr id="7" name="TextBox 6">
            <a:extLst>
              <a:ext uri="{FF2B5EF4-FFF2-40B4-BE49-F238E27FC236}">
                <a16:creationId xmlns:a16="http://schemas.microsoft.com/office/drawing/2014/main" id="{B0AD9925-D3A6-4F94-915F-FDE21CB4D2D2}"/>
              </a:ext>
            </a:extLst>
          </p:cNvPr>
          <p:cNvSpPr txBox="1"/>
          <p:nvPr/>
        </p:nvSpPr>
        <p:spPr>
          <a:xfrm>
            <a:off x="1295401" y="2651760"/>
            <a:ext cx="2788919" cy="1569660"/>
          </a:xfrm>
          <a:prstGeom prst="rect">
            <a:avLst/>
          </a:prstGeom>
          <a:noFill/>
        </p:spPr>
        <p:txBody>
          <a:bodyPr wrap="square" rtlCol="0">
            <a:spAutoFit/>
          </a:bodyPr>
          <a:lstStyle/>
          <a:p>
            <a:r>
              <a:rPr lang="en-US" sz="1600" b="1" dirty="0"/>
              <a:t>Q7. Select  </a:t>
            </a:r>
            <a:r>
              <a:rPr lang="en-US" sz="1600" b="1" dirty="0" err="1"/>
              <a:t>lname,fname,issue</a:t>
            </a:r>
            <a:r>
              <a:rPr lang="en-US" sz="1600" b="1" dirty="0"/>
              <a:t> date from Teacher and Borrows Electronic Assets table where teacher ‘</a:t>
            </a:r>
            <a:r>
              <a:rPr lang="en-US" sz="1600" b="1" dirty="0" err="1"/>
              <a:t>fname</a:t>
            </a:r>
            <a:r>
              <a:rPr lang="en-US" sz="1600" b="1" dirty="0"/>
              <a:t>’ equals Borrows Electronic Assets ‘</a:t>
            </a:r>
            <a:r>
              <a:rPr lang="en-US" sz="1600" b="1" dirty="0" err="1"/>
              <a:t>fname</a:t>
            </a:r>
            <a:endParaRPr lang="en-US" sz="1600" dirty="0"/>
          </a:p>
        </p:txBody>
      </p:sp>
      <p:sp>
        <p:nvSpPr>
          <p:cNvPr id="8" name="TextBox 7">
            <a:extLst>
              <a:ext uri="{FF2B5EF4-FFF2-40B4-BE49-F238E27FC236}">
                <a16:creationId xmlns:a16="http://schemas.microsoft.com/office/drawing/2014/main" id="{AF1FB3D9-1910-40C8-9324-B49391CBBEE0}"/>
              </a:ext>
            </a:extLst>
          </p:cNvPr>
          <p:cNvSpPr txBox="1"/>
          <p:nvPr/>
        </p:nvSpPr>
        <p:spPr>
          <a:xfrm>
            <a:off x="1381760" y="4765040"/>
            <a:ext cx="7345680" cy="1354217"/>
          </a:xfrm>
          <a:prstGeom prst="rect">
            <a:avLst/>
          </a:prstGeom>
          <a:noFill/>
        </p:spPr>
        <p:txBody>
          <a:bodyPr wrap="square" rtlCol="0">
            <a:spAutoFit/>
          </a:bodyPr>
          <a:lstStyle/>
          <a:p>
            <a:r>
              <a:rPr lang="en-US" b="1" dirty="0"/>
              <a:t>Relational Algebra Expression:</a:t>
            </a:r>
          </a:p>
          <a:p>
            <a:pPr marL="0" indent="0">
              <a:buNone/>
            </a:pPr>
            <a:r>
              <a:rPr lang="en-US" b="1" dirty="0"/>
              <a:t>CLASS_TEACH</a:t>
            </a:r>
            <a:r>
              <a:rPr lang="en-US" dirty="0">
                <a:sym typeface="Wingdings" panose="05000000000000000000" pitchFamily="2" charset="2"/>
              </a:rPr>
              <a:t></a:t>
            </a:r>
            <a:r>
              <a:rPr lang="en-US" dirty="0">
                <a:latin typeface="Arial" panose="020B0604020202020204" pitchFamily="34" charset="0"/>
              </a:rPr>
              <a:t> </a:t>
            </a:r>
            <a:r>
              <a:rPr lang="en-US" sz="2800" dirty="0">
                <a:latin typeface="Arial" panose="020B0604020202020204" pitchFamily="34" charset="0"/>
              </a:rPr>
              <a:t>σ</a:t>
            </a:r>
            <a:r>
              <a:rPr lang="en-US" dirty="0">
                <a:latin typeface="Arial" panose="020B0604020202020204" pitchFamily="34" charset="0"/>
              </a:rPr>
              <a:t> fname</a:t>
            </a:r>
            <a:r>
              <a:rPr lang="en-US" b="0" i="0" dirty="0">
                <a:effectLst/>
                <a:latin typeface="Arial" panose="020B0604020202020204" pitchFamily="34" charset="0"/>
              </a:rPr>
              <a:t>(</a:t>
            </a:r>
            <a:r>
              <a:rPr lang="en-US" dirty="0">
                <a:latin typeface="Arial" panose="020B0604020202020204" pitchFamily="34" charset="0"/>
              </a:rPr>
              <a:t>Teachers</a:t>
            </a:r>
            <a:r>
              <a:rPr lang="en-US" b="0" i="0" dirty="0">
                <a:effectLst/>
                <a:latin typeface="Arial" panose="020B0604020202020204" pitchFamily="34" charset="0"/>
              </a:rPr>
              <a:t>, </a:t>
            </a:r>
            <a:r>
              <a:rPr lang="en-US" b="0" i="0" dirty="0" err="1">
                <a:effectLst/>
                <a:latin typeface="Arial" panose="020B0604020202020204" pitchFamily="34" charset="0"/>
              </a:rPr>
              <a:t>Borrows_</a:t>
            </a:r>
            <a:r>
              <a:rPr lang="en-US" dirty="0" err="1">
                <a:latin typeface="Arial" panose="020B0604020202020204" pitchFamily="34" charset="0"/>
              </a:rPr>
              <a:t>Electronis</a:t>
            </a:r>
            <a:r>
              <a:rPr lang="en-US" dirty="0">
                <a:latin typeface="Arial" panose="020B0604020202020204" pitchFamily="34" charset="0"/>
              </a:rPr>
              <a:t> Assets</a:t>
            </a:r>
            <a:r>
              <a:rPr lang="en-US" b="0" i="0" dirty="0">
                <a:effectLst/>
                <a:latin typeface="Arial" panose="020B0604020202020204" pitchFamily="34" charset="0"/>
              </a:rPr>
              <a:t>)</a:t>
            </a:r>
            <a:endParaRPr lang="en-US" dirty="0"/>
          </a:p>
          <a:p>
            <a:pPr marL="0" indent="0">
              <a:buNone/>
            </a:pPr>
            <a:r>
              <a:rPr lang="en-US" dirty="0">
                <a:latin typeface="Arial" panose="020B0604020202020204" pitchFamily="34" charset="0"/>
              </a:rPr>
              <a:t>Result</a:t>
            </a:r>
            <a:r>
              <a:rPr lang="en-US" dirty="0">
                <a:latin typeface="Arial" panose="020B0604020202020204" pitchFamily="34" charset="0"/>
                <a:sym typeface="Wingdings" panose="05000000000000000000" pitchFamily="2" charset="2"/>
              </a:rPr>
              <a:t></a:t>
            </a:r>
            <a:r>
              <a:rPr lang="el-GR" dirty="0">
                <a:latin typeface="Arial" panose="020B0604020202020204" pitchFamily="34" charset="0"/>
              </a:rPr>
              <a:t>Π</a:t>
            </a:r>
            <a:r>
              <a:rPr lang="en-US" dirty="0">
                <a:latin typeface="Arial" panose="020B0604020202020204" pitchFamily="34" charset="0"/>
              </a:rPr>
              <a:t> fname</a:t>
            </a:r>
            <a:r>
              <a:rPr lang="en-US" b="0" i="0" dirty="0">
                <a:effectLst/>
                <a:latin typeface="Arial" panose="020B0604020202020204" pitchFamily="34" charset="0"/>
              </a:rPr>
              <a:t>, lname, class (</a:t>
            </a:r>
            <a:r>
              <a:rPr lang="en-US" b="1" dirty="0"/>
              <a:t>CLASS_TEACH</a:t>
            </a:r>
            <a:r>
              <a:rPr lang="en-US" b="0" i="0" dirty="0">
                <a:effectLst/>
                <a:latin typeface="Arial" panose="020B0604020202020204" pitchFamily="34" charset="0"/>
              </a:rPr>
              <a:t>)</a:t>
            </a:r>
          </a:p>
          <a:p>
            <a:endParaRPr lang="en-US" dirty="0"/>
          </a:p>
        </p:txBody>
      </p:sp>
    </p:spTree>
    <p:extLst>
      <p:ext uri="{BB962C8B-B14F-4D97-AF65-F5344CB8AC3E}">
        <p14:creationId xmlns:p14="http://schemas.microsoft.com/office/powerpoint/2010/main" val="2524212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5946-7F34-4CC3-993C-609A624AAB98}"/>
              </a:ext>
            </a:extLst>
          </p:cNvPr>
          <p:cNvSpPr>
            <a:spLocks noGrp="1"/>
          </p:cNvSpPr>
          <p:nvPr>
            <p:ph type="title"/>
          </p:nvPr>
        </p:nvSpPr>
        <p:spPr/>
        <p:txBody>
          <a:bodyPr>
            <a:normAutofit/>
          </a:bodyPr>
          <a:lstStyle/>
          <a:p>
            <a:r>
              <a:rPr lang="en-US" b="1" dirty="0"/>
              <a:t>SQL Queries Right Outer Join</a:t>
            </a:r>
            <a:br>
              <a:rPr lang="en-US" b="1" dirty="0"/>
            </a:br>
            <a:endParaRPr lang="en-US" sz="2000" b="1" dirty="0"/>
          </a:p>
        </p:txBody>
      </p:sp>
      <p:sp>
        <p:nvSpPr>
          <p:cNvPr id="3" name="Content Placeholder 2">
            <a:extLst>
              <a:ext uri="{FF2B5EF4-FFF2-40B4-BE49-F238E27FC236}">
                <a16:creationId xmlns:a16="http://schemas.microsoft.com/office/drawing/2014/main" id="{FC58415F-3ECC-4A3D-AC8D-712C4396A370}"/>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48DE979F-316C-41F1-A22F-A431F1205826}"/>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714240" y="2556932"/>
            <a:ext cx="6695440" cy="1917799"/>
          </a:xfrm>
          <a:prstGeom prst="rect">
            <a:avLst/>
          </a:prstGeom>
        </p:spPr>
      </p:pic>
      <p:sp>
        <p:nvSpPr>
          <p:cNvPr id="6" name="TextBox 5">
            <a:extLst>
              <a:ext uri="{FF2B5EF4-FFF2-40B4-BE49-F238E27FC236}">
                <a16:creationId xmlns:a16="http://schemas.microsoft.com/office/drawing/2014/main" id="{84F6740B-B771-45A0-867D-9D9EC07C7F8F}"/>
              </a:ext>
            </a:extLst>
          </p:cNvPr>
          <p:cNvSpPr txBox="1"/>
          <p:nvPr/>
        </p:nvSpPr>
        <p:spPr>
          <a:xfrm>
            <a:off x="904240" y="2556932"/>
            <a:ext cx="3728720" cy="1754326"/>
          </a:xfrm>
          <a:prstGeom prst="rect">
            <a:avLst/>
          </a:prstGeom>
          <a:noFill/>
        </p:spPr>
        <p:txBody>
          <a:bodyPr wrap="square" rtlCol="0">
            <a:spAutoFit/>
          </a:bodyPr>
          <a:lstStyle/>
          <a:p>
            <a:r>
              <a:rPr lang="en-US" sz="1800" b="1"/>
              <a:t>Q8.Select fname, lname, class, book_isbn, issue_date from Student right outer join Borrows book where student fname equals Borrows book fname and due date is greater than ‘2021-06-07’</a:t>
            </a:r>
            <a:endParaRPr lang="en-US" dirty="0"/>
          </a:p>
        </p:txBody>
      </p:sp>
      <p:sp>
        <p:nvSpPr>
          <p:cNvPr id="7" name="TextBox 6">
            <a:extLst>
              <a:ext uri="{FF2B5EF4-FFF2-40B4-BE49-F238E27FC236}">
                <a16:creationId xmlns:a16="http://schemas.microsoft.com/office/drawing/2014/main" id="{E7DE3F76-C0A3-4B53-90AE-F25C9FEF9C20}"/>
              </a:ext>
            </a:extLst>
          </p:cNvPr>
          <p:cNvSpPr txBox="1"/>
          <p:nvPr/>
        </p:nvSpPr>
        <p:spPr>
          <a:xfrm>
            <a:off x="1127760" y="4474732"/>
            <a:ext cx="8910320" cy="1723549"/>
          </a:xfrm>
          <a:prstGeom prst="rect">
            <a:avLst/>
          </a:prstGeom>
          <a:noFill/>
        </p:spPr>
        <p:txBody>
          <a:bodyPr wrap="square" rtlCol="0">
            <a:spAutoFit/>
          </a:bodyPr>
          <a:lstStyle/>
          <a:p>
            <a:r>
              <a:rPr lang="en-US" b="1" dirty="0"/>
              <a:t>Relational Algebra Expression:</a:t>
            </a:r>
          </a:p>
          <a:p>
            <a:endParaRPr lang="en-US" dirty="0"/>
          </a:p>
          <a:p>
            <a:r>
              <a:rPr lang="en-US" dirty="0" err="1"/>
              <a:t>BRR_FNAME</a:t>
            </a:r>
            <a:r>
              <a:rPr lang="en-US" dirty="0" err="1">
                <a:sym typeface="Wingdings" panose="05000000000000000000" pitchFamily="2" charset="2"/>
              </a:rPr>
              <a:t>Student</a:t>
            </a:r>
            <a:r>
              <a:rPr lang="en-US" dirty="0">
                <a:sym typeface="Wingdings" panose="05000000000000000000" pitchFamily="2" charset="2"/>
              </a:rPr>
              <a:t>            </a:t>
            </a:r>
            <a:r>
              <a:rPr lang="en-US" dirty="0" err="1">
                <a:latin typeface="Arial" panose="020B0604020202020204" pitchFamily="34" charset="0"/>
              </a:rPr>
              <a:t>σ</a:t>
            </a:r>
            <a:r>
              <a:rPr lang="en-US" dirty="0" err="1">
                <a:sym typeface="Wingdings" panose="05000000000000000000" pitchFamily="2" charset="2"/>
              </a:rPr>
              <a:t>fname</a:t>
            </a:r>
            <a:r>
              <a:rPr lang="en-US" dirty="0">
                <a:sym typeface="Wingdings" panose="05000000000000000000" pitchFamily="2" charset="2"/>
              </a:rPr>
              <a:t>=</a:t>
            </a:r>
            <a:r>
              <a:rPr lang="en-US" dirty="0" err="1">
                <a:sym typeface="Wingdings" panose="05000000000000000000" pitchFamily="2" charset="2"/>
              </a:rPr>
              <a:t>fname</a:t>
            </a:r>
            <a:r>
              <a:rPr lang="en-US" dirty="0">
                <a:sym typeface="Wingdings" panose="05000000000000000000" pitchFamily="2" charset="2"/>
              </a:rPr>
              <a:t>(</a:t>
            </a:r>
            <a:r>
              <a:rPr lang="en-US" dirty="0" err="1">
                <a:sym typeface="Wingdings" panose="05000000000000000000" pitchFamily="2" charset="2"/>
              </a:rPr>
              <a:t>Borrows_Books</a:t>
            </a:r>
            <a:r>
              <a:rPr lang="en-US" dirty="0">
                <a:sym typeface="Wingdings" panose="05000000000000000000" pitchFamily="2" charset="2"/>
              </a:rPr>
              <a:t>)</a:t>
            </a:r>
          </a:p>
          <a:p>
            <a:r>
              <a:rPr lang="en-US" dirty="0">
                <a:sym typeface="Wingdings" panose="05000000000000000000" pitchFamily="2" charset="2"/>
              </a:rPr>
              <a:t>BKK_REC</a:t>
            </a:r>
            <a:r>
              <a:rPr lang="en-US" dirty="0">
                <a:latin typeface="Arial" panose="020B0604020202020204" pitchFamily="34" charset="0"/>
              </a:rPr>
              <a:t> </a:t>
            </a:r>
            <a:r>
              <a:rPr lang="en-US" sz="2800" dirty="0">
                <a:latin typeface="Arial" panose="020B0604020202020204" pitchFamily="34" charset="0"/>
              </a:rPr>
              <a:t>σ </a:t>
            </a:r>
            <a:r>
              <a:rPr lang="en-US" dirty="0">
                <a:latin typeface="Arial" panose="020B0604020202020204" pitchFamily="34" charset="0"/>
              </a:rPr>
              <a:t>date &gt;’2021-06-07’(</a:t>
            </a:r>
            <a:r>
              <a:rPr lang="en-US" dirty="0" err="1">
                <a:latin typeface="Arial" panose="020B0604020202020204" pitchFamily="34" charset="0"/>
              </a:rPr>
              <a:t>Borrows_Books</a:t>
            </a:r>
            <a:r>
              <a:rPr lang="en-US" dirty="0">
                <a:latin typeface="Arial" panose="020B0604020202020204" pitchFamily="34" charset="0"/>
              </a:rPr>
              <a:t>)</a:t>
            </a:r>
            <a:endParaRPr lang="en-US" dirty="0">
              <a:sym typeface="Wingdings" panose="05000000000000000000" pitchFamily="2" charset="2"/>
            </a:endParaRPr>
          </a:p>
          <a:p>
            <a:r>
              <a:rPr lang="en-US" dirty="0">
                <a:latin typeface="Arial" panose="020B0604020202020204" pitchFamily="34" charset="0"/>
              </a:rPr>
              <a:t>Result</a:t>
            </a:r>
            <a:r>
              <a:rPr lang="en-US" dirty="0">
                <a:latin typeface="Arial" panose="020B0604020202020204" pitchFamily="34" charset="0"/>
                <a:sym typeface="Wingdings" panose="05000000000000000000" pitchFamily="2" charset="2"/>
              </a:rPr>
              <a:t> </a:t>
            </a:r>
            <a:r>
              <a:rPr lang="el-GR" dirty="0">
                <a:latin typeface="Arial" panose="020B0604020202020204" pitchFamily="34" charset="0"/>
              </a:rPr>
              <a:t>Π</a:t>
            </a:r>
            <a:r>
              <a:rPr lang="en-US" dirty="0">
                <a:latin typeface="Arial" panose="020B0604020202020204" pitchFamily="34" charset="0"/>
              </a:rPr>
              <a:t> </a:t>
            </a:r>
            <a:r>
              <a:rPr lang="en-US" dirty="0" err="1">
                <a:latin typeface="Arial" panose="020B0604020202020204" pitchFamily="34" charset="0"/>
              </a:rPr>
              <a:t>fname,lname,class,book_isbn,issue_date</a:t>
            </a:r>
            <a:r>
              <a:rPr lang="en-US" dirty="0">
                <a:latin typeface="Arial" panose="020B0604020202020204" pitchFamily="34" charset="0"/>
              </a:rPr>
              <a:t> (</a:t>
            </a:r>
            <a:r>
              <a:rPr lang="en-US" dirty="0"/>
              <a:t>BRR_FNAME</a:t>
            </a:r>
            <a:r>
              <a:rPr lang="en-US" sz="180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a:t>
            </a:r>
            <a:r>
              <a:rPr lang="en-US" sz="2400" dirty="0">
                <a:sym typeface="Wingdings" panose="05000000000000000000" pitchFamily="2" charset="2"/>
              </a:rPr>
              <a:t> BKK_REC</a:t>
            </a:r>
            <a:r>
              <a:rPr lang="en-US" sz="2400" b="1" dirty="0">
                <a:effectLst/>
                <a:latin typeface="Calibri" panose="020F0502020204030204" pitchFamily="34" charset="0"/>
                <a:ea typeface="Calibri" panose="020F0502020204030204" pitchFamily="34" charset="0"/>
              </a:rPr>
              <a:t> </a:t>
            </a:r>
            <a:r>
              <a:rPr lang="en-US" dirty="0">
                <a:latin typeface="Arial" panose="020B0604020202020204" pitchFamily="34" charset="0"/>
              </a:rPr>
              <a:t>)</a:t>
            </a:r>
            <a:endParaRPr lang="en-US" dirty="0"/>
          </a:p>
        </p:txBody>
      </p:sp>
      <p:sp>
        <p:nvSpPr>
          <p:cNvPr id="8" name="Flowchart: Collate 7">
            <a:extLst>
              <a:ext uri="{FF2B5EF4-FFF2-40B4-BE49-F238E27FC236}">
                <a16:creationId xmlns:a16="http://schemas.microsoft.com/office/drawing/2014/main" id="{60BE577A-D389-40CD-83AA-0BF96A338A5B}"/>
              </a:ext>
            </a:extLst>
          </p:cNvPr>
          <p:cNvSpPr/>
          <p:nvPr/>
        </p:nvSpPr>
        <p:spPr>
          <a:xfrm rot="5400000">
            <a:off x="3725426" y="5047964"/>
            <a:ext cx="221734" cy="337066"/>
          </a:xfrm>
          <a:prstGeom prst="flowChartCol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4676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74D0-1692-463D-BFDB-B17E5CE9A458}"/>
              </a:ext>
            </a:extLst>
          </p:cNvPr>
          <p:cNvSpPr>
            <a:spLocks noGrp="1"/>
          </p:cNvSpPr>
          <p:nvPr>
            <p:ph type="title"/>
          </p:nvPr>
        </p:nvSpPr>
        <p:spPr/>
        <p:txBody>
          <a:bodyPr>
            <a:normAutofit fontScale="90000"/>
          </a:bodyPr>
          <a:lstStyle/>
          <a:p>
            <a:r>
              <a:rPr lang="en-US" b="1" dirty="0"/>
              <a:t>SQL Queries Inner Join</a:t>
            </a:r>
            <a:br>
              <a:rPr lang="en-US" b="1" dirty="0"/>
            </a:br>
            <a:endParaRPr lang="en-US" b="1" dirty="0"/>
          </a:p>
        </p:txBody>
      </p:sp>
      <p:sp>
        <p:nvSpPr>
          <p:cNvPr id="3" name="Content Placeholder 2">
            <a:extLst>
              <a:ext uri="{FF2B5EF4-FFF2-40B4-BE49-F238E27FC236}">
                <a16:creationId xmlns:a16="http://schemas.microsoft.com/office/drawing/2014/main" id="{39F9F304-3FBD-44EF-BC2D-DD435680D9C4}"/>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C73F618-88B2-4FB7-A7EC-6F3FF7BCE8EE}"/>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698240" y="2866996"/>
            <a:ext cx="7731760" cy="1124008"/>
          </a:xfrm>
          <a:prstGeom prst="rect">
            <a:avLst/>
          </a:prstGeom>
        </p:spPr>
      </p:pic>
      <p:sp>
        <p:nvSpPr>
          <p:cNvPr id="6" name="TextBox 5">
            <a:extLst>
              <a:ext uri="{FF2B5EF4-FFF2-40B4-BE49-F238E27FC236}">
                <a16:creationId xmlns:a16="http://schemas.microsoft.com/office/drawing/2014/main" id="{BF3A640A-128F-46D8-976E-A7DCC86B2C33}"/>
              </a:ext>
            </a:extLst>
          </p:cNvPr>
          <p:cNvSpPr txBox="1"/>
          <p:nvPr/>
        </p:nvSpPr>
        <p:spPr>
          <a:xfrm>
            <a:off x="975360" y="2421466"/>
            <a:ext cx="2641600" cy="2062103"/>
          </a:xfrm>
          <a:prstGeom prst="rect">
            <a:avLst/>
          </a:prstGeom>
          <a:noFill/>
        </p:spPr>
        <p:txBody>
          <a:bodyPr wrap="square" rtlCol="0">
            <a:spAutoFit/>
          </a:bodyPr>
          <a:lstStyle/>
          <a:p>
            <a:r>
              <a:rPr lang="en-US" sz="1600" b="1" dirty="0"/>
              <a:t>Q9.Select </a:t>
            </a:r>
            <a:r>
              <a:rPr lang="en-US" sz="1600" b="1" dirty="0" err="1"/>
              <a:t>fname</a:t>
            </a:r>
            <a:r>
              <a:rPr lang="en-US" sz="1600" b="1" dirty="0"/>
              <a:t>, </a:t>
            </a:r>
            <a:r>
              <a:rPr lang="en-US" sz="1600" b="1" dirty="0" err="1"/>
              <a:t>lname</a:t>
            </a:r>
            <a:r>
              <a:rPr lang="en-US" sz="1600" b="1" dirty="0"/>
              <a:t>, class, </a:t>
            </a:r>
            <a:r>
              <a:rPr lang="en-US" sz="1600" b="1" dirty="0" err="1"/>
              <a:t>book_isbn</a:t>
            </a:r>
            <a:r>
              <a:rPr lang="en-US" sz="1600" b="1" dirty="0"/>
              <a:t>, </a:t>
            </a:r>
            <a:r>
              <a:rPr lang="en-US" sz="1600" b="1" dirty="0" err="1"/>
              <a:t>issue_date</a:t>
            </a:r>
            <a:r>
              <a:rPr lang="en-US" sz="1600" b="1" dirty="0"/>
              <a:t> from Student inner join Borrows book where student </a:t>
            </a:r>
            <a:r>
              <a:rPr lang="en-US" sz="1600" b="1" dirty="0" err="1"/>
              <a:t>fname</a:t>
            </a:r>
            <a:r>
              <a:rPr lang="en-US" sz="1600" b="1" dirty="0"/>
              <a:t> equals Borrows book </a:t>
            </a:r>
            <a:r>
              <a:rPr lang="en-US" sz="1600" b="1" dirty="0" err="1"/>
              <a:t>fname</a:t>
            </a:r>
            <a:r>
              <a:rPr lang="en-US" sz="1600" b="1" dirty="0"/>
              <a:t> and due date is greater than ‘2021-06-07’</a:t>
            </a:r>
            <a:endParaRPr lang="en-US" sz="1600" dirty="0"/>
          </a:p>
        </p:txBody>
      </p:sp>
      <p:sp>
        <p:nvSpPr>
          <p:cNvPr id="4" name="TextBox 3">
            <a:extLst>
              <a:ext uri="{FF2B5EF4-FFF2-40B4-BE49-F238E27FC236}">
                <a16:creationId xmlns:a16="http://schemas.microsoft.com/office/drawing/2014/main" id="{52396DE5-DFB2-4A2B-92E1-2EA2DB61B0B3}"/>
              </a:ext>
            </a:extLst>
          </p:cNvPr>
          <p:cNvSpPr txBox="1"/>
          <p:nvPr/>
        </p:nvSpPr>
        <p:spPr>
          <a:xfrm>
            <a:off x="1503680" y="4554553"/>
            <a:ext cx="9022080" cy="2000548"/>
          </a:xfrm>
          <a:prstGeom prst="rect">
            <a:avLst/>
          </a:prstGeom>
          <a:noFill/>
        </p:spPr>
        <p:txBody>
          <a:bodyPr wrap="square" rtlCol="0">
            <a:spAutoFit/>
          </a:bodyPr>
          <a:lstStyle/>
          <a:p>
            <a:r>
              <a:rPr lang="en-US" b="1" dirty="0"/>
              <a:t>Relational Algebra Expression:</a:t>
            </a:r>
          </a:p>
          <a:p>
            <a:endParaRPr lang="en-US" dirty="0"/>
          </a:p>
          <a:p>
            <a:r>
              <a:rPr lang="en-US" dirty="0" err="1"/>
              <a:t>BRR_FNAME</a:t>
            </a:r>
            <a:r>
              <a:rPr lang="en-US" dirty="0" err="1">
                <a:sym typeface="Wingdings" panose="05000000000000000000" pitchFamily="2" charset="2"/>
              </a:rPr>
              <a:t>Student</a:t>
            </a:r>
            <a:r>
              <a:rPr lang="en-US" dirty="0">
                <a:sym typeface="Wingdings" panose="05000000000000000000" pitchFamily="2" charset="2"/>
              </a:rPr>
              <a:t>            </a:t>
            </a:r>
            <a:r>
              <a:rPr lang="en-US" dirty="0" err="1">
                <a:latin typeface="Arial" panose="020B0604020202020204" pitchFamily="34" charset="0"/>
              </a:rPr>
              <a:t>σ</a:t>
            </a:r>
            <a:r>
              <a:rPr lang="en-US" dirty="0" err="1">
                <a:sym typeface="Wingdings" panose="05000000000000000000" pitchFamily="2" charset="2"/>
              </a:rPr>
              <a:t>fname</a:t>
            </a:r>
            <a:r>
              <a:rPr lang="en-US" dirty="0">
                <a:sym typeface="Wingdings" panose="05000000000000000000" pitchFamily="2" charset="2"/>
              </a:rPr>
              <a:t>=</a:t>
            </a:r>
            <a:r>
              <a:rPr lang="en-US" dirty="0" err="1">
                <a:sym typeface="Wingdings" panose="05000000000000000000" pitchFamily="2" charset="2"/>
              </a:rPr>
              <a:t>fname</a:t>
            </a:r>
            <a:r>
              <a:rPr lang="en-US" dirty="0">
                <a:sym typeface="Wingdings" panose="05000000000000000000" pitchFamily="2" charset="2"/>
              </a:rPr>
              <a:t>(</a:t>
            </a:r>
            <a:r>
              <a:rPr lang="en-US" dirty="0" err="1">
                <a:sym typeface="Wingdings" panose="05000000000000000000" pitchFamily="2" charset="2"/>
              </a:rPr>
              <a:t>Borrows_Books</a:t>
            </a:r>
            <a:r>
              <a:rPr lang="en-US" dirty="0">
                <a:sym typeface="Wingdings" panose="05000000000000000000" pitchFamily="2" charset="2"/>
              </a:rPr>
              <a:t>)</a:t>
            </a:r>
          </a:p>
          <a:p>
            <a:r>
              <a:rPr lang="en-US" dirty="0">
                <a:sym typeface="Wingdings" panose="05000000000000000000" pitchFamily="2" charset="2"/>
              </a:rPr>
              <a:t>BKK_REC</a:t>
            </a:r>
            <a:r>
              <a:rPr lang="en-US" dirty="0">
                <a:latin typeface="Arial" panose="020B0604020202020204" pitchFamily="34" charset="0"/>
              </a:rPr>
              <a:t> </a:t>
            </a:r>
            <a:r>
              <a:rPr lang="en-US" sz="2800" dirty="0">
                <a:latin typeface="Arial" panose="020B0604020202020204" pitchFamily="34" charset="0"/>
              </a:rPr>
              <a:t>σ</a:t>
            </a:r>
            <a:r>
              <a:rPr lang="en-US" dirty="0">
                <a:latin typeface="Arial" panose="020B0604020202020204" pitchFamily="34" charset="0"/>
              </a:rPr>
              <a:t> date &gt;’2021-06-07’(</a:t>
            </a:r>
            <a:r>
              <a:rPr lang="en-US" dirty="0" err="1">
                <a:latin typeface="Arial" panose="020B0604020202020204" pitchFamily="34" charset="0"/>
              </a:rPr>
              <a:t>Borrows_Books</a:t>
            </a:r>
            <a:r>
              <a:rPr lang="en-US" dirty="0">
                <a:latin typeface="Arial" panose="020B0604020202020204" pitchFamily="34" charset="0"/>
              </a:rPr>
              <a:t>)</a:t>
            </a:r>
            <a:endParaRPr lang="en-US" dirty="0">
              <a:sym typeface="Wingdings" panose="05000000000000000000" pitchFamily="2" charset="2"/>
            </a:endParaRPr>
          </a:p>
          <a:p>
            <a:r>
              <a:rPr lang="en-US" dirty="0">
                <a:latin typeface="Arial" panose="020B0604020202020204" pitchFamily="34" charset="0"/>
              </a:rPr>
              <a:t>Result</a:t>
            </a:r>
            <a:r>
              <a:rPr lang="en-US" dirty="0">
                <a:latin typeface="Arial" panose="020B0604020202020204" pitchFamily="34" charset="0"/>
                <a:sym typeface="Wingdings" panose="05000000000000000000" pitchFamily="2" charset="2"/>
              </a:rPr>
              <a:t> </a:t>
            </a:r>
            <a:r>
              <a:rPr lang="el-GR" dirty="0">
                <a:latin typeface="Arial" panose="020B0604020202020204" pitchFamily="34" charset="0"/>
              </a:rPr>
              <a:t>Π</a:t>
            </a:r>
            <a:r>
              <a:rPr lang="en-US" dirty="0">
                <a:latin typeface="Arial" panose="020B0604020202020204" pitchFamily="34" charset="0"/>
              </a:rPr>
              <a:t> </a:t>
            </a:r>
            <a:r>
              <a:rPr lang="en-US" dirty="0" err="1">
                <a:latin typeface="Arial" panose="020B0604020202020204" pitchFamily="34" charset="0"/>
              </a:rPr>
              <a:t>fname,lname,class,book_isbn,issue_date</a:t>
            </a:r>
            <a:r>
              <a:rPr lang="en-US" dirty="0">
                <a:latin typeface="Arial" panose="020B0604020202020204" pitchFamily="34" charset="0"/>
              </a:rPr>
              <a:t> (</a:t>
            </a:r>
            <a:r>
              <a:rPr lang="en-US" dirty="0"/>
              <a:t>BRR_FNAME</a:t>
            </a:r>
            <a:r>
              <a:rPr lang="en-US" sz="180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a:t>
            </a:r>
            <a:r>
              <a:rPr lang="en-US" sz="2400" dirty="0">
                <a:sym typeface="Wingdings" panose="05000000000000000000" pitchFamily="2" charset="2"/>
              </a:rPr>
              <a:t> BKK_REC</a:t>
            </a:r>
            <a:r>
              <a:rPr lang="en-US" sz="2400" b="1" dirty="0">
                <a:effectLst/>
                <a:latin typeface="Calibri" panose="020F0502020204030204" pitchFamily="34" charset="0"/>
                <a:ea typeface="Calibri" panose="020F0502020204030204" pitchFamily="34" charset="0"/>
              </a:rPr>
              <a:t> </a:t>
            </a:r>
            <a:r>
              <a:rPr lang="en-US" dirty="0">
                <a:latin typeface="Arial" panose="020B0604020202020204" pitchFamily="34" charset="0"/>
              </a:rPr>
              <a:t>)</a:t>
            </a:r>
            <a:endParaRPr lang="en-US" dirty="0"/>
          </a:p>
          <a:p>
            <a:endParaRPr lang="en-US" dirty="0"/>
          </a:p>
        </p:txBody>
      </p:sp>
      <p:sp>
        <p:nvSpPr>
          <p:cNvPr id="7" name="Flowchart: Collate 6">
            <a:extLst>
              <a:ext uri="{FF2B5EF4-FFF2-40B4-BE49-F238E27FC236}">
                <a16:creationId xmlns:a16="http://schemas.microsoft.com/office/drawing/2014/main" id="{E113623D-56C3-472D-A420-D8F403DC1DDB}"/>
              </a:ext>
            </a:extLst>
          </p:cNvPr>
          <p:cNvSpPr/>
          <p:nvPr/>
        </p:nvSpPr>
        <p:spPr>
          <a:xfrm rot="5400000">
            <a:off x="4060706" y="5159724"/>
            <a:ext cx="221734" cy="337066"/>
          </a:xfrm>
          <a:prstGeom prst="flowChartCol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4951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15B6-6E2C-4A9E-8376-E60744E4BECA}"/>
              </a:ext>
            </a:extLst>
          </p:cNvPr>
          <p:cNvSpPr>
            <a:spLocks noGrp="1"/>
          </p:cNvSpPr>
          <p:nvPr>
            <p:ph type="title"/>
          </p:nvPr>
        </p:nvSpPr>
        <p:spPr/>
        <p:txBody>
          <a:bodyPr>
            <a:normAutofit/>
          </a:bodyPr>
          <a:lstStyle/>
          <a:p>
            <a:r>
              <a:rPr lang="en-US" b="1" dirty="0"/>
              <a:t>SQL Queries Natural Join</a:t>
            </a:r>
            <a:br>
              <a:rPr lang="en-US" b="1" dirty="0"/>
            </a:br>
            <a:endParaRPr lang="en-US" sz="2000" b="1" dirty="0"/>
          </a:p>
        </p:txBody>
      </p:sp>
      <p:sp>
        <p:nvSpPr>
          <p:cNvPr id="3" name="Content Placeholder 2">
            <a:extLst>
              <a:ext uri="{FF2B5EF4-FFF2-40B4-BE49-F238E27FC236}">
                <a16:creationId xmlns:a16="http://schemas.microsoft.com/office/drawing/2014/main" id="{297E5456-50C4-41B5-87FD-66C905C2394E}"/>
              </a:ext>
            </a:extLst>
          </p:cNvPr>
          <p:cNvSpPr>
            <a:spLocks noGrp="1"/>
          </p:cNvSpPr>
          <p:nvPr>
            <p:ph idx="1"/>
          </p:nvPr>
        </p:nvSpPr>
        <p:spPr>
          <a:xfrm>
            <a:off x="1295401" y="2556932"/>
            <a:ext cx="2494279" cy="1797142"/>
          </a:xfrm>
        </p:spPr>
        <p:txBody>
          <a:bodyPr>
            <a:normAutofit fontScale="62500" lnSpcReduction="20000"/>
          </a:bodyPr>
          <a:lstStyle/>
          <a:p>
            <a:pPr marL="0" indent="0">
              <a:buNone/>
            </a:pPr>
            <a:endParaRPr lang="en-US" dirty="0"/>
          </a:p>
          <a:p>
            <a:pPr marL="0" indent="0">
              <a:buNone/>
            </a:pPr>
            <a:r>
              <a:rPr lang="en-US" sz="2400" b="1" dirty="0"/>
              <a:t>Q10.Select fname, lname, class, book_isbn, issue_date from Teacher </a:t>
            </a:r>
            <a:r>
              <a:rPr lang="en-US" b="1" dirty="0"/>
              <a:t>natural</a:t>
            </a:r>
            <a:r>
              <a:rPr lang="en-US" sz="2400" b="1" dirty="0"/>
              <a:t> join Borrows book where teacher fname equals Borrows book fname and due date is greater than ‘2021-06-07</a:t>
            </a:r>
            <a:endParaRPr lang="en-US" dirty="0"/>
          </a:p>
        </p:txBody>
      </p:sp>
      <p:pic>
        <p:nvPicPr>
          <p:cNvPr id="5" name="Picture 4" descr="Chart, scatter chart&#10;&#10;Description automatically generated">
            <a:extLst>
              <a:ext uri="{FF2B5EF4-FFF2-40B4-BE49-F238E27FC236}">
                <a16:creationId xmlns:a16="http://schemas.microsoft.com/office/drawing/2014/main" id="{9CFF02A6-6CF3-4527-968B-4CA36CF77E5E}"/>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891280" y="2530429"/>
            <a:ext cx="7538720" cy="1797142"/>
          </a:xfrm>
          <a:prstGeom prst="rect">
            <a:avLst/>
          </a:prstGeom>
        </p:spPr>
      </p:pic>
      <p:sp>
        <p:nvSpPr>
          <p:cNvPr id="7" name="TextBox 6">
            <a:extLst>
              <a:ext uri="{FF2B5EF4-FFF2-40B4-BE49-F238E27FC236}">
                <a16:creationId xmlns:a16="http://schemas.microsoft.com/office/drawing/2014/main" id="{302DF06C-F757-4171-BCFA-7AAA8097ACBB}"/>
              </a:ext>
            </a:extLst>
          </p:cNvPr>
          <p:cNvSpPr txBox="1"/>
          <p:nvPr/>
        </p:nvSpPr>
        <p:spPr>
          <a:xfrm>
            <a:off x="1381760" y="4327571"/>
            <a:ext cx="9174480" cy="2000548"/>
          </a:xfrm>
          <a:prstGeom prst="rect">
            <a:avLst/>
          </a:prstGeom>
          <a:noFill/>
        </p:spPr>
        <p:txBody>
          <a:bodyPr wrap="square" rtlCol="0">
            <a:spAutoFit/>
          </a:bodyPr>
          <a:lstStyle/>
          <a:p>
            <a:r>
              <a:rPr lang="en-US" b="1" dirty="0"/>
              <a:t>Relational Algebra Expression:</a:t>
            </a:r>
          </a:p>
          <a:p>
            <a:endParaRPr lang="en-US" dirty="0"/>
          </a:p>
          <a:p>
            <a:r>
              <a:rPr lang="en-US" dirty="0" err="1"/>
              <a:t>BRR_FNAME</a:t>
            </a:r>
            <a:r>
              <a:rPr lang="en-US" dirty="0" err="1">
                <a:sym typeface="Wingdings" panose="05000000000000000000" pitchFamily="2" charset="2"/>
              </a:rPr>
              <a:t>Teacher</a:t>
            </a:r>
            <a:r>
              <a:rPr lang="en-US" dirty="0">
                <a:sym typeface="Wingdings" panose="05000000000000000000" pitchFamily="2" charset="2"/>
              </a:rPr>
              <a:t>            </a:t>
            </a:r>
            <a:r>
              <a:rPr lang="en-US" dirty="0" err="1">
                <a:latin typeface="Arial" panose="020B0604020202020204" pitchFamily="34" charset="0"/>
              </a:rPr>
              <a:t>σ</a:t>
            </a:r>
            <a:r>
              <a:rPr lang="en-US" dirty="0" err="1">
                <a:sym typeface="Wingdings" panose="05000000000000000000" pitchFamily="2" charset="2"/>
              </a:rPr>
              <a:t>fname</a:t>
            </a:r>
            <a:r>
              <a:rPr lang="en-US" dirty="0">
                <a:sym typeface="Wingdings" panose="05000000000000000000" pitchFamily="2" charset="2"/>
              </a:rPr>
              <a:t>=</a:t>
            </a:r>
            <a:r>
              <a:rPr lang="en-US" dirty="0" err="1">
                <a:sym typeface="Wingdings" panose="05000000000000000000" pitchFamily="2" charset="2"/>
              </a:rPr>
              <a:t>fname</a:t>
            </a:r>
            <a:r>
              <a:rPr lang="en-US" dirty="0">
                <a:sym typeface="Wingdings" panose="05000000000000000000" pitchFamily="2" charset="2"/>
              </a:rPr>
              <a:t>(</a:t>
            </a:r>
            <a:r>
              <a:rPr lang="en-US" dirty="0" err="1">
                <a:sym typeface="Wingdings" panose="05000000000000000000" pitchFamily="2" charset="2"/>
              </a:rPr>
              <a:t>Borrows_Books</a:t>
            </a:r>
            <a:r>
              <a:rPr lang="en-US" dirty="0">
                <a:sym typeface="Wingdings" panose="05000000000000000000" pitchFamily="2" charset="2"/>
              </a:rPr>
              <a:t>)</a:t>
            </a:r>
          </a:p>
          <a:p>
            <a:r>
              <a:rPr lang="en-US" dirty="0">
                <a:sym typeface="Wingdings" panose="05000000000000000000" pitchFamily="2" charset="2"/>
              </a:rPr>
              <a:t>BKK_REC</a:t>
            </a:r>
            <a:r>
              <a:rPr lang="en-US" sz="2800" dirty="0">
                <a:latin typeface="Arial" panose="020B0604020202020204" pitchFamily="34" charset="0"/>
              </a:rPr>
              <a:t> σ </a:t>
            </a:r>
            <a:r>
              <a:rPr lang="en-US" dirty="0">
                <a:latin typeface="Arial" panose="020B0604020202020204" pitchFamily="34" charset="0"/>
              </a:rPr>
              <a:t>date &gt;’2021-06-07’(</a:t>
            </a:r>
            <a:r>
              <a:rPr lang="en-US" dirty="0" err="1">
                <a:latin typeface="Arial" panose="020B0604020202020204" pitchFamily="34" charset="0"/>
              </a:rPr>
              <a:t>Borrows_Books</a:t>
            </a:r>
            <a:r>
              <a:rPr lang="en-US" dirty="0">
                <a:latin typeface="Arial" panose="020B0604020202020204" pitchFamily="34" charset="0"/>
              </a:rPr>
              <a:t>)</a:t>
            </a:r>
            <a:endParaRPr lang="en-US" dirty="0">
              <a:sym typeface="Wingdings" panose="05000000000000000000" pitchFamily="2" charset="2"/>
            </a:endParaRPr>
          </a:p>
          <a:p>
            <a:r>
              <a:rPr lang="en-US" dirty="0">
                <a:latin typeface="Arial" panose="020B0604020202020204" pitchFamily="34" charset="0"/>
              </a:rPr>
              <a:t>Result</a:t>
            </a:r>
            <a:r>
              <a:rPr lang="en-US" dirty="0">
                <a:latin typeface="Arial" panose="020B0604020202020204" pitchFamily="34" charset="0"/>
                <a:sym typeface="Wingdings" panose="05000000000000000000" pitchFamily="2" charset="2"/>
              </a:rPr>
              <a:t> </a:t>
            </a:r>
            <a:r>
              <a:rPr lang="el-GR" dirty="0">
                <a:latin typeface="Arial" panose="020B0604020202020204" pitchFamily="34" charset="0"/>
              </a:rPr>
              <a:t>Π</a:t>
            </a:r>
            <a:r>
              <a:rPr lang="en-US" dirty="0">
                <a:latin typeface="Arial" panose="020B0604020202020204" pitchFamily="34" charset="0"/>
              </a:rPr>
              <a:t> </a:t>
            </a:r>
            <a:r>
              <a:rPr lang="en-US" dirty="0" err="1">
                <a:latin typeface="Arial" panose="020B0604020202020204" pitchFamily="34" charset="0"/>
              </a:rPr>
              <a:t>fname,lname,class,book_isbn,issue_date</a:t>
            </a:r>
            <a:r>
              <a:rPr lang="en-US" dirty="0">
                <a:latin typeface="Arial" panose="020B0604020202020204" pitchFamily="34" charset="0"/>
              </a:rPr>
              <a:t> (</a:t>
            </a:r>
            <a:r>
              <a:rPr lang="en-US" dirty="0"/>
              <a:t>BRR_FNAME</a:t>
            </a:r>
            <a:r>
              <a:rPr lang="en-US" sz="180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a:t>
            </a:r>
            <a:r>
              <a:rPr lang="en-US" sz="2400" dirty="0">
                <a:sym typeface="Wingdings" panose="05000000000000000000" pitchFamily="2" charset="2"/>
              </a:rPr>
              <a:t> BKK_REC</a:t>
            </a:r>
            <a:r>
              <a:rPr lang="en-US" sz="2400" b="1" dirty="0">
                <a:effectLst/>
                <a:latin typeface="Calibri" panose="020F0502020204030204" pitchFamily="34" charset="0"/>
                <a:ea typeface="Calibri" panose="020F0502020204030204" pitchFamily="34" charset="0"/>
              </a:rPr>
              <a:t> </a:t>
            </a:r>
            <a:r>
              <a:rPr lang="en-US" dirty="0">
                <a:latin typeface="Arial" panose="020B0604020202020204" pitchFamily="34" charset="0"/>
              </a:rPr>
              <a:t>)</a:t>
            </a:r>
            <a:endParaRPr lang="en-US" dirty="0"/>
          </a:p>
          <a:p>
            <a:endParaRPr lang="en-US" dirty="0"/>
          </a:p>
        </p:txBody>
      </p:sp>
      <p:sp>
        <p:nvSpPr>
          <p:cNvPr id="8" name="Flowchart: Collate 7">
            <a:extLst>
              <a:ext uri="{FF2B5EF4-FFF2-40B4-BE49-F238E27FC236}">
                <a16:creationId xmlns:a16="http://schemas.microsoft.com/office/drawing/2014/main" id="{30E4B758-BC7A-4364-850B-67A078C11BB8}"/>
              </a:ext>
            </a:extLst>
          </p:cNvPr>
          <p:cNvSpPr/>
          <p:nvPr/>
        </p:nvSpPr>
        <p:spPr>
          <a:xfrm rot="5400000">
            <a:off x="3948946" y="4860633"/>
            <a:ext cx="221734" cy="337066"/>
          </a:xfrm>
          <a:prstGeom prst="flowChartCol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351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0C07-D9DC-48CB-988E-444F57DC926A}"/>
              </a:ext>
            </a:extLst>
          </p:cNvPr>
          <p:cNvSpPr>
            <a:spLocks noGrp="1"/>
          </p:cNvSpPr>
          <p:nvPr>
            <p:ph type="title"/>
          </p:nvPr>
        </p:nvSpPr>
        <p:spPr>
          <a:xfrm>
            <a:off x="1295402" y="982132"/>
            <a:ext cx="9601196" cy="614893"/>
          </a:xfrm>
        </p:spPr>
        <p:txBody>
          <a:bodyPr>
            <a:normAutofit fontScale="90000"/>
          </a:bodyPr>
          <a:lstStyle/>
          <a:p>
            <a:r>
              <a:rPr lang="en-US" b="1" dirty="0"/>
              <a:t>SQL Queries Three Way Join Right Outer</a:t>
            </a:r>
            <a:br>
              <a:rPr lang="en-US" b="1" dirty="0"/>
            </a:br>
            <a:endParaRPr lang="en-US" b="1" dirty="0"/>
          </a:p>
        </p:txBody>
      </p:sp>
      <p:sp>
        <p:nvSpPr>
          <p:cNvPr id="3" name="Content Placeholder 2">
            <a:extLst>
              <a:ext uri="{FF2B5EF4-FFF2-40B4-BE49-F238E27FC236}">
                <a16:creationId xmlns:a16="http://schemas.microsoft.com/office/drawing/2014/main" id="{062D509E-F2FA-4DC8-B7D2-47DB930773C6}"/>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pic>
        <p:nvPicPr>
          <p:cNvPr id="5" name="Picture 4" descr="Text&#10;&#10;Description automatically generated with low confidence">
            <a:extLst>
              <a:ext uri="{FF2B5EF4-FFF2-40B4-BE49-F238E27FC236}">
                <a16:creationId xmlns:a16="http://schemas.microsoft.com/office/drawing/2014/main" id="{C27E008D-527B-4EA8-AB35-A29DAD9AF838}"/>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688079" y="2487373"/>
            <a:ext cx="7823200" cy="1720938"/>
          </a:xfrm>
          <a:prstGeom prst="rect">
            <a:avLst/>
          </a:prstGeom>
        </p:spPr>
      </p:pic>
      <p:sp>
        <p:nvSpPr>
          <p:cNvPr id="6" name="TextBox 5">
            <a:extLst>
              <a:ext uri="{FF2B5EF4-FFF2-40B4-BE49-F238E27FC236}">
                <a16:creationId xmlns:a16="http://schemas.microsoft.com/office/drawing/2014/main" id="{FA8FC89A-4AFF-4393-BCF7-99CA21EAC988}"/>
              </a:ext>
            </a:extLst>
          </p:cNvPr>
          <p:cNvSpPr txBox="1"/>
          <p:nvPr/>
        </p:nvSpPr>
        <p:spPr>
          <a:xfrm>
            <a:off x="873760" y="2443785"/>
            <a:ext cx="2529840" cy="2092881"/>
          </a:xfrm>
          <a:prstGeom prst="rect">
            <a:avLst/>
          </a:prstGeom>
          <a:noFill/>
        </p:spPr>
        <p:txBody>
          <a:bodyPr wrap="square" rtlCol="0">
            <a:spAutoFit/>
          </a:bodyPr>
          <a:lstStyle/>
          <a:p>
            <a:r>
              <a:rPr lang="en-US" sz="1600" b="1" dirty="0"/>
              <a:t>Q11. Select title, author name, category, issue date, </a:t>
            </a:r>
            <a:r>
              <a:rPr lang="en-US" sz="1600" b="1" dirty="0" err="1"/>
              <a:t>fname</a:t>
            </a:r>
            <a:r>
              <a:rPr lang="en-US" sz="1600" b="1" dirty="0"/>
              <a:t> from Books Natural join Borrows book where </a:t>
            </a:r>
            <a:r>
              <a:rPr lang="en-US" sz="1600" b="1" dirty="0" err="1"/>
              <a:t>isbn</a:t>
            </a:r>
            <a:r>
              <a:rPr lang="en-US" sz="1600" b="1" dirty="0"/>
              <a:t> equals book </a:t>
            </a:r>
            <a:r>
              <a:rPr lang="en-US" sz="1600" b="1" dirty="0" err="1"/>
              <a:t>isbn</a:t>
            </a:r>
            <a:r>
              <a:rPr lang="en-US" sz="1600" b="1" dirty="0"/>
              <a:t> and due date is greater than 2021-05-01</a:t>
            </a:r>
            <a:br>
              <a:rPr lang="en-US" b="1" dirty="0"/>
            </a:br>
            <a:endParaRPr lang="en-US" dirty="0"/>
          </a:p>
        </p:txBody>
      </p:sp>
      <p:sp>
        <p:nvSpPr>
          <p:cNvPr id="4" name="TextBox 3">
            <a:extLst>
              <a:ext uri="{FF2B5EF4-FFF2-40B4-BE49-F238E27FC236}">
                <a16:creationId xmlns:a16="http://schemas.microsoft.com/office/drawing/2014/main" id="{BA6223C4-7C54-4B0F-A795-9C4A4EA5FB69}"/>
              </a:ext>
            </a:extLst>
          </p:cNvPr>
          <p:cNvSpPr txBox="1"/>
          <p:nvPr/>
        </p:nvSpPr>
        <p:spPr>
          <a:xfrm>
            <a:off x="2479040" y="4138752"/>
            <a:ext cx="9123679" cy="2431435"/>
          </a:xfrm>
          <a:prstGeom prst="rect">
            <a:avLst/>
          </a:prstGeom>
          <a:noFill/>
        </p:spPr>
        <p:txBody>
          <a:bodyPr wrap="square" rtlCol="0">
            <a:spAutoFit/>
          </a:bodyPr>
          <a:lstStyle/>
          <a:p>
            <a:r>
              <a:rPr lang="en-US" b="1" dirty="0"/>
              <a:t>Relational Algebra Expression:</a:t>
            </a:r>
            <a:endParaRPr lang="en-US" sz="1600" dirty="0"/>
          </a:p>
          <a:p>
            <a:r>
              <a:rPr lang="en-US" sz="1600" dirty="0" err="1"/>
              <a:t>BRR_FNAME</a:t>
            </a:r>
            <a:r>
              <a:rPr lang="en-US" sz="1600" dirty="0" err="1">
                <a:sym typeface="Wingdings" panose="05000000000000000000" pitchFamily="2" charset="2"/>
              </a:rPr>
              <a:t>Teacher</a:t>
            </a:r>
            <a:r>
              <a:rPr lang="en-US" sz="1600" dirty="0">
                <a:sym typeface="Wingdings" panose="05000000000000000000" pitchFamily="2" charset="2"/>
              </a:rPr>
              <a:t>            </a:t>
            </a:r>
            <a:r>
              <a:rPr lang="en-US" sz="2800" dirty="0" err="1">
                <a:latin typeface="Arial" panose="020B0604020202020204" pitchFamily="34" charset="0"/>
              </a:rPr>
              <a:t>σ</a:t>
            </a:r>
            <a:r>
              <a:rPr lang="en-US" sz="1600" dirty="0" err="1">
                <a:sym typeface="Wingdings" panose="05000000000000000000" pitchFamily="2" charset="2"/>
              </a:rPr>
              <a:t>fname</a:t>
            </a:r>
            <a:r>
              <a:rPr lang="en-US" sz="1600" dirty="0">
                <a:sym typeface="Wingdings" panose="05000000000000000000" pitchFamily="2" charset="2"/>
              </a:rPr>
              <a:t>=</a:t>
            </a:r>
            <a:r>
              <a:rPr lang="en-US" sz="1600" dirty="0" err="1">
                <a:sym typeface="Wingdings" panose="05000000000000000000" pitchFamily="2" charset="2"/>
              </a:rPr>
              <a:t>fname</a:t>
            </a:r>
            <a:r>
              <a:rPr lang="en-US" sz="1600" dirty="0">
                <a:sym typeface="Wingdings" panose="05000000000000000000" pitchFamily="2" charset="2"/>
              </a:rPr>
              <a:t>(</a:t>
            </a:r>
            <a:r>
              <a:rPr lang="en-US" sz="1600" dirty="0" err="1">
                <a:sym typeface="Wingdings" panose="05000000000000000000" pitchFamily="2" charset="2"/>
              </a:rPr>
              <a:t>Borrows_Books</a:t>
            </a:r>
            <a:r>
              <a:rPr lang="en-US" sz="1600" dirty="0">
                <a:sym typeface="Wingdings" panose="05000000000000000000" pitchFamily="2" charset="2"/>
              </a:rPr>
              <a:t>)</a:t>
            </a:r>
          </a:p>
          <a:p>
            <a:r>
              <a:rPr lang="en-US" sz="1600" dirty="0" err="1">
                <a:sym typeface="Wingdings" panose="05000000000000000000" pitchFamily="2" charset="2"/>
              </a:rPr>
              <a:t>BKK_N_BRRKBorrow_Books</a:t>
            </a:r>
            <a:r>
              <a:rPr lang="en-US" sz="1600" dirty="0">
                <a:sym typeface="Wingdings" panose="05000000000000000000" pitchFamily="2" charset="2"/>
              </a:rPr>
              <a:t>  Books </a:t>
            </a:r>
            <a:r>
              <a:rPr lang="en-US" sz="2800" dirty="0" err="1">
                <a:latin typeface="Arial" panose="020B0604020202020204" pitchFamily="34" charset="0"/>
              </a:rPr>
              <a:t>σ</a:t>
            </a:r>
            <a:r>
              <a:rPr lang="en-US" sz="1600" dirty="0" err="1">
                <a:latin typeface="Arial" panose="020B0604020202020204" pitchFamily="34" charset="0"/>
                <a:sym typeface="Wingdings" panose="05000000000000000000" pitchFamily="2" charset="2"/>
              </a:rPr>
              <a:t>isbn</a:t>
            </a:r>
            <a:r>
              <a:rPr lang="en-US" sz="1600" dirty="0">
                <a:sym typeface="Wingdings" panose="05000000000000000000" pitchFamily="2" charset="2"/>
              </a:rPr>
              <a:t>=</a:t>
            </a:r>
            <a:r>
              <a:rPr lang="en-US" sz="1600" dirty="0" err="1">
                <a:sym typeface="Wingdings" panose="05000000000000000000" pitchFamily="2" charset="2"/>
              </a:rPr>
              <a:t>book_isbn</a:t>
            </a:r>
            <a:r>
              <a:rPr lang="en-US" sz="1600" dirty="0">
                <a:sym typeface="Wingdings" panose="05000000000000000000" pitchFamily="2" charset="2"/>
              </a:rPr>
              <a:t>(</a:t>
            </a:r>
            <a:r>
              <a:rPr lang="en-US" sz="1600" dirty="0" err="1">
                <a:sym typeface="Wingdings" panose="05000000000000000000" pitchFamily="2" charset="2"/>
              </a:rPr>
              <a:t>Borrow_Books,Books</a:t>
            </a:r>
            <a:r>
              <a:rPr lang="en-US" sz="1600" dirty="0">
                <a:sym typeface="Wingdings" panose="05000000000000000000" pitchFamily="2" charset="2"/>
              </a:rPr>
              <a:t>)</a:t>
            </a:r>
          </a:p>
          <a:p>
            <a:r>
              <a:rPr lang="en-US" sz="1600" dirty="0">
                <a:sym typeface="Wingdings" panose="05000000000000000000" pitchFamily="2" charset="2"/>
              </a:rPr>
              <a:t>BRR_FNM_N_BKK_BKK(</a:t>
            </a:r>
            <a:r>
              <a:rPr lang="en-US" sz="1600" dirty="0"/>
              <a:t>BRR_FNAME </a:t>
            </a:r>
            <a:r>
              <a:rPr lang="en-US" sz="1600" b="1" dirty="0">
                <a:effectLst/>
                <a:latin typeface="Calibri" panose="020F0502020204030204" pitchFamily="34" charset="0"/>
                <a:ea typeface="Calibri" panose="020F0502020204030204" pitchFamily="34" charset="0"/>
              </a:rPr>
              <a:t>∪</a:t>
            </a:r>
            <a:r>
              <a:rPr lang="en-US" sz="1600" dirty="0">
                <a:sym typeface="Wingdings" panose="05000000000000000000" pitchFamily="2" charset="2"/>
              </a:rPr>
              <a:t> BKK_N_BRRK)</a:t>
            </a:r>
          </a:p>
          <a:p>
            <a:r>
              <a:rPr lang="en-US" sz="1600" dirty="0">
                <a:sym typeface="Wingdings" panose="05000000000000000000" pitchFamily="2" charset="2"/>
              </a:rPr>
              <a:t>BKK_REC</a:t>
            </a:r>
            <a:r>
              <a:rPr lang="en-US" sz="1600" dirty="0">
                <a:latin typeface="Arial" panose="020B0604020202020204" pitchFamily="34" charset="0"/>
              </a:rPr>
              <a:t> </a:t>
            </a:r>
            <a:r>
              <a:rPr lang="en-US" sz="2800" dirty="0">
                <a:latin typeface="Arial" panose="020B0604020202020204" pitchFamily="34" charset="0"/>
              </a:rPr>
              <a:t>σ</a:t>
            </a:r>
            <a:r>
              <a:rPr lang="en-US" sz="1600" dirty="0">
                <a:latin typeface="Arial" panose="020B0604020202020204" pitchFamily="34" charset="0"/>
              </a:rPr>
              <a:t> date &gt;’2021-06-07’(Students)</a:t>
            </a:r>
            <a:endParaRPr lang="en-US" sz="1600" dirty="0">
              <a:sym typeface="Wingdings" panose="05000000000000000000" pitchFamily="2" charset="2"/>
            </a:endParaRPr>
          </a:p>
          <a:p>
            <a:r>
              <a:rPr lang="en-US" sz="1600" dirty="0">
                <a:latin typeface="Arial" panose="020B0604020202020204" pitchFamily="34" charset="0"/>
              </a:rPr>
              <a:t>Result</a:t>
            </a:r>
            <a:r>
              <a:rPr lang="en-US" sz="1600" dirty="0">
                <a:latin typeface="Arial" panose="020B0604020202020204" pitchFamily="34" charset="0"/>
                <a:sym typeface="Wingdings" panose="05000000000000000000" pitchFamily="2" charset="2"/>
              </a:rPr>
              <a:t> </a:t>
            </a:r>
            <a:r>
              <a:rPr lang="el-GR" sz="1600" dirty="0">
                <a:latin typeface="Arial" panose="020B0604020202020204" pitchFamily="34" charset="0"/>
              </a:rPr>
              <a:t>Π</a:t>
            </a:r>
            <a:r>
              <a:rPr lang="en-US" sz="1600" dirty="0">
                <a:latin typeface="Arial" panose="020B0604020202020204" pitchFamily="34" charset="0"/>
              </a:rPr>
              <a:t> </a:t>
            </a:r>
            <a:r>
              <a:rPr lang="en-US" sz="1600" dirty="0" err="1">
                <a:latin typeface="Arial" panose="020B0604020202020204" pitchFamily="34" charset="0"/>
              </a:rPr>
              <a:t>book_isbn,issue_date,fname,lname,class</a:t>
            </a:r>
            <a:r>
              <a:rPr lang="en-US" sz="1600" dirty="0">
                <a:latin typeface="Arial" panose="020B0604020202020204" pitchFamily="34" charset="0"/>
              </a:rPr>
              <a:t> (</a:t>
            </a:r>
            <a:r>
              <a:rPr lang="en-US" sz="1600" dirty="0">
                <a:sym typeface="Wingdings" panose="05000000000000000000" pitchFamily="2" charset="2"/>
              </a:rPr>
              <a:t>BRR_FNM_N_BKK_BKK </a:t>
            </a:r>
            <a:r>
              <a:rPr lang="en-US" sz="1600" b="1" dirty="0">
                <a:effectLst/>
                <a:latin typeface="Calibri" panose="020F0502020204030204" pitchFamily="34" charset="0"/>
                <a:ea typeface="Calibri" panose="020F0502020204030204" pitchFamily="34" charset="0"/>
              </a:rPr>
              <a:t>∪</a:t>
            </a:r>
            <a:r>
              <a:rPr lang="en-US" sz="1600" dirty="0">
                <a:sym typeface="Wingdings" panose="05000000000000000000" pitchFamily="2" charset="2"/>
              </a:rPr>
              <a:t> BKK_REC</a:t>
            </a:r>
            <a:r>
              <a:rPr lang="en-US" sz="1600" b="1" dirty="0">
                <a:effectLst/>
                <a:latin typeface="Calibri" panose="020F0502020204030204" pitchFamily="34" charset="0"/>
                <a:ea typeface="Calibri" panose="020F0502020204030204" pitchFamily="34" charset="0"/>
              </a:rPr>
              <a:t> </a:t>
            </a:r>
            <a:r>
              <a:rPr lang="en-US" sz="1600" dirty="0">
                <a:latin typeface="Arial" panose="020B0604020202020204" pitchFamily="34" charset="0"/>
              </a:rPr>
              <a:t>)</a:t>
            </a:r>
            <a:endParaRPr lang="en-US" sz="1600" dirty="0"/>
          </a:p>
          <a:p>
            <a:endParaRPr lang="en-US" dirty="0"/>
          </a:p>
        </p:txBody>
      </p:sp>
      <p:sp>
        <p:nvSpPr>
          <p:cNvPr id="7" name="Flowchart: Collate 6">
            <a:extLst>
              <a:ext uri="{FF2B5EF4-FFF2-40B4-BE49-F238E27FC236}">
                <a16:creationId xmlns:a16="http://schemas.microsoft.com/office/drawing/2014/main" id="{5B95706B-53CB-48A7-A5FF-2E87F15FE775}"/>
              </a:ext>
            </a:extLst>
          </p:cNvPr>
          <p:cNvSpPr/>
          <p:nvPr/>
        </p:nvSpPr>
        <p:spPr>
          <a:xfrm rot="5400000">
            <a:off x="4771906" y="4586008"/>
            <a:ext cx="221734" cy="337066"/>
          </a:xfrm>
          <a:prstGeom prst="flowChartCol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4347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AE2F-F741-47A2-B175-6FF81D7B67F8}"/>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87AFD8B4-9517-4637-BE9C-87622DD77E8C}"/>
              </a:ext>
            </a:extLst>
          </p:cNvPr>
          <p:cNvSpPr>
            <a:spLocks noGrp="1"/>
          </p:cNvSpPr>
          <p:nvPr>
            <p:ph idx="1"/>
          </p:nvPr>
        </p:nvSpPr>
        <p:spPr>
          <a:xfrm>
            <a:off x="1295401" y="2423160"/>
            <a:ext cx="9601196" cy="377952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With the help of Secondary School Library Management, schools can have an organized system which showcase  various major entities present in a School Library System.</a:t>
            </a:r>
          </a:p>
          <a:p>
            <a:pPr marL="0" indent="0">
              <a:buNone/>
            </a:pPr>
            <a:r>
              <a:rPr lang="en-US" sz="2000" dirty="0">
                <a:latin typeface="Times New Roman" panose="02020603050405020304" pitchFamily="18" charset="0"/>
                <a:cs typeface="Times New Roman" panose="02020603050405020304" pitchFamily="18" charset="0"/>
              </a:rPr>
              <a:t>It keeps records of items borrowed from the Library which include:</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Students Information</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 Teachers Information</a:t>
            </a:r>
          </a:p>
          <a:p>
            <a:pPr marL="0" indent="0">
              <a:buNone/>
            </a:pPr>
            <a:r>
              <a:rPr lang="en-US" sz="2000" dirty="0">
                <a:latin typeface="Times New Roman" panose="02020603050405020304" pitchFamily="18" charset="0"/>
                <a:cs typeface="Times New Roman" panose="02020603050405020304" pitchFamily="18" charset="0"/>
              </a:rPr>
              <a:t>It is mostly students and teachers who borrows book from Library and most often, students don’t return book after borrowing it but with the help of this system, a Library can have an accurate information of all students and teachers  who borrowed books from the Library and by that, it will become much easier to make follow up on them for the return of items to the Library</a:t>
            </a:r>
            <a:r>
              <a:rPr lang="en-US" sz="2000" dirty="0"/>
              <a:t>. </a:t>
            </a:r>
          </a:p>
        </p:txBody>
      </p:sp>
    </p:spTree>
    <p:extLst>
      <p:ext uri="{BB962C8B-B14F-4D97-AF65-F5344CB8AC3E}">
        <p14:creationId xmlns:p14="http://schemas.microsoft.com/office/powerpoint/2010/main" val="2324752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656-9087-4E88-8D27-C13F4B77DB9B}"/>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5406AB35-379E-4A7D-A1AD-2D933C1EDED7}"/>
              </a:ext>
            </a:extLst>
          </p:cNvPr>
          <p:cNvSpPr>
            <a:spLocks noGrp="1"/>
          </p:cNvSpPr>
          <p:nvPr>
            <p:ph idx="1"/>
          </p:nvPr>
        </p:nvSpPr>
        <p:spPr/>
        <p:txBody>
          <a:bodyPr/>
          <a:lstStyle/>
          <a:p>
            <a:pPr>
              <a:buFont typeface="Wingdings" panose="05000000000000000000" pitchFamily="2" charset="2"/>
              <a:buChar char="q"/>
            </a:pPr>
            <a:endParaRPr lang="en-US" dirty="0"/>
          </a:p>
          <a:p>
            <a:pPr>
              <a:buFont typeface="Wingdings" panose="05000000000000000000" pitchFamily="2" charset="2"/>
              <a:buChar char="q"/>
            </a:pPr>
            <a:endParaRPr lang="en-US" sz="2800" dirty="0"/>
          </a:p>
          <a:p>
            <a:pPr>
              <a:buFont typeface="Wingdings" panose="05000000000000000000" pitchFamily="2" charset="2"/>
              <a:buChar char="q"/>
            </a:pPr>
            <a:r>
              <a:rPr lang="en-US" sz="2800" b="1" dirty="0"/>
              <a:t>Fundamental of Database System 7</a:t>
            </a:r>
            <a:r>
              <a:rPr lang="en-US" sz="2800" b="1" baseline="30000" dirty="0"/>
              <a:t>th</a:t>
            </a:r>
            <a:r>
              <a:rPr lang="en-US" sz="2800" b="1" dirty="0"/>
              <a:t> Edition. Elmasri  Navathe</a:t>
            </a:r>
          </a:p>
          <a:p>
            <a:pPr>
              <a:buFont typeface="Wingdings" panose="05000000000000000000" pitchFamily="2" charset="2"/>
              <a:buChar char="q"/>
            </a:pPr>
            <a:endParaRPr lang="en-US" sz="2800" dirty="0"/>
          </a:p>
          <a:p>
            <a:pPr>
              <a:buFont typeface="Wingdings" panose="05000000000000000000" pitchFamily="2" charset="2"/>
              <a:buChar char="q"/>
            </a:pPr>
            <a:r>
              <a:rPr lang="en-US" sz="2800" b="1" dirty="0"/>
              <a:t>Allen Beaulieu Learning 2</a:t>
            </a:r>
            <a:r>
              <a:rPr lang="en-US" sz="2800" b="1" baseline="30000" dirty="0"/>
              <a:t>nd</a:t>
            </a:r>
            <a:r>
              <a:rPr lang="en-US" sz="2800" b="1" dirty="0"/>
              <a:t> Edition.  Allen Beaulieu</a:t>
            </a:r>
          </a:p>
          <a:p>
            <a:pPr marL="0" indent="0">
              <a:buNone/>
            </a:pPr>
            <a:endParaRPr lang="en-US" dirty="0"/>
          </a:p>
        </p:txBody>
      </p:sp>
    </p:spTree>
    <p:extLst>
      <p:ext uri="{BB962C8B-B14F-4D97-AF65-F5344CB8AC3E}">
        <p14:creationId xmlns:p14="http://schemas.microsoft.com/office/powerpoint/2010/main" val="3769275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Smiling face outline with solid fill">
            <a:extLst>
              <a:ext uri="{FF2B5EF4-FFF2-40B4-BE49-F238E27FC236}">
                <a16:creationId xmlns:a16="http://schemas.microsoft.com/office/drawing/2014/main" id="{35C86567-4E33-4397-851D-A9F326A0CD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9040" y="2423160"/>
            <a:ext cx="4251960" cy="3215640"/>
          </a:xfrm>
          <a:prstGeom prst="rect">
            <a:avLst/>
          </a:prstGeom>
        </p:spPr>
      </p:pic>
    </p:spTree>
    <p:extLst>
      <p:ext uri="{BB962C8B-B14F-4D97-AF65-F5344CB8AC3E}">
        <p14:creationId xmlns:p14="http://schemas.microsoft.com/office/powerpoint/2010/main" val="11132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E17B-E9C9-436E-9517-3D2EEC7D918F}"/>
              </a:ext>
            </a:extLst>
          </p:cNvPr>
          <p:cNvSpPr>
            <a:spLocks noGrp="1"/>
          </p:cNvSpPr>
          <p:nvPr>
            <p:ph type="title"/>
          </p:nvPr>
        </p:nvSpPr>
        <p:spPr>
          <a:xfrm>
            <a:off x="3480061" y="976160"/>
            <a:ext cx="3964251" cy="2237925"/>
          </a:xfrm>
        </p:spPr>
        <p:txBody>
          <a:bodyPr>
            <a:normAutofit/>
          </a:bodyPr>
          <a:lstStyle/>
          <a:p>
            <a:r>
              <a:rPr lang="en-US" sz="5100" dirty="0"/>
              <a:t>Introduction</a:t>
            </a:r>
          </a:p>
        </p:txBody>
      </p:sp>
      <p:sp>
        <p:nvSpPr>
          <p:cNvPr id="3" name="Content Placeholder 2">
            <a:extLst>
              <a:ext uri="{FF2B5EF4-FFF2-40B4-BE49-F238E27FC236}">
                <a16:creationId xmlns:a16="http://schemas.microsoft.com/office/drawing/2014/main" id="{EE32FE8A-CEDA-4C14-BE20-0DE75EEE21DC}"/>
              </a:ext>
            </a:extLst>
          </p:cNvPr>
          <p:cNvSpPr>
            <a:spLocks noGrp="1"/>
          </p:cNvSpPr>
          <p:nvPr>
            <p:ph idx="1"/>
          </p:nvPr>
        </p:nvSpPr>
        <p:spPr>
          <a:xfrm>
            <a:off x="955040" y="2614676"/>
            <a:ext cx="6405880" cy="3267164"/>
          </a:xfrm>
        </p:spPr>
        <p:txBody>
          <a:bodyPr>
            <a:normAutofit/>
          </a:bodyPr>
          <a:lstStyle/>
          <a:p>
            <a:pPr algn="just">
              <a:lnSpc>
                <a:spcPct val="90000"/>
              </a:lnSpc>
            </a:pPr>
            <a:r>
              <a:rPr lang="en-US" sz="2000" b="1" dirty="0"/>
              <a:t>Secondary School Record Management System </a:t>
            </a:r>
            <a:r>
              <a:rPr lang="en-US" sz="2000" dirty="0"/>
              <a:t>is a system that stores the data of various entities in a school library.</a:t>
            </a:r>
          </a:p>
          <a:p>
            <a:pPr algn="just">
              <a:lnSpc>
                <a:spcPct val="90000"/>
              </a:lnSpc>
            </a:pPr>
            <a:r>
              <a:rPr lang="en-US" sz="2000" dirty="0"/>
              <a:t> It highlights various entities and the relationship along side the cardinality ratio that exists amongst them.</a:t>
            </a:r>
          </a:p>
          <a:p>
            <a:pPr algn="just">
              <a:lnSpc>
                <a:spcPct val="90000"/>
              </a:lnSpc>
            </a:pPr>
            <a:r>
              <a:rPr lang="en-US" sz="2000" dirty="0"/>
              <a:t> Major entities highlighted in this system are the </a:t>
            </a:r>
            <a:r>
              <a:rPr lang="en-US" sz="2000" b="1" dirty="0"/>
              <a:t>Books</a:t>
            </a:r>
            <a:r>
              <a:rPr lang="en-US" sz="2000" dirty="0"/>
              <a:t>, </a:t>
            </a:r>
            <a:r>
              <a:rPr lang="en-US" sz="2000" b="1" dirty="0"/>
              <a:t>Newspapers and journal</a:t>
            </a:r>
            <a:r>
              <a:rPr lang="en-US" sz="2000" dirty="0"/>
              <a:t>, </a:t>
            </a:r>
            <a:r>
              <a:rPr lang="en-US" sz="2000" b="1" dirty="0"/>
              <a:t>Electronic assets</a:t>
            </a:r>
            <a:r>
              <a:rPr lang="en-US" sz="2000" dirty="0"/>
              <a:t>, </a:t>
            </a:r>
            <a:r>
              <a:rPr lang="en-US" sz="2000" b="1" dirty="0"/>
              <a:t>students</a:t>
            </a:r>
            <a:r>
              <a:rPr lang="en-US" sz="2000" dirty="0"/>
              <a:t>, and </a:t>
            </a:r>
            <a:r>
              <a:rPr lang="en-US" sz="2000" b="1" dirty="0"/>
              <a:t>teachers</a:t>
            </a:r>
            <a:r>
              <a:rPr lang="en-US" sz="2000" dirty="0"/>
              <a:t> who sometimes borrow these items from the library.</a:t>
            </a:r>
          </a:p>
        </p:txBody>
      </p:sp>
      <p:pic>
        <p:nvPicPr>
          <p:cNvPr id="7" name="Graphic 6" descr="Books on shelf outline">
            <a:extLst>
              <a:ext uri="{FF2B5EF4-FFF2-40B4-BE49-F238E27FC236}">
                <a16:creationId xmlns:a16="http://schemas.microsoft.com/office/drawing/2014/main" id="{B91DCC2C-DE69-8645-B001-D457A1D052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195076" y="1935480"/>
            <a:ext cx="4296880" cy="4278464"/>
          </a:xfrm>
          <a:prstGeom prst="rect">
            <a:avLst/>
          </a:prstGeom>
        </p:spPr>
      </p:pic>
    </p:spTree>
    <p:extLst>
      <p:ext uri="{BB962C8B-B14F-4D97-AF65-F5344CB8AC3E}">
        <p14:creationId xmlns:p14="http://schemas.microsoft.com/office/powerpoint/2010/main" val="425433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9D2C-2400-4E5E-8B3A-D8997AFD7D2E}"/>
              </a:ext>
            </a:extLst>
          </p:cNvPr>
          <p:cNvSpPr>
            <a:spLocks noGrp="1"/>
          </p:cNvSpPr>
          <p:nvPr>
            <p:ph type="title"/>
          </p:nvPr>
        </p:nvSpPr>
        <p:spPr>
          <a:xfrm>
            <a:off x="223520" y="1613408"/>
            <a:ext cx="10634472" cy="779272"/>
          </a:xfrm>
        </p:spPr>
        <p:txBody>
          <a:bodyPr/>
          <a:lstStyle/>
          <a:p>
            <a:r>
              <a:rPr lang="en-US" sz="2800" b="1" dirty="0"/>
              <a:t>Definition and Usage of ER Diagrams</a:t>
            </a:r>
          </a:p>
        </p:txBody>
      </p:sp>
      <p:sp>
        <p:nvSpPr>
          <p:cNvPr id="3" name="Content Placeholder 2">
            <a:extLst>
              <a:ext uri="{FF2B5EF4-FFF2-40B4-BE49-F238E27FC236}">
                <a16:creationId xmlns:a16="http://schemas.microsoft.com/office/drawing/2014/main" id="{C5C8D294-A8C5-4D36-851E-983D97991DC5}"/>
              </a:ext>
            </a:extLst>
          </p:cNvPr>
          <p:cNvSpPr>
            <a:spLocks noGrp="1"/>
          </p:cNvSpPr>
          <p:nvPr>
            <p:ph idx="1"/>
          </p:nvPr>
        </p:nvSpPr>
        <p:spPr>
          <a:xfrm>
            <a:off x="842504" y="2392680"/>
            <a:ext cx="10506991" cy="4325111"/>
          </a:xfrm>
        </p:spPr>
        <p:txBody>
          <a:bodyPr/>
          <a:lstStyle/>
          <a:p>
            <a:r>
              <a:rPr lang="en-US" dirty="0"/>
              <a:t>What is ER Diagram?</a:t>
            </a:r>
          </a:p>
          <a:p>
            <a:r>
              <a:rPr lang="en-US" dirty="0"/>
              <a:t>ER diagrams are used to sketch out the design of a database. By defining the entities, their attributes and showing the relationship between them, and ER diagram illustrates the logical structure of  databases. ER diagrams are created based on three basic concepts:</a:t>
            </a:r>
          </a:p>
          <a:p>
            <a:r>
              <a:rPr lang="en-US" dirty="0"/>
              <a:t> Entities, Attributes and Relationship.</a:t>
            </a:r>
          </a:p>
        </p:txBody>
      </p:sp>
      <p:graphicFrame>
        <p:nvGraphicFramePr>
          <p:cNvPr id="5" name="Diagram 4">
            <a:extLst>
              <a:ext uri="{FF2B5EF4-FFF2-40B4-BE49-F238E27FC236}">
                <a16:creationId xmlns:a16="http://schemas.microsoft.com/office/drawing/2014/main" id="{86FC435C-CE78-49FB-A749-F8FD806D09E3}"/>
              </a:ext>
            </a:extLst>
          </p:cNvPr>
          <p:cNvGraphicFramePr/>
          <p:nvPr>
            <p:extLst>
              <p:ext uri="{D42A27DB-BD31-4B8C-83A1-F6EECF244321}">
                <p14:modId xmlns:p14="http://schemas.microsoft.com/office/powerpoint/2010/main" val="2097180577"/>
              </p:ext>
            </p:extLst>
          </p:nvPr>
        </p:nvGraphicFramePr>
        <p:xfrm>
          <a:off x="6914656" y="4130040"/>
          <a:ext cx="3084336" cy="2044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133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F3C4-22E2-424C-ADDF-5C9533FBB1EA}"/>
              </a:ext>
            </a:extLst>
          </p:cNvPr>
          <p:cNvSpPr>
            <a:spLocks noGrp="1"/>
          </p:cNvSpPr>
          <p:nvPr>
            <p:ph type="title"/>
          </p:nvPr>
        </p:nvSpPr>
        <p:spPr>
          <a:xfrm>
            <a:off x="482600" y="978408"/>
            <a:ext cx="10634472" cy="779272"/>
          </a:xfrm>
        </p:spPr>
        <p:txBody>
          <a:bodyPr/>
          <a:lstStyle/>
          <a:p>
            <a:r>
              <a:rPr lang="en-US" sz="2800" b="1" dirty="0"/>
              <a:t>Why Use ER Diagrams?</a:t>
            </a:r>
          </a:p>
        </p:txBody>
      </p:sp>
      <p:sp>
        <p:nvSpPr>
          <p:cNvPr id="3" name="Content Placeholder 2">
            <a:extLst>
              <a:ext uri="{FF2B5EF4-FFF2-40B4-BE49-F238E27FC236}">
                <a16:creationId xmlns:a16="http://schemas.microsoft.com/office/drawing/2014/main" id="{8FFC1302-63D7-4CD0-8AA3-1B478ACEF004}"/>
              </a:ext>
            </a:extLst>
          </p:cNvPr>
          <p:cNvSpPr>
            <a:spLocks noGrp="1"/>
          </p:cNvSpPr>
          <p:nvPr>
            <p:ph idx="1"/>
          </p:nvPr>
        </p:nvSpPr>
        <p:spPr>
          <a:xfrm>
            <a:off x="842504" y="2062480"/>
            <a:ext cx="10506991" cy="4121911"/>
          </a:xfrm>
        </p:spPr>
        <p:style>
          <a:lnRef idx="2">
            <a:schemeClr val="accent4"/>
          </a:lnRef>
          <a:fillRef idx="1">
            <a:schemeClr val="lt1"/>
          </a:fillRef>
          <a:effectRef idx="0">
            <a:schemeClr val="accent4"/>
          </a:effectRef>
          <a:fontRef idx="minor">
            <a:schemeClr val="dk1"/>
          </a:fontRef>
        </p:style>
        <p:txBody>
          <a:bodyPr/>
          <a:lstStyle/>
          <a:p>
            <a:pPr marL="800100" lvl="1" indent="-342900">
              <a:buFont typeface="Wingdings" panose="05000000000000000000" pitchFamily="2" charset="2"/>
              <a:buChar char="§"/>
            </a:pPr>
            <a:r>
              <a:rPr lang="en-US" dirty="0"/>
              <a:t>It helps you to define terms related to Entity relationship modeling</a:t>
            </a:r>
          </a:p>
          <a:p>
            <a:pPr marL="342900" indent="-342900">
              <a:buFont typeface="Wingdings" panose="05000000000000000000" pitchFamily="2" charset="2"/>
              <a:buChar char="§"/>
            </a:pPr>
            <a:r>
              <a:rPr lang="en-US" dirty="0"/>
              <a:t>It provides a preview of how all the tables should connect, what fields are going to be on each table</a:t>
            </a:r>
          </a:p>
          <a:p>
            <a:pPr marL="342900" indent="-342900">
              <a:buFont typeface="Wingdings" panose="05000000000000000000" pitchFamily="2" charset="2"/>
              <a:buChar char="§"/>
            </a:pPr>
            <a:r>
              <a:rPr lang="en-US" dirty="0"/>
              <a:t>It helps to describe entities, attributes and relationships</a:t>
            </a:r>
          </a:p>
          <a:p>
            <a:pPr marL="342900" indent="-342900">
              <a:buFont typeface="Wingdings" panose="05000000000000000000" pitchFamily="2" charset="2"/>
              <a:buChar char="§"/>
            </a:pPr>
            <a:r>
              <a:rPr lang="en-US" dirty="0"/>
              <a:t>ER diagrams are translatable into relational tables which allow you to build databases quickly.</a:t>
            </a:r>
          </a:p>
          <a:p>
            <a:pPr marL="342900" indent="-342900">
              <a:buFont typeface="Wingdings" panose="05000000000000000000" pitchFamily="2" charset="2"/>
              <a:buChar char="§"/>
            </a:pPr>
            <a:r>
              <a:rPr lang="en-US" dirty="0"/>
              <a:t>ER diagrams can be used by database designers as a blueprint for implementing data in specific software application.</a:t>
            </a:r>
          </a:p>
        </p:txBody>
      </p:sp>
    </p:spTree>
    <p:extLst>
      <p:ext uri="{BB962C8B-B14F-4D97-AF65-F5344CB8AC3E}">
        <p14:creationId xmlns:p14="http://schemas.microsoft.com/office/powerpoint/2010/main" val="408104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8" name="Content Placeholder 17" descr="Diagram&#10;&#10;Description automatically generated">
            <a:extLst>
              <a:ext uri="{FF2B5EF4-FFF2-40B4-BE49-F238E27FC236}">
                <a16:creationId xmlns:a16="http://schemas.microsoft.com/office/drawing/2014/main" id="{5CD3E033-225C-4EF7-AEC2-6AAD4E35C3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1" y="548640"/>
            <a:ext cx="9223512" cy="5715000"/>
          </a:xfrm>
        </p:spPr>
      </p:pic>
      <p:sp>
        <p:nvSpPr>
          <p:cNvPr id="20" name="TextBox 19">
            <a:extLst>
              <a:ext uri="{FF2B5EF4-FFF2-40B4-BE49-F238E27FC236}">
                <a16:creationId xmlns:a16="http://schemas.microsoft.com/office/drawing/2014/main" id="{11FEA77A-7870-4EE5-A437-14D93D486C6F}"/>
              </a:ext>
            </a:extLst>
          </p:cNvPr>
          <p:cNvSpPr txBox="1"/>
          <p:nvPr/>
        </p:nvSpPr>
        <p:spPr>
          <a:xfrm>
            <a:off x="9311640" y="5273040"/>
            <a:ext cx="1813560" cy="707886"/>
          </a:xfrm>
          <a:prstGeom prst="rect">
            <a:avLst/>
          </a:prstGeom>
          <a:noFill/>
        </p:spPr>
        <p:txBody>
          <a:bodyPr wrap="square" rtlCol="0">
            <a:spAutoFit/>
          </a:bodyPr>
          <a:lstStyle/>
          <a:p>
            <a:r>
              <a:rPr lang="en-US" sz="2000" b="1" dirty="0"/>
              <a:t>Conceptual Design</a:t>
            </a:r>
          </a:p>
        </p:txBody>
      </p:sp>
    </p:spTree>
    <p:extLst>
      <p:ext uri="{BB962C8B-B14F-4D97-AF65-F5344CB8AC3E}">
        <p14:creationId xmlns:p14="http://schemas.microsoft.com/office/powerpoint/2010/main" val="178515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916FDA2-EF99-466C-AB72-40B7792486F9}"/>
              </a:ext>
            </a:extLst>
          </p:cNvPr>
          <p:cNvSpPr txBox="1"/>
          <p:nvPr/>
        </p:nvSpPr>
        <p:spPr>
          <a:xfrm>
            <a:off x="1117600" y="126709"/>
            <a:ext cx="7513983" cy="369332"/>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ER DIAGRAM Secondary School Library Management System</a:t>
            </a:r>
          </a:p>
        </p:txBody>
      </p:sp>
      <p:pic>
        <p:nvPicPr>
          <p:cNvPr id="5" name="Picture 4" descr="Diagram, schematic&#10;&#10;Description automatically generated">
            <a:extLst>
              <a:ext uri="{FF2B5EF4-FFF2-40B4-BE49-F238E27FC236}">
                <a16:creationId xmlns:a16="http://schemas.microsoft.com/office/drawing/2014/main" id="{29CD9321-0FA0-4F6C-A204-063A114CD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 y="609600"/>
            <a:ext cx="10800080" cy="5628640"/>
          </a:xfrm>
          <a:prstGeom prst="rect">
            <a:avLst/>
          </a:prstGeom>
        </p:spPr>
      </p:pic>
    </p:spTree>
    <p:extLst>
      <p:ext uri="{BB962C8B-B14F-4D97-AF65-F5344CB8AC3E}">
        <p14:creationId xmlns:p14="http://schemas.microsoft.com/office/powerpoint/2010/main" val="258337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F49-7395-4A26-A4BD-309EDFD1B09F}"/>
              </a:ext>
            </a:extLst>
          </p:cNvPr>
          <p:cNvSpPr>
            <a:spLocks noGrp="1"/>
          </p:cNvSpPr>
          <p:nvPr>
            <p:ph type="title"/>
          </p:nvPr>
        </p:nvSpPr>
        <p:spPr>
          <a:xfrm>
            <a:off x="1295402" y="1714316"/>
            <a:ext cx="9601196" cy="647884"/>
          </a:xfrm>
        </p:spPr>
        <p:txBody>
          <a:bodyPr>
            <a:normAutofit fontScale="90000"/>
          </a:bodyPr>
          <a:lstStyle/>
          <a:p>
            <a:r>
              <a:rPr lang="en-US" b="1" dirty="0"/>
              <a:t>Secondary School ER diagram Explanation</a:t>
            </a:r>
          </a:p>
        </p:txBody>
      </p:sp>
      <p:sp>
        <p:nvSpPr>
          <p:cNvPr id="3" name="Content Placeholder 2">
            <a:extLst>
              <a:ext uri="{FF2B5EF4-FFF2-40B4-BE49-F238E27FC236}">
                <a16:creationId xmlns:a16="http://schemas.microsoft.com/office/drawing/2014/main" id="{062EF523-F3A3-49F4-B9C0-420AD74DBE4A}"/>
              </a:ext>
            </a:extLst>
          </p:cNvPr>
          <p:cNvSpPr>
            <a:spLocks noGrp="1"/>
          </p:cNvSpPr>
          <p:nvPr>
            <p:ph idx="1"/>
          </p:nvPr>
        </p:nvSpPr>
        <p:spPr>
          <a:xfrm>
            <a:off x="1295402" y="2362200"/>
            <a:ext cx="9601196" cy="4184374"/>
          </a:xfrm>
        </p:spPr>
        <p:txBody>
          <a:bodyPr>
            <a:normAutofit/>
          </a:bodyPr>
          <a:lstStyle/>
          <a:p>
            <a:r>
              <a:rPr lang="en-US" b="1" dirty="0"/>
              <a:t>Book</a:t>
            </a:r>
            <a:r>
              <a:rPr lang="en-US" dirty="0"/>
              <a:t>-title, isbn, category, author, name, publisher</a:t>
            </a:r>
          </a:p>
          <a:p>
            <a:r>
              <a:rPr lang="en-US" b="1" dirty="0"/>
              <a:t>Newspaper/Journal</a:t>
            </a:r>
            <a:r>
              <a:rPr lang="en-US" dirty="0"/>
              <a:t>-title, subject, date</a:t>
            </a:r>
          </a:p>
          <a:p>
            <a:r>
              <a:rPr lang="en-US" b="1" dirty="0"/>
              <a:t>Electronic_Assests</a:t>
            </a:r>
            <a:r>
              <a:rPr lang="en-US" dirty="0"/>
              <a:t>- file_name, file_type, duration</a:t>
            </a:r>
          </a:p>
          <a:p>
            <a:r>
              <a:rPr lang="en-US" b="1" dirty="0"/>
              <a:t>Publisher</a:t>
            </a:r>
            <a:r>
              <a:rPr lang="en-US" dirty="0"/>
              <a:t>- book_title, publisher_name, address, book_category, book_isbn</a:t>
            </a:r>
          </a:p>
          <a:p>
            <a:r>
              <a:rPr lang="en-US" b="1" dirty="0"/>
              <a:t>Teacher</a:t>
            </a:r>
            <a:r>
              <a:rPr lang="en-US" dirty="0"/>
              <a:t>- teacher_id, fname, lname, address, class</a:t>
            </a:r>
          </a:p>
          <a:p>
            <a:r>
              <a:rPr lang="en-US" b="1" dirty="0"/>
              <a:t>Student</a:t>
            </a:r>
            <a:r>
              <a:rPr lang="en-US" dirty="0"/>
              <a:t>- student_id, fname, lname, address, class</a:t>
            </a:r>
          </a:p>
          <a:p>
            <a:pPr marL="0" indent="0">
              <a:buNone/>
            </a:pPr>
            <a:endParaRPr lang="en-US" dirty="0"/>
          </a:p>
        </p:txBody>
      </p:sp>
    </p:spTree>
    <p:extLst>
      <p:ext uri="{BB962C8B-B14F-4D97-AF65-F5344CB8AC3E}">
        <p14:creationId xmlns:p14="http://schemas.microsoft.com/office/powerpoint/2010/main" val="390594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C27A-2CF5-4FB6-9DB6-FE22D60BCBFD}"/>
              </a:ext>
            </a:extLst>
          </p:cNvPr>
          <p:cNvSpPr>
            <a:spLocks noGrp="1"/>
          </p:cNvSpPr>
          <p:nvPr>
            <p:ph type="title"/>
          </p:nvPr>
        </p:nvSpPr>
        <p:spPr/>
        <p:txBody>
          <a:bodyPr>
            <a:normAutofit/>
          </a:bodyPr>
          <a:lstStyle/>
          <a:p>
            <a:pPr algn="l"/>
            <a:r>
              <a:rPr lang="en-US" sz="3200" b="1" dirty="0"/>
              <a:t>Explanation of Relationship as it relates to  Secondary School Library Management System</a:t>
            </a:r>
          </a:p>
        </p:txBody>
      </p:sp>
      <p:sp>
        <p:nvSpPr>
          <p:cNvPr id="3" name="Content Placeholder 2">
            <a:extLst>
              <a:ext uri="{FF2B5EF4-FFF2-40B4-BE49-F238E27FC236}">
                <a16:creationId xmlns:a16="http://schemas.microsoft.com/office/drawing/2014/main" id="{660CB80A-96F7-40AA-8484-B5A5048C35C5}"/>
              </a:ext>
            </a:extLst>
          </p:cNvPr>
          <p:cNvSpPr>
            <a:spLocks noGrp="1"/>
          </p:cNvSpPr>
          <p:nvPr>
            <p:ph idx="1"/>
          </p:nvPr>
        </p:nvSpPr>
        <p:spPr/>
        <p:txBody>
          <a:bodyPr>
            <a:normAutofit lnSpcReduction="10000"/>
          </a:bodyPr>
          <a:lstStyle/>
          <a:p>
            <a:r>
              <a:rPr lang="en-US" b="1" dirty="0"/>
              <a:t>Have</a:t>
            </a:r>
            <a:r>
              <a:rPr lang="en-US" dirty="0"/>
              <a:t>- library has book, electronic assets, newspaper journal. Cardinality ratio is 1:N there can exist many different books in a library as well as different electronic assets and newspaper/ journals.</a:t>
            </a:r>
          </a:p>
          <a:p>
            <a:r>
              <a:rPr lang="en-US" b="1" dirty="0"/>
              <a:t>Published by</a:t>
            </a:r>
            <a:r>
              <a:rPr lang="en-US" dirty="0"/>
              <a:t>- books get published by publisher. The cardinality ratio is 1:1 one book, one publisher.</a:t>
            </a:r>
          </a:p>
          <a:p>
            <a:r>
              <a:rPr lang="en-US" b="1" dirty="0"/>
              <a:t>Borrow_book</a:t>
            </a:r>
            <a:r>
              <a:rPr lang="en-US" dirty="0"/>
              <a:t>- students, teachers borrows book from library. Cardinality ratio is M:N as many students and teachers can borrow as many books as possible. </a:t>
            </a:r>
          </a:p>
          <a:p>
            <a:endParaRPr lang="en-US" dirty="0"/>
          </a:p>
        </p:txBody>
      </p:sp>
    </p:spTree>
    <p:extLst>
      <p:ext uri="{BB962C8B-B14F-4D97-AF65-F5344CB8AC3E}">
        <p14:creationId xmlns:p14="http://schemas.microsoft.com/office/powerpoint/2010/main" val="16392083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17362</TotalTime>
  <Words>1609</Words>
  <Application>Microsoft Office PowerPoint</Application>
  <PresentationFormat>Widescreen</PresentationFormat>
  <Paragraphs>133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Aharoni</vt:lpstr>
      <vt:lpstr>Arial</vt:lpstr>
      <vt:lpstr>Calibri</vt:lpstr>
      <vt:lpstr>Courier New</vt:lpstr>
      <vt:lpstr>Garamond</vt:lpstr>
      <vt:lpstr>Times New Roman</vt:lpstr>
      <vt:lpstr>Wingdings</vt:lpstr>
      <vt:lpstr>Organic</vt:lpstr>
      <vt:lpstr>SECONDARY SCHOOL  LIBRARY MANAGEMENT SYSTEM</vt:lpstr>
      <vt:lpstr>CONTENTS</vt:lpstr>
      <vt:lpstr>Introduction</vt:lpstr>
      <vt:lpstr>Definition and Usage of ER Diagrams</vt:lpstr>
      <vt:lpstr>Why Use ER Diagrams?</vt:lpstr>
      <vt:lpstr>PowerPoint Presentation</vt:lpstr>
      <vt:lpstr>PowerPoint Presentation</vt:lpstr>
      <vt:lpstr>Secondary School ER diagram Explanation</vt:lpstr>
      <vt:lpstr>Explanation of Relationship as it relates to  Secondary School Library Management System</vt:lpstr>
      <vt:lpstr>Explanation of Relationship as it relates to  Secondary School Library Management System</vt:lpstr>
      <vt:lpstr>Books and Publisher Schema</vt:lpstr>
      <vt:lpstr>Students and Teachers Schema</vt:lpstr>
      <vt:lpstr>Electronic Assets, Newspaper &amp; Journals Schema</vt:lpstr>
      <vt:lpstr>Borrows Book Schema</vt:lpstr>
      <vt:lpstr>Borrows Electronic Assets ,Newspaper &amp; Journals Schema</vt:lpstr>
      <vt:lpstr>List of Some SQL Queries and Output </vt:lpstr>
      <vt:lpstr>List of Some SQL Queries and Output </vt:lpstr>
      <vt:lpstr>List of Some SQL Queries and Output </vt:lpstr>
      <vt:lpstr>List of Some SQL Queries and Output </vt:lpstr>
      <vt:lpstr>List of Some SQL Queries and Output </vt:lpstr>
      <vt:lpstr>List of Some SQL Queries and Output </vt:lpstr>
      <vt:lpstr>List of Some SQL Queries and Output </vt:lpstr>
      <vt:lpstr>SQL Queries Right Outer Join </vt:lpstr>
      <vt:lpstr>SQL Queries Inner Join </vt:lpstr>
      <vt:lpstr>SQL Queries Natural Join </vt:lpstr>
      <vt:lpstr>SQL Queries Three Way Join Right Outer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Secondary School  Library Management System</dc:title>
  <dc:creator>KRIS VESSELEE</dc:creator>
  <cp:lastModifiedBy>KRIS VESSELEE</cp:lastModifiedBy>
  <cp:revision>4</cp:revision>
  <dcterms:created xsi:type="dcterms:W3CDTF">2022-04-03T05:52:29Z</dcterms:created>
  <dcterms:modified xsi:type="dcterms:W3CDTF">2022-04-17T19:38:15Z</dcterms:modified>
</cp:coreProperties>
</file>