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98"/>
  </p:notesMasterIdLst>
  <p:handoutMasterIdLst>
    <p:handoutMasterId r:id="rId99"/>
  </p:handoutMasterIdLst>
  <p:sldIdLst>
    <p:sldId id="256" r:id="rId2"/>
    <p:sldId id="319" r:id="rId3"/>
    <p:sldId id="338" r:id="rId4"/>
    <p:sldId id="340" r:id="rId5"/>
    <p:sldId id="341" r:id="rId6"/>
    <p:sldId id="342" r:id="rId7"/>
    <p:sldId id="339" r:id="rId8"/>
    <p:sldId id="343" r:id="rId9"/>
    <p:sldId id="345" r:id="rId10"/>
    <p:sldId id="346" r:id="rId11"/>
    <p:sldId id="347" r:id="rId12"/>
    <p:sldId id="349" r:id="rId13"/>
    <p:sldId id="348" r:id="rId14"/>
    <p:sldId id="350" r:id="rId15"/>
    <p:sldId id="351" r:id="rId16"/>
    <p:sldId id="352" r:id="rId17"/>
    <p:sldId id="353" r:id="rId18"/>
    <p:sldId id="344" r:id="rId19"/>
    <p:sldId id="355" r:id="rId20"/>
    <p:sldId id="356" r:id="rId21"/>
    <p:sldId id="357" r:id="rId22"/>
    <p:sldId id="298" r:id="rId23"/>
    <p:sldId id="302" r:id="rId24"/>
    <p:sldId id="304" r:id="rId25"/>
    <p:sldId id="305" r:id="rId26"/>
    <p:sldId id="306" r:id="rId27"/>
    <p:sldId id="308" r:id="rId28"/>
    <p:sldId id="307" r:id="rId29"/>
    <p:sldId id="310" r:id="rId30"/>
    <p:sldId id="325" r:id="rId31"/>
    <p:sldId id="287" r:id="rId32"/>
    <p:sldId id="326" r:id="rId33"/>
    <p:sldId id="292" r:id="rId34"/>
    <p:sldId id="384" r:id="rId35"/>
    <p:sldId id="385" r:id="rId36"/>
    <p:sldId id="386" r:id="rId37"/>
    <p:sldId id="387" r:id="rId38"/>
    <p:sldId id="388" r:id="rId39"/>
    <p:sldId id="293" r:id="rId40"/>
    <p:sldId id="354" r:id="rId41"/>
    <p:sldId id="359" r:id="rId42"/>
    <p:sldId id="360" r:id="rId43"/>
    <p:sldId id="361" r:id="rId44"/>
    <p:sldId id="362" r:id="rId45"/>
    <p:sldId id="358" r:id="rId46"/>
    <p:sldId id="363" r:id="rId47"/>
    <p:sldId id="364" r:id="rId48"/>
    <p:sldId id="365" r:id="rId49"/>
    <p:sldId id="366" r:id="rId50"/>
    <p:sldId id="367" r:id="rId51"/>
    <p:sldId id="368" r:id="rId52"/>
    <p:sldId id="296" r:id="rId53"/>
    <p:sldId id="323" r:id="rId54"/>
    <p:sldId id="370" r:id="rId55"/>
    <p:sldId id="371" r:id="rId56"/>
    <p:sldId id="372" r:id="rId57"/>
    <p:sldId id="373" r:id="rId58"/>
    <p:sldId id="374" r:id="rId59"/>
    <p:sldId id="375" r:id="rId60"/>
    <p:sldId id="376" r:id="rId61"/>
    <p:sldId id="377" r:id="rId62"/>
    <p:sldId id="378" r:id="rId63"/>
    <p:sldId id="379" r:id="rId64"/>
    <p:sldId id="380" r:id="rId65"/>
    <p:sldId id="381" r:id="rId66"/>
    <p:sldId id="382" r:id="rId67"/>
    <p:sldId id="383" r:id="rId68"/>
    <p:sldId id="369" r:id="rId69"/>
    <p:sldId id="300" r:id="rId70"/>
    <p:sldId id="301" r:id="rId71"/>
    <p:sldId id="389" r:id="rId72"/>
    <p:sldId id="390" r:id="rId73"/>
    <p:sldId id="391" r:id="rId74"/>
    <p:sldId id="392" r:id="rId75"/>
    <p:sldId id="393" r:id="rId76"/>
    <p:sldId id="394" r:id="rId77"/>
    <p:sldId id="396" r:id="rId78"/>
    <p:sldId id="397" r:id="rId79"/>
    <p:sldId id="398" r:id="rId80"/>
    <p:sldId id="399" r:id="rId81"/>
    <p:sldId id="400" r:id="rId82"/>
    <p:sldId id="401" r:id="rId83"/>
    <p:sldId id="402" r:id="rId84"/>
    <p:sldId id="403" r:id="rId85"/>
    <p:sldId id="404" r:id="rId86"/>
    <p:sldId id="405" r:id="rId87"/>
    <p:sldId id="406" r:id="rId88"/>
    <p:sldId id="407" r:id="rId89"/>
    <p:sldId id="408" r:id="rId90"/>
    <p:sldId id="409" r:id="rId91"/>
    <p:sldId id="303" r:id="rId92"/>
    <p:sldId id="316" r:id="rId93"/>
    <p:sldId id="317" r:id="rId94"/>
    <p:sldId id="410" r:id="rId95"/>
    <p:sldId id="337" r:id="rId96"/>
    <p:sldId id="336" r:id="rId97"/>
  </p:sldIdLst>
  <p:sldSz cx="9144000" cy="5143500" type="screen16x9"/>
  <p:notesSz cx="6858000" cy="9144000"/>
  <p:embeddedFontLst>
    <p:embeddedFont>
      <p:font typeface="Arvo" panose="020B0604020202020204" charset="0"/>
      <p:regular r:id="rId100"/>
      <p:bold r:id="rId101"/>
      <p:italic r:id="rId102"/>
      <p:boldItalic r:id="rId103"/>
    </p:embeddedFont>
    <p:embeddedFont>
      <p:font typeface="Roboto Condensed" panose="020B0604020202020204" charset="0"/>
      <p:regular r:id="rId104"/>
      <p:bold r:id="rId105"/>
      <p:italic r:id="rId106"/>
      <p:boldItalic r:id="rId107"/>
    </p:embeddedFont>
    <p:embeddedFont>
      <p:font typeface="Roboto Condensed Light" panose="020B0604020202020204" charset="0"/>
      <p:regular r:id="rId108"/>
      <p:bold r:id="rId109"/>
      <p:italic r:id="rId110"/>
      <p:boldItalic r:id="rId1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Java Day 01" id="{DB706712-988D-4280-B9A6-1DC39D52B69A}">
          <p14:sldIdLst>
            <p14:sldId id="256"/>
          </p14:sldIdLst>
        </p14:section>
        <p14:section name="What Is Java" id="{8BA41802-3136-4709-AFA8-0C33968A4D13}">
          <p14:sldIdLst>
            <p14:sldId id="319"/>
            <p14:sldId id="338"/>
            <p14:sldId id="340"/>
            <p14:sldId id="341"/>
            <p14:sldId id="342"/>
          </p14:sldIdLst>
        </p14:section>
        <p14:section name="Feature Of Java" id="{4C23C012-35A3-42DF-B65F-330764D5623D}">
          <p14:sldIdLst>
            <p14:sldId id="339"/>
            <p14:sldId id="343"/>
            <p14:sldId id="345"/>
            <p14:sldId id="346"/>
            <p14:sldId id="347"/>
            <p14:sldId id="349"/>
            <p14:sldId id="348"/>
            <p14:sldId id="350"/>
            <p14:sldId id="351"/>
            <p14:sldId id="352"/>
            <p14:sldId id="353"/>
          </p14:sldIdLst>
        </p14:section>
        <p14:section name="JDK, JRE, and JVM" id="{0DC2EF8B-89B7-4178-A205-0462D97E600D}">
          <p14:sldIdLst>
            <p14:sldId id="344"/>
            <p14:sldId id="355"/>
            <p14:sldId id="356"/>
            <p14:sldId id="357"/>
          </p14:sldIdLst>
        </p14:section>
        <p14:section name="Hello World" id="{C7B0D3D8-3334-481C-809E-CE8260E22CFA}">
          <p14:sldIdLst>
            <p14:sldId id="298"/>
            <p14:sldId id="302"/>
            <p14:sldId id="304"/>
            <p14:sldId id="305"/>
            <p14:sldId id="306"/>
            <p14:sldId id="308"/>
            <p14:sldId id="307"/>
            <p14:sldId id="310"/>
          </p14:sldIdLst>
        </p14:section>
        <p14:section name="Basic Syntax" id="{C0CFCD1B-F1DC-489E-A276-C72D0F74E95B}">
          <p14:sldIdLst>
            <p14:sldId id="325"/>
            <p14:sldId id="287"/>
            <p14:sldId id="326"/>
            <p14:sldId id="292"/>
            <p14:sldId id="384"/>
            <p14:sldId id="385"/>
            <p14:sldId id="386"/>
            <p14:sldId id="387"/>
            <p14:sldId id="388"/>
            <p14:sldId id="293"/>
          </p14:sldIdLst>
        </p14:section>
        <p14:section name="Java Variable" id="{ED93EDA9-7467-4292-A0A8-A71AF6BA3D5D}">
          <p14:sldIdLst>
            <p14:sldId id="354"/>
            <p14:sldId id="359"/>
            <p14:sldId id="360"/>
            <p14:sldId id="361"/>
            <p14:sldId id="362"/>
          </p14:sldIdLst>
        </p14:section>
        <p14:section name="Data Type" id="{49325A4A-8452-4E57-9482-46515F48C19E}">
          <p14:sldIdLst>
            <p14:sldId id="358"/>
            <p14:sldId id="363"/>
            <p14:sldId id="364"/>
            <p14:sldId id="365"/>
            <p14:sldId id="366"/>
            <p14:sldId id="367"/>
            <p14:sldId id="368"/>
            <p14:sldId id="296"/>
          </p14:sldIdLst>
        </p14:section>
        <p14:section name="Operator" id="{BB5E7F0D-398E-4728-88D2-2703C9020D40}">
          <p14:sldIdLst>
            <p14:sldId id="323"/>
            <p14:sldId id="370"/>
            <p14:sldId id="371"/>
            <p14:sldId id="372"/>
            <p14:sldId id="373"/>
            <p14:sldId id="374"/>
            <p14:sldId id="375"/>
            <p14:sldId id="376"/>
            <p14:sldId id="377"/>
            <p14:sldId id="378"/>
            <p14:sldId id="379"/>
            <p14:sldId id="380"/>
            <p14:sldId id="381"/>
            <p14:sldId id="382"/>
            <p14:sldId id="383"/>
          </p14:sldIdLst>
        </p14:section>
        <p14:section name="Looping" id="{9108ED68-33CA-458A-9151-790CF64739FB}">
          <p14:sldIdLst>
            <p14:sldId id="369"/>
            <p14:sldId id="300"/>
            <p14:sldId id="301"/>
            <p14:sldId id="389"/>
            <p14:sldId id="390"/>
            <p14:sldId id="391"/>
            <p14:sldId id="392"/>
            <p14:sldId id="393"/>
            <p14:sldId id="394"/>
            <p14:sldId id="396"/>
            <p14:sldId id="397"/>
            <p14:sldId id="398"/>
            <p14:sldId id="399"/>
            <p14:sldId id="400"/>
            <p14:sldId id="401"/>
            <p14:sldId id="402"/>
            <p14:sldId id="403"/>
            <p14:sldId id="404"/>
            <p14:sldId id="405"/>
            <p14:sldId id="406"/>
            <p14:sldId id="407"/>
            <p14:sldId id="408"/>
            <p14:sldId id="409"/>
          </p14:sldIdLst>
        </p14:section>
        <p14:section name="Study Case" id="{361ECDB9-697C-4334-BF86-65BE4882D7D8}">
          <p14:sldIdLst>
            <p14:sldId id="303"/>
            <p14:sldId id="316"/>
            <p14:sldId id="317"/>
            <p14:sldId id="410"/>
            <p14:sldId id="337"/>
            <p14:sldId id="33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3" d="100"/>
          <a:sy n="113" d="100"/>
        </p:scale>
        <p:origin x="744" y="90"/>
      </p:cViewPr>
      <p:guideLst>
        <p:guide orient="horz" pos="1620"/>
        <p:guide pos="2880"/>
      </p:guideLst>
    </p:cSldViewPr>
  </p:slideViewPr>
  <p:notesTextViewPr>
    <p:cViewPr>
      <p:scale>
        <a:sx n="1" d="1"/>
        <a:sy n="1" d="1"/>
      </p:scale>
      <p:origin x="0" y="0"/>
    </p:cViewPr>
  </p:notesTextViewPr>
  <p:notesViewPr>
    <p:cSldViewPr>
      <p:cViewPr varScale="1">
        <p:scale>
          <a:sx n="69" d="100"/>
          <a:sy n="69" d="100"/>
        </p:scale>
        <p:origin x="3264" y="5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font" Target="fonts/font8.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3.fntdata"/><Relationship Id="rId110" Type="http://schemas.openxmlformats.org/officeDocument/2006/relationships/font" Target="fonts/font11.fntdata"/><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1.fntdata"/><Relationship Id="rId105" Type="http://schemas.openxmlformats.org/officeDocument/2006/relationships/font" Target="fonts/font6.fntdata"/><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4.fntdata"/><Relationship Id="rId10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7.fntdata"/><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0.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159695-85B7-4182-8C5C-888376FE6CC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9537BFED-4E63-419A-A280-D499F72878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33E266-81C0-45AD-882E-DCDF1EA89100}" type="datetimeFigureOut">
              <a:rPr lang="en-ID" smtClean="0"/>
              <a:t>30/04/2019</a:t>
            </a:fld>
            <a:endParaRPr lang="en-ID"/>
          </a:p>
        </p:txBody>
      </p:sp>
      <p:sp>
        <p:nvSpPr>
          <p:cNvPr id="4" name="Footer Placeholder 3">
            <a:extLst>
              <a:ext uri="{FF2B5EF4-FFF2-40B4-BE49-F238E27FC236}">
                <a16:creationId xmlns:a16="http://schemas.microsoft.com/office/drawing/2014/main" id="{96F29A8C-E5A5-40A6-969F-E7CB5C161F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2D8CFCB9-090F-410B-A4BE-883A5B28EE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B70C10-1C2F-45E1-9E33-5523B3E63182}" type="slidenum">
              <a:rPr lang="en-ID" smtClean="0"/>
              <a:t>‹#›</a:t>
            </a:fld>
            <a:endParaRPr lang="en-ID"/>
          </a:p>
        </p:txBody>
      </p:sp>
    </p:spTree>
    <p:extLst>
      <p:ext uri="{BB962C8B-B14F-4D97-AF65-F5344CB8AC3E}">
        <p14:creationId xmlns:p14="http://schemas.microsoft.com/office/powerpoint/2010/main" val="3088685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4799327"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761527261"/>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4799327"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1" name="Google Shape;79;p5">
            <a:extLst>
              <a:ext uri="{FF2B5EF4-FFF2-40B4-BE49-F238E27FC236}">
                <a16:creationId xmlns:a16="http://schemas.microsoft.com/office/drawing/2014/main" id="{AB9DD573-5539-4C62-A85D-02BF5DDF8E4F}"/>
              </a:ext>
            </a:extLst>
          </p:cNvPr>
          <p:cNvSpPr txBox="1">
            <a:spLocks noGrp="1"/>
          </p:cNvSpPr>
          <p:nvPr>
            <p:ph type="body" idx="13"/>
          </p:nvPr>
        </p:nvSpPr>
        <p:spPr>
          <a:xfrm>
            <a:off x="5704899" y="600361"/>
            <a:ext cx="2980629"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239998150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1634373"/>
            <a:ext cx="3950162" cy="3012353"/>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6" y="1634290"/>
            <a:ext cx="3913252" cy="301243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31" name="Google Shape;79;p5">
            <a:extLst>
              <a:ext uri="{FF2B5EF4-FFF2-40B4-BE49-F238E27FC236}">
                <a16:creationId xmlns:a16="http://schemas.microsoft.com/office/drawing/2014/main" id="{7408B06A-A607-416C-8836-2D7C1A9516C1}"/>
              </a:ext>
            </a:extLst>
          </p:cNvPr>
          <p:cNvSpPr txBox="1">
            <a:spLocks noGrp="1"/>
          </p:cNvSpPr>
          <p:nvPr>
            <p:ph type="body" idx="14"/>
          </p:nvPr>
        </p:nvSpPr>
        <p:spPr>
          <a:xfrm>
            <a:off x="461244" y="618719"/>
            <a:ext cx="8224284" cy="84155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401186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4" y="1327349"/>
            <a:ext cx="6803725" cy="3318589"/>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6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9" name="Google Shape;99;p6"/>
          <p:cNvSpPr txBox="1">
            <a:spLocks noGrp="1"/>
          </p:cNvSpPr>
          <p:nvPr>
            <p:ph type="body" idx="1"/>
          </p:nvPr>
        </p:nvSpPr>
        <p:spPr>
          <a:xfrm>
            <a:off x="814538" y="1325877"/>
            <a:ext cx="3378300" cy="330982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386" y="1325877"/>
            <a:ext cx="3378300" cy="330982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1053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reserve="1">
  <p:cSld name="1_Title + 2 columns">
    <p:spTree>
      <p:nvGrpSpPr>
        <p:cNvPr id="1" name="Shape 81"/>
        <p:cNvGrpSpPr/>
        <p:nvPr/>
      </p:nvGrpSpPr>
      <p:grpSpPr>
        <a:xfrm>
          <a:off x="0" y="0"/>
          <a:ext cx="0" cy="0"/>
          <a:chOff x="0" y="0"/>
          <a:chExt cx="0" cy="0"/>
        </a:xfrm>
      </p:grpSpPr>
      <p:grpSp>
        <p:nvGrpSpPr>
          <p:cNvPr id="82" name="Google Shape;82;p6"/>
          <p:cNvGrpSpPr/>
          <p:nvPr/>
        </p:nvGrpSpPr>
        <p:grpSpPr>
          <a:xfrm>
            <a:off x="-5" y="41"/>
            <a:ext cx="6019805" cy="851901"/>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7" cy="1327315"/>
              <a:chOff x="-2168138" y="330075"/>
              <a:chExt cx="8650662" cy="1699506"/>
            </a:xfrm>
          </p:grpSpPr>
          <p:sp>
            <p:nvSpPr>
              <p:cNvPr id="85" name="Google Shape;85;p6"/>
              <p:cNvSpPr/>
              <p:nvPr/>
            </p:nvSpPr>
            <p:spPr>
              <a:xfrm>
                <a:off x="-2168138" y="330080"/>
                <a:ext cx="7680065" cy="1699501"/>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5511927" y="330075"/>
                <a:ext cx="970597" cy="1699501"/>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4"/>
              <a:ext cx="7072430" cy="771745"/>
              <a:chOff x="-9092084" y="330081"/>
              <a:chExt cx="15574609" cy="1699504"/>
            </a:xfrm>
          </p:grpSpPr>
          <p:sp>
            <p:nvSpPr>
              <p:cNvPr id="88" name="Google Shape;88;p6"/>
              <p:cNvSpPr/>
              <p:nvPr/>
            </p:nvSpPr>
            <p:spPr>
              <a:xfrm>
                <a:off x="-9092084" y="330084"/>
                <a:ext cx="14391555" cy="1699501"/>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5299642" y="330081"/>
                <a:ext cx="1182883" cy="1699501"/>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457200" y="244551"/>
            <a:ext cx="4800600" cy="495325"/>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9" name="Google Shape;99;p6"/>
          <p:cNvSpPr txBox="1">
            <a:spLocks noGrp="1"/>
          </p:cNvSpPr>
          <p:nvPr>
            <p:ph type="body" idx="1"/>
          </p:nvPr>
        </p:nvSpPr>
        <p:spPr>
          <a:xfrm>
            <a:off x="457200" y="1015333"/>
            <a:ext cx="3924799" cy="3631405"/>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6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0" name="Google Shape;100;p6"/>
          <p:cNvSpPr txBox="1">
            <a:spLocks noGrp="1"/>
          </p:cNvSpPr>
          <p:nvPr>
            <p:ph type="body" idx="2"/>
          </p:nvPr>
        </p:nvSpPr>
        <p:spPr>
          <a:xfrm>
            <a:off x="4800600" y="1004297"/>
            <a:ext cx="3886199" cy="363140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6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61052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18292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 name="Google Shape;172;p10">
            <a:extLst>
              <a:ext uri="{FF2B5EF4-FFF2-40B4-BE49-F238E27FC236}">
                <a16:creationId xmlns:a16="http://schemas.microsoft.com/office/drawing/2014/main" id="{AC6125AB-A934-42A1-BDC1-7D4EA37D9524}"/>
              </a:ext>
            </a:extLst>
          </p:cNvPr>
          <p:cNvGrpSpPr/>
          <p:nvPr userDrawn="1"/>
        </p:nvGrpSpPr>
        <p:grpSpPr>
          <a:xfrm rot="10800000">
            <a:off x="-3288" y="-9"/>
            <a:ext cx="4583250" cy="600370"/>
            <a:chOff x="5575242" y="4472728"/>
            <a:chExt cx="2202830" cy="670794"/>
          </a:xfrm>
        </p:grpSpPr>
        <p:sp>
          <p:nvSpPr>
            <p:cNvPr id="22" name="Google Shape;173;p10">
              <a:extLst>
                <a:ext uri="{FF2B5EF4-FFF2-40B4-BE49-F238E27FC236}">
                  <a16:creationId xmlns:a16="http://schemas.microsoft.com/office/drawing/2014/main" id="{792EA42A-C54E-46BA-99E5-E122A6DEBBB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A454AD3C-9A6C-4682-9F11-321E93341302}"/>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A166FCA5-8063-4C90-89BE-F2BD2E155E69}"/>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71402BCC-E531-4BB9-A37D-91C0AFE0B031}"/>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CF407E44-3651-4B43-9217-0EA2C24D5E9D}"/>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9640413D-CECB-4FE1-8D3F-A7B52DA280C3}"/>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5BA488C7-1BE9-4C2F-A270-74E45E6B1C86}"/>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9B541449-1E36-4A2F-91EC-A43C94942C75}"/>
              </a:ext>
            </a:extLst>
          </p:cNvPr>
          <p:cNvSpPr txBox="1">
            <a:spLocks noGrp="1"/>
          </p:cNvSpPr>
          <p:nvPr>
            <p:ph type="title"/>
          </p:nvPr>
        </p:nvSpPr>
        <p:spPr>
          <a:xfrm>
            <a:off x="457199" y="172029"/>
            <a:ext cx="3884989" cy="2599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4156444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1374" y="600361"/>
            <a:ext cx="8235425"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1" name="Google Shape;172;p10">
            <a:extLst>
              <a:ext uri="{FF2B5EF4-FFF2-40B4-BE49-F238E27FC236}">
                <a16:creationId xmlns:a16="http://schemas.microsoft.com/office/drawing/2014/main" id="{51E9EB8F-6EA9-4F7C-8CCD-3E98264A22BC}"/>
              </a:ext>
            </a:extLst>
          </p:cNvPr>
          <p:cNvGrpSpPr/>
          <p:nvPr userDrawn="1"/>
        </p:nvGrpSpPr>
        <p:grpSpPr>
          <a:xfrm rot="10800000">
            <a:off x="-3288" y="-9"/>
            <a:ext cx="4583250" cy="600370"/>
            <a:chOff x="5575242" y="4472728"/>
            <a:chExt cx="2202830" cy="670794"/>
          </a:xfrm>
        </p:grpSpPr>
        <p:sp>
          <p:nvSpPr>
            <p:cNvPr id="22" name="Google Shape;173;p10">
              <a:extLst>
                <a:ext uri="{FF2B5EF4-FFF2-40B4-BE49-F238E27FC236}">
                  <a16:creationId xmlns:a16="http://schemas.microsoft.com/office/drawing/2014/main" id="{10C29F4D-690D-4D00-B9BF-7F69F018A5C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6269E959-D8F6-4048-932D-B3F561E67E23}"/>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383FF32F-AA4C-4A7C-85E7-A389080B8F77}"/>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2168281E-8BCA-46C9-B53D-76DE58F668BD}"/>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50F50474-B3D9-49E2-8C41-FA97A5FEEC8E}"/>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F58B12BD-08BD-460E-800A-22D20CB522A1}"/>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5B4F7299-649F-4893-99D9-5C835573ADA0}"/>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5DEEFF67-A5BC-482B-BD8A-2304F16AEC80}"/>
              </a:ext>
            </a:extLst>
          </p:cNvPr>
          <p:cNvSpPr txBox="1">
            <a:spLocks noGrp="1"/>
          </p:cNvSpPr>
          <p:nvPr>
            <p:ph type="title"/>
          </p:nvPr>
        </p:nvSpPr>
        <p:spPr>
          <a:xfrm>
            <a:off x="451375" y="186451"/>
            <a:ext cx="3890813" cy="254889"/>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1861296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600361"/>
            <a:ext cx="3950162"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5" y="600361"/>
            <a:ext cx="3950161"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285544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64" r:id="rId5"/>
    <p:sldLayoutId id="2147483659" r:id="rId6"/>
    <p:sldLayoutId id="2147483662" r:id="rId7"/>
    <p:sldLayoutId id="2147483660" r:id="rId8"/>
    <p:sldLayoutId id="2147483661" r:id="rId9"/>
    <p:sldLayoutId id="2147483665" r:id="rId10"/>
    <p:sldLayoutId id="2147483666" r:id="rId11"/>
    <p:sldLayoutId id="2147483663"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9.xml"/><Relationship Id="rId4" Type="http://schemas.openxmlformats.org/officeDocument/2006/relationships/image" Target="../media/image61.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9.xml"/><Relationship Id="rId4" Type="http://schemas.openxmlformats.org/officeDocument/2006/relationships/image" Target="../media/image68.png"/></Relationships>
</file>

<file path=ppt/slides/_rels/slide8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9.xml"/><Relationship Id="rId4" Type="http://schemas.openxmlformats.org/officeDocument/2006/relationships/image" Target="../media/image71.png"/></Relationships>
</file>

<file path=ppt/slides/_rels/slide8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9.xml"/><Relationship Id="rId4" Type="http://schemas.openxmlformats.org/officeDocument/2006/relationships/image" Target="../media/image74.png"/></Relationships>
</file>

<file path=ppt/slides/_rels/slide8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01</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43E065-ACB1-4F79-9D3B-4DB96F39B2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 Placeholder 2">
            <a:extLst>
              <a:ext uri="{FF2B5EF4-FFF2-40B4-BE49-F238E27FC236}">
                <a16:creationId xmlns:a16="http://schemas.microsoft.com/office/drawing/2014/main" id="{811BCD2F-B643-4C94-ADF7-D54429B33BBE}"/>
              </a:ext>
            </a:extLst>
          </p:cNvPr>
          <p:cNvSpPr>
            <a:spLocks noGrp="1"/>
          </p:cNvSpPr>
          <p:nvPr>
            <p:ph type="body" idx="1"/>
          </p:nvPr>
        </p:nvSpPr>
        <p:spPr/>
        <p:txBody>
          <a:bodyPr/>
          <a:lstStyle/>
          <a:p>
            <a:pPr marL="76200" indent="0">
              <a:buNone/>
            </a:pPr>
            <a:r>
              <a:rPr lang="en-ID" sz="1800" b="1" dirty="0"/>
              <a:t>Object-oriented</a:t>
            </a:r>
            <a:endParaRPr lang="en-US" b="1" dirty="0"/>
          </a:p>
          <a:p>
            <a:r>
              <a:rPr lang="en-US" dirty="0"/>
              <a:t>Java is an object-oriented programming language. Everything in Java is an object. Object-oriented means we organize our software as a combination of different types of objects that incorporates both data and behavior.</a:t>
            </a:r>
          </a:p>
          <a:p>
            <a:r>
              <a:rPr lang="en-US" dirty="0"/>
              <a:t>Object-oriented programming (OOPs) is a methodology that simplifies software development and maintenance by providing some rules.</a:t>
            </a:r>
          </a:p>
          <a:p>
            <a:r>
              <a:rPr lang="en-US" dirty="0"/>
              <a:t>Basic concepts of OOPs are:</a:t>
            </a:r>
          </a:p>
          <a:p>
            <a:pPr lvl="1">
              <a:buFont typeface="Wingdings" panose="05000000000000000000" pitchFamily="2" charset="2"/>
              <a:buChar char="q"/>
            </a:pPr>
            <a:r>
              <a:rPr lang="en-US" sz="1400" dirty="0"/>
              <a:t>Object</a:t>
            </a:r>
          </a:p>
          <a:p>
            <a:pPr lvl="1">
              <a:buFont typeface="Wingdings" panose="05000000000000000000" pitchFamily="2" charset="2"/>
              <a:buChar char="q"/>
            </a:pPr>
            <a:r>
              <a:rPr lang="en-US" sz="1400" dirty="0"/>
              <a:t>Class</a:t>
            </a:r>
          </a:p>
          <a:p>
            <a:pPr lvl="1">
              <a:buFont typeface="Wingdings" panose="05000000000000000000" pitchFamily="2" charset="2"/>
              <a:buChar char="q"/>
            </a:pPr>
            <a:r>
              <a:rPr lang="en-US" sz="1400" dirty="0"/>
              <a:t>Inheritance</a:t>
            </a:r>
          </a:p>
          <a:p>
            <a:pPr lvl="1">
              <a:buFont typeface="Wingdings" panose="05000000000000000000" pitchFamily="2" charset="2"/>
              <a:buChar char="q"/>
            </a:pPr>
            <a:r>
              <a:rPr lang="en-US" sz="1400" dirty="0"/>
              <a:t>Polymorphism</a:t>
            </a:r>
          </a:p>
          <a:p>
            <a:pPr lvl="1">
              <a:buFont typeface="Wingdings" panose="05000000000000000000" pitchFamily="2" charset="2"/>
              <a:buChar char="q"/>
            </a:pPr>
            <a:r>
              <a:rPr lang="en-US" sz="1400" dirty="0"/>
              <a:t>Abstraction</a:t>
            </a:r>
          </a:p>
          <a:p>
            <a:pPr lvl="1">
              <a:buFont typeface="Wingdings" panose="05000000000000000000" pitchFamily="2" charset="2"/>
              <a:buChar char="q"/>
            </a:pPr>
            <a:r>
              <a:rPr lang="en-US" sz="1400" dirty="0"/>
              <a:t>Encapsulation</a:t>
            </a:r>
            <a:endParaRPr lang="en-ID" sz="1400" dirty="0"/>
          </a:p>
        </p:txBody>
      </p:sp>
      <p:sp>
        <p:nvSpPr>
          <p:cNvPr id="4" name="Title 3">
            <a:extLst>
              <a:ext uri="{FF2B5EF4-FFF2-40B4-BE49-F238E27FC236}">
                <a16:creationId xmlns:a16="http://schemas.microsoft.com/office/drawing/2014/main" id="{CF5A69E1-F002-41E3-93B3-10F9B1DBE495}"/>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986147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71B076-893D-4A03-AF85-73D7D6A792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Text Placeholder 2">
            <a:extLst>
              <a:ext uri="{FF2B5EF4-FFF2-40B4-BE49-F238E27FC236}">
                <a16:creationId xmlns:a16="http://schemas.microsoft.com/office/drawing/2014/main" id="{F6AD2C34-2F33-435C-A26E-36B7BA42EB71}"/>
              </a:ext>
            </a:extLst>
          </p:cNvPr>
          <p:cNvSpPr>
            <a:spLocks noGrp="1"/>
          </p:cNvSpPr>
          <p:nvPr>
            <p:ph type="body" idx="1"/>
          </p:nvPr>
        </p:nvSpPr>
        <p:spPr/>
        <p:txBody>
          <a:bodyPr/>
          <a:lstStyle/>
          <a:p>
            <a:pPr marL="76200" indent="0">
              <a:buNone/>
            </a:pPr>
            <a:r>
              <a:rPr lang="en-US" sz="1800" b="1" dirty="0"/>
              <a:t>Platform Independent</a:t>
            </a:r>
            <a:endParaRPr lang="en-US" b="1" dirty="0"/>
          </a:p>
          <a:p>
            <a:r>
              <a:rPr lang="en-US" dirty="0"/>
              <a:t>Java is platform independent because it is different from other languages like C, C++, etc. which are compiled into platform specific machines while Java is a write once, run anywhere language. A platform is the hardware or software environment in which a program runs.</a:t>
            </a:r>
          </a:p>
          <a:p>
            <a:r>
              <a:rPr lang="en-US" dirty="0"/>
              <a:t>There are two types of platforms software-based and hardware-based. Java provides a software-based platform.</a:t>
            </a:r>
          </a:p>
          <a:p>
            <a:r>
              <a:rPr lang="en-US" dirty="0"/>
              <a:t>The Java platform differs from most other platforms in the sense that it is a software-based platform that runs on the top of other hardware-based platforms. It has two components:</a:t>
            </a:r>
          </a:p>
          <a:p>
            <a:pPr lvl="1">
              <a:buFont typeface="Wingdings" panose="05000000000000000000" pitchFamily="2" charset="2"/>
              <a:buChar char="q"/>
            </a:pPr>
            <a:r>
              <a:rPr lang="en-US" sz="1400" dirty="0"/>
              <a:t>Runtime Environment</a:t>
            </a:r>
          </a:p>
          <a:p>
            <a:pPr lvl="1">
              <a:buFont typeface="Wingdings" panose="05000000000000000000" pitchFamily="2" charset="2"/>
              <a:buChar char="q"/>
            </a:pPr>
            <a:r>
              <a:rPr lang="en-US" sz="1400" dirty="0"/>
              <a:t>API(Application Programming Interface)</a:t>
            </a:r>
          </a:p>
          <a:p>
            <a:r>
              <a:rPr lang="en-US" dirty="0"/>
              <a:t>Java code can be run on multiple platforms, for example, Windows, Linux, Sun Solaris, Mac/OS, etc. Java code is compiled by the compiler and converted into bytecode. This bytecode is a platform-independent code because it can be run on multiple platforms, i.e., Write Once and Run Anywhere(WORA).</a:t>
            </a:r>
            <a:endParaRPr lang="en-ID" dirty="0"/>
          </a:p>
        </p:txBody>
      </p:sp>
      <p:sp>
        <p:nvSpPr>
          <p:cNvPr id="4" name="Title 3">
            <a:extLst>
              <a:ext uri="{FF2B5EF4-FFF2-40B4-BE49-F238E27FC236}">
                <a16:creationId xmlns:a16="http://schemas.microsoft.com/office/drawing/2014/main" id="{371C6A05-8A7C-4BFD-80E2-9156F7670271}"/>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3618344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77C5DA-328A-49F4-A5AD-0E580B0781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4" name="Title 3">
            <a:extLst>
              <a:ext uri="{FF2B5EF4-FFF2-40B4-BE49-F238E27FC236}">
                <a16:creationId xmlns:a16="http://schemas.microsoft.com/office/drawing/2014/main" id="{C5D35E68-EA0A-43A9-813C-913158EDAED0}"/>
              </a:ext>
            </a:extLst>
          </p:cNvPr>
          <p:cNvSpPr>
            <a:spLocks noGrp="1"/>
          </p:cNvSpPr>
          <p:nvPr>
            <p:ph type="title"/>
          </p:nvPr>
        </p:nvSpPr>
        <p:spPr/>
        <p:txBody>
          <a:bodyPr/>
          <a:lstStyle/>
          <a:p>
            <a:r>
              <a:rPr lang="en-US" dirty="0"/>
              <a:t>Feature Of Java</a:t>
            </a:r>
            <a:endParaRPr lang="en-ID" dirty="0"/>
          </a:p>
        </p:txBody>
      </p:sp>
      <p:pic>
        <p:nvPicPr>
          <p:cNvPr id="6" name="Picture 5">
            <a:extLst>
              <a:ext uri="{FF2B5EF4-FFF2-40B4-BE49-F238E27FC236}">
                <a16:creationId xmlns:a16="http://schemas.microsoft.com/office/drawing/2014/main" id="{C1C844D7-0F8E-4FC5-BDD1-07915C1323A3}"/>
              </a:ext>
            </a:extLst>
          </p:cNvPr>
          <p:cNvPicPr>
            <a:picLocks noChangeAspect="1"/>
          </p:cNvPicPr>
          <p:nvPr/>
        </p:nvPicPr>
        <p:blipFill>
          <a:blip r:embed="rId2"/>
          <a:stretch>
            <a:fillRect/>
          </a:stretch>
        </p:blipFill>
        <p:spPr>
          <a:xfrm>
            <a:off x="814274" y="785812"/>
            <a:ext cx="5357925" cy="4018444"/>
          </a:xfrm>
          <a:prstGeom prst="rect">
            <a:avLst/>
          </a:prstGeom>
        </p:spPr>
      </p:pic>
    </p:spTree>
    <p:extLst>
      <p:ext uri="{BB962C8B-B14F-4D97-AF65-F5344CB8AC3E}">
        <p14:creationId xmlns:p14="http://schemas.microsoft.com/office/powerpoint/2010/main" val="680604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E86642-A3B5-48E5-9A6B-E1C36FBB7E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Text Placeholder 2">
            <a:extLst>
              <a:ext uri="{FF2B5EF4-FFF2-40B4-BE49-F238E27FC236}">
                <a16:creationId xmlns:a16="http://schemas.microsoft.com/office/drawing/2014/main" id="{02DB2346-A88F-4CB9-B7D7-D163B3725CB0}"/>
              </a:ext>
            </a:extLst>
          </p:cNvPr>
          <p:cNvSpPr>
            <a:spLocks noGrp="1"/>
          </p:cNvSpPr>
          <p:nvPr>
            <p:ph type="body" idx="1"/>
          </p:nvPr>
        </p:nvSpPr>
        <p:spPr/>
        <p:txBody>
          <a:bodyPr/>
          <a:lstStyle/>
          <a:p>
            <a:r>
              <a:rPr lang="en-US" dirty="0"/>
              <a:t>No explicit pointer</a:t>
            </a:r>
          </a:p>
          <a:p>
            <a:r>
              <a:rPr lang="en-US" dirty="0"/>
              <a:t>Java Programs run inside a virtual machine sandbox</a:t>
            </a:r>
          </a:p>
          <a:p>
            <a:r>
              <a:rPr lang="en-US" dirty="0" err="1"/>
              <a:t>Classloader</a:t>
            </a:r>
            <a:r>
              <a:rPr lang="en-US" dirty="0"/>
              <a:t>: </a:t>
            </a:r>
            <a:r>
              <a:rPr lang="en-US" dirty="0" err="1"/>
              <a:t>Classloader</a:t>
            </a:r>
            <a:r>
              <a:rPr lang="en-US" dirty="0"/>
              <a:t> in Java is a part of the Java Runtime Environment(JRE) which is used to load Java classes into the Java Virtual Machine dynamically. It adds security by separating the package for the classes of the local file system from those that are imported from network sources.</a:t>
            </a:r>
          </a:p>
        </p:txBody>
      </p:sp>
      <p:sp>
        <p:nvSpPr>
          <p:cNvPr id="5" name="Text Placeholder 4">
            <a:extLst>
              <a:ext uri="{FF2B5EF4-FFF2-40B4-BE49-F238E27FC236}">
                <a16:creationId xmlns:a16="http://schemas.microsoft.com/office/drawing/2014/main" id="{75081766-0F7B-480B-867D-4FC2EFE4E03F}"/>
              </a:ext>
            </a:extLst>
          </p:cNvPr>
          <p:cNvSpPr>
            <a:spLocks noGrp="1"/>
          </p:cNvSpPr>
          <p:nvPr>
            <p:ph type="body" idx="13"/>
          </p:nvPr>
        </p:nvSpPr>
        <p:spPr/>
        <p:txBody>
          <a:bodyPr/>
          <a:lstStyle/>
          <a:p>
            <a:r>
              <a:rPr lang="en-US" dirty="0"/>
              <a:t>Bytecode Verifier: It checks the code fragments for illegal code that can violate access right to objects.</a:t>
            </a:r>
          </a:p>
          <a:p>
            <a:r>
              <a:rPr lang="en-US" dirty="0"/>
              <a:t>Security Manager: It determines what resources a class can access such as reading and writing to the local disk.</a:t>
            </a:r>
          </a:p>
          <a:p>
            <a:pPr marL="76200" indent="0">
              <a:buNone/>
            </a:pPr>
            <a:r>
              <a:rPr lang="en-US" dirty="0"/>
              <a:t>Java language provides these securities by default. Some security can also be provided by an application developer explicitly through SSL, JAAS, Cryptography, etc.</a:t>
            </a:r>
            <a:endParaRPr lang="en-ID" dirty="0"/>
          </a:p>
          <a:p>
            <a:pPr marL="76200" indent="0">
              <a:buNone/>
            </a:pPr>
            <a:endParaRPr lang="en-ID" dirty="0"/>
          </a:p>
        </p:txBody>
      </p:sp>
      <p:sp>
        <p:nvSpPr>
          <p:cNvPr id="4" name="Title 3">
            <a:extLst>
              <a:ext uri="{FF2B5EF4-FFF2-40B4-BE49-F238E27FC236}">
                <a16:creationId xmlns:a16="http://schemas.microsoft.com/office/drawing/2014/main" id="{416321DA-955E-4B8D-8E92-34D05833FB32}"/>
              </a:ext>
            </a:extLst>
          </p:cNvPr>
          <p:cNvSpPr>
            <a:spLocks noGrp="1"/>
          </p:cNvSpPr>
          <p:nvPr>
            <p:ph type="title"/>
          </p:nvPr>
        </p:nvSpPr>
        <p:spPr/>
        <p:txBody>
          <a:bodyPr/>
          <a:lstStyle/>
          <a:p>
            <a:r>
              <a:rPr lang="en-US" dirty="0"/>
              <a:t>Feature Of Java</a:t>
            </a:r>
            <a:endParaRPr lang="en-ID" dirty="0"/>
          </a:p>
        </p:txBody>
      </p:sp>
      <p:sp>
        <p:nvSpPr>
          <p:cNvPr id="7" name="Text Placeholder 6">
            <a:extLst>
              <a:ext uri="{FF2B5EF4-FFF2-40B4-BE49-F238E27FC236}">
                <a16:creationId xmlns:a16="http://schemas.microsoft.com/office/drawing/2014/main" id="{8ACE3576-3F2D-4D65-A012-39C900D8A0DF}"/>
              </a:ext>
            </a:extLst>
          </p:cNvPr>
          <p:cNvSpPr>
            <a:spLocks noGrp="1"/>
          </p:cNvSpPr>
          <p:nvPr>
            <p:ph type="body" idx="14"/>
          </p:nvPr>
        </p:nvSpPr>
        <p:spPr/>
        <p:txBody>
          <a:bodyPr/>
          <a:lstStyle/>
          <a:p>
            <a:pPr marL="76200" indent="0">
              <a:buNone/>
            </a:pPr>
            <a:r>
              <a:rPr lang="en-ID" sz="1800" b="1" dirty="0"/>
              <a:t>Secured</a:t>
            </a:r>
            <a:endParaRPr lang="en-US" b="1" dirty="0"/>
          </a:p>
          <a:p>
            <a:pPr marL="76200" indent="0">
              <a:buNone/>
            </a:pPr>
            <a:r>
              <a:rPr lang="en-US" dirty="0"/>
              <a:t>Java is best known for its security. With Java, we can develop virus-free systems. Java is secured because:</a:t>
            </a:r>
          </a:p>
        </p:txBody>
      </p:sp>
    </p:spTree>
    <p:extLst>
      <p:ext uri="{BB962C8B-B14F-4D97-AF65-F5344CB8AC3E}">
        <p14:creationId xmlns:p14="http://schemas.microsoft.com/office/powerpoint/2010/main" val="1224215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2FD8A9-EB31-424B-A79F-FEE2BAB5A0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Title 5">
            <a:extLst>
              <a:ext uri="{FF2B5EF4-FFF2-40B4-BE49-F238E27FC236}">
                <a16:creationId xmlns:a16="http://schemas.microsoft.com/office/drawing/2014/main" id="{5DAF31BB-E661-4FDC-B4C9-DD72AAA8FCA0}"/>
              </a:ext>
            </a:extLst>
          </p:cNvPr>
          <p:cNvSpPr>
            <a:spLocks noGrp="1"/>
          </p:cNvSpPr>
          <p:nvPr>
            <p:ph type="title"/>
          </p:nvPr>
        </p:nvSpPr>
        <p:spPr/>
        <p:txBody>
          <a:bodyPr/>
          <a:lstStyle/>
          <a:p>
            <a:r>
              <a:rPr lang="en-US" dirty="0"/>
              <a:t>Feature Of Java</a:t>
            </a:r>
            <a:endParaRPr lang="en-ID" dirty="0"/>
          </a:p>
        </p:txBody>
      </p:sp>
      <p:pic>
        <p:nvPicPr>
          <p:cNvPr id="8" name="Picture 7">
            <a:extLst>
              <a:ext uri="{FF2B5EF4-FFF2-40B4-BE49-F238E27FC236}">
                <a16:creationId xmlns:a16="http://schemas.microsoft.com/office/drawing/2014/main" id="{0B662570-2933-4918-B660-E316EC1028D4}"/>
              </a:ext>
            </a:extLst>
          </p:cNvPr>
          <p:cNvPicPr>
            <a:picLocks noChangeAspect="1"/>
          </p:cNvPicPr>
          <p:nvPr/>
        </p:nvPicPr>
        <p:blipFill>
          <a:blip r:embed="rId2"/>
          <a:stretch>
            <a:fillRect/>
          </a:stretch>
        </p:blipFill>
        <p:spPr>
          <a:xfrm>
            <a:off x="814275" y="814341"/>
            <a:ext cx="5486400" cy="4114800"/>
          </a:xfrm>
          <a:prstGeom prst="rect">
            <a:avLst/>
          </a:prstGeom>
        </p:spPr>
      </p:pic>
    </p:spTree>
    <p:extLst>
      <p:ext uri="{BB962C8B-B14F-4D97-AF65-F5344CB8AC3E}">
        <p14:creationId xmlns:p14="http://schemas.microsoft.com/office/powerpoint/2010/main" val="577512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2BB837-50E2-473E-8700-1A41A7EE45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5" name="Text Placeholder 4">
            <a:extLst>
              <a:ext uri="{FF2B5EF4-FFF2-40B4-BE49-F238E27FC236}">
                <a16:creationId xmlns:a16="http://schemas.microsoft.com/office/drawing/2014/main" id="{353BE1F8-EDCB-410A-9290-676161C8855D}"/>
              </a:ext>
            </a:extLst>
          </p:cNvPr>
          <p:cNvSpPr>
            <a:spLocks noGrp="1"/>
          </p:cNvSpPr>
          <p:nvPr>
            <p:ph type="body" idx="1"/>
          </p:nvPr>
        </p:nvSpPr>
        <p:spPr/>
        <p:txBody>
          <a:bodyPr/>
          <a:lstStyle/>
          <a:p>
            <a:pPr marL="76200" indent="0">
              <a:buNone/>
            </a:pPr>
            <a:r>
              <a:rPr lang="en-ID" sz="1800" b="1" dirty="0"/>
              <a:t>Robust</a:t>
            </a:r>
            <a:endParaRPr lang="en-US" sz="1800" b="1" dirty="0"/>
          </a:p>
          <a:p>
            <a:pPr marL="76200" indent="0">
              <a:buNone/>
            </a:pPr>
            <a:r>
              <a:rPr lang="en-US" dirty="0"/>
              <a:t>Robust simply means strong. Java is robust because:</a:t>
            </a:r>
          </a:p>
          <a:p>
            <a:r>
              <a:rPr lang="en-US" dirty="0"/>
              <a:t>It uses strong memory management.</a:t>
            </a:r>
          </a:p>
          <a:p>
            <a:r>
              <a:rPr lang="en-US" dirty="0"/>
              <a:t>There is a lack of pointers that avoids security problems.</a:t>
            </a:r>
          </a:p>
          <a:p>
            <a:r>
              <a:rPr lang="en-US" dirty="0"/>
              <a:t>There is automatic garbage collection in java which runs on the Java Virtual Machine to get rid of objects which are not being used by a Java application anymore.</a:t>
            </a:r>
          </a:p>
          <a:p>
            <a:r>
              <a:rPr lang="en-US" dirty="0"/>
              <a:t>There are exception handling and the type checking mechanism in Java. All these points make Java robust.</a:t>
            </a:r>
            <a:endParaRPr lang="en-ID" dirty="0"/>
          </a:p>
        </p:txBody>
      </p:sp>
      <p:sp>
        <p:nvSpPr>
          <p:cNvPr id="4" name="Title 3">
            <a:extLst>
              <a:ext uri="{FF2B5EF4-FFF2-40B4-BE49-F238E27FC236}">
                <a16:creationId xmlns:a16="http://schemas.microsoft.com/office/drawing/2014/main" id="{E22A207D-2571-42EB-B66E-7F48A0DA3CE2}"/>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4192150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5AAA2D-1254-41FA-9740-85C19D4706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Text Placeholder 2">
            <a:extLst>
              <a:ext uri="{FF2B5EF4-FFF2-40B4-BE49-F238E27FC236}">
                <a16:creationId xmlns:a16="http://schemas.microsoft.com/office/drawing/2014/main" id="{9639F95D-9EC2-49D5-9560-0475195CF719}"/>
              </a:ext>
            </a:extLst>
          </p:cNvPr>
          <p:cNvSpPr>
            <a:spLocks noGrp="1"/>
          </p:cNvSpPr>
          <p:nvPr>
            <p:ph type="body" idx="1"/>
          </p:nvPr>
        </p:nvSpPr>
        <p:spPr/>
        <p:txBody>
          <a:bodyPr/>
          <a:lstStyle/>
          <a:p>
            <a:pPr marL="76200" indent="0">
              <a:buNone/>
            </a:pPr>
            <a:r>
              <a:rPr lang="en-ID" sz="1800" b="1" dirty="0"/>
              <a:t>Architecture-neutral</a:t>
            </a:r>
            <a:endParaRPr lang="en-US" b="1" dirty="0"/>
          </a:p>
          <a:p>
            <a:r>
              <a:rPr lang="en-US" dirty="0"/>
              <a:t>Java is architecture neutral because there are no implementation dependent features, for example, the size of primitive types is fixed.</a:t>
            </a:r>
          </a:p>
          <a:p>
            <a:r>
              <a:rPr lang="en-US" dirty="0"/>
              <a:t>In C programming, int data type occupies 2 bytes of memory for 32-bit architecture and 4 bytes of memory for 64-bit architecture. However, it occupies 4 bytes of memory for both 32 and 64-bit architectures in Java.</a:t>
            </a:r>
          </a:p>
          <a:p>
            <a:pPr marL="76200" indent="0">
              <a:buNone/>
            </a:pPr>
            <a:r>
              <a:rPr lang="en-US" sz="1800" b="1" dirty="0"/>
              <a:t>Portable</a:t>
            </a:r>
            <a:endParaRPr lang="en-US" b="1" dirty="0"/>
          </a:p>
          <a:p>
            <a:r>
              <a:rPr lang="en-US" dirty="0"/>
              <a:t>Java is portable because it facilitates you to carry the Java bytecode to any platform. It doesn't require any implementation.</a:t>
            </a:r>
          </a:p>
          <a:p>
            <a:pPr marL="76200" indent="0">
              <a:buNone/>
            </a:pPr>
            <a:r>
              <a:rPr lang="en-US" sz="1800" b="1" dirty="0"/>
              <a:t>High-performance</a:t>
            </a:r>
            <a:endParaRPr lang="en-US" b="1" dirty="0"/>
          </a:p>
          <a:p>
            <a:r>
              <a:rPr lang="en-US" dirty="0"/>
              <a:t>Java is faster than other traditional interpreted programming languages because Java bytecode is "close" to native code. It is still a little bit slower than a compiled language (e.g., C++). Java is an interpreted language that is why it is slower than compiled languages, e.g., C, C++, etc.</a:t>
            </a:r>
            <a:endParaRPr lang="en-ID" dirty="0"/>
          </a:p>
        </p:txBody>
      </p:sp>
      <p:sp>
        <p:nvSpPr>
          <p:cNvPr id="4" name="Title 3">
            <a:extLst>
              <a:ext uri="{FF2B5EF4-FFF2-40B4-BE49-F238E27FC236}">
                <a16:creationId xmlns:a16="http://schemas.microsoft.com/office/drawing/2014/main" id="{47AD594F-B5B7-4BAD-8777-D3E65F47EF86}"/>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2152140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75855A-13A9-4D92-B10B-06C03E43B6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 Placeholder 2">
            <a:extLst>
              <a:ext uri="{FF2B5EF4-FFF2-40B4-BE49-F238E27FC236}">
                <a16:creationId xmlns:a16="http://schemas.microsoft.com/office/drawing/2014/main" id="{D3ECE85C-C760-41E5-903D-0555142B2FB6}"/>
              </a:ext>
            </a:extLst>
          </p:cNvPr>
          <p:cNvSpPr>
            <a:spLocks noGrp="1"/>
          </p:cNvSpPr>
          <p:nvPr>
            <p:ph type="body" idx="1"/>
          </p:nvPr>
        </p:nvSpPr>
        <p:spPr/>
        <p:txBody>
          <a:bodyPr/>
          <a:lstStyle/>
          <a:p>
            <a:pPr marL="76200" indent="0">
              <a:buNone/>
            </a:pPr>
            <a:r>
              <a:rPr lang="en-US" sz="1800" b="1" dirty="0"/>
              <a:t>Distributed</a:t>
            </a:r>
            <a:endParaRPr lang="en-US" b="1" dirty="0"/>
          </a:p>
          <a:p>
            <a:r>
              <a:rPr lang="en-US" dirty="0"/>
              <a:t>Java is distributed because it facilitates users to create distributed applications in Java. RMI and EJB are used for creating distributed applications. This feature of Java makes us able to access files by calling the methods from any machine on the internet.</a:t>
            </a:r>
          </a:p>
          <a:p>
            <a:pPr marL="76200" indent="0">
              <a:buNone/>
            </a:pPr>
            <a:r>
              <a:rPr lang="en-US" sz="1800" b="1" dirty="0"/>
              <a:t>Multi-threaded</a:t>
            </a:r>
            <a:endParaRPr lang="en-US" b="1" dirty="0"/>
          </a:p>
          <a:p>
            <a:r>
              <a:rPr lang="en-US" dirty="0"/>
              <a:t>A thread is like a separate program, executing concurrently. We can write Java programs that deal with many tasks at once by defining multiple threads. The main advantage of multi-threading is that it doesn't occupy memory for each thread. It shares a common memory area. Threads are important for multi-media, Web applications, etc.</a:t>
            </a:r>
          </a:p>
          <a:p>
            <a:pPr marL="76200" indent="0">
              <a:buNone/>
            </a:pPr>
            <a:r>
              <a:rPr lang="en-US" sz="1800" b="1" dirty="0"/>
              <a:t>Dynamic</a:t>
            </a:r>
            <a:endParaRPr lang="en-US" b="1" dirty="0"/>
          </a:p>
          <a:p>
            <a:r>
              <a:rPr lang="en-US" dirty="0"/>
              <a:t>Java is a dynamic language. It supports dynamic loading of classes. It means classes are loaded on demand. It also supports functions from its native languages, i.e., C and C++.</a:t>
            </a:r>
          </a:p>
          <a:p>
            <a:r>
              <a:rPr lang="en-US" dirty="0"/>
              <a:t>Java supports dynamic compilation and automatic memory management (garbage collection).</a:t>
            </a:r>
            <a:endParaRPr lang="en-ID" dirty="0"/>
          </a:p>
        </p:txBody>
      </p:sp>
      <p:sp>
        <p:nvSpPr>
          <p:cNvPr id="4" name="Title 3">
            <a:extLst>
              <a:ext uri="{FF2B5EF4-FFF2-40B4-BE49-F238E27FC236}">
                <a16:creationId xmlns:a16="http://schemas.microsoft.com/office/drawing/2014/main" id="{F6096C03-DCBD-4CA8-935E-279443AF3B0E}"/>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2606437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JDK, JRE, and JVM</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692462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B27BB6-DC9A-4FF4-BBAB-42257F091D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6" name="Text Placeholder 5">
            <a:extLst>
              <a:ext uri="{FF2B5EF4-FFF2-40B4-BE49-F238E27FC236}">
                <a16:creationId xmlns:a16="http://schemas.microsoft.com/office/drawing/2014/main" id="{0793B550-3915-446F-B365-ACAA0498B122}"/>
              </a:ext>
            </a:extLst>
          </p:cNvPr>
          <p:cNvSpPr>
            <a:spLocks noGrp="1"/>
          </p:cNvSpPr>
          <p:nvPr>
            <p:ph type="body" idx="1"/>
          </p:nvPr>
        </p:nvSpPr>
        <p:spPr/>
        <p:txBody>
          <a:bodyPr/>
          <a:lstStyle/>
          <a:p>
            <a:r>
              <a:rPr lang="en-US" dirty="0"/>
              <a:t>JVM (Java Virtual Machine) is an abstract machine. It is called a virtual machine because it doesn't physically exist. It is a specification that provides a runtime environment in which Java bytecode can be executed. It can also run those programs which are written in other languages and compiled to Java bytecode.</a:t>
            </a:r>
          </a:p>
          <a:p>
            <a:r>
              <a:rPr lang="en-US" dirty="0"/>
              <a:t>JVMs are available for many hardware and software platforms. JVM, JRE, and JDK are platform dependent because the configuration of each OS is different from each other. However, Java is platform independent. There are three notions of the JVM: specification, implementation, and instance.</a:t>
            </a:r>
          </a:p>
          <a:p>
            <a:r>
              <a:rPr lang="en-US" dirty="0"/>
              <a:t>The JVM performs the following main tasks:</a:t>
            </a:r>
          </a:p>
          <a:p>
            <a:pPr lvl="1">
              <a:buFont typeface="Wingdings" panose="05000000000000000000" pitchFamily="2" charset="2"/>
              <a:buChar char="q"/>
            </a:pPr>
            <a:r>
              <a:rPr lang="en-US" sz="1400" dirty="0"/>
              <a:t>Loads code</a:t>
            </a:r>
          </a:p>
          <a:p>
            <a:pPr lvl="1">
              <a:buFont typeface="Wingdings" panose="05000000000000000000" pitchFamily="2" charset="2"/>
              <a:buChar char="q"/>
            </a:pPr>
            <a:r>
              <a:rPr lang="en-US" sz="1400" dirty="0"/>
              <a:t>Verifies code</a:t>
            </a:r>
          </a:p>
          <a:p>
            <a:pPr lvl="1">
              <a:buFont typeface="Wingdings" panose="05000000000000000000" pitchFamily="2" charset="2"/>
              <a:buChar char="q"/>
            </a:pPr>
            <a:r>
              <a:rPr lang="en-US" sz="1400" dirty="0"/>
              <a:t>Executes code</a:t>
            </a:r>
          </a:p>
          <a:p>
            <a:pPr lvl="1">
              <a:buFont typeface="Wingdings" panose="05000000000000000000" pitchFamily="2" charset="2"/>
              <a:buChar char="q"/>
            </a:pPr>
            <a:r>
              <a:rPr lang="en-US" sz="1400" dirty="0"/>
              <a:t>Provides runtime environment</a:t>
            </a:r>
            <a:endParaRPr lang="en-ID" sz="1400" dirty="0"/>
          </a:p>
        </p:txBody>
      </p:sp>
      <p:sp>
        <p:nvSpPr>
          <p:cNvPr id="5" name="Title 4">
            <a:extLst>
              <a:ext uri="{FF2B5EF4-FFF2-40B4-BE49-F238E27FC236}">
                <a16:creationId xmlns:a16="http://schemas.microsoft.com/office/drawing/2014/main" id="{EE343EE8-03BE-44CB-B905-5AE3A220C343}"/>
              </a:ext>
            </a:extLst>
          </p:cNvPr>
          <p:cNvSpPr>
            <a:spLocks noGrp="1"/>
          </p:cNvSpPr>
          <p:nvPr>
            <p:ph type="title"/>
          </p:nvPr>
        </p:nvSpPr>
        <p:spPr/>
        <p:txBody>
          <a:bodyPr/>
          <a:lstStyle/>
          <a:p>
            <a:r>
              <a:rPr lang="en-US" dirty="0"/>
              <a:t>JVM</a:t>
            </a:r>
            <a:endParaRPr lang="en-ID" dirty="0"/>
          </a:p>
        </p:txBody>
      </p:sp>
    </p:spTree>
    <p:extLst>
      <p:ext uri="{BB962C8B-B14F-4D97-AF65-F5344CB8AC3E}">
        <p14:creationId xmlns:p14="http://schemas.microsoft.com/office/powerpoint/2010/main" val="3307373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What is Java</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97985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Text Placeholder 2">
            <a:extLst>
              <a:ext uri="{FF2B5EF4-FFF2-40B4-BE49-F238E27FC236}">
                <a16:creationId xmlns:a16="http://schemas.microsoft.com/office/drawing/2014/main" id="{6B5E8DFF-D54B-4EA6-813F-B7E9360DCF39}"/>
              </a:ext>
            </a:extLst>
          </p:cNvPr>
          <p:cNvSpPr>
            <a:spLocks noGrp="1"/>
          </p:cNvSpPr>
          <p:nvPr>
            <p:ph type="body" idx="1"/>
          </p:nvPr>
        </p:nvSpPr>
        <p:spPr/>
        <p:txBody>
          <a:bodyPr/>
          <a:lstStyle/>
          <a:p>
            <a:r>
              <a:rPr lang="en-US" dirty="0"/>
              <a:t>JRE is an acronym for Java Runtime Environment. It is also written as Java RTE. The Java Runtime Environment is a set of software tools which are used for developing Java applications. It is used to provide the runtime environment. It is the implementation of JVM. It physically exists. It contains a set of libraries + other files that JVM uses at runtime.</a:t>
            </a:r>
          </a:p>
          <a:p>
            <a:r>
              <a:rPr lang="en-US" dirty="0"/>
              <a:t>The implementation of JVM is also actively released by other companies besides Sun Micro Systems.</a:t>
            </a:r>
            <a:endParaRPr lang="en-ID" dirty="0"/>
          </a:p>
        </p:txBody>
      </p:sp>
      <p:sp>
        <p:nvSpPr>
          <p:cNvPr id="5" name="Text Placeholder 4">
            <a:extLst>
              <a:ext uri="{FF2B5EF4-FFF2-40B4-BE49-F238E27FC236}">
                <a16:creationId xmlns:a16="http://schemas.microsoft.com/office/drawing/2014/main" id="{5E65A148-70CD-42BA-867A-50ED197B3EB5}"/>
              </a:ext>
            </a:extLst>
          </p:cNvPr>
          <p:cNvSpPr>
            <a:spLocks noGrp="1"/>
          </p:cNvSpPr>
          <p:nvPr>
            <p:ph type="body" idx="13"/>
          </p:nvPr>
        </p:nvSpPr>
        <p:spPr/>
        <p:txBody>
          <a:bodyPr/>
          <a:lstStyle/>
          <a:p>
            <a:endParaRPr lang="en-ID"/>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a:t>JRE</a:t>
            </a:r>
            <a:endParaRPr lang="en-ID" dirty="0"/>
          </a:p>
        </p:txBody>
      </p:sp>
      <p:pic>
        <p:nvPicPr>
          <p:cNvPr id="7" name="Picture 6">
            <a:extLst>
              <a:ext uri="{FF2B5EF4-FFF2-40B4-BE49-F238E27FC236}">
                <a16:creationId xmlns:a16="http://schemas.microsoft.com/office/drawing/2014/main" id="{717B6B62-BAA3-4713-B1C6-FBF75C130A46}"/>
              </a:ext>
            </a:extLst>
          </p:cNvPr>
          <p:cNvPicPr>
            <a:picLocks noChangeAspect="1"/>
          </p:cNvPicPr>
          <p:nvPr/>
        </p:nvPicPr>
        <p:blipFill>
          <a:blip r:embed="rId2"/>
          <a:stretch>
            <a:fillRect/>
          </a:stretch>
        </p:blipFill>
        <p:spPr>
          <a:xfrm>
            <a:off x="4932679" y="971550"/>
            <a:ext cx="3855061" cy="2266950"/>
          </a:xfrm>
          <a:prstGeom prst="rect">
            <a:avLst/>
          </a:prstGeom>
        </p:spPr>
      </p:pic>
    </p:spTree>
    <p:extLst>
      <p:ext uri="{BB962C8B-B14F-4D97-AF65-F5344CB8AC3E}">
        <p14:creationId xmlns:p14="http://schemas.microsoft.com/office/powerpoint/2010/main" val="1610967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333FE3-4317-4876-9B20-1975CFAFDD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3" name="Text Placeholder 2">
            <a:extLst>
              <a:ext uri="{FF2B5EF4-FFF2-40B4-BE49-F238E27FC236}">
                <a16:creationId xmlns:a16="http://schemas.microsoft.com/office/drawing/2014/main" id="{AE2B7882-F6DC-4B60-A465-70A2F8342A58}"/>
              </a:ext>
            </a:extLst>
          </p:cNvPr>
          <p:cNvSpPr>
            <a:spLocks noGrp="1"/>
          </p:cNvSpPr>
          <p:nvPr>
            <p:ph type="body" idx="1"/>
          </p:nvPr>
        </p:nvSpPr>
        <p:spPr/>
        <p:txBody>
          <a:bodyPr/>
          <a:lstStyle/>
          <a:p>
            <a:r>
              <a:rPr lang="en-US" dirty="0"/>
              <a:t>JDK is an acronym for Java Development Kit. The Java Development Kit (JDK) is a software development environment which is used to develop Java applications and applets. It physically exists. It contains JRE + development tools.</a:t>
            </a:r>
          </a:p>
          <a:p>
            <a:r>
              <a:rPr lang="en-ID" dirty="0"/>
              <a:t>JDK is an implementation of any one of the below given Java Platforms released by Oracle Corporation:</a:t>
            </a:r>
          </a:p>
          <a:p>
            <a:pPr lvl="1">
              <a:buFont typeface="Wingdings" panose="05000000000000000000" pitchFamily="2" charset="2"/>
              <a:buChar char="q"/>
            </a:pPr>
            <a:r>
              <a:rPr lang="en-ID" sz="1400" dirty="0"/>
              <a:t>Standard Edition Java Platform</a:t>
            </a:r>
          </a:p>
          <a:p>
            <a:pPr lvl="1">
              <a:buFont typeface="Wingdings" panose="05000000000000000000" pitchFamily="2" charset="2"/>
              <a:buChar char="q"/>
            </a:pPr>
            <a:r>
              <a:rPr lang="en-ID" sz="1400" dirty="0"/>
              <a:t>Enterprise Edition Java Platform</a:t>
            </a:r>
          </a:p>
          <a:p>
            <a:pPr lvl="1">
              <a:buFont typeface="Wingdings" panose="05000000000000000000" pitchFamily="2" charset="2"/>
              <a:buChar char="q"/>
            </a:pPr>
            <a:r>
              <a:rPr lang="en-ID" sz="1400" dirty="0"/>
              <a:t>Micro Edition Java Platform</a:t>
            </a:r>
          </a:p>
        </p:txBody>
      </p:sp>
      <p:sp>
        <p:nvSpPr>
          <p:cNvPr id="5" name="Text Placeholder 4">
            <a:extLst>
              <a:ext uri="{FF2B5EF4-FFF2-40B4-BE49-F238E27FC236}">
                <a16:creationId xmlns:a16="http://schemas.microsoft.com/office/drawing/2014/main" id="{AC054360-C8B0-4A72-A911-D8DACE4CD84D}"/>
              </a:ext>
            </a:extLst>
          </p:cNvPr>
          <p:cNvSpPr>
            <a:spLocks noGrp="1"/>
          </p:cNvSpPr>
          <p:nvPr>
            <p:ph type="body" idx="13"/>
          </p:nvPr>
        </p:nvSpPr>
        <p:spPr/>
        <p:txBody>
          <a:bodyPr/>
          <a:lstStyle/>
          <a:p>
            <a:r>
              <a:rPr lang="en-ID" dirty="0"/>
              <a:t>The JDK contains a private Java Virtual Machine (JVM) and a few other resources such as an interpreter/loader (java), a compiler (</a:t>
            </a:r>
            <a:r>
              <a:rPr lang="en-ID" dirty="0" err="1"/>
              <a:t>javac</a:t>
            </a:r>
            <a:r>
              <a:rPr lang="en-ID" dirty="0"/>
              <a:t>), an archiver (jar), a documentation generator (Javadoc), etc. to complete the development of a Java Application</a:t>
            </a:r>
          </a:p>
        </p:txBody>
      </p:sp>
      <p:sp>
        <p:nvSpPr>
          <p:cNvPr id="4" name="Title 3">
            <a:extLst>
              <a:ext uri="{FF2B5EF4-FFF2-40B4-BE49-F238E27FC236}">
                <a16:creationId xmlns:a16="http://schemas.microsoft.com/office/drawing/2014/main" id="{39CB730C-8FDD-40C7-A964-59E55628548A}"/>
              </a:ext>
            </a:extLst>
          </p:cNvPr>
          <p:cNvSpPr>
            <a:spLocks noGrp="1"/>
          </p:cNvSpPr>
          <p:nvPr>
            <p:ph type="title"/>
          </p:nvPr>
        </p:nvSpPr>
        <p:spPr/>
        <p:txBody>
          <a:bodyPr/>
          <a:lstStyle/>
          <a:p>
            <a:r>
              <a:rPr lang="en-US" dirty="0"/>
              <a:t>JDK</a:t>
            </a:r>
            <a:endParaRPr lang="en-ID" dirty="0"/>
          </a:p>
        </p:txBody>
      </p:sp>
      <p:pic>
        <p:nvPicPr>
          <p:cNvPr id="7" name="Picture 6">
            <a:extLst>
              <a:ext uri="{FF2B5EF4-FFF2-40B4-BE49-F238E27FC236}">
                <a16:creationId xmlns:a16="http://schemas.microsoft.com/office/drawing/2014/main" id="{A5EFBE86-A7D6-48C6-B06A-B223067D7403}"/>
              </a:ext>
            </a:extLst>
          </p:cNvPr>
          <p:cNvPicPr>
            <a:picLocks noChangeAspect="1"/>
          </p:cNvPicPr>
          <p:nvPr/>
        </p:nvPicPr>
        <p:blipFill>
          <a:blip r:embed="rId2"/>
          <a:stretch>
            <a:fillRect/>
          </a:stretch>
        </p:blipFill>
        <p:spPr>
          <a:xfrm>
            <a:off x="5257800" y="2173076"/>
            <a:ext cx="3338881" cy="1952625"/>
          </a:xfrm>
          <a:prstGeom prst="rect">
            <a:avLst/>
          </a:prstGeom>
        </p:spPr>
      </p:pic>
    </p:spTree>
    <p:extLst>
      <p:ext uri="{BB962C8B-B14F-4D97-AF65-F5344CB8AC3E}">
        <p14:creationId xmlns:p14="http://schemas.microsoft.com/office/powerpoint/2010/main" val="2901046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Hello World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2000" b="1" dirty="0">
                <a:solidFill>
                  <a:srgbClr val="3F5378"/>
                </a:solidFill>
                <a:latin typeface="Roboto Condensed"/>
                <a:ea typeface="Roboto Condensed"/>
                <a:cs typeface="Roboto Condensed"/>
                <a:sym typeface="Roboto Condensed"/>
              </a:rPr>
              <a:t>4</a:t>
            </a:r>
            <a:endParaRPr sz="12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031053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31F832-FEB4-4A9F-9657-FD4309D66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6" name="Text Placeholder 5">
            <a:extLst>
              <a:ext uri="{FF2B5EF4-FFF2-40B4-BE49-F238E27FC236}">
                <a16:creationId xmlns:a16="http://schemas.microsoft.com/office/drawing/2014/main" id="{831342DE-1BB5-4556-9938-E922500302C3}"/>
              </a:ext>
            </a:extLst>
          </p:cNvPr>
          <p:cNvSpPr>
            <a:spLocks noGrp="1"/>
          </p:cNvSpPr>
          <p:nvPr>
            <p:ph type="body" idx="1"/>
          </p:nvPr>
        </p:nvSpPr>
        <p:spPr/>
        <p:txBody>
          <a:bodyPr/>
          <a:lstStyle/>
          <a:p>
            <a:pPr marL="76200" indent="0">
              <a:buNone/>
            </a:pPr>
            <a:r>
              <a:rPr lang="en-US" dirty="0"/>
              <a:t>Open STS or Eclipse, then create new project,</a:t>
            </a:r>
          </a:p>
          <a:p>
            <a:pPr marL="76200" indent="0">
              <a:buNone/>
            </a:pPr>
            <a:r>
              <a:rPr lang="en-US" dirty="0"/>
              <a:t>File -&gt; New -&gt; Java Project</a:t>
            </a:r>
            <a:endParaRPr lang="en-ID" dirty="0"/>
          </a:p>
        </p:txBody>
      </p:sp>
      <p:sp>
        <p:nvSpPr>
          <p:cNvPr id="5" name="Title 4">
            <a:extLst>
              <a:ext uri="{FF2B5EF4-FFF2-40B4-BE49-F238E27FC236}">
                <a16:creationId xmlns:a16="http://schemas.microsoft.com/office/drawing/2014/main" id="{222FA18B-8CEB-4244-ABAF-99F7970E9810}"/>
              </a:ext>
            </a:extLst>
          </p:cNvPr>
          <p:cNvSpPr>
            <a:spLocks noGrp="1"/>
          </p:cNvSpPr>
          <p:nvPr>
            <p:ph type="title"/>
          </p:nvPr>
        </p:nvSpPr>
        <p:spPr/>
        <p:txBody>
          <a:bodyPr/>
          <a:lstStyle/>
          <a:p>
            <a:r>
              <a:rPr lang="en-US" dirty="0"/>
              <a:t>Create New Project</a:t>
            </a:r>
            <a:endParaRPr lang="en-ID" dirty="0"/>
          </a:p>
        </p:txBody>
      </p:sp>
      <p:pic>
        <p:nvPicPr>
          <p:cNvPr id="8" name="Picture 7">
            <a:extLst>
              <a:ext uri="{FF2B5EF4-FFF2-40B4-BE49-F238E27FC236}">
                <a16:creationId xmlns:a16="http://schemas.microsoft.com/office/drawing/2014/main" id="{7AC09837-60E6-4C91-9F11-580BE9058391}"/>
              </a:ext>
            </a:extLst>
          </p:cNvPr>
          <p:cNvPicPr>
            <a:picLocks noChangeAspect="1"/>
          </p:cNvPicPr>
          <p:nvPr/>
        </p:nvPicPr>
        <p:blipFill>
          <a:blip r:embed="rId2"/>
          <a:stretch>
            <a:fillRect/>
          </a:stretch>
        </p:blipFill>
        <p:spPr>
          <a:xfrm>
            <a:off x="609600" y="1352550"/>
            <a:ext cx="5943600" cy="2200275"/>
          </a:xfrm>
          <a:prstGeom prst="rect">
            <a:avLst/>
          </a:prstGeom>
        </p:spPr>
      </p:pic>
    </p:spTree>
    <p:extLst>
      <p:ext uri="{BB962C8B-B14F-4D97-AF65-F5344CB8AC3E}">
        <p14:creationId xmlns:p14="http://schemas.microsoft.com/office/powerpoint/2010/main" val="2012192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F475E1-86D3-46BD-9D96-5E7F29A52A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3" name="Text Placeholder 2">
            <a:extLst>
              <a:ext uri="{FF2B5EF4-FFF2-40B4-BE49-F238E27FC236}">
                <a16:creationId xmlns:a16="http://schemas.microsoft.com/office/drawing/2014/main" id="{6A915D13-FCE4-4A1D-BB55-81AFC9995B89}"/>
              </a:ext>
            </a:extLst>
          </p:cNvPr>
          <p:cNvSpPr>
            <a:spLocks noGrp="1"/>
          </p:cNvSpPr>
          <p:nvPr>
            <p:ph type="body" idx="1"/>
          </p:nvPr>
        </p:nvSpPr>
        <p:spPr/>
        <p:txBody>
          <a:bodyPr/>
          <a:lstStyle/>
          <a:p>
            <a:r>
              <a:rPr lang="en-US" dirty="0"/>
              <a:t>1. Fill then name project “Java Logic”</a:t>
            </a:r>
          </a:p>
          <a:p>
            <a:r>
              <a:rPr lang="en-US" dirty="0"/>
              <a:t>2. Find your location to put your java project</a:t>
            </a:r>
          </a:p>
          <a:p>
            <a:r>
              <a:rPr lang="en-US" dirty="0"/>
              <a:t>3. Create folder or directory </a:t>
            </a:r>
          </a:p>
          <a:p>
            <a:r>
              <a:rPr lang="en-US" dirty="0"/>
              <a:t>4. </a:t>
            </a:r>
            <a:r>
              <a:rPr lang="en-US" dirty="0" err="1"/>
              <a:t>Clik</a:t>
            </a:r>
            <a:r>
              <a:rPr lang="en-US" dirty="0"/>
              <a:t> OK.</a:t>
            </a:r>
            <a:endParaRPr lang="en-ID" dirty="0"/>
          </a:p>
        </p:txBody>
      </p:sp>
      <p:sp>
        <p:nvSpPr>
          <p:cNvPr id="2" name="Title 1">
            <a:extLst>
              <a:ext uri="{FF2B5EF4-FFF2-40B4-BE49-F238E27FC236}">
                <a16:creationId xmlns:a16="http://schemas.microsoft.com/office/drawing/2014/main" id="{7AD86A2E-ABB2-483C-B098-2A11EA055240}"/>
              </a:ext>
            </a:extLst>
          </p:cNvPr>
          <p:cNvSpPr>
            <a:spLocks noGrp="1"/>
          </p:cNvSpPr>
          <p:nvPr>
            <p:ph type="title"/>
          </p:nvPr>
        </p:nvSpPr>
        <p:spPr/>
        <p:txBody>
          <a:bodyPr/>
          <a:lstStyle/>
          <a:p>
            <a:r>
              <a:rPr lang="en-US" dirty="0"/>
              <a:t>Create New Project</a:t>
            </a:r>
            <a:endParaRPr lang="en-ID" dirty="0"/>
          </a:p>
        </p:txBody>
      </p:sp>
      <p:pic>
        <p:nvPicPr>
          <p:cNvPr id="5" name="Picture 4">
            <a:extLst>
              <a:ext uri="{FF2B5EF4-FFF2-40B4-BE49-F238E27FC236}">
                <a16:creationId xmlns:a16="http://schemas.microsoft.com/office/drawing/2014/main" id="{6B0B5059-F67E-4D17-AC2F-DBFB0F4E58A3}"/>
              </a:ext>
            </a:extLst>
          </p:cNvPr>
          <p:cNvPicPr>
            <a:picLocks noChangeAspect="1"/>
          </p:cNvPicPr>
          <p:nvPr/>
        </p:nvPicPr>
        <p:blipFill>
          <a:blip r:embed="rId2"/>
          <a:stretch>
            <a:fillRect/>
          </a:stretch>
        </p:blipFill>
        <p:spPr>
          <a:xfrm>
            <a:off x="685800" y="1909094"/>
            <a:ext cx="2920052" cy="3009900"/>
          </a:xfrm>
          <a:prstGeom prst="rect">
            <a:avLst/>
          </a:prstGeom>
        </p:spPr>
      </p:pic>
    </p:spTree>
    <p:extLst>
      <p:ext uri="{BB962C8B-B14F-4D97-AF65-F5344CB8AC3E}">
        <p14:creationId xmlns:p14="http://schemas.microsoft.com/office/powerpoint/2010/main" val="2693212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565DC1-28B8-47A5-8BE6-B8E1703475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7" name="Title 6">
            <a:extLst>
              <a:ext uri="{FF2B5EF4-FFF2-40B4-BE49-F238E27FC236}">
                <a16:creationId xmlns:a16="http://schemas.microsoft.com/office/drawing/2014/main" id="{B6FDDD0C-C318-42D2-9BB2-3BAFFFB45C29}"/>
              </a:ext>
            </a:extLst>
          </p:cNvPr>
          <p:cNvSpPr>
            <a:spLocks noGrp="1"/>
          </p:cNvSpPr>
          <p:nvPr>
            <p:ph type="title"/>
          </p:nvPr>
        </p:nvSpPr>
        <p:spPr/>
        <p:txBody>
          <a:bodyPr/>
          <a:lstStyle/>
          <a:p>
            <a:r>
              <a:rPr lang="en-US" dirty="0"/>
              <a:t>Create New Project</a:t>
            </a:r>
            <a:endParaRPr lang="en-ID" dirty="0"/>
          </a:p>
        </p:txBody>
      </p:sp>
      <p:pic>
        <p:nvPicPr>
          <p:cNvPr id="5" name="Picture 4">
            <a:extLst>
              <a:ext uri="{FF2B5EF4-FFF2-40B4-BE49-F238E27FC236}">
                <a16:creationId xmlns:a16="http://schemas.microsoft.com/office/drawing/2014/main" id="{5CD220E1-AC74-4587-B961-C141C86F5420}"/>
              </a:ext>
            </a:extLst>
          </p:cNvPr>
          <p:cNvPicPr>
            <a:picLocks noChangeAspect="1"/>
          </p:cNvPicPr>
          <p:nvPr/>
        </p:nvPicPr>
        <p:blipFill>
          <a:blip r:embed="rId2"/>
          <a:stretch>
            <a:fillRect/>
          </a:stretch>
        </p:blipFill>
        <p:spPr>
          <a:xfrm>
            <a:off x="457199" y="666750"/>
            <a:ext cx="2614725" cy="3633251"/>
          </a:xfrm>
          <a:prstGeom prst="rect">
            <a:avLst/>
          </a:prstGeom>
        </p:spPr>
      </p:pic>
      <p:pic>
        <p:nvPicPr>
          <p:cNvPr id="11" name="Picture 10">
            <a:extLst>
              <a:ext uri="{FF2B5EF4-FFF2-40B4-BE49-F238E27FC236}">
                <a16:creationId xmlns:a16="http://schemas.microsoft.com/office/drawing/2014/main" id="{AEA99BEE-086A-414C-B325-4B91DD4759FA}"/>
              </a:ext>
            </a:extLst>
          </p:cNvPr>
          <p:cNvPicPr>
            <a:picLocks noChangeAspect="1"/>
          </p:cNvPicPr>
          <p:nvPr/>
        </p:nvPicPr>
        <p:blipFill>
          <a:blip r:embed="rId3"/>
          <a:stretch>
            <a:fillRect/>
          </a:stretch>
        </p:blipFill>
        <p:spPr>
          <a:xfrm>
            <a:off x="3681524" y="698500"/>
            <a:ext cx="2614725" cy="1276235"/>
          </a:xfrm>
          <a:prstGeom prst="rect">
            <a:avLst/>
          </a:prstGeom>
        </p:spPr>
      </p:pic>
    </p:spTree>
    <p:extLst>
      <p:ext uri="{BB962C8B-B14F-4D97-AF65-F5344CB8AC3E}">
        <p14:creationId xmlns:p14="http://schemas.microsoft.com/office/powerpoint/2010/main" val="3596615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C4C2D1-82D6-4F47-9792-0A234E3472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9" name="Text Placeholder 8">
            <a:extLst>
              <a:ext uri="{FF2B5EF4-FFF2-40B4-BE49-F238E27FC236}">
                <a16:creationId xmlns:a16="http://schemas.microsoft.com/office/drawing/2014/main" id="{DA6C3E43-ADC6-4AB4-A077-1D6A005C6B2E}"/>
              </a:ext>
            </a:extLst>
          </p:cNvPr>
          <p:cNvSpPr>
            <a:spLocks noGrp="1"/>
          </p:cNvSpPr>
          <p:nvPr>
            <p:ph type="body" idx="1"/>
          </p:nvPr>
        </p:nvSpPr>
        <p:spPr/>
        <p:txBody>
          <a:bodyPr/>
          <a:lstStyle/>
          <a:p>
            <a:r>
              <a:rPr lang="en-US" dirty="0" err="1"/>
              <a:t>Righ</a:t>
            </a:r>
            <a:r>
              <a:rPr lang="en-US" dirty="0"/>
              <a:t> Click on </a:t>
            </a:r>
            <a:r>
              <a:rPr lang="en-US" b="1" i="1" dirty="0" err="1"/>
              <a:t>src</a:t>
            </a:r>
            <a:r>
              <a:rPr lang="en-US" b="1" i="1" dirty="0"/>
              <a:t> -&gt; New -&gt; Package</a:t>
            </a:r>
          </a:p>
          <a:p>
            <a:endParaRPr lang="en-US" b="1" i="1" dirty="0"/>
          </a:p>
          <a:p>
            <a:endParaRPr lang="en-US" b="1" i="1" dirty="0"/>
          </a:p>
          <a:p>
            <a:endParaRPr lang="en-US" b="1" i="1" dirty="0"/>
          </a:p>
          <a:p>
            <a:endParaRPr lang="en-US" b="1" i="1" dirty="0"/>
          </a:p>
          <a:p>
            <a:endParaRPr lang="en-US" b="1" i="1" dirty="0"/>
          </a:p>
          <a:p>
            <a:pPr marL="76200" indent="0">
              <a:buNone/>
            </a:pPr>
            <a:endParaRPr lang="en-US" b="1" i="1" dirty="0"/>
          </a:p>
        </p:txBody>
      </p:sp>
      <p:sp>
        <p:nvSpPr>
          <p:cNvPr id="8" name="Text Placeholder 7">
            <a:extLst>
              <a:ext uri="{FF2B5EF4-FFF2-40B4-BE49-F238E27FC236}">
                <a16:creationId xmlns:a16="http://schemas.microsoft.com/office/drawing/2014/main" id="{2BC42E49-065B-4C86-BFFB-EBF5A7FB42F7}"/>
              </a:ext>
            </a:extLst>
          </p:cNvPr>
          <p:cNvSpPr>
            <a:spLocks noGrp="1"/>
          </p:cNvSpPr>
          <p:nvPr>
            <p:ph type="body" idx="13"/>
          </p:nvPr>
        </p:nvSpPr>
        <p:spPr/>
        <p:txBody>
          <a:bodyPr/>
          <a:lstStyle/>
          <a:p>
            <a:r>
              <a:rPr lang="en-ID" dirty="0"/>
              <a:t>Create Package </a:t>
            </a:r>
            <a:r>
              <a:rPr lang="en-ID" b="1" i="1" dirty="0"/>
              <a:t>day01</a:t>
            </a:r>
          </a:p>
          <a:p>
            <a:pPr marL="76200" indent="0">
              <a:buNone/>
            </a:pPr>
            <a:endParaRPr lang="en-ID" dirty="0"/>
          </a:p>
        </p:txBody>
      </p:sp>
      <p:sp>
        <p:nvSpPr>
          <p:cNvPr id="2" name="Title 1">
            <a:extLst>
              <a:ext uri="{FF2B5EF4-FFF2-40B4-BE49-F238E27FC236}">
                <a16:creationId xmlns:a16="http://schemas.microsoft.com/office/drawing/2014/main" id="{D8C596DE-0BF1-4097-80D7-C3EE0898A655}"/>
              </a:ext>
            </a:extLst>
          </p:cNvPr>
          <p:cNvSpPr>
            <a:spLocks noGrp="1"/>
          </p:cNvSpPr>
          <p:nvPr>
            <p:ph type="title"/>
          </p:nvPr>
        </p:nvSpPr>
        <p:spPr/>
        <p:txBody>
          <a:bodyPr/>
          <a:lstStyle/>
          <a:p>
            <a:r>
              <a:rPr lang="en-US" dirty="0"/>
              <a:t>New Package</a:t>
            </a:r>
            <a:endParaRPr lang="en-ID" dirty="0"/>
          </a:p>
        </p:txBody>
      </p:sp>
      <p:pic>
        <p:nvPicPr>
          <p:cNvPr id="5" name="Picture 4">
            <a:extLst>
              <a:ext uri="{FF2B5EF4-FFF2-40B4-BE49-F238E27FC236}">
                <a16:creationId xmlns:a16="http://schemas.microsoft.com/office/drawing/2014/main" id="{3776461D-D405-434C-ACBA-734F5B1791BD}"/>
              </a:ext>
            </a:extLst>
          </p:cNvPr>
          <p:cNvPicPr>
            <a:picLocks noChangeAspect="1"/>
          </p:cNvPicPr>
          <p:nvPr/>
        </p:nvPicPr>
        <p:blipFill>
          <a:blip r:embed="rId2"/>
          <a:stretch>
            <a:fillRect/>
          </a:stretch>
        </p:blipFill>
        <p:spPr>
          <a:xfrm>
            <a:off x="661066" y="1077146"/>
            <a:ext cx="4074301" cy="1451505"/>
          </a:xfrm>
          <a:prstGeom prst="rect">
            <a:avLst/>
          </a:prstGeom>
        </p:spPr>
      </p:pic>
      <p:pic>
        <p:nvPicPr>
          <p:cNvPr id="6" name="Picture 5">
            <a:extLst>
              <a:ext uri="{FF2B5EF4-FFF2-40B4-BE49-F238E27FC236}">
                <a16:creationId xmlns:a16="http://schemas.microsoft.com/office/drawing/2014/main" id="{9A5188A8-DE79-4BAB-9F8B-4034A4816852}"/>
              </a:ext>
            </a:extLst>
          </p:cNvPr>
          <p:cNvPicPr>
            <a:picLocks noChangeAspect="1"/>
          </p:cNvPicPr>
          <p:nvPr/>
        </p:nvPicPr>
        <p:blipFill>
          <a:blip r:embed="rId3"/>
          <a:stretch>
            <a:fillRect/>
          </a:stretch>
        </p:blipFill>
        <p:spPr>
          <a:xfrm>
            <a:off x="4937960" y="1077146"/>
            <a:ext cx="2496044" cy="2407775"/>
          </a:xfrm>
          <a:prstGeom prst="rect">
            <a:avLst/>
          </a:prstGeom>
        </p:spPr>
      </p:pic>
    </p:spTree>
    <p:extLst>
      <p:ext uri="{BB962C8B-B14F-4D97-AF65-F5344CB8AC3E}">
        <p14:creationId xmlns:p14="http://schemas.microsoft.com/office/powerpoint/2010/main" val="4215178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046BBEA-7C6C-4529-AE87-58ACD8CDA8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10" name="Text Placeholder 9">
            <a:extLst>
              <a:ext uri="{FF2B5EF4-FFF2-40B4-BE49-F238E27FC236}">
                <a16:creationId xmlns:a16="http://schemas.microsoft.com/office/drawing/2014/main" id="{E62DDF75-7079-4F6D-9A47-440650BFFE41}"/>
              </a:ext>
            </a:extLst>
          </p:cNvPr>
          <p:cNvSpPr>
            <a:spLocks noGrp="1"/>
          </p:cNvSpPr>
          <p:nvPr>
            <p:ph type="body" idx="1"/>
          </p:nvPr>
        </p:nvSpPr>
        <p:spPr/>
        <p:txBody>
          <a:bodyPr/>
          <a:lstStyle/>
          <a:p>
            <a:r>
              <a:rPr lang="en-US" i="1" dirty="0"/>
              <a:t>Right Click on package day01 -&gt; new -&gt; class</a:t>
            </a:r>
            <a:endParaRPr lang="en-ID" i="1" dirty="0"/>
          </a:p>
        </p:txBody>
      </p:sp>
      <p:sp>
        <p:nvSpPr>
          <p:cNvPr id="2" name="Title 1">
            <a:extLst>
              <a:ext uri="{FF2B5EF4-FFF2-40B4-BE49-F238E27FC236}">
                <a16:creationId xmlns:a16="http://schemas.microsoft.com/office/drawing/2014/main" id="{851B43F1-BF2D-406A-AD83-63AAFF66B320}"/>
              </a:ext>
            </a:extLst>
          </p:cNvPr>
          <p:cNvSpPr>
            <a:spLocks noGrp="1"/>
          </p:cNvSpPr>
          <p:nvPr>
            <p:ph type="title"/>
          </p:nvPr>
        </p:nvSpPr>
        <p:spPr/>
        <p:txBody>
          <a:bodyPr/>
          <a:lstStyle/>
          <a:p>
            <a:r>
              <a:rPr lang="en-US" dirty="0"/>
              <a:t>Create New Class</a:t>
            </a:r>
            <a:endParaRPr lang="en-ID" dirty="0"/>
          </a:p>
        </p:txBody>
      </p:sp>
      <p:pic>
        <p:nvPicPr>
          <p:cNvPr id="5" name="Picture 4">
            <a:extLst>
              <a:ext uri="{FF2B5EF4-FFF2-40B4-BE49-F238E27FC236}">
                <a16:creationId xmlns:a16="http://schemas.microsoft.com/office/drawing/2014/main" id="{B8E0B2BC-646B-4457-BC29-7F43932B7150}"/>
              </a:ext>
            </a:extLst>
          </p:cNvPr>
          <p:cNvPicPr>
            <a:picLocks noChangeAspect="1"/>
          </p:cNvPicPr>
          <p:nvPr/>
        </p:nvPicPr>
        <p:blipFill>
          <a:blip r:embed="rId2"/>
          <a:stretch>
            <a:fillRect/>
          </a:stretch>
        </p:blipFill>
        <p:spPr>
          <a:xfrm>
            <a:off x="609600" y="1047750"/>
            <a:ext cx="5181600" cy="2265099"/>
          </a:xfrm>
          <a:prstGeom prst="rect">
            <a:avLst/>
          </a:prstGeom>
        </p:spPr>
      </p:pic>
    </p:spTree>
    <p:extLst>
      <p:ext uri="{BB962C8B-B14F-4D97-AF65-F5344CB8AC3E}">
        <p14:creationId xmlns:p14="http://schemas.microsoft.com/office/powerpoint/2010/main" val="2585581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D19391-10F7-4A16-88F6-A59B3BB9FD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3" name="Text Placeholder 2">
            <a:extLst>
              <a:ext uri="{FF2B5EF4-FFF2-40B4-BE49-F238E27FC236}">
                <a16:creationId xmlns:a16="http://schemas.microsoft.com/office/drawing/2014/main" id="{17F7327D-5CEA-48FC-95D4-6A9D9A2143BD}"/>
              </a:ext>
            </a:extLst>
          </p:cNvPr>
          <p:cNvSpPr>
            <a:spLocks noGrp="1"/>
          </p:cNvSpPr>
          <p:nvPr>
            <p:ph type="body" idx="1"/>
          </p:nvPr>
        </p:nvSpPr>
        <p:spPr/>
        <p:txBody>
          <a:bodyPr/>
          <a:lstStyle/>
          <a:p>
            <a:r>
              <a:rPr lang="en-US" dirty="0"/>
              <a:t>Create class name </a:t>
            </a:r>
            <a:r>
              <a:rPr lang="en-US" b="1" i="1" dirty="0"/>
              <a:t>HelloWorld</a:t>
            </a:r>
            <a:endParaRPr lang="en-ID" b="1" i="1" dirty="0"/>
          </a:p>
        </p:txBody>
      </p:sp>
      <p:sp>
        <p:nvSpPr>
          <p:cNvPr id="2" name="Title 1">
            <a:extLst>
              <a:ext uri="{FF2B5EF4-FFF2-40B4-BE49-F238E27FC236}">
                <a16:creationId xmlns:a16="http://schemas.microsoft.com/office/drawing/2014/main" id="{8CF720F5-E905-43D9-A98B-389EBB4CFCAE}"/>
              </a:ext>
            </a:extLst>
          </p:cNvPr>
          <p:cNvSpPr>
            <a:spLocks noGrp="1"/>
          </p:cNvSpPr>
          <p:nvPr>
            <p:ph type="title"/>
          </p:nvPr>
        </p:nvSpPr>
        <p:spPr/>
        <p:txBody>
          <a:bodyPr/>
          <a:lstStyle/>
          <a:p>
            <a:r>
              <a:rPr lang="en-US" dirty="0"/>
              <a:t>Create New Class</a:t>
            </a:r>
            <a:endParaRPr lang="en-ID" dirty="0"/>
          </a:p>
        </p:txBody>
      </p:sp>
      <p:pic>
        <p:nvPicPr>
          <p:cNvPr id="6" name="Picture 5">
            <a:extLst>
              <a:ext uri="{FF2B5EF4-FFF2-40B4-BE49-F238E27FC236}">
                <a16:creationId xmlns:a16="http://schemas.microsoft.com/office/drawing/2014/main" id="{C6A0A9B3-0D0C-4AF2-A025-CC6BACEEE16A}"/>
              </a:ext>
            </a:extLst>
          </p:cNvPr>
          <p:cNvPicPr>
            <a:picLocks noChangeAspect="1"/>
          </p:cNvPicPr>
          <p:nvPr/>
        </p:nvPicPr>
        <p:blipFill>
          <a:blip r:embed="rId2"/>
          <a:stretch>
            <a:fillRect/>
          </a:stretch>
        </p:blipFill>
        <p:spPr>
          <a:xfrm>
            <a:off x="644168" y="1048671"/>
            <a:ext cx="5495643" cy="3587829"/>
          </a:xfrm>
          <a:prstGeom prst="rect">
            <a:avLst/>
          </a:prstGeom>
        </p:spPr>
      </p:pic>
    </p:spTree>
    <p:extLst>
      <p:ext uri="{BB962C8B-B14F-4D97-AF65-F5344CB8AC3E}">
        <p14:creationId xmlns:p14="http://schemas.microsoft.com/office/powerpoint/2010/main" val="3970213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CDEAD6-E8FC-4FB1-A310-03218DC2D5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3" name="Text Placeholder 2">
            <a:extLst>
              <a:ext uri="{FF2B5EF4-FFF2-40B4-BE49-F238E27FC236}">
                <a16:creationId xmlns:a16="http://schemas.microsoft.com/office/drawing/2014/main" id="{E952A8C8-124B-469E-BA68-76CD1C4E59C1}"/>
              </a:ext>
            </a:extLst>
          </p:cNvPr>
          <p:cNvSpPr>
            <a:spLocks noGrp="1"/>
          </p:cNvSpPr>
          <p:nvPr>
            <p:ph type="body" idx="1"/>
          </p:nvPr>
        </p:nvSpPr>
        <p:spPr/>
        <p:txBody>
          <a:bodyPr/>
          <a:lstStyle/>
          <a:p>
            <a:pPr marL="76200" indent="0">
              <a:buNone/>
            </a:pPr>
            <a:r>
              <a:rPr lang="en-US" dirty="0"/>
              <a:t>Type source code below on your editor and then run your code with click read mark.</a:t>
            </a:r>
            <a:endParaRPr lang="en-ID" dirty="0"/>
          </a:p>
        </p:txBody>
      </p:sp>
      <p:sp>
        <p:nvSpPr>
          <p:cNvPr id="2" name="Title 1">
            <a:extLst>
              <a:ext uri="{FF2B5EF4-FFF2-40B4-BE49-F238E27FC236}">
                <a16:creationId xmlns:a16="http://schemas.microsoft.com/office/drawing/2014/main" id="{54C59827-9761-45D0-9A36-904A701CDA6C}"/>
              </a:ext>
            </a:extLst>
          </p:cNvPr>
          <p:cNvSpPr>
            <a:spLocks noGrp="1"/>
          </p:cNvSpPr>
          <p:nvPr>
            <p:ph type="title"/>
          </p:nvPr>
        </p:nvSpPr>
        <p:spPr/>
        <p:txBody>
          <a:bodyPr/>
          <a:lstStyle/>
          <a:p>
            <a:r>
              <a:rPr lang="en-US" dirty="0"/>
              <a:t>Create Hello World</a:t>
            </a:r>
            <a:endParaRPr lang="en-ID" dirty="0"/>
          </a:p>
        </p:txBody>
      </p:sp>
      <p:pic>
        <p:nvPicPr>
          <p:cNvPr id="5" name="Picture 4">
            <a:extLst>
              <a:ext uri="{FF2B5EF4-FFF2-40B4-BE49-F238E27FC236}">
                <a16:creationId xmlns:a16="http://schemas.microsoft.com/office/drawing/2014/main" id="{887D6820-B4CD-4FF7-8D09-A5552427AE45}"/>
              </a:ext>
            </a:extLst>
          </p:cNvPr>
          <p:cNvPicPr>
            <a:picLocks noChangeAspect="1"/>
          </p:cNvPicPr>
          <p:nvPr/>
        </p:nvPicPr>
        <p:blipFill>
          <a:blip r:embed="rId2"/>
          <a:stretch>
            <a:fillRect/>
          </a:stretch>
        </p:blipFill>
        <p:spPr>
          <a:xfrm>
            <a:off x="609600" y="1022221"/>
            <a:ext cx="6762750" cy="2533650"/>
          </a:xfrm>
          <a:prstGeom prst="rect">
            <a:avLst/>
          </a:prstGeom>
        </p:spPr>
      </p:pic>
    </p:spTree>
    <p:extLst>
      <p:ext uri="{BB962C8B-B14F-4D97-AF65-F5344CB8AC3E}">
        <p14:creationId xmlns:p14="http://schemas.microsoft.com/office/powerpoint/2010/main" val="219091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166022-605A-4226-8DBE-A92971E669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3" name="Text Placeholder 2">
            <a:extLst>
              <a:ext uri="{FF2B5EF4-FFF2-40B4-BE49-F238E27FC236}">
                <a16:creationId xmlns:a16="http://schemas.microsoft.com/office/drawing/2014/main" id="{C88CAD9F-ED28-4116-BB19-965678A9198F}"/>
              </a:ext>
            </a:extLst>
          </p:cNvPr>
          <p:cNvSpPr>
            <a:spLocks noGrp="1"/>
          </p:cNvSpPr>
          <p:nvPr>
            <p:ph type="body" idx="1"/>
          </p:nvPr>
        </p:nvSpPr>
        <p:spPr/>
        <p:txBody>
          <a:bodyPr/>
          <a:lstStyle/>
          <a:p>
            <a:r>
              <a:rPr lang="en-US" dirty="0"/>
              <a:t>Java is a programming language and a platform.</a:t>
            </a:r>
          </a:p>
          <a:p>
            <a:r>
              <a:rPr lang="en-US" dirty="0"/>
              <a:t>Java is a high level, robust, object-oriented and secure programming language.</a:t>
            </a:r>
          </a:p>
          <a:p>
            <a:r>
              <a:rPr lang="en-US" dirty="0"/>
              <a:t>Platform: Any hardware or software environment in which a program runs, is known as a platform. Since Java has a runtime environment (JRE) and API, it is called a platform.</a:t>
            </a:r>
            <a:endParaRPr lang="en-ID" dirty="0"/>
          </a:p>
        </p:txBody>
      </p:sp>
      <p:sp>
        <p:nvSpPr>
          <p:cNvPr id="2" name="Title 1">
            <a:extLst>
              <a:ext uri="{FF2B5EF4-FFF2-40B4-BE49-F238E27FC236}">
                <a16:creationId xmlns:a16="http://schemas.microsoft.com/office/drawing/2014/main" id="{FDAA3FF7-B48B-4659-9C28-28AB6579E1B4}"/>
              </a:ext>
            </a:extLst>
          </p:cNvPr>
          <p:cNvSpPr>
            <a:spLocks noGrp="1"/>
          </p:cNvSpPr>
          <p:nvPr>
            <p:ph type="title"/>
          </p:nvPr>
        </p:nvSpPr>
        <p:spPr/>
        <p:txBody>
          <a:bodyPr/>
          <a:lstStyle/>
          <a:p>
            <a:r>
              <a:rPr lang="en-US" dirty="0"/>
              <a:t>What is Java</a:t>
            </a:r>
            <a:endParaRPr lang="en-ID" dirty="0"/>
          </a:p>
        </p:txBody>
      </p:sp>
    </p:spTree>
    <p:extLst>
      <p:ext uri="{BB962C8B-B14F-4D97-AF65-F5344CB8AC3E}">
        <p14:creationId xmlns:p14="http://schemas.microsoft.com/office/powerpoint/2010/main" val="2643022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Basic Syntax</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231550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014451-6722-41EF-BF4C-E3A5A498A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3" name="Text Placeholder 2">
            <a:extLst>
              <a:ext uri="{FF2B5EF4-FFF2-40B4-BE49-F238E27FC236}">
                <a16:creationId xmlns:a16="http://schemas.microsoft.com/office/drawing/2014/main" id="{BDA0354D-F7B6-48C9-B6D5-5269238798D3}"/>
              </a:ext>
            </a:extLst>
          </p:cNvPr>
          <p:cNvSpPr>
            <a:spLocks noGrp="1"/>
          </p:cNvSpPr>
          <p:nvPr>
            <p:ph type="body" idx="1"/>
          </p:nvPr>
        </p:nvSpPr>
        <p:spPr/>
        <p:txBody>
          <a:bodyPr anchor="t"/>
          <a:lstStyle/>
          <a:p>
            <a:r>
              <a:rPr lang="en-US" b="1" dirty="0"/>
              <a:t>Case Sensitivity </a:t>
            </a:r>
            <a:r>
              <a:rPr lang="en-US" dirty="0"/>
              <a:t>− Java is case sensitive.</a:t>
            </a:r>
          </a:p>
          <a:p>
            <a:r>
              <a:rPr lang="en-US" b="1" dirty="0"/>
              <a:t>Class Names </a:t>
            </a:r>
            <a:r>
              <a:rPr lang="en-US" dirty="0"/>
              <a:t>− For all class names the first letter should be in Upper Case. If several words are used to form a name of the class, each inner word's first letter should be in Upper Case.</a:t>
            </a:r>
          </a:p>
          <a:p>
            <a:r>
              <a:rPr lang="en-US" b="1" dirty="0"/>
              <a:t>Method Names </a:t>
            </a:r>
            <a:r>
              <a:rPr lang="en-US" dirty="0"/>
              <a:t>− All method names should start with a Lower Case letter. If several words are used to form the name of the method, then each inner word's first letter should be in Upper Case.</a:t>
            </a:r>
          </a:p>
          <a:p>
            <a:r>
              <a:rPr lang="en-US" b="1" dirty="0"/>
              <a:t>Program File Name </a:t>
            </a:r>
            <a:r>
              <a:rPr lang="en-US" dirty="0"/>
              <a:t>− Name of the program file should exactly match the class name.</a:t>
            </a:r>
          </a:p>
          <a:p>
            <a:r>
              <a:rPr lang="en-US" b="1" dirty="0"/>
              <a:t>public static void main(String </a:t>
            </a:r>
            <a:r>
              <a:rPr lang="en-US" b="1" dirty="0" err="1"/>
              <a:t>args</a:t>
            </a:r>
            <a:r>
              <a:rPr lang="en-US" b="1" dirty="0"/>
              <a:t>[]) </a:t>
            </a:r>
            <a:r>
              <a:rPr lang="en-US" dirty="0"/>
              <a:t>− Java program processing starts from the main() method which is a mandatory part of every Java program.</a:t>
            </a:r>
            <a:endParaRPr lang="en-ID" dirty="0"/>
          </a:p>
        </p:txBody>
      </p:sp>
      <p:sp>
        <p:nvSpPr>
          <p:cNvPr id="2" name="Title 1">
            <a:extLst>
              <a:ext uri="{FF2B5EF4-FFF2-40B4-BE49-F238E27FC236}">
                <a16:creationId xmlns:a16="http://schemas.microsoft.com/office/drawing/2014/main" id="{0787991E-E8C6-47E2-8E8D-4AF82B24EB99}"/>
              </a:ext>
            </a:extLst>
          </p:cNvPr>
          <p:cNvSpPr>
            <a:spLocks noGrp="1"/>
          </p:cNvSpPr>
          <p:nvPr>
            <p:ph type="title"/>
          </p:nvPr>
        </p:nvSpPr>
        <p:spPr/>
        <p:txBody>
          <a:bodyPr/>
          <a:lstStyle/>
          <a:p>
            <a:r>
              <a:rPr lang="en-US" dirty="0"/>
              <a:t>Java – Basic Syntax</a:t>
            </a:r>
            <a:endParaRPr lang="en-ID" dirty="0"/>
          </a:p>
        </p:txBody>
      </p:sp>
    </p:spTree>
    <p:extLst>
      <p:ext uri="{BB962C8B-B14F-4D97-AF65-F5344CB8AC3E}">
        <p14:creationId xmlns:p14="http://schemas.microsoft.com/office/powerpoint/2010/main" val="357518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C082D5-281C-4ACC-8F13-ACF87B6147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3" name="Text Placeholder 2">
            <a:extLst>
              <a:ext uri="{FF2B5EF4-FFF2-40B4-BE49-F238E27FC236}">
                <a16:creationId xmlns:a16="http://schemas.microsoft.com/office/drawing/2014/main" id="{25E0001F-4888-4BC0-BADD-D02560E62E9A}"/>
              </a:ext>
            </a:extLst>
          </p:cNvPr>
          <p:cNvSpPr>
            <a:spLocks noGrp="1"/>
          </p:cNvSpPr>
          <p:nvPr>
            <p:ph type="body" idx="1"/>
          </p:nvPr>
        </p:nvSpPr>
        <p:spPr/>
        <p:txBody>
          <a:bodyPr anchor="t"/>
          <a:lstStyle/>
          <a:p>
            <a:r>
              <a:rPr lang="en-US" dirty="0"/>
              <a:t>Names used for classes, variables, and methods are called </a:t>
            </a:r>
            <a:r>
              <a:rPr lang="en-US" b="1" dirty="0"/>
              <a:t>identifiers</a:t>
            </a:r>
            <a:r>
              <a:rPr lang="en-US" dirty="0"/>
              <a:t>.</a:t>
            </a:r>
            <a:endParaRPr lang="en-ID" dirty="0"/>
          </a:p>
          <a:p>
            <a:r>
              <a:rPr lang="en-ID" dirty="0"/>
              <a:t>Rule of identifier : </a:t>
            </a:r>
          </a:p>
          <a:p>
            <a:pPr lvl="1">
              <a:buFont typeface="Wingdings" panose="05000000000000000000" pitchFamily="2" charset="2"/>
              <a:buChar char="q"/>
            </a:pPr>
            <a:r>
              <a:rPr lang="en-US" sz="1400" dirty="0"/>
              <a:t>All identifiers should begin with a letter (A to Z or a to z), currency character ($) or an underscore (_).</a:t>
            </a:r>
          </a:p>
          <a:p>
            <a:pPr lvl="1">
              <a:buFont typeface="Wingdings" panose="05000000000000000000" pitchFamily="2" charset="2"/>
              <a:buChar char="q"/>
            </a:pPr>
            <a:r>
              <a:rPr lang="en-US" sz="1400" dirty="0"/>
              <a:t>After the first character, identifiers can have any combination of characters.</a:t>
            </a:r>
          </a:p>
          <a:p>
            <a:pPr lvl="1">
              <a:buFont typeface="Wingdings" panose="05000000000000000000" pitchFamily="2" charset="2"/>
              <a:buChar char="q"/>
            </a:pPr>
            <a:r>
              <a:rPr lang="en-US" sz="1400" dirty="0"/>
              <a:t>A key word cannot be used as an identifier.</a:t>
            </a:r>
          </a:p>
          <a:p>
            <a:pPr lvl="1">
              <a:buFont typeface="Wingdings" panose="05000000000000000000" pitchFamily="2" charset="2"/>
              <a:buChar char="q"/>
            </a:pPr>
            <a:r>
              <a:rPr lang="en-US" sz="1400" dirty="0"/>
              <a:t>Most importantly, identifiers are case sensitive.</a:t>
            </a:r>
          </a:p>
          <a:p>
            <a:pPr lvl="1">
              <a:buFont typeface="Wingdings" panose="05000000000000000000" pitchFamily="2" charset="2"/>
              <a:buChar char="q"/>
            </a:pPr>
            <a:r>
              <a:rPr lang="en-US" sz="1400" dirty="0"/>
              <a:t>Examples of legal identifiers: age, $salary, _value, __1_value.</a:t>
            </a:r>
          </a:p>
          <a:p>
            <a:pPr lvl="1">
              <a:buFont typeface="Wingdings" panose="05000000000000000000" pitchFamily="2" charset="2"/>
              <a:buChar char="q"/>
            </a:pPr>
            <a:r>
              <a:rPr lang="en-US" sz="1400" dirty="0"/>
              <a:t>Examples of illegal identifiers: 123abc, -salary.</a:t>
            </a:r>
            <a:endParaRPr lang="en-ID" sz="1400" dirty="0"/>
          </a:p>
        </p:txBody>
      </p:sp>
      <p:sp>
        <p:nvSpPr>
          <p:cNvPr id="2" name="Title 1">
            <a:extLst>
              <a:ext uri="{FF2B5EF4-FFF2-40B4-BE49-F238E27FC236}">
                <a16:creationId xmlns:a16="http://schemas.microsoft.com/office/drawing/2014/main" id="{90B39740-BD64-4E13-8BA0-C578593BAE5B}"/>
              </a:ext>
            </a:extLst>
          </p:cNvPr>
          <p:cNvSpPr>
            <a:spLocks noGrp="1"/>
          </p:cNvSpPr>
          <p:nvPr>
            <p:ph type="title"/>
          </p:nvPr>
        </p:nvSpPr>
        <p:spPr/>
        <p:txBody>
          <a:bodyPr/>
          <a:lstStyle/>
          <a:p>
            <a:r>
              <a:rPr lang="en-US" dirty="0"/>
              <a:t>Java – Identifier </a:t>
            </a:r>
            <a:endParaRPr lang="en-ID" dirty="0"/>
          </a:p>
        </p:txBody>
      </p:sp>
    </p:spTree>
    <p:extLst>
      <p:ext uri="{BB962C8B-B14F-4D97-AF65-F5344CB8AC3E}">
        <p14:creationId xmlns:p14="http://schemas.microsoft.com/office/powerpoint/2010/main" val="3413100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8C5ED3-8A34-4584-9E22-8EE8B3F019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2" name="Title 1">
            <a:extLst>
              <a:ext uri="{FF2B5EF4-FFF2-40B4-BE49-F238E27FC236}">
                <a16:creationId xmlns:a16="http://schemas.microsoft.com/office/drawing/2014/main" id="{4E2BCB0C-B069-4EA2-9E49-B37BE2AF3A36}"/>
              </a:ext>
            </a:extLst>
          </p:cNvPr>
          <p:cNvSpPr>
            <a:spLocks noGrp="1"/>
          </p:cNvSpPr>
          <p:nvPr>
            <p:ph type="title"/>
          </p:nvPr>
        </p:nvSpPr>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62DDFDEC-2A90-4C39-9BC2-C975D5BE6248}"/>
              </a:ext>
            </a:extLst>
          </p:cNvPr>
          <p:cNvPicPr>
            <a:picLocks noChangeAspect="1"/>
          </p:cNvPicPr>
          <p:nvPr/>
        </p:nvPicPr>
        <p:blipFill>
          <a:blip r:embed="rId2"/>
          <a:stretch>
            <a:fillRect/>
          </a:stretch>
        </p:blipFill>
        <p:spPr>
          <a:xfrm>
            <a:off x="457199" y="605990"/>
            <a:ext cx="5220459" cy="4188310"/>
          </a:xfrm>
          <a:prstGeom prst="rect">
            <a:avLst/>
          </a:prstGeom>
        </p:spPr>
      </p:pic>
    </p:spTree>
    <p:extLst>
      <p:ext uri="{BB962C8B-B14F-4D97-AF65-F5344CB8AC3E}">
        <p14:creationId xmlns:p14="http://schemas.microsoft.com/office/powerpoint/2010/main" val="557950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93B2FF-92FE-45E0-AFD5-54072534CE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7" name="Title 6">
            <a:extLst>
              <a:ext uri="{FF2B5EF4-FFF2-40B4-BE49-F238E27FC236}">
                <a16:creationId xmlns:a16="http://schemas.microsoft.com/office/drawing/2014/main" id="{DBF3A1BF-6E14-4EAD-93B7-A55347F33E6A}"/>
              </a:ext>
            </a:extLst>
          </p:cNvPr>
          <p:cNvSpPr>
            <a:spLocks noGrp="1"/>
          </p:cNvSpPr>
          <p:nvPr>
            <p:ph type="title"/>
          </p:nvPr>
        </p:nvSpPr>
        <p:spPr/>
        <p:txBody>
          <a:bodyPr/>
          <a:lstStyle/>
          <a:p>
            <a:r>
              <a:rPr lang="en-US" dirty="0"/>
              <a:t>Java - Keyword</a:t>
            </a:r>
            <a:endParaRPr lang="en-ID" dirty="0"/>
          </a:p>
        </p:txBody>
      </p:sp>
      <p:pic>
        <p:nvPicPr>
          <p:cNvPr id="6" name="Picture 5">
            <a:extLst>
              <a:ext uri="{FF2B5EF4-FFF2-40B4-BE49-F238E27FC236}">
                <a16:creationId xmlns:a16="http://schemas.microsoft.com/office/drawing/2014/main" id="{D0165079-2672-42DE-A7FD-ED2A9B82FD76}"/>
              </a:ext>
            </a:extLst>
          </p:cNvPr>
          <p:cNvPicPr>
            <a:picLocks noChangeAspect="1"/>
          </p:cNvPicPr>
          <p:nvPr/>
        </p:nvPicPr>
        <p:blipFill>
          <a:blip r:embed="rId2"/>
          <a:stretch>
            <a:fillRect/>
          </a:stretch>
        </p:blipFill>
        <p:spPr>
          <a:xfrm>
            <a:off x="482599" y="624974"/>
            <a:ext cx="5703001" cy="3893551"/>
          </a:xfrm>
          <a:prstGeom prst="rect">
            <a:avLst/>
          </a:prstGeom>
        </p:spPr>
      </p:pic>
    </p:spTree>
    <p:extLst>
      <p:ext uri="{BB962C8B-B14F-4D97-AF65-F5344CB8AC3E}">
        <p14:creationId xmlns:p14="http://schemas.microsoft.com/office/powerpoint/2010/main" val="3175072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67034B-85CE-4B78-9988-6A14FBFC14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4" name="Title 3">
            <a:extLst>
              <a:ext uri="{FF2B5EF4-FFF2-40B4-BE49-F238E27FC236}">
                <a16:creationId xmlns:a16="http://schemas.microsoft.com/office/drawing/2014/main" id="{E450A247-8B0C-47EB-85D5-5DFCC497B693}"/>
              </a:ext>
            </a:extLst>
          </p:cNvPr>
          <p:cNvSpPr>
            <a:spLocks noGrp="1"/>
          </p:cNvSpPr>
          <p:nvPr>
            <p:ph type="title"/>
          </p:nvPr>
        </p:nvSpPr>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C5EC8103-6802-42F9-93AC-9D68FA5BC721}"/>
              </a:ext>
            </a:extLst>
          </p:cNvPr>
          <p:cNvPicPr>
            <a:picLocks noChangeAspect="1"/>
          </p:cNvPicPr>
          <p:nvPr/>
        </p:nvPicPr>
        <p:blipFill>
          <a:blip r:embed="rId2"/>
          <a:stretch>
            <a:fillRect/>
          </a:stretch>
        </p:blipFill>
        <p:spPr>
          <a:xfrm>
            <a:off x="457199" y="628159"/>
            <a:ext cx="5129325" cy="3887181"/>
          </a:xfrm>
          <a:prstGeom prst="rect">
            <a:avLst/>
          </a:prstGeom>
        </p:spPr>
      </p:pic>
    </p:spTree>
    <p:extLst>
      <p:ext uri="{BB962C8B-B14F-4D97-AF65-F5344CB8AC3E}">
        <p14:creationId xmlns:p14="http://schemas.microsoft.com/office/powerpoint/2010/main" val="893348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46A618-E00A-4164-9BAF-D5CA2E1F5B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4" name="Title 3">
            <a:extLst>
              <a:ext uri="{FF2B5EF4-FFF2-40B4-BE49-F238E27FC236}">
                <a16:creationId xmlns:a16="http://schemas.microsoft.com/office/drawing/2014/main" id="{F4197C8D-E3DD-4971-BA0C-CEF6826199E9}"/>
              </a:ext>
            </a:extLst>
          </p:cNvPr>
          <p:cNvSpPr>
            <a:spLocks noGrp="1"/>
          </p:cNvSpPr>
          <p:nvPr>
            <p:ph type="title"/>
          </p:nvPr>
        </p:nvSpPr>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29BD071B-54FE-4D0E-8CCB-238955E524A7}"/>
              </a:ext>
            </a:extLst>
          </p:cNvPr>
          <p:cNvPicPr>
            <a:picLocks noChangeAspect="1"/>
          </p:cNvPicPr>
          <p:nvPr/>
        </p:nvPicPr>
        <p:blipFill>
          <a:blip r:embed="rId2"/>
          <a:stretch>
            <a:fillRect/>
          </a:stretch>
        </p:blipFill>
        <p:spPr>
          <a:xfrm>
            <a:off x="457199" y="624974"/>
            <a:ext cx="5369889" cy="3893552"/>
          </a:xfrm>
          <a:prstGeom prst="rect">
            <a:avLst/>
          </a:prstGeom>
        </p:spPr>
      </p:pic>
    </p:spTree>
    <p:extLst>
      <p:ext uri="{BB962C8B-B14F-4D97-AF65-F5344CB8AC3E}">
        <p14:creationId xmlns:p14="http://schemas.microsoft.com/office/powerpoint/2010/main" val="1745981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734AE5-9B24-4A55-B39E-031AF655E2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4" name="Title 3">
            <a:extLst>
              <a:ext uri="{FF2B5EF4-FFF2-40B4-BE49-F238E27FC236}">
                <a16:creationId xmlns:a16="http://schemas.microsoft.com/office/drawing/2014/main" id="{001B887A-04E1-4720-AEAF-6A60103DF4B4}"/>
              </a:ext>
            </a:extLst>
          </p:cNvPr>
          <p:cNvSpPr>
            <a:spLocks noGrp="1"/>
          </p:cNvSpPr>
          <p:nvPr>
            <p:ph type="title"/>
          </p:nvPr>
        </p:nvSpPr>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01E22869-B144-4C47-B618-6B206F43DB12}"/>
              </a:ext>
            </a:extLst>
          </p:cNvPr>
          <p:cNvPicPr>
            <a:picLocks noChangeAspect="1"/>
          </p:cNvPicPr>
          <p:nvPr/>
        </p:nvPicPr>
        <p:blipFill>
          <a:blip r:embed="rId2"/>
          <a:stretch>
            <a:fillRect/>
          </a:stretch>
        </p:blipFill>
        <p:spPr>
          <a:xfrm>
            <a:off x="457199" y="614116"/>
            <a:ext cx="5205525" cy="3915267"/>
          </a:xfrm>
          <a:prstGeom prst="rect">
            <a:avLst/>
          </a:prstGeom>
        </p:spPr>
      </p:pic>
    </p:spTree>
    <p:extLst>
      <p:ext uri="{BB962C8B-B14F-4D97-AF65-F5344CB8AC3E}">
        <p14:creationId xmlns:p14="http://schemas.microsoft.com/office/powerpoint/2010/main" val="1432135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EA05A5-659F-4CEC-A1DD-1B36BCBD61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4" name="Title 3">
            <a:extLst>
              <a:ext uri="{FF2B5EF4-FFF2-40B4-BE49-F238E27FC236}">
                <a16:creationId xmlns:a16="http://schemas.microsoft.com/office/drawing/2014/main" id="{9D281387-0BAE-4972-8A4C-2CC6E062D3BD}"/>
              </a:ext>
            </a:extLst>
          </p:cNvPr>
          <p:cNvSpPr>
            <a:spLocks noGrp="1"/>
          </p:cNvSpPr>
          <p:nvPr>
            <p:ph type="title"/>
          </p:nvPr>
        </p:nvSpPr>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BB363EEB-CDE0-4FCF-B36D-DC12BCB48AD4}"/>
              </a:ext>
            </a:extLst>
          </p:cNvPr>
          <p:cNvPicPr>
            <a:picLocks noChangeAspect="1"/>
          </p:cNvPicPr>
          <p:nvPr/>
        </p:nvPicPr>
        <p:blipFill>
          <a:blip r:embed="rId2"/>
          <a:stretch>
            <a:fillRect/>
          </a:stretch>
        </p:blipFill>
        <p:spPr>
          <a:xfrm>
            <a:off x="457199" y="666750"/>
            <a:ext cx="5586525" cy="3294617"/>
          </a:xfrm>
          <a:prstGeom prst="rect">
            <a:avLst/>
          </a:prstGeom>
        </p:spPr>
      </p:pic>
    </p:spTree>
    <p:extLst>
      <p:ext uri="{BB962C8B-B14F-4D97-AF65-F5344CB8AC3E}">
        <p14:creationId xmlns:p14="http://schemas.microsoft.com/office/powerpoint/2010/main" val="313820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80EED1-9C03-4B23-81E0-1D99176ABB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3" name="Text Placeholder 2">
            <a:extLst>
              <a:ext uri="{FF2B5EF4-FFF2-40B4-BE49-F238E27FC236}">
                <a16:creationId xmlns:a16="http://schemas.microsoft.com/office/drawing/2014/main" id="{B37504EB-1115-4845-A24F-D3FE2BD51B88}"/>
              </a:ext>
            </a:extLst>
          </p:cNvPr>
          <p:cNvSpPr>
            <a:spLocks noGrp="1"/>
          </p:cNvSpPr>
          <p:nvPr>
            <p:ph type="body" idx="1"/>
          </p:nvPr>
        </p:nvSpPr>
        <p:spPr/>
        <p:txBody>
          <a:bodyPr/>
          <a:lstStyle/>
          <a:p>
            <a:r>
              <a:rPr lang="en-US" dirty="0"/>
              <a:t>Java supports single-line and multi-line comments very similar to C and C++. All characters available inside any comment are ignored by Java compiler.</a:t>
            </a:r>
            <a:endParaRPr lang="en-ID" dirty="0"/>
          </a:p>
        </p:txBody>
      </p:sp>
      <p:sp>
        <p:nvSpPr>
          <p:cNvPr id="2" name="Title 1">
            <a:extLst>
              <a:ext uri="{FF2B5EF4-FFF2-40B4-BE49-F238E27FC236}">
                <a16:creationId xmlns:a16="http://schemas.microsoft.com/office/drawing/2014/main" id="{E7D2AF04-179F-43FA-9B58-0202239A0E5F}"/>
              </a:ext>
            </a:extLst>
          </p:cNvPr>
          <p:cNvSpPr>
            <a:spLocks noGrp="1"/>
          </p:cNvSpPr>
          <p:nvPr>
            <p:ph type="title"/>
          </p:nvPr>
        </p:nvSpPr>
        <p:spPr/>
        <p:txBody>
          <a:bodyPr/>
          <a:lstStyle/>
          <a:p>
            <a:r>
              <a:rPr lang="en-US" dirty="0"/>
              <a:t>Java - Comment</a:t>
            </a:r>
            <a:endParaRPr lang="en-ID" dirty="0"/>
          </a:p>
        </p:txBody>
      </p:sp>
      <p:pic>
        <p:nvPicPr>
          <p:cNvPr id="5" name="Picture 4">
            <a:extLst>
              <a:ext uri="{FF2B5EF4-FFF2-40B4-BE49-F238E27FC236}">
                <a16:creationId xmlns:a16="http://schemas.microsoft.com/office/drawing/2014/main" id="{9CB37D6F-5453-4833-8EB1-8CD776E262C4}"/>
              </a:ext>
            </a:extLst>
          </p:cNvPr>
          <p:cNvPicPr>
            <a:picLocks noChangeAspect="1"/>
          </p:cNvPicPr>
          <p:nvPr/>
        </p:nvPicPr>
        <p:blipFill>
          <a:blip r:embed="rId2"/>
          <a:stretch>
            <a:fillRect/>
          </a:stretch>
        </p:blipFill>
        <p:spPr>
          <a:xfrm>
            <a:off x="990600" y="1276350"/>
            <a:ext cx="5808574" cy="2060605"/>
          </a:xfrm>
          <a:prstGeom prst="rect">
            <a:avLst/>
          </a:prstGeom>
        </p:spPr>
      </p:pic>
    </p:spTree>
    <p:extLst>
      <p:ext uri="{BB962C8B-B14F-4D97-AF65-F5344CB8AC3E}">
        <p14:creationId xmlns:p14="http://schemas.microsoft.com/office/powerpoint/2010/main" val="349158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2A06F1-E00A-4FD8-AC33-00DD14DF48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Text Placeholder 2">
            <a:extLst>
              <a:ext uri="{FF2B5EF4-FFF2-40B4-BE49-F238E27FC236}">
                <a16:creationId xmlns:a16="http://schemas.microsoft.com/office/drawing/2014/main" id="{13CF40D2-A44C-4789-B343-5FF9F535019F}"/>
              </a:ext>
            </a:extLst>
          </p:cNvPr>
          <p:cNvSpPr>
            <a:spLocks noGrp="1"/>
          </p:cNvSpPr>
          <p:nvPr>
            <p:ph type="body" idx="1"/>
          </p:nvPr>
        </p:nvSpPr>
        <p:spPr/>
        <p:txBody>
          <a:bodyPr/>
          <a:lstStyle/>
          <a:p>
            <a:pPr marL="76200" indent="0">
              <a:buNone/>
            </a:pPr>
            <a:r>
              <a:rPr lang="en-ID" dirty="0"/>
              <a:t>According to Sun, 3 billion devices run Java. There are many devices where Java is currently used. Some of them are as follows:</a:t>
            </a:r>
          </a:p>
          <a:p>
            <a:r>
              <a:rPr lang="en-ID" dirty="0"/>
              <a:t>Desktop Applications such as acrobat reader, media player, antivirus, etc.</a:t>
            </a:r>
          </a:p>
          <a:p>
            <a:r>
              <a:rPr lang="en-ID" dirty="0"/>
              <a:t>Web Applications such as irctc.co.in, javatpoint.com, etc.</a:t>
            </a:r>
          </a:p>
          <a:p>
            <a:r>
              <a:rPr lang="en-ID" dirty="0"/>
              <a:t>Enterprise Applications such as banking applications.</a:t>
            </a:r>
          </a:p>
          <a:p>
            <a:r>
              <a:rPr lang="en-ID" dirty="0"/>
              <a:t>Mobile</a:t>
            </a:r>
          </a:p>
          <a:p>
            <a:r>
              <a:rPr lang="en-ID" dirty="0"/>
              <a:t>Embedded System</a:t>
            </a:r>
          </a:p>
          <a:p>
            <a:r>
              <a:rPr lang="en-ID" dirty="0"/>
              <a:t>Smart Card</a:t>
            </a:r>
          </a:p>
          <a:p>
            <a:r>
              <a:rPr lang="en-ID" dirty="0"/>
              <a:t>Robotics</a:t>
            </a:r>
          </a:p>
          <a:p>
            <a:r>
              <a:rPr lang="en-ID" dirty="0"/>
              <a:t>Games, etc.</a:t>
            </a:r>
          </a:p>
        </p:txBody>
      </p:sp>
      <p:sp>
        <p:nvSpPr>
          <p:cNvPr id="4" name="Title 3">
            <a:extLst>
              <a:ext uri="{FF2B5EF4-FFF2-40B4-BE49-F238E27FC236}">
                <a16:creationId xmlns:a16="http://schemas.microsoft.com/office/drawing/2014/main" id="{F36D8C3A-4B25-4E59-B862-8FB26402F5BC}"/>
              </a:ext>
            </a:extLst>
          </p:cNvPr>
          <p:cNvSpPr>
            <a:spLocks noGrp="1"/>
          </p:cNvSpPr>
          <p:nvPr>
            <p:ph type="title"/>
          </p:nvPr>
        </p:nvSpPr>
        <p:spPr/>
        <p:txBody>
          <a:bodyPr/>
          <a:lstStyle/>
          <a:p>
            <a:r>
              <a:rPr lang="en-US" dirty="0"/>
              <a:t>Application</a:t>
            </a:r>
            <a:endParaRPr lang="en-ID" dirty="0"/>
          </a:p>
        </p:txBody>
      </p:sp>
    </p:spTree>
    <p:extLst>
      <p:ext uri="{BB962C8B-B14F-4D97-AF65-F5344CB8AC3E}">
        <p14:creationId xmlns:p14="http://schemas.microsoft.com/office/powerpoint/2010/main" val="3436235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Variable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388633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BDDF47-6FB3-4787-8FB6-8865BE44D2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
        <p:nvSpPr>
          <p:cNvPr id="6" name="Text Placeholder 5">
            <a:extLst>
              <a:ext uri="{FF2B5EF4-FFF2-40B4-BE49-F238E27FC236}">
                <a16:creationId xmlns:a16="http://schemas.microsoft.com/office/drawing/2014/main" id="{3A852E7C-7F9D-4A8F-BEEE-FBFC82C5A5BD}"/>
              </a:ext>
            </a:extLst>
          </p:cNvPr>
          <p:cNvSpPr>
            <a:spLocks noGrp="1"/>
          </p:cNvSpPr>
          <p:nvPr>
            <p:ph type="body" idx="1"/>
          </p:nvPr>
        </p:nvSpPr>
        <p:spPr/>
        <p:txBody>
          <a:bodyPr/>
          <a:lstStyle/>
          <a:p>
            <a:r>
              <a:rPr lang="en-US" dirty="0"/>
              <a:t>Variable is name of reserved area allocated in memory. In other words, it is a name of memory location. It is a combination of "vary + able" that means its value can be changed.</a:t>
            </a:r>
            <a:endParaRPr lang="en-ID" dirty="0"/>
          </a:p>
        </p:txBody>
      </p:sp>
      <p:sp>
        <p:nvSpPr>
          <p:cNvPr id="5" name="Title 4">
            <a:extLst>
              <a:ext uri="{FF2B5EF4-FFF2-40B4-BE49-F238E27FC236}">
                <a16:creationId xmlns:a16="http://schemas.microsoft.com/office/drawing/2014/main" id="{F207EA75-E531-4C54-85A0-C11C5672E760}"/>
              </a:ext>
            </a:extLst>
          </p:cNvPr>
          <p:cNvSpPr>
            <a:spLocks noGrp="1"/>
          </p:cNvSpPr>
          <p:nvPr>
            <p:ph type="title"/>
          </p:nvPr>
        </p:nvSpPr>
        <p:spPr/>
        <p:txBody>
          <a:bodyPr/>
          <a:lstStyle/>
          <a:p>
            <a:r>
              <a:rPr lang="en-US" dirty="0"/>
              <a:t>Variable</a:t>
            </a:r>
            <a:endParaRPr lang="en-ID" dirty="0"/>
          </a:p>
        </p:txBody>
      </p:sp>
      <p:pic>
        <p:nvPicPr>
          <p:cNvPr id="9" name="Picture 8">
            <a:extLst>
              <a:ext uri="{FF2B5EF4-FFF2-40B4-BE49-F238E27FC236}">
                <a16:creationId xmlns:a16="http://schemas.microsoft.com/office/drawing/2014/main" id="{75916E2B-E2A4-4108-BFAA-2AF2E4BA16E3}"/>
              </a:ext>
            </a:extLst>
          </p:cNvPr>
          <p:cNvPicPr>
            <a:picLocks noChangeAspect="1"/>
          </p:cNvPicPr>
          <p:nvPr/>
        </p:nvPicPr>
        <p:blipFill>
          <a:blip r:embed="rId2"/>
          <a:stretch>
            <a:fillRect/>
          </a:stretch>
        </p:blipFill>
        <p:spPr>
          <a:xfrm>
            <a:off x="990600" y="1200150"/>
            <a:ext cx="3513791" cy="2131082"/>
          </a:xfrm>
          <a:prstGeom prst="rect">
            <a:avLst/>
          </a:prstGeom>
        </p:spPr>
      </p:pic>
    </p:spTree>
    <p:extLst>
      <p:ext uri="{BB962C8B-B14F-4D97-AF65-F5344CB8AC3E}">
        <p14:creationId xmlns:p14="http://schemas.microsoft.com/office/powerpoint/2010/main" val="1470235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C6F8FC-334C-4B84-BB0B-E75C35311F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3" name="Text Placeholder 2">
            <a:extLst>
              <a:ext uri="{FF2B5EF4-FFF2-40B4-BE49-F238E27FC236}">
                <a16:creationId xmlns:a16="http://schemas.microsoft.com/office/drawing/2014/main" id="{E188E7EE-0F04-4D52-92FF-BBF69A7F9682}"/>
              </a:ext>
            </a:extLst>
          </p:cNvPr>
          <p:cNvSpPr>
            <a:spLocks noGrp="1"/>
          </p:cNvSpPr>
          <p:nvPr>
            <p:ph type="body" idx="1"/>
          </p:nvPr>
        </p:nvSpPr>
        <p:spPr/>
        <p:txBody>
          <a:bodyPr/>
          <a:lstStyle/>
          <a:p>
            <a:r>
              <a:rPr lang="en-US" dirty="0"/>
              <a:t>There are three types of variables in java:</a:t>
            </a:r>
          </a:p>
          <a:p>
            <a:pPr lvl="1">
              <a:buFont typeface="Wingdings" panose="05000000000000000000" pitchFamily="2" charset="2"/>
              <a:buChar char="q"/>
            </a:pPr>
            <a:r>
              <a:rPr lang="en-US" sz="1400" dirty="0"/>
              <a:t>local variable</a:t>
            </a:r>
          </a:p>
          <a:p>
            <a:pPr lvl="1">
              <a:buFont typeface="Wingdings" panose="05000000000000000000" pitchFamily="2" charset="2"/>
              <a:buChar char="q"/>
            </a:pPr>
            <a:r>
              <a:rPr lang="en-US" sz="1400" dirty="0"/>
              <a:t>instance variable</a:t>
            </a:r>
          </a:p>
          <a:p>
            <a:pPr lvl="1">
              <a:buFont typeface="Wingdings" panose="05000000000000000000" pitchFamily="2" charset="2"/>
              <a:buChar char="q"/>
            </a:pPr>
            <a:r>
              <a:rPr lang="en-US" sz="1400" dirty="0"/>
              <a:t>static variable</a:t>
            </a:r>
          </a:p>
          <a:p>
            <a:endParaRPr lang="en-ID" dirty="0"/>
          </a:p>
        </p:txBody>
      </p:sp>
      <p:sp>
        <p:nvSpPr>
          <p:cNvPr id="5" name="Title 4">
            <a:extLst>
              <a:ext uri="{FF2B5EF4-FFF2-40B4-BE49-F238E27FC236}">
                <a16:creationId xmlns:a16="http://schemas.microsoft.com/office/drawing/2014/main" id="{0FE26B40-5E6B-4CB6-AFF3-1B7BF945F1A8}"/>
              </a:ext>
            </a:extLst>
          </p:cNvPr>
          <p:cNvSpPr>
            <a:spLocks noGrp="1"/>
          </p:cNvSpPr>
          <p:nvPr>
            <p:ph type="title"/>
          </p:nvPr>
        </p:nvSpPr>
        <p:spPr/>
        <p:txBody>
          <a:bodyPr/>
          <a:lstStyle/>
          <a:p>
            <a:r>
              <a:rPr lang="en-US" dirty="0"/>
              <a:t>Types of Variables</a:t>
            </a:r>
            <a:endParaRPr lang="en-ID" dirty="0"/>
          </a:p>
        </p:txBody>
      </p:sp>
      <p:pic>
        <p:nvPicPr>
          <p:cNvPr id="8" name="Picture 7">
            <a:extLst>
              <a:ext uri="{FF2B5EF4-FFF2-40B4-BE49-F238E27FC236}">
                <a16:creationId xmlns:a16="http://schemas.microsoft.com/office/drawing/2014/main" id="{6B8FAB04-0B4C-4740-8870-3BEFB289B290}"/>
              </a:ext>
            </a:extLst>
          </p:cNvPr>
          <p:cNvPicPr>
            <a:picLocks noChangeAspect="1"/>
          </p:cNvPicPr>
          <p:nvPr/>
        </p:nvPicPr>
        <p:blipFill>
          <a:blip r:embed="rId2"/>
          <a:stretch>
            <a:fillRect/>
          </a:stretch>
        </p:blipFill>
        <p:spPr>
          <a:xfrm>
            <a:off x="4572000" y="819150"/>
            <a:ext cx="3113986" cy="3252788"/>
          </a:xfrm>
          <a:prstGeom prst="rect">
            <a:avLst/>
          </a:prstGeom>
        </p:spPr>
      </p:pic>
    </p:spTree>
    <p:extLst>
      <p:ext uri="{BB962C8B-B14F-4D97-AF65-F5344CB8AC3E}">
        <p14:creationId xmlns:p14="http://schemas.microsoft.com/office/powerpoint/2010/main" val="4789705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F70793-5FCC-4E7D-8E9B-76FBA612C0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3" name="Text Placeholder 2">
            <a:extLst>
              <a:ext uri="{FF2B5EF4-FFF2-40B4-BE49-F238E27FC236}">
                <a16:creationId xmlns:a16="http://schemas.microsoft.com/office/drawing/2014/main" id="{D1194011-1D8B-46EF-981B-D629FF286727}"/>
              </a:ext>
            </a:extLst>
          </p:cNvPr>
          <p:cNvSpPr>
            <a:spLocks noGrp="1"/>
          </p:cNvSpPr>
          <p:nvPr>
            <p:ph type="body" idx="1"/>
          </p:nvPr>
        </p:nvSpPr>
        <p:spPr/>
        <p:txBody>
          <a:bodyPr/>
          <a:lstStyle/>
          <a:p>
            <a:r>
              <a:rPr lang="en-US" dirty="0"/>
              <a:t>1) Local Variable</a:t>
            </a:r>
          </a:p>
          <a:p>
            <a:pPr marL="76200" indent="0">
              <a:buNone/>
            </a:pPr>
            <a:r>
              <a:rPr lang="en-US" dirty="0"/>
              <a:t>A variable declared inside the body of the method is called local variable. You can use this variable only within that method and the other methods in the class aren't even aware that the variable exists.</a:t>
            </a:r>
          </a:p>
          <a:p>
            <a:pPr marL="76200" indent="0">
              <a:buNone/>
            </a:pPr>
            <a:r>
              <a:rPr lang="en-US" dirty="0"/>
              <a:t>A local variable cannot be defined with "static" keyword.</a:t>
            </a:r>
          </a:p>
          <a:p>
            <a:pPr marL="76200" indent="0">
              <a:buNone/>
            </a:pPr>
            <a:endParaRPr lang="en-US" dirty="0"/>
          </a:p>
          <a:p>
            <a:r>
              <a:rPr lang="en-US" dirty="0"/>
              <a:t>2) Instance Variable</a:t>
            </a:r>
          </a:p>
          <a:p>
            <a:pPr marL="76200" indent="0">
              <a:buNone/>
            </a:pPr>
            <a:r>
              <a:rPr lang="en-US" dirty="0"/>
              <a:t>A variable declared inside the class but outside the body of the method, is called instance variable. It is not declared as static.</a:t>
            </a:r>
          </a:p>
          <a:p>
            <a:pPr marL="76200" indent="0">
              <a:buNone/>
            </a:pPr>
            <a:r>
              <a:rPr lang="en-US" dirty="0"/>
              <a:t>It is called instance variable because its value is instance specific and is not shared among instances.</a:t>
            </a:r>
            <a:endParaRPr lang="en-ID" dirty="0"/>
          </a:p>
        </p:txBody>
      </p:sp>
      <p:sp>
        <p:nvSpPr>
          <p:cNvPr id="5" name="Text Placeholder 4">
            <a:extLst>
              <a:ext uri="{FF2B5EF4-FFF2-40B4-BE49-F238E27FC236}">
                <a16:creationId xmlns:a16="http://schemas.microsoft.com/office/drawing/2014/main" id="{5C7F10CD-1D62-491E-B098-BE0B97134242}"/>
              </a:ext>
            </a:extLst>
          </p:cNvPr>
          <p:cNvSpPr>
            <a:spLocks noGrp="1"/>
          </p:cNvSpPr>
          <p:nvPr>
            <p:ph type="body" idx="13"/>
          </p:nvPr>
        </p:nvSpPr>
        <p:spPr/>
        <p:txBody>
          <a:bodyPr/>
          <a:lstStyle/>
          <a:p>
            <a:r>
              <a:rPr lang="en-US" dirty="0"/>
              <a:t>3) Static variable</a:t>
            </a:r>
          </a:p>
          <a:p>
            <a:pPr marL="76200" indent="0">
              <a:buNone/>
            </a:pPr>
            <a:r>
              <a:rPr lang="en-US" dirty="0"/>
              <a:t>A variable which is declared as static is called static variable. It cannot be local. You can create a single copy of static variable and share among all the instances of the class. Memory allocation for static variable happens only once when the class is loaded in the memory.</a:t>
            </a:r>
            <a:endParaRPr lang="en-ID" dirty="0"/>
          </a:p>
        </p:txBody>
      </p:sp>
      <p:sp>
        <p:nvSpPr>
          <p:cNvPr id="4" name="Title 3">
            <a:extLst>
              <a:ext uri="{FF2B5EF4-FFF2-40B4-BE49-F238E27FC236}">
                <a16:creationId xmlns:a16="http://schemas.microsoft.com/office/drawing/2014/main" id="{63545A74-7103-4A0E-BFF1-30152F4165E6}"/>
              </a:ext>
            </a:extLst>
          </p:cNvPr>
          <p:cNvSpPr>
            <a:spLocks noGrp="1"/>
          </p:cNvSpPr>
          <p:nvPr>
            <p:ph type="title"/>
          </p:nvPr>
        </p:nvSpPr>
        <p:spPr/>
        <p:txBody>
          <a:bodyPr/>
          <a:lstStyle/>
          <a:p>
            <a:r>
              <a:rPr lang="en-US" dirty="0"/>
              <a:t>Types of Variables</a:t>
            </a:r>
            <a:endParaRPr lang="en-ID" dirty="0"/>
          </a:p>
        </p:txBody>
      </p:sp>
    </p:spTree>
    <p:extLst>
      <p:ext uri="{BB962C8B-B14F-4D97-AF65-F5344CB8AC3E}">
        <p14:creationId xmlns:p14="http://schemas.microsoft.com/office/powerpoint/2010/main" val="38268046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29FD6D-EF54-438A-A436-A0503DFD36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
        <p:nvSpPr>
          <p:cNvPr id="4" name="Title 3">
            <a:extLst>
              <a:ext uri="{FF2B5EF4-FFF2-40B4-BE49-F238E27FC236}">
                <a16:creationId xmlns:a16="http://schemas.microsoft.com/office/drawing/2014/main" id="{5870B247-6495-4B08-B24A-D2929C3A123B}"/>
              </a:ext>
            </a:extLst>
          </p:cNvPr>
          <p:cNvSpPr>
            <a:spLocks noGrp="1"/>
          </p:cNvSpPr>
          <p:nvPr>
            <p:ph type="title"/>
          </p:nvPr>
        </p:nvSpPr>
        <p:spPr/>
        <p:txBody>
          <a:bodyPr/>
          <a:lstStyle/>
          <a:p>
            <a:r>
              <a:rPr lang="en-US" dirty="0"/>
              <a:t>Types of Variables</a:t>
            </a:r>
            <a:endParaRPr lang="en-ID" dirty="0"/>
          </a:p>
        </p:txBody>
      </p:sp>
      <p:pic>
        <p:nvPicPr>
          <p:cNvPr id="8" name="Picture 7">
            <a:extLst>
              <a:ext uri="{FF2B5EF4-FFF2-40B4-BE49-F238E27FC236}">
                <a16:creationId xmlns:a16="http://schemas.microsoft.com/office/drawing/2014/main" id="{A5C967E0-BB75-465C-8C7F-4006915729E5}"/>
              </a:ext>
            </a:extLst>
          </p:cNvPr>
          <p:cNvPicPr>
            <a:picLocks noChangeAspect="1"/>
          </p:cNvPicPr>
          <p:nvPr/>
        </p:nvPicPr>
        <p:blipFill>
          <a:blip r:embed="rId2"/>
          <a:stretch>
            <a:fillRect/>
          </a:stretch>
        </p:blipFill>
        <p:spPr>
          <a:xfrm>
            <a:off x="457199" y="666750"/>
            <a:ext cx="2690925" cy="2272687"/>
          </a:xfrm>
          <a:prstGeom prst="rect">
            <a:avLst/>
          </a:prstGeom>
        </p:spPr>
      </p:pic>
    </p:spTree>
    <p:extLst>
      <p:ext uri="{BB962C8B-B14F-4D97-AF65-F5344CB8AC3E}">
        <p14:creationId xmlns:p14="http://schemas.microsoft.com/office/powerpoint/2010/main" val="3065542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Data Types in Java</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7</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009351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2D49F6-215E-473F-A471-2BE2851776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
        <p:nvSpPr>
          <p:cNvPr id="6" name="Text Placeholder 5">
            <a:extLst>
              <a:ext uri="{FF2B5EF4-FFF2-40B4-BE49-F238E27FC236}">
                <a16:creationId xmlns:a16="http://schemas.microsoft.com/office/drawing/2014/main" id="{32E620FB-873C-44A6-A35E-14840B4016E9}"/>
              </a:ext>
            </a:extLst>
          </p:cNvPr>
          <p:cNvSpPr>
            <a:spLocks noGrp="1"/>
          </p:cNvSpPr>
          <p:nvPr>
            <p:ph type="body" idx="1"/>
          </p:nvPr>
        </p:nvSpPr>
        <p:spPr/>
        <p:txBody>
          <a:bodyPr/>
          <a:lstStyle/>
          <a:p>
            <a:pPr marL="76200" indent="0">
              <a:buNone/>
            </a:pPr>
            <a:r>
              <a:rPr lang="en-US" dirty="0"/>
              <a:t>Data types specify the different sizes and values that can be stored in the variable. There are two types of data types in Java:</a:t>
            </a:r>
          </a:p>
          <a:p>
            <a:r>
              <a:rPr lang="en-US" b="1" dirty="0"/>
              <a:t>Primitive data types</a:t>
            </a:r>
            <a:r>
              <a:rPr lang="en-US" dirty="0"/>
              <a:t>: The primitive data types include </a:t>
            </a:r>
            <a:r>
              <a:rPr lang="en-US" dirty="0" err="1"/>
              <a:t>boolean</a:t>
            </a:r>
            <a:r>
              <a:rPr lang="en-US" dirty="0"/>
              <a:t>, char, byte, short, int, long, float and double.</a:t>
            </a:r>
          </a:p>
          <a:p>
            <a:r>
              <a:rPr lang="en-US" b="1" dirty="0"/>
              <a:t>Non-primitive or Reference data types</a:t>
            </a:r>
            <a:r>
              <a:rPr lang="en-US" dirty="0"/>
              <a:t>: The non-primitive data types include Classes, Interfaces, and Arrays</a:t>
            </a:r>
            <a:endParaRPr lang="en-ID" dirty="0"/>
          </a:p>
        </p:txBody>
      </p:sp>
      <p:sp>
        <p:nvSpPr>
          <p:cNvPr id="5" name="Title 4">
            <a:extLst>
              <a:ext uri="{FF2B5EF4-FFF2-40B4-BE49-F238E27FC236}">
                <a16:creationId xmlns:a16="http://schemas.microsoft.com/office/drawing/2014/main" id="{BF361819-1472-484E-84F8-23D22FB15052}"/>
              </a:ext>
            </a:extLst>
          </p:cNvPr>
          <p:cNvSpPr>
            <a:spLocks noGrp="1"/>
          </p:cNvSpPr>
          <p:nvPr>
            <p:ph type="title"/>
          </p:nvPr>
        </p:nvSpPr>
        <p:spPr/>
        <p:txBody>
          <a:bodyPr/>
          <a:lstStyle/>
          <a:p>
            <a:r>
              <a:rPr lang="en-US" dirty="0"/>
              <a:t>Data Type in Java</a:t>
            </a:r>
            <a:endParaRPr lang="en-ID" dirty="0"/>
          </a:p>
        </p:txBody>
      </p:sp>
      <p:pic>
        <p:nvPicPr>
          <p:cNvPr id="9" name="Picture 8">
            <a:extLst>
              <a:ext uri="{FF2B5EF4-FFF2-40B4-BE49-F238E27FC236}">
                <a16:creationId xmlns:a16="http://schemas.microsoft.com/office/drawing/2014/main" id="{9ACBAF3F-9EBF-43A1-9EF5-560DFE1CC027}"/>
              </a:ext>
            </a:extLst>
          </p:cNvPr>
          <p:cNvPicPr>
            <a:picLocks noChangeAspect="1"/>
          </p:cNvPicPr>
          <p:nvPr/>
        </p:nvPicPr>
        <p:blipFill>
          <a:blip r:embed="rId2"/>
          <a:stretch>
            <a:fillRect/>
          </a:stretch>
        </p:blipFill>
        <p:spPr>
          <a:xfrm>
            <a:off x="4591308" y="1047750"/>
            <a:ext cx="4017819" cy="2209800"/>
          </a:xfrm>
          <a:prstGeom prst="rect">
            <a:avLst/>
          </a:prstGeom>
        </p:spPr>
      </p:pic>
    </p:spTree>
    <p:extLst>
      <p:ext uri="{BB962C8B-B14F-4D97-AF65-F5344CB8AC3E}">
        <p14:creationId xmlns:p14="http://schemas.microsoft.com/office/powerpoint/2010/main" val="40965342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C9996B-4E10-428B-BD8C-CFBB71B37C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
        <p:nvSpPr>
          <p:cNvPr id="6" name="Text Placeholder 5">
            <a:extLst>
              <a:ext uri="{FF2B5EF4-FFF2-40B4-BE49-F238E27FC236}">
                <a16:creationId xmlns:a16="http://schemas.microsoft.com/office/drawing/2014/main" id="{5141E938-DB45-4F92-9109-388DC335FC8F}"/>
              </a:ext>
            </a:extLst>
          </p:cNvPr>
          <p:cNvSpPr>
            <a:spLocks noGrp="1"/>
          </p:cNvSpPr>
          <p:nvPr>
            <p:ph type="body" idx="1"/>
          </p:nvPr>
        </p:nvSpPr>
        <p:spPr/>
        <p:txBody>
          <a:bodyPr/>
          <a:lstStyle/>
          <a:p>
            <a:r>
              <a:rPr lang="en-ID" dirty="0" err="1"/>
              <a:t>boolean</a:t>
            </a:r>
            <a:r>
              <a:rPr lang="en-ID" dirty="0"/>
              <a:t> data type</a:t>
            </a:r>
          </a:p>
          <a:p>
            <a:r>
              <a:rPr lang="en-ID" dirty="0"/>
              <a:t>byte data type</a:t>
            </a:r>
          </a:p>
          <a:p>
            <a:r>
              <a:rPr lang="en-ID" dirty="0"/>
              <a:t>char data type</a:t>
            </a:r>
          </a:p>
          <a:p>
            <a:r>
              <a:rPr lang="en-ID" dirty="0"/>
              <a:t>short data type</a:t>
            </a:r>
          </a:p>
        </p:txBody>
      </p:sp>
      <p:sp>
        <p:nvSpPr>
          <p:cNvPr id="3" name="Text Placeholder 2">
            <a:extLst>
              <a:ext uri="{FF2B5EF4-FFF2-40B4-BE49-F238E27FC236}">
                <a16:creationId xmlns:a16="http://schemas.microsoft.com/office/drawing/2014/main" id="{3CF00AAC-6237-40A2-A6F3-E802CC145DFB}"/>
              </a:ext>
            </a:extLst>
          </p:cNvPr>
          <p:cNvSpPr>
            <a:spLocks noGrp="1"/>
          </p:cNvSpPr>
          <p:nvPr>
            <p:ph type="body" idx="13"/>
          </p:nvPr>
        </p:nvSpPr>
        <p:spPr/>
        <p:txBody>
          <a:bodyPr/>
          <a:lstStyle/>
          <a:p>
            <a:r>
              <a:rPr lang="en-ID" dirty="0"/>
              <a:t>int data type</a:t>
            </a:r>
          </a:p>
          <a:p>
            <a:r>
              <a:rPr lang="en-ID" dirty="0"/>
              <a:t>long data type</a:t>
            </a:r>
          </a:p>
          <a:p>
            <a:r>
              <a:rPr lang="en-ID" dirty="0"/>
              <a:t>float data type</a:t>
            </a:r>
          </a:p>
          <a:p>
            <a:r>
              <a:rPr lang="en-ID" dirty="0"/>
              <a:t>double data type</a:t>
            </a:r>
          </a:p>
          <a:p>
            <a:pPr marL="76200" indent="0">
              <a:buNone/>
            </a:pPr>
            <a:endParaRPr lang="en-ID" dirty="0"/>
          </a:p>
        </p:txBody>
      </p:sp>
      <p:sp>
        <p:nvSpPr>
          <p:cNvPr id="5" name="Title 4">
            <a:extLst>
              <a:ext uri="{FF2B5EF4-FFF2-40B4-BE49-F238E27FC236}">
                <a16:creationId xmlns:a16="http://schemas.microsoft.com/office/drawing/2014/main" id="{9DB157D6-5BDA-4FF6-8045-5B682577CBAC}"/>
              </a:ext>
            </a:extLst>
          </p:cNvPr>
          <p:cNvSpPr>
            <a:spLocks noGrp="1"/>
          </p:cNvSpPr>
          <p:nvPr>
            <p:ph type="title"/>
          </p:nvPr>
        </p:nvSpPr>
        <p:spPr/>
        <p:txBody>
          <a:bodyPr/>
          <a:lstStyle/>
          <a:p>
            <a:r>
              <a:rPr lang="en-US" dirty="0"/>
              <a:t>Java Primitive Data Types</a:t>
            </a:r>
            <a:endParaRPr lang="en-ID" dirty="0"/>
          </a:p>
        </p:txBody>
      </p:sp>
      <p:sp>
        <p:nvSpPr>
          <p:cNvPr id="4" name="Text Placeholder 3">
            <a:extLst>
              <a:ext uri="{FF2B5EF4-FFF2-40B4-BE49-F238E27FC236}">
                <a16:creationId xmlns:a16="http://schemas.microsoft.com/office/drawing/2014/main" id="{78CBF186-57ED-4C39-A776-9B5E6300599E}"/>
              </a:ext>
            </a:extLst>
          </p:cNvPr>
          <p:cNvSpPr>
            <a:spLocks noGrp="1"/>
          </p:cNvSpPr>
          <p:nvPr>
            <p:ph type="body" idx="14"/>
          </p:nvPr>
        </p:nvSpPr>
        <p:spPr/>
        <p:txBody>
          <a:bodyPr/>
          <a:lstStyle/>
          <a:p>
            <a:pPr marL="76200" indent="0">
              <a:buNone/>
            </a:pPr>
            <a:r>
              <a:rPr lang="en-US" dirty="0"/>
              <a:t>In Java language, primitive data types are the building blocks of data manipulation. These are the most basic data types available in Java language.</a:t>
            </a:r>
          </a:p>
          <a:p>
            <a:pPr marL="76200" indent="0">
              <a:buNone/>
            </a:pPr>
            <a:r>
              <a:rPr lang="en-ID" dirty="0"/>
              <a:t>There are 8 types of primitive data types:</a:t>
            </a:r>
          </a:p>
        </p:txBody>
      </p:sp>
    </p:spTree>
    <p:extLst>
      <p:ext uri="{BB962C8B-B14F-4D97-AF65-F5344CB8AC3E}">
        <p14:creationId xmlns:p14="http://schemas.microsoft.com/office/powerpoint/2010/main" val="1702425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798A91-C6F4-41A5-AAA6-3408FA1182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
        <p:nvSpPr>
          <p:cNvPr id="3" name="Text Placeholder 2">
            <a:extLst>
              <a:ext uri="{FF2B5EF4-FFF2-40B4-BE49-F238E27FC236}">
                <a16:creationId xmlns:a16="http://schemas.microsoft.com/office/drawing/2014/main" id="{F2FACECF-A056-41E9-BFE9-663EE37DDDA8}"/>
              </a:ext>
            </a:extLst>
          </p:cNvPr>
          <p:cNvSpPr>
            <a:spLocks noGrp="1"/>
          </p:cNvSpPr>
          <p:nvPr>
            <p:ph type="body" idx="1"/>
          </p:nvPr>
        </p:nvSpPr>
        <p:spPr/>
        <p:txBody>
          <a:bodyPr/>
          <a:lstStyle/>
          <a:p>
            <a:pPr marL="76200" indent="0">
              <a:buNone/>
            </a:pPr>
            <a:r>
              <a:rPr lang="en-US" sz="1800" b="1" dirty="0"/>
              <a:t>Boolean</a:t>
            </a:r>
            <a:endParaRPr lang="en-US" b="1" dirty="0"/>
          </a:p>
          <a:p>
            <a:r>
              <a:rPr lang="en-US" dirty="0"/>
              <a:t>The Boolean data type is used to store only two possible values: true and false. This data type is used for simple flags that track true/false conditions.</a:t>
            </a:r>
          </a:p>
          <a:p>
            <a:r>
              <a:rPr lang="en-US" dirty="0"/>
              <a:t>The Boolean data type specifies one bit of information, but its "size" can't be defined precisely.</a:t>
            </a:r>
          </a:p>
          <a:p>
            <a:r>
              <a:rPr lang="en-ID" b="1" i="1" dirty="0"/>
              <a:t>Example: Boolean one = false</a:t>
            </a:r>
          </a:p>
        </p:txBody>
      </p:sp>
      <p:sp>
        <p:nvSpPr>
          <p:cNvPr id="5" name="Text Placeholder 4">
            <a:extLst>
              <a:ext uri="{FF2B5EF4-FFF2-40B4-BE49-F238E27FC236}">
                <a16:creationId xmlns:a16="http://schemas.microsoft.com/office/drawing/2014/main" id="{1499FA52-DEC0-45E9-97CD-CD13E8C2C7CF}"/>
              </a:ext>
            </a:extLst>
          </p:cNvPr>
          <p:cNvSpPr>
            <a:spLocks noGrp="1"/>
          </p:cNvSpPr>
          <p:nvPr>
            <p:ph type="body" idx="13"/>
          </p:nvPr>
        </p:nvSpPr>
        <p:spPr/>
        <p:txBody>
          <a:bodyPr/>
          <a:lstStyle/>
          <a:p>
            <a:pPr marL="76200" indent="0">
              <a:buNone/>
            </a:pPr>
            <a:r>
              <a:rPr lang="en-US" sz="1800" b="1" dirty="0"/>
              <a:t>Byte</a:t>
            </a:r>
          </a:p>
          <a:p>
            <a:r>
              <a:rPr lang="en-US" dirty="0"/>
              <a:t>The byte data type is an example of primitive data type. It </a:t>
            </a:r>
            <a:r>
              <a:rPr lang="en-US" dirty="0" err="1"/>
              <a:t>isan</a:t>
            </a:r>
            <a:r>
              <a:rPr lang="en-US" dirty="0"/>
              <a:t> 8-bit signed two's complement integer. Its value-range lies between -128 to 127 (inclusive). Its minimum value is -128 and maximum value is 127. Its default value is 0.</a:t>
            </a:r>
          </a:p>
          <a:p>
            <a:r>
              <a:rPr lang="en-US" dirty="0"/>
              <a:t>The byte data type is used to save memory in large arrays where the memory savings is most required. It saves space because a byte is 4 times smaller than an integer. It can also be used in place of "int" data type.</a:t>
            </a:r>
          </a:p>
          <a:p>
            <a:r>
              <a:rPr lang="en-US" b="1" i="1" dirty="0"/>
              <a:t>Example: byte a = 10, byte b = -20</a:t>
            </a:r>
            <a:endParaRPr lang="en-ID" dirty="0"/>
          </a:p>
        </p:txBody>
      </p:sp>
      <p:sp>
        <p:nvSpPr>
          <p:cNvPr id="4" name="Title 3">
            <a:extLst>
              <a:ext uri="{FF2B5EF4-FFF2-40B4-BE49-F238E27FC236}">
                <a16:creationId xmlns:a16="http://schemas.microsoft.com/office/drawing/2014/main" id="{FE032E4D-41E0-472C-B281-3719015E2287}"/>
              </a:ext>
            </a:extLst>
          </p:cNvPr>
          <p:cNvSpPr>
            <a:spLocks noGrp="1"/>
          </p:cNvSpPr>
          <p:nvPr>
            <p:ph type="title"/>
          </p:nvPr>
        </p:nvSpPr>
        <p:spPr/>
        <p:txBody>
          <a:bodyPr/>
          <a:lstStyle/>
          <a:p>
            <a:r>
              <a:rPr lang="en-US" dirty="0"/>
              <a:t>Java Primitive Data Types</a:t>
            </a:r>
            <a:endParaRPr lang="en-ID" dirty="0"/>
          </a:p>
        </p:txBody>
      </p:sp>
    </p:spTree>
    <p:extLst>
      <p:ext uri="{BB962C8B-B14F-4D97-AF65-F5344CB8AC3E}">
        <p14:creationId xmlns:p14="http://schemas.microsoft.com/office/powerpoint/2010/main" val="20073730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7F28AC-D72F-4906-8C54-605427BD25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
        <p:nvSpPr>
          <p:cNvPr id="3" name="Text Placeholder 2">
            <a:extLst>
              <a:ext uri="{FF2B5EF4-FFF2-40B4-BE49-F238E27FC236}">
                <a16:creationId xmlns:a16="http://schemas.microsoft.com/office/drawing/2014/main" id="{CCDD2E3D-3761-48DF-92F6-0B52B72FA362}"/>
              </a:ext>
            </a:extLst>
          </p:cNvPr>
          <p:cNvSpPr>
            <a:spLocks noGrp="1"/>
          </p:cNvSpPr>
          <p:nvPr>
            <p:ph type="body" idx="1"/>
          </p:nvPr>
        </p:nvSpPr>
        <p:spPr/>
        <p:txBody>
          <a:bodyPr/>
          <a:lstStyle/>
          <a:p>
            <a:pPr marL="76200" indent="0">
              <a:buNone/>
            </a:pPr>
            <a:r>
              <a:rPr lang="en-US" sz="1800" b="1" dirty="0"/>
              <a:t>Short</a:t>
            </a:r>
            <a:endParaRPr lang="en-US" b="1" dirty="0"/>
          </a:p>
          <a:p>
            <a:r>
              <a:rPr lang="en-US" dirty="0"/>
              <a:t>The short data type is a 16-bit signed two's complement integer. Its value-range lies between -32,768 to 32,767 (inclusive). Its minimum value is -32,768 and maximum value is 32,767. Its default value is 0.</a:t>
            </a:r>
          </a:p>
          <a:p>
            <a:r>
              <a:rPr lang="en-US" dirty="0"/>
              <a:t>The short data type can also be used to save memory just like byte data type. A short data type is 2 times smaller than an integer.</a:t>
            </a:r>
          </a:p>
          <a:p>
            <a:r>
              <a:rPr lang="en-US" b="1" i="1" dirty="0"/>
              <a:t>Example: short s = 10000, short r = -5000</a:t>
            </a:r>
          </a:p>
          <a:p>
            <a:pPr marL="76200" indent="0">
              <a:buNone/>
            </a:pPr>
            <a:endParaRPr lang="en-US" b="1" i="1" dirty="0"/>
          </a:p>
          <a:p>
            <a:endParaRPr lang="en-US" dirty="0"/>
          </a:p>
          <a:p>
            <a:endParaRPr lang="en-ID" dirty="0"/>
          </a:p>
        </p:txBody>
      </p:sp>
      <p:sp>
        <p:nvSpPr>
          <p:cNvPr id="5" name="Text Placeholder 4">
            <a:extLst>
              <a:ext uri="{FF2B5EF4-FFF2-40B4-BE49-F238E27FC236}">
                <a16:creationId xmlns:a16="http://schemas.microsoft.com/office/drawing/2014/main" id="{2852F247-4B76-469A-BF3C-0FF76206A44D}"/>
              </a:ext>
            </a:extLst>
          </p:cNvPr>
          <p:cNvSpPr>
            <a:spLocks noGrp="1"/>
          </p:cNvSpPr>
          <p:nvPr>
            <p:ph type="body" idx="13"/>
          </p:nvPr>
        </p:nvSpPr>
        <p:spPr/>
        <p:txBody>
          <a:bodyPr/>
          <a:lstStyle/>
          <a:p>
            <a:pPr marL="76200" indent="0">
              <a:buNone/>
            </a:pPr>
            <a:r>
              <a:rPr lang="en-US" sz="1800" b="1" dirty="0"/>
              <a:t>Int</a:t>
            </a:r>
            <a:endParaRPr lang="en-US" b="1" dirty="0"/>
          </a:p>
          <a:p>
            <a:r>
              <a:rPr lang="en-US" dirty="0"/>
              <a:t>The int data type is a 32-bit signed two's complement integer. Its value-range lies between - 2,147,483,648 (-2^31) to 2,147,483,647 (2^31 -1) (inclusive). Its minimum value is - 2,147,483,648and maximum value is 2,147,483,647. Its default value is 0.</a:t>
            </a:r>
          </a:p>
          <a:p>
            <a:r>
              <a:rPr lang="en-US" dirty="0"/>
              <a:t>The int data type is generally used as a default data type for integral values unless if there is no problem about memory.</a:t>
            </a:r>
          </a:p>
          <a:p>
            <a:r>
              <a:rPr lang="en-US" b="1" i="1" dirty="0"/>
              <a:t>Example: int a = 100000, int b = -200000</a:t>
            </a:r>
            <a:endParaRPr lang="en-ID" dirty="0"/>
          </a:p>
        </p:txBody>
      </p:sp>
      <p:sp>
        <p:nvSpPr>
          <p:cNvPr id="4" name="Title 3">
            <a:extLst>
              <a:ext uri="{FF2B5EF4-FFF2-40B4-BE49-F238E27FC236}">
                <a16:creationId xmlns:a16="http://schemas.microsoft.com/office/drawing/2014/main" id="{16C4A90E-6323-4640-A399-633C2AD75902}"/>
              </a:ext>
            </a:extLst>
          </p:cNvPr>
          <p:cNvSpPr>
            <a:spLocks noGrp="1"/>
          </p:cNvSpPr>
          <p:nvPr>
            <p:ph type="title"/>
          </p:nvPr>
        </p:nvSpPr>
        <p:spPr/>
        <p:txBody>
          <a:bodyPr/>
          <a:lstStyle/>
          <a:p>
            <a:r>
              <a:rPr lang="en-US" dirty="0"/>
              <a:t>Java Primitive Data Types</a:t>
            </a:r>
            <a:endParaRPr lang="en-ID" dirty="0"/>
          </a:p>
        </p:txBody>
      </p:sp>
    </p:spTree>
    <p:extLst>
      <p:ext uri="{BB962C8B-B14F-4D97-AF65-F5344CB8AC3E}">
        <p14:creationId xmlns:p14="http://schemas.microsoft.com/office/powerpoint/2010/main" val="5166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4D20F-5C3D-407E-AAF0-0F321D4078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6" name="Text Placeholder 5">
            <a:extLst>
              <a:ext uri="{FF2B5EF4-FFF2-40B4-BE49-F238E27FC236}">
                <a16:creationId xmlns:a16="http://schemas.microsoft.com/office/drawing/2014/main" id="{D9F80945-90D7-4B54-A44C-CBEA1F710A89}"/>
              </a:ext>
            </a:extLst>
          </p:cNvPr>
          <p:cNvSpPr>
            <a:spLocks noGrp="1"/>
          </p:cNvSpPr>
          <p:nvPr>
            <p:ph type="body" idx="1"/>
          </p:nvPr>
        </p:nvSpPr>
        <p:spPr/>
        <p:txBody>
          <a:bodyPr/>
          <a:lstStyle/>
          <a:p>
            <a:r>
              <a:rPr lang="en-US" dirty="0"/>
              <a:t>1) Standalone Application</a:t>
            </a:r>
          </a:p>
          <a:p>
            <a:pPr marL="76200" indent="0">
              <a:buNone/>
            </a:pPr>
            <a:r>
              <a:rPr lang="en-US" dirty="0"/>
              <a:t>Standalone applications are also known as desktop applications or window-based applications. These are traditional software that we need to install on every machine. Examples of standalone application are Media player, antivirus, etc. AWT and Swing are used in Java for creating standalone applications.</a:t>
            </a:r>
          </a:p>
          <a:p>
            <a:r>
              <a:rPr lang="en-US" dirty="0"/>
              <a:t>2) Web Application</a:t>
            </a:r>
          </a:p>
          <a:p>
            <a:pPr marL="76200" indent="0">
              <a:buNone/>
            </a:pPr>
            <a:r>
              <a:rPr lang="en-US" dirty="0"/>
              <a:t>An application that runs on the server side and creates a dynamic page is called a web application. Currently, Servlet, JSP, Struts, Spring, Hibernate, JSF, etc. technologies are used for creating web applications in Java.</a:t>
            </a:r>
            <a:endParaRPr lang="en-ID" dirty="0"/>
          </a:p>
        </p:txBody>
      </p:sp>
      <p:sp>
        <p:nvSpPr>
          <p:cNvPr id="7" name="Text Placeholder 6">
            <a:extLst>
              <a:ext uri="{FF2B5EF4-FFF2-40B4-BE49-F238E27FC236}">
                <a16:creationId xmlns:a16="http://schemas.microsoft.com/office/drawing/2014/main" id="{7E259E68-39C4-48F4-885E-EA0988BC4023}"/>
              </a:ext>
            </a:extLst>
          </p:cNvPr>
          <p:cNvSpPr>
            <a:spLocks noGrp="1"/>
          </p:cNvSpPr>
          <p:nvPr>
            <p:ph type="body" idx="13"/>
          </p:nvPr>
        </p:nvSpPr>
        <p:spPr/>
        <p:txBody>
          <a:bodyPr/>
          <a:lstStyle/>
          <a:p>
            <a:r>
              <a:rPr lang="en-US" dirty="0"/>
              <a:t>3) Enterprise Application</a:t>
            </a:r>
          </a:p>
          <a:p>
            <a:pPr marL="76200" indent="0">
              <a:buNone/>
            </a:pPr>
            <a:r>
              <a:rPr lang="en-US" dirty="0"/>
              <a:t>An application that is distributed in nature, such as banking applications, etc. is called enterprise application. It has advantages of the high-level security, load balancing, and clustering. In Java, EJB is used for creating enterprise applications.</a:t>
            </a:r>
          </a:p>
          <a:p>
            <a:pPr marL="76200" indent="0">
              <a:buNone/>
            </a:pPr>
            <a:r>
              <a:rPr lang="en-US" dirty="0"/>
              <a:t>4) Mobile Application</a:t>
            </a:r>
          </a:p>
          <a:p>
            <a:r>
              <a:rPr lang="en-US" dirty="0"/>
              <a:t>An application which is created for mobile devices is called a mobile application. Currently, Android and Java ME are used for creating mobile applications.</a:t>
            </a:r>
            <a:endParaRPr lang="en-ID" dirty="0"/>
          </a:p>
        </p:txBody>
      </p:sp>
      <p:sp>
        <p:nvSpPr>
          <p:cNvPr id="5" name="Title 4">
            <a:extLst>
              <a:ext uri="{FF2B5EF4-FFF2-40B4-BE49-F238E27FC236}">
                <a16:creationId xmlns:a16="http://schemas.microsoft.com/office/drawing/2014/main" id="{5396FA5F-F83E-4292-80BB-55C98DBAF3D0}"/>
              </a:ext>
            </a:extLst>
          </p:cNvPr>
          <p:cNvSpPr>
            <a:spLocks noGrp="1"/>
          </p:cNvSpPr>
          <p:nvPr>
            <p:ph type="title"/>
          </p:nvPr>
        </p:nvSpPr>
        <p:spPr/>
        <p:txBody>
          <a:bodyPr/>
          <a:lstStyle/>
          <a:p>
            <a:r>
              <a:rPr lang="en-ID" dirty="0"/>
              <a:t>Types of Java Applications</a:t>
            </a:r>
          </a:p>
        </p:txBody>
      </p:sp>
    </p:spTree>
    <p:extLst>
      <p:ext uri="{BB962C8B-B14F-4D97-AF65-F5344CB8AC3E}">
        <p14:creationId xmlns:p14="http://schemas.microsoft.com/office/powerpoint/2010/main" val="9343299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5BED5D-0C10-48E4-94BF-AFE3DECB44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sp>
        <p:nvSpPr>
          <p:cNvPr id="3" name="Text Placeholder 2">
            <a:extLst>
              <a:ext uri="{FF2B5EF4-FFF2-40B4-BE49-F238E27FC236}">
                <a16:creationId xmlns:a16="http://schemas.microsoft.com/office/drawing/2014/main" id="{7DDD5E88-FDF9-440F-89B5-9BB48466C32C}"/>
              </a:ext>
            </a:extLst>
          </p:cNvPr>
          <p:cNvSpPr>
            <a:spLocks noGrp="1"/>
          </p:cNvSpPr>
          <p:nvPr>
            <p:ph type="body" idx="1"/>
          </p:nvPr>
        </p:nvSpPr>
        <p:spPr/>
        <p:txBody>
          <a:bodyPr/>
          <a:lstStyle/>
          <a:p>
            <a:pPr marL="76200" indent="0">
              <a:buNone/>
            </a:pPr>
            <a:r>
              <a:rPr lang="en-US" sz="1800" b="1" dirty="0"/>
              <a:t>Long</a:t>
            </a:r>
            <a:endParaRPr lang="en-US" b="1" dirty="0"/>
          </a:p>
          <a:p>
            <a:r>
              <a:rPr lang="en-US" dirty="0"/>
              <a:t>The long data type is a 64-bit two's complement integer. Its value-range lies between -9,223,372,036,854,775,808(-2^63) to 9,223,372,036,854,775,807(2^63 -1)(inclusive). Its minimum value is - 9,223,372,036,854,775,808and maximum value is 9,223,372,036,854,775,807. Its default value is 0. The long data type is used when you need a range of values more than those provided by int.</a:t>
            </a:r>
          </a:p>
          <a:p>
            <a:r>
              <a:rPr lang="en-US" b="1" i="1" dirty="0"/>
              <a:t>Example: long a = 100000L, long b = -200000L</a:t>
            </a:r>
          </a:p>
          <a:p>
            <a:pPr marL="76200" indent="0">
              <a:buNone/>
            </a:pPr>
            <a:endParaRPr lang="en-ID" b="1" i="1" dirty="0"/>
          </a:p>
        </p:txBody>
      </p:sp>
      <p:sp>
        <p:nvSpPr>
          <p:cNvPr id="5" name="Text Placeholder 4">
            <a:extLst>
              <a:ext uri="{FF2B5EF4-FFF2-40B4-BE49-F238E27FC236}">
                <a16:creationId xmlns:a16="http://schemas.microsoft.com/office/drawing/2014/main" id="{23E68985-14FE-4824-BEB6-FCAEFE424854}"/>
              </a:ext>
            </a:extLst>
          </p:cNvPr>
          <p:cNvSpPr>
            <a:spLocks noGrp="1"/>
          </p:cNvSpPr>
          <p:nvPr>
            <p:ph type="body" idx="13"/>
          </p:nvPr>
        </p:nvSpPr>
        <p:spPr/>
        <p:txBody>
          <a:bodyPr/>
          <a:lstStyle/>
          <a:p>
            <a:pPr marL="76200" indent="0">
              <a:buNone/>
            </a:pPr>
            <a:r>
              <a:rPr lang="en-US" sz="1800" b="1" dirty="0"/>
              <a:t>Float</a:t>
            </a:r>
            <a:endParaRPr lang="en-US" b="1" dirty="0"/>
          </a:p>
          <a:p>
            <a:r>
              <a:rPr lang="en-US" dirty="0"/>
              <a:t>The float data type is a single-precision 32-bit IEEE 754 floating </a:t>
            </a:r>
            <a:r>
              <a:rPr lang="en-US" dirty="0" err="1"/>
              <a:t>point.Its</a:t>
            </a:r>
            <a:r>
              <a:rPr lang="en-US" dirty="0"/>
              <a:t> value range is unlimited. It is recommended to use a float (instead of double) if you need to save memory in large arrays of floating point numbers. The float data type should never be used for precise values, such as currency. Its default value is 0.0F.</a:t>
            </a:r>
          </a:p>
          <a:p>
            <a:r>
              <a:rPr lang="en-US" b="1" i="1" dirty="0"/>
              <a:t>Example: float f1 = 234.5f</a:t>
            </a:r>
            <a:endParaRPr lang="en-ID" dirty="0"/>
          </a:p>
        </p:txBody>
      </p:sp>
      <p:sp>
        <p:nvSpPr>
          <p:cNvPr id="4" name="Title 3">
            <a:extLst>
              <a:ext uri="{FF2B5EF4-FFF2-40B4-BE49-F238E27FC236}">
                <a16:creationId xmlns:a16="http://schemas.microsoft.com/office/drawing/2014/main" id="{B26C1B58-3647-4E5E-AE57-E17DDA1D912C}"/>
              </a:ext>
            </a:extLst>
          </p:cNvPr>
          <p:cNvSpPr>
            <a:spLocks noGrp="1"/>
          </p:cNvSpPr>
          <p:nvPr>
            <p:ph type="title"/>
          </p:nvPr>
        </p:nvSpPr>
        <p:spPr/>
        <p:txBody>
          <a:bodyPr/>
          <a:lstStyle/>
          <a:p>
            <a:r>
              <a:rPr lang="en-US" dirty="0"/>
              <a:t>Java Primitive Data Types</a:t>
            </a:r>
            <a:endParaRPr lang="en-ID" dirty="0"/>
          </a:p>
        </p:txBody>
      </p:sp>
    </p:spTree>
    <p:extLst>
      <p:ext uri="{BB962C8B-B14F-4D97-AF65-F5344CB8AC3E}">
        <p14:creationId xmlns:p14="http://schemas.microsoft.com/office/powerpoint/2010/main" val="23824928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20B32-18AF-40E1-BEFC-6E4E0367AB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
        <p:nvSpPr>
          <p:cNvPr id="3" name="Text Placeholder 2">
            <a:extLst>
              <a:ext uri="{FF2B5EF4-FFF2-40B4-BE49-F238E27FC236}">
                <a16:creationId xmlns:a16="http://schemas.microsoft.com/office/drawing/2014/main" id="{6AD2EB66-E6D2-4FAE-8C98-EE07C50D89D0}"/>
              </a:ext>
            </a:extLst>
          </p:cNvPr>
          <p:cNvSpPr>
            <a:spLocks noGrp="1"/>
          </p:cNvSpPr>
          <p:nvPr>
            <p:ph type="body" idx="1"/>
          </p:nvPr>
        </p:nvSpPr>
        <p:spPr/>
        <p:txBody>
          <a:bodyPr/>
          <a:lstStyle/>
          <a:p>
            <a:pPr marL="76200" indent="0">
              <a:buNone/>
            </a:pPr>
            <a:r>
              <a:rPr lang="en-US" sz="1800" b="1" dirty="0"/>
              <a:t>Double</a:t>
            </a:r>
            <a:endParaRPr lang="en-US" b="1" dirty="0"/>
          </a:p>
          <a:p>
            <a:r>
              <a:rPr lang="en-US" dirty="0"/>
              <a:t>The double data type is a double-precision 64-bit IEEE 754 floating point. Its value range is unlimited. The double data type is generally used for decimal values just like float. The double data type also should never be used for precise values, such as currency. Its default value is 0.0d.</a:t>
            </a:r>
          </a:p>
          <a:p>
            <a:r>
              <a:rPr lang="en-US" b="1" i="1" dirty="0"/>
              <a:t>Example: double d1 = 12.3</a:t>
            </a:r>
          </a:p>
          <a:p>
            <a:pPr marL="76200" indent="0">
              <a:buNone/>
            </a:pPr>
            <a:endParaRPr lang="en-US" dirty="0"/>
          </a:p>
          <a:p>
            <a:pPr marL="76200" indent="0">
              <a:buNone/>
            </a:pPr>
            <a:endParaRPr lang="en-ID" b="1" i="1" dirty="0"/>
          </a:p>
        </p:txBody>
      </p:sp>
      <p:sp>
        <p:nvSpPr>
          <p:cNvPr id="5" name="Text Placeholder 4">
            <a:extLst>
              <a:ext uri="{FF2B5EF4-FFF2-40B4-BE49-F238E27FC236}">
                <a16:creationId xmlns:a16="http://schemas.microsoft.com/office/drawing/2014/main" id="{95F0D74E-40AB-49BD-AB7D-1AB417BCE310}"/>
              </a:ext>
            </a:extLst>
          </p:cNvPr>
          <p:cNvSpPr>
            <a:spLocks noGrp="1"/>
          </p:cNvSpPr>
          <p:nvPr>
            <p:ph type="body" idx="13"/>
          </p:nvPr>
        </p:nvSpPr>
        <p:spPr/>
        <p:txBody>
          <a:bodyPr/>
          <a:lstStyle/>
          <a:p>
            <a:pPr marL="76200" indent="0">
              <a:buNone/>
            </a:pPr>
            <a:r>
              <a:rPr lang="en-US" sz="1800" b="1" dirty="0"/>
              <a:t>Char</a:t>
            </a:r>
            <a:endParaRPr lang="en-US" b="1" dirty="0"/>
          </a:p>
          <a:p>
            <a:r>
              <a:rPr lang="en-US" dirty="0"/>
              <a:t>The char data type is a single 16-bit Unicode character. Its value-range lies between </a:t>
            </a:r>
            <a:r>
              <a:rPr lang="en-US" dirty="0">
                <a:latin typeface="Courier New" panose="02070309020205020404" pitchFamily="49" charset="0"/>
                <a:cs typeface="Courier New" panose="02070309020205020404" pitchFamily="49" charset="0"/>
              </a:rPr>
              <a:t>‘\u0000'</a:t>
            </a:r>
            <a:r>
              <a:rPr lang="en-US" dirty="0"/>
              <a:t> (or 0) to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uffff</a:t>
            </a:r>
            <a:r>
              <a:rPr lang="en-US" dirty="0">
                <a:latin typeface="Courier New" panose="02070309020205020404" pitchFamily="49" charset="0"/>
                <a:cs typeface="Courier New" panose="02070309020205020404" pitchFamily="49" charset="0"/>
              </a:rPr>
              <a:t>'</a:t>
            </a:r>
            <a:r>
              <a:rPr lang="en-US" dirty="0"/>
              <a:t> (or 65,535 inclusive).The char data type is used to store characters.</a:t>
            </a:r>
          </a:p>
          <a:p>
            <a:r>
              <a:rPr lang="en-US" b="1" i="1" dirty="0"/>
              <a:t>Example: char </a:t>
            </a:r>
            <a:r>
              <a:rPr lang="en-US" b="1" i="1" dirty="0" err="1"/>
              <a:t>letterA</a:t>
            </a:r>
            <a:r>
              <a:rPr lang="en-US" b="1" i="1" dirty="0"/>
              <a:t> = 'A'</a:t>
            </a:r>
            <a:endParaRPr lang="en-ID" dirty="0"/>
          </a:p>
        </p:txBody>
      </p:sp>
      <p:sp>
        <p:nvSpPr>
          <p:cNvPr id="4" name="Title 3">
            <a:extLst>
              <a:ext uri="{FF2B5EF4-FFF2-40B4-BE49-F238E27FC236}">
                <a16:creationId xmlns:a16="http://schemas.microsoft.com/office/drawing/2014/main" id="{F04E0DDD-89EF-4B31-90EE-EEA53EF7C193}"/>
              </a:ext>
            </a:extLst>
          </p:cNvPr>
          <p:cNvSpPr>
            <a:spLocks noGrp="1"/>
          </p:cNvSpPr>
          <p:nvPr>
            <p:ph type="title"/>
          </p:nvPr>
        </p:nvSpPr>
        <p:spPr/>
        <p:txBody>
          <a:bodyPr/>
          <a:lstStyle/>
          <a:p>
            <a:r>
              <a:rPr lang="en-US" dirty="0"/>
              <a:t>Java Primitive Data Types</a:t>
            </a:r>
            <a:endParaRPr lang="en-ID" dirty="0"/>
          </a:p>
        </p:txBody>
      </p:sp>
    </p:spTree>
    <p:extLst>
      <p:ext uri="{BB962C8B-B14F-4D97-AF65-F5344CB8AC3E}">
        <p14:creationId xmlns:p14="http://schemas.microsoft.com/office/powerpoint/2010/main" val="11273393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8093562-4104-420B-AAB4-9C139459DE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
        <p:nvSpPr>
          <p:cNvPr id="7" name="Text Placeholder 6">
            <a:extLst>
              <a:ext uri="{FF2B5EF4-FFF2-40B4-BE49-F238E27FC236}">
                <a16:creationId xmlns:a16="http://schemas.microsoft.com/office/drawing/2014/main" id="{8F50920E-F6C4-4508-96CC-2CE207C3E43E}"/>
              </a:ext>
            </a:extLst>
          </p:cNvPr>
          <p:cNvSpPr>
            <a:spLocks noGrp="1"/>
          </p:cNvSpPr>
          <p:nvPr>
            <p:ph type="body" idx="1"/>
          </p:nvPr>
        </p:nvSpPr>
        <p:spPr/>
        <p:txBody>
          <a:bodyPr/>
          <a:lstStyle/>
          <a:p>
            <a:r>
              <a:rPr lang="en-US" dirty="0"/>
              <a:t>Reference variables are created using defined constructors of the classes. They are used to access objects. These variables are declared to be of a specific type that cannot be changed. For example, Employee, Puppy, etc.</a:t>
            </a:r>
          </a:p>
          <a:p>
            <a:r>
              <a:rPr lang="en-US" dirty="0"/>
              <a:t>Class objects and various type of array variables come under reference datatype.</a:t>
            </a:r>
          </a:p>
          <a:p>
            <a:r>
              <a:rPr lang="en-US" dirty="0"/>
              <a:t>Default value of any reference variable is null.</a:t>
            </a:r>
          </a:p>
          <a:p>
            <a:r>
              <a:rPr lang="en-US" dirty="0"/>
              <a:t>A reference variable can be used to refer any object of the declared type or any compatible type.</a:t>
            </a:r>
          </a:p>
          <a:p>
            <a:r>
              <a:rPr lang="en-US" dirty="0"/>
              <a:t>Example: Animal </a:t>
            </a:r>
            <a:r>
              <a:rPr lang="en-US" dirty="0" err="1"/>
              <a:t>animal</a:t>
            </a:r>
            <a:r>
              <a:rPr lang="en-US" dirty="0"/>
              <a:t> = new Animal("giraffe");</a:t>
            </a:r>
            <a:endParaRPr lang="en-ID" dirty="0"/>
          </a:p>
        </p:txBody>
      </p:sp>
      <p:sp>
        <p:nvSpPr>
          <p:cNvPr id="6" name="Title 5">
            <a:extLst>
              <a:ext uri="{FF2B5EF4-FFF2-40B4-BE49-F238E27FC236}">
                <a16:creationId xmlns:a16="http://schemas.microsoft.com/office/drawing/2014/main" id="{8FE8486A-BA58-4FDE-9939-66546962058E}"/>
              </a:ext>
            </a:extLst>
          </p:cNvPr>
          <p:cNvSpPr>
            <a:spLocks noGrp="1"/>
          </p:cNvSpPr>
          <p:nvPr>
            <p:ph type="title"/>
          </p:nvPr>
        </p:nvSpPr>
        <p:spPr/>
        <p:txBody>
          <a:bodyPr/>
          <a:lstStyle/>
          <a:p>
            <a:r>
              <a:rPr lang="en-US" dirty="0"/>
              <a:t>Java Reference Data Type</a:t>
            </a:r>
            <a:endParaRPr lang="en-ID" dirty="0"/>
          </a:p>
        </p:txBody>
      </p:sp>
    </p:spTree>
    <p:extLst>
      <p:ext uri="{BB962C8B-B14F-4D97-AF65-F5344CB8AC3E}">
        <p14:creationId xmlns:p14="http://schemas.microsoft.com/office/powerpoint/2010/main" val="4335554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Operator</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8</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716042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41F791-49DE-4EED-B840-7959B35B11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sp>
        <p:nvSpPr>
          <p:cNvPr id="6" name="Text Placeholder 5">
            <a:extLst>
              <a:ext uri="{FF2B5EF4-FFF2-40B4-BE49-F238E27FC236}">
                <a16:creationId xmlns:a16="http://schemas.microsoft.com/office/drawing/2014/main" id="{F758D036-C6A4-411D-A49A-A75F60B69575}"/>
              </a:ext>
            </a:extLst>
          </p:cNvPr>
          <p:cNvSpPr>
            <a:spLocks noGrp="1"/>
          </p:cNvSpPr>
          <p:nvPr>
            <p:ph type="body" idx="1"/>
          </p:nvPr>
        </p:nvSpPr>
        <p:spPr/>
        <p:txBody>
          <a:bodyPr/>
          <a:lstStyle/>
          <a:p>
            <a:r>
              <a:rPr lang="en-US" dirty="0"/>
              <a:t>Java provides a rich set of operators to manipulate variables. We can divide all the Java operators into the following groups :</a:t>
            </a:r>
          </a:p>
          <a:p>
            <a:r>
              <a:rPr lang="en-US" dirty="0"/>
              <a:t>Arithmetic Operators</a:t>
            </a:r>
          </a:p>
          <a:p>
            <a:r>
              <a:rPr lang="en-US" dirty="0"/>
              <a:t>Relational Operators</a:t>
            </a:r>
          </a:p>
          <a:p>
            <a:r>
              <a:rPr lang="en-US" dirty="0"/>
              <a:t>Bitwise Operators</a:t>
            </a:r>
          </a:p>
          <a:p>
            <a:r>
              <a:rPr lang="en-US" dirty="0"/>
              <a:t>Logical Operators</a:t>
            </a:r>
          </a:p>
          <a:p>
            <a:r>
              <a:rPr lang="en-US" dirty="0"/>
              <a:t>Assignment Operators</a:t>
            </a:r>
          </a:p>
          <a:p>
            <a:r>
              <a:rPr lang="en-US" dirty="0" err="1"/>
              <a:t>Misc</a:t>
            </a:r>
            <a:r>
              <a:rPr lang="en-US" dirty="0"/>
              <a:t> Operators</a:t>
            </a:r>
            <a:endParaRPr lang="en-ID" dirty="0"/>
          </a:p>
        </p:txBody>
      </p:sp>
      <p:sp>
        <p:nvSpPr>
          <p:cNvPr id="5" name="Title 4">
            <a:extLst>
              <a:ext uri="{FF2B5EF4-FFF2-40B4-BE49-F238E27FC236}">
                <a16:creationId xmlns:a16="http://schemas.microsoft.com/office/drawing/2014/main" id="{DA44A232-3316-400E-9075-6D0F9626C780}"/>
              </a:ext>
            </a:extLst>
          </p:cNvPr>
          <p:cNvSpPr>
            <a:spLocks noGrp="1"/>
          </p:cNvSpPr>
          <p:nvPr>
            <p:ph type="title"/>
          </p:nvPr>
        </p:nvSpPr>
        <p:spPr/>
        <p:txBody>
          <a:bodyPr/>
          <a:lstStyle/>
          <a:p>
            <a:r>
              <a:rPr lang="en-US" dirty="0"/>
              <a:t>Java Operator</a:t>
            </a:r>
            <a:endParaRPr lang="en-ID" dirty="0"/>
          </a:p>
        </p:txBody>
      </p:sp>
    </p:spTree>
    <p:extLst>
      <p:ext uri="{BB962C8B-B14F-4D97-AF65-F5344CB8AC3E}">
        <p14:creationId xmlns:p14="http://schemas.microsoft.com/office/powerpoint/2010/main" val="24904822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2B974D-70E1-43C8-AFD6-5277D7D402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
        <p:nvSpPr>
          <p:cNvPr id="3" name="Text Placeholder 2">
            <a:extLst>
              <a:ext uri="{FF2B5EF4-FFF2-40B4-BE49-F238E27FC236}">
                <a16:creationId xmlns:a16="http://schemas.microsoft.com/office/drawing/2014/main" id="{FA263488-B79F-40D8-8813-7F3938C62A15}"/>
              </a:ext>
            </a:extLst>
          </p:cNvPr>
          <p:cNvSpPr>
            <a:spLocks noGrp="1"/>
          </p:cNvSpPr>
          <p:nvPr>
            <p:ph type="body" idx="1"/>
          </p:nvPr>
        </p:nvSpPr>
        <p:spPr/>
        <p:txBody>
          <a:bodyPr/>
          <a:lstStyle/>
          <a:p>
            <a:r>
              <a:rPr lang="en-US" dirty="0"/>
              <a:t>Arithmetic operators are used in mathematical expressions in the same way that they are used in algebra. The following table lists the arithmetic operators </a:t>
            </a:r>
            <a:endParaRPr lang="en-ID" dirty="0"/>
          </a:p>
        </p:txBody>
      </p:sp>
      <p:sp>
        <p:nvSpPr>
          <p:cNvPr id="4" name="Title 3">
            <a:extLst>
              <a:ext uri="{FF2B5EF4-FFF2-40B4-BE49-F238E27FC236}">
                <a16:creationId xmlns:a16="http://schemas.microsoft.com/office/drawing/2014/main" id="{53865CD7-B4B6-4824-BBFC-92F84D9E3E57}"/>
              </a:ext>
            </a:extLst>
          </p:cNvPr>
          <p:cNvSpPr>
            <a:spLocks noGrp="1"/>
          </p:cNvSpPr>
          <p:nvPr>
            <p:ph type="title"/>
          </p:nvPr>
        </p:nvSpPr>
        <p:spPr/>
        <p:txBody>
          <a:bodyPr/>
          <a:lstStyle/>
          <a:p>
            <a:r>
              <a:rPr lang="en-US" dirty="0"/>
              <a:t>The Arithmetic Operators</a:t>
            </a:r>
            <a:endParaRPr lang="en-ID" dirty="0"/>
          </a:p>
        </p:txBody>
      </p:sp>
      <p:pic>
        <p:nvPicPr>
          <p:cNvPr id="5" name="Picture 4">
            <a:extLst>
              <a:ext uri="{FF2B5EF4-FFF2-40B4-BE49-F238E27FC236}">
                <a16:creationId xmlns:a16="http://schemas.microsoft.com/office/drawing/2014/main" id="{E210539B-D985-42F6-95EA-163D9F44128A}"/>
              </a:ext>
            </a:extLst>
          </p:cNvPr>
          <p:cNvPicPr>
            <a:picLocks noChangeAspect="1"/>
          </p:cNvPicPr>
          <p:nvPr/>
        </p:nvPicPr>
        <p:blipFill>
          <a:blip r:embed="rId2"/>
          <a:stretch>
            <a:fillRect/>
          </a:stretch>
        </p:blipFill>
        <p:spPr>
          <a:xfrm>
            <a:off x="1330819" y="1379908"/>
            <a:ext cx="4460381" cy="3372662"/>
          </a:xfrm>
          <a:prstGeom prst="rect">
            <a:avLst/>
          </a:prstGeom>
        </p:spPr>
      </p:pic>
    </p:spTree>
    <p:extLst>
      <p:ext uri="{BB962C8B-B14F-4D97-AF65-F5344CB8AC3E}">
        <p14:creationId xmlns:p14="http://schemas.microsoft.com/office/powerpoint/2010/main" val="2583395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7DA2E0-95EE-4CA9-8598-5DCDB95603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
        <p:nvSpPr>
          <p:cNvPr id="5" name="Text Placeholder 4">
            <a:extLst>
              <a:ext uri="{FF2B5EF4-FFF2-40B4-BE49-F238E27FC236}">
                <a16:creationId xmlns:a16="http://schemas.microsoft.com/office/drawing/2014/main" id="{F600A289-82BE-4060-9A62-0AB62332AEE6}"/>
              </a:ext>
            </a:extLst>
          </p:cNvPr>
          <p:cNvSpPr>
            <a:spLocks noGrp="1"/>
          </p:cNvSpPr>
          <p:nvPr>
            <p:ph type="body" idx="1"/>
          </p:nvPr>
        </p:nvSpPr>
        <p:spPr/>
        <p:txBody>
          <a:bodyPr/>
          <a:lstStyle/>
          <a:p>
            <a:r>
              <a:rPr lang="en-US" dirty="0"/>
              <a:t>Example</a:t>
            </a:r>
            <a:endParaRPr lang="en-ID" dirty="0"/>
          </a:p>
        </p:txBody>
      </p:sp>
      <p:sp>
        <p:nvSpPr>
          <p:cNvPr id="4" name="Title 3">
            <a:extLst>
              <a:ext uri="{FF2B5EF4-FFF2-40B4-BE49-F238E27FC236}">
                <a16:creationId xmlns:a16="http://schemas.microsoft.com/office/drawing/2014/main" id="{47AA1A89-72FB-4B64-BC58-69C1133CD338}"/>
              </a:ext>
            </a:extLst>
          </p:cNvPr>
          <p:cNvSpPr>
            <a:spLocks noGrp="1"/>
          </p:cNvSpPr>
          <p:nvPr>
            <p:ph type="title"/>
          </p:nvPr>
        </p:nvSpPr>
        <p:spPr/>
        <p:txBody>
          <a:bodyPr/>
          <a:lstStyle/>
          <a:p>
            <a:r>
              <a:rPr lang="en-US" dirty="0"/>
              <a:t>The Arithmetic Operators</a:t>
            </a:r>
            <a:endParaRPr lang="en-ID" dirty="0"/>
          </a:p>
        </p:txBody>
      </p:sp>
      <p:sp>
        <p:nvSpPr>
          <p:cNvPr id="6" name="Text Placeholder 5">
            <a:extLst>
              <a:ext uri="{FF2B5EF4-FFF2-40B4-BE49-F238E27FC236}">
                <a16:creationId xmlns:a16="http://schemas.microsoft.com/office/drawing/2014/main" id="{F8FCF8EA-ACD9-4FDB-9A91-C12D32F42613}"/>
              </a:ext>
            </a:extLst>
          </p:cNvPr>
          <p:cNvSpPr>
            <a:spLocks noGrp="1"/>
          </p:cNvSpPr>
          <p:nvPr>
            <p:ph type="body" idx="4294967295"/>
          </p:nvPr>
        </p:nvSpPr>
        <p:spPr>
          <a:xfrm>
            <a:off x="5194300" y="600075"/>
            <a:ext cx="3949700" cy="4046538"/>
          </a:xfrm>
        </p:spPr>
        <p:txBody>
          <a:bodyPr/>
          <a:lstStyle/>
          <a:p>
            <a:r>
              <a:rPr lang="en-US" dirty="0"/>
              <a:t>Output :</a:t>
            </a:r>
            <a:endParaRPr lang="en-ID" dirty="0"/>
          </a:p>
        </p:txBody>
      </p:sp>
      <p:pic>
        <p:nvPicPr>
          <p:cNvPr id="7" name="Picture 6">
            <a:extLst>
              <a:ext uri="{FF2B5EF4-FFF2-40B4-BE49-F238E27FC236}">
                <a16:creationId xmlns:a16="http://schemas.microsoft.com/office/drawing/2014/main" id="{EFA70948-8460-4376-AE53-19E3CAEA396E}"/>
              </a:ext>
            </a:extLst>
          </p:cNvPr>
          <p:cNvPicPr>
            <a:picLocks noChangeAspect="1"/>
          </p:cNvPicPr>
          <p:nvPr/>
        </p:nvPicPr>
        <p:blipFill>
          <a:blip r:embed="rId2"/>
          <a:stretch>
            <a:fillRect/>
          </a:stretch>
        </p:blipFill>
        <p:spPr>
          <a:xfrm>
            <a:off x="954758" y="1210781"/>
            <a:ext cx="3647170" cy="3494569"/>
          </a:xfrm>
          <a:prstGeom prst="rect">
            <a:avLst/>
          </a:prstGeom>
        </p:spPr>
      </p:pic>
      <p:pic>
        <p:nvPicPr>
          <p:cNvPr id="9" name="Picture 8">
            <a:extLst>
              <a:ext uri="{FF2B5EF4-FFF2-40B4-BE49-F238E27FC236}">
                <a16:creationId xmlns:a16="http://schemas.microsoft.com/office/drawing/2014/main" id="{86B8B1CD-A899-4983-8919-25E8B5ED1FA7}"/>
              </a:ext>
            </a:extLst>
          </p:cNvPr>
          <p:cNvPicPr>
            <a:picLocks noChangeAspect="1"/>
          </p:cNvPicPr>
          <p:nvPr/>
        </p:nvPicPr>
        <p:blipFill>
          <a:blip r:embed="rId3"/>
          <a:stretch>
            <a:fillRect/>
          </a:stretch>
        </p:blipFill>
        <p:spPr>
          <a:xfrm>
            <a:off x="4856333" y="1234064"/>
            <a:ext cx="2154068" cy="1939487"/>
          </a:xfrm>
          <a:prstGeom prst="rect">
            <a:avLst/>
          </a:prstGeom>
        </p:spPr>
      </p:pic>
    </p:spTree>
    <p:extLst>
      <p:ext uri="{BB962C8B-B14F-4D97-AF65-F5344CB8AC3E}">
        <p14:creationId xmlns:p14="http://schemas.microsoft.com/office/powerpoint/2010/main" val="21611578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A97C49-5832-4386-93CF-957B6AE076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sp>
        <p:nvSpPr>
          <p:cNvPr id="7" name="Text Placeholder 6">
            <a:extLst>
              <a:ext uri="{FF2B5EF4-FFF2-40B4-BE49-F238E27FC236}">
                <a16:creationId xmlns:a16="http://schemas.microsoft.com/office/drawing/2014/main" id="{33986DD0-5F58-4D1C-95D9-332EB354EB56}"/>
              </a:ext>
            </a:extLst>
          </p:cNvPr>
          <p:cNvSpPr>
            <a:spLocks noGrp="1"/>
          </p:cNvSpPr>
          <p:nvPr>
            <p:ph type="body" idx="1"/>
          </p:nvPr>
        </p:nvSpPr>
        <p:spPr/>
        <p:txBody>
          <a:bodyPr/>
          <a:lstStyle/>
          <a:p>
            <a:r>
              <a:rPr lang="en-US" dirty="0"/>
              <a:t>There are following relational operators supported by Java language.</a:t>
            </a:r>
            <a:endParaRPr lang="en-ID" dirty="0"/>
          </a:p>
        </p:txBody>
      </p:sp>
      <p:sp>
        <p:nvSpPr>
          <p:cNvPr id="6" name="Title 5">
            <a:extLst>
              <a:ext uri="{FF2B5EF4-FFF2-40B4-BE49-F238E27FC236}">
                <a16:creationId xmlns:a16="http://schemas.microsoft.com/office/drawing/2014/main" id="{A66D8C8C-AE7C-48B6-93BB-FAB84C1706EC}"/>
              </a:ext>
            </a:extLst>
          </p:cNvPr>
          <p:cNvSpPr>
            <a:spLocks noGrp="1"/>
          </p:cNvSpPr>
          <p:nvPr>
            <p:ph type="title"/>
          </p:nvPr>
        </p:nvSpPr>
        <p:spPr/>
        <p:txBody>
          <a:bodyPr/>
          <a:lstStyle/>
          <a:p>
            <a:r>
              <a:rPr lang="en-US" dirty="0"/>
              <a:t>The Relational Operators</a:t>
            </a:r>
            <a:endParaRPr lang="en-ID" dirty="0"/>
          </a:p>
        </p:txBody>
      </p:sp>
      <p:pic>
        <p:nvPicPr>
          <p:cNvPr id="8" name="Picture 7">
            <a:extLst>
              <a:ext uri="{FF2B5EF4-FFF2-40B4-BE49-F238E27FC236}">
                <a16:creationId xmlns:a16="http://schemas.microsoft.com/office/drawing/2014/main" id="{91A8C610-F5F5-4E4D-BAC3-8904291FA09D}"/>
              </a:ext>
            </a:extLst>
          </p:cNvPr>
          <p:cNvPicPr>
            <a:picLocks noChangeAspect="1"/>
          </p:cNvPicPr>
          <p:nvPr/>
        </p:nvPicPr>
        <p:blipFill>
          <a:blip r:embed="rId2"/>
          <a:stretch>
            <a:fillRect/>
          </a:stretch>
        </p:blipFill>
        <p:spPr>
          <a:xfrm>
            <a:off x="1371699" y="1141441"/>
            <a:ext cx="4114701" cy="3810659"/>
          </a:xfrm>
          <a:prstGeom prst="rect">
            <a:avLst/>
          </a:prstGeom>
        </p:spPr>
      </p:pic>
    </p:spTree>
    <p:extLst>
      <p:ext uri="{BB962C8B-B14F-4D97-AF65-F5344CB8AC3E}">
        <p14:creationId xmlns:p14="http://schemas.microsoft.com/office/powerpoint/2010/main" val="28212097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8BC845-C90E-417E-A276-936EF75B66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sp>
        <p:nvSpPr>
          <p:cNvPr id="6" name="Text Placeholder 5">
            <a:extLst>
              <a:ext uri="{FF2B5EF4-FFF2-40B4-BE49-F238E27FC236}">
                <a16:creationId xmlns:a16="http://schemas.microsoft.com/office/drawing/2014/main" id="{69D42DC2-953F-463F-B487-368FB684034B}"/>
              </a:ext>
            </a:extLst>
          </p:cNvPr>
          <p:cNvSpPr>
            <a:spLocks noGrp="1"/>
          </p:cNvSpPr>
          <p:nvPr>
            <p:ph type="body" idx="1"/>
          </p:nvPr>
        </p:nvSpPr>
        <p:spPr/>
        <p:txBody>
          <a:bodyPr/>
          <a:lstStyle/>
          <a:p>
            <a:r>
              <a:rPr lang="en-US" dirty="0"/>
              <a:t>Example :</a:t>
            </a:r>
          </a:p>
        </p:txBody>
      </p:sp>
      <p:sp>
        <p:nvSpPr>
          <p:cNvPr id="5" name="Title 4">
            <a:extLst>
              <a:ext uri="{FF2B5EF4-FFF2-40B4-BE49-F238E27FC236}">
                <a16:creationId xmlns:a16="http://schemas.microsoft.com/office/drawing/2014/main" id="{4FB0AE11-BDC9-4F81-B801-A0EACA77EE79}"/>
              </a:ext>
            </a:extLst>
          </p:cNvPr>
          <p:cNvSpPr>
            <a:spLocks noGrp="1"/>
          </p:cNvSpPr>
          <p:nvPr>
            <p:ph type="title"/>
          </p:nvPr>
        </p:nvSpPr>
        <p:spPr/>
        <p:txBody>
          <a:bodyPr/>
          <a:lstStyle/>
          <a:p>
            <a:r>
              <a:rPr lang="en-US" dirty="0"/>
              <a:t>The Relational Operators</a:t>
            </a:r>
            <a:endParaRPr lang="en-ID" dirty="0"/>
          </a:p>
        </p:txBody>
      </p:sp>
      <p:sp>
        <p:nvSpPr>
          <p:cNvPr id="7" name="Text Placeholder 6">
            <a:extLst>
              <a:ext uri="{FF2B5EF4-FFF2-40B4-BE49-F238E27FC236}">
                <a16:creationId xmlns:a16="http://schemas.microsoft.com/office/drawing/2014/main" id="{8E8886C0-E85D-416B-9C7B-0C1DC3D87ED5}"/>
              </a:ext>
            </a:extLst>
          </p:cNvPr>
          <p:cNvSpPr>
            <a:spLocks noGrp="1"/>
          </p:cNvSpPr>
          <p:nvPr>
            <p:ph type="body" idx="4294967295"/>
          </p:nvPr>
        </p:nvSpPr>
        <p:spPr>
          <a:xfrm>
            <a:off x="5194300" y="600075"/>
            <a:ext cx="3949700" cy="4046538"/>
          </a:xfrm>
        </p:spPr>
        <p:txBody>
          <a:bodyPr/>
          <a:lstStyle/>
          <a:p>
            <a:r>
              <a:rPr lang="en-US" dirty="0"/>
              <a:t>Output : </a:t>
            </a:r>
            <a:endParaRPr lang="en-ID" dirty="0"/>
          </a:p>
        </p:txBody>
      </p:sp>
      <p:pic>
        <p:nvPicPr>
          <p:cNvPr id="8" name="Picture 7">
            <a:extLst>
              <a:ext uri="{FF2B5EF4-FFF2-40B4-BE49-F238E27FC236}">
                <a16:creationId xmlns:a16="http://schemas.microsoft.com/office/drawing/2014/main" id="{9A7407D3-3F10-4153-8659-8ACBAC1D4A43}"/>
              </a:ext>
            </a:extLst>
          </p:cNvPr>
          <p:cNvPicPr>
            <a:picLocks noChangeAspect="1"/>
          </p:cNvPicPr>
          <p:nvPr/>
        </p:nvPicPr>
        <p:blipFill>
          <a:blip r:embed="rId2"/>
          <a:stretch>
            <a:fillRect/>
          </a:stretch>
        </p:blipFill>
        <p:spPr>
          <a:xfrm>
            <a:off x="814275" y="1200151"/>
            <a:ext cx="3659495" cy="2288116"/>
          </a:xfrm>
          <a:prstGeom prst="rect">
            <a:avLst/>
          </a:prstGeom>
        </p:spPr>
      </p:pic>
      <p:pic>
        <p:nvPicPr>
          <p:cNvPr id="9" name="Picture 8">
            <a:extLst>
              <a:ext uri="{FF2B5EF4-FFF2-40B4-BE49-F238E27FC236}">
                <a16:creationId xmlns:a16="http://schemas.microsoft.com/office/drawing/2014/main" id="{7D53574F-FDF2-4AC1-B6FA-54077DF01CC6}"/>
              </a:ext>
            </a:extLst>
          </p:cNvPr>
          <p:cNvPicPr>
            <a:picLocks noChangeAspect="1"/>
          </p:cNvPicPr>
          <p:nvPr/>
        </p:nvPicPr>
        <p:blipFill>
          <a:blip r:embed="rId3"/>
          <a:stretch>
            <a:fillRect/>
          </a:stretch>
        </p:blipFill>
        <p:spPr>
          <a:xfrm>
            <a:off x="4876800" y="1200152"/>
            <a:ext cx="1981200" cy="1416312"/>
          </a:xfrm>
          <a:prstGeom prst="rect">
            <a:avLst/>
          </a:prstGeom>
        </p:spPr>
      </p:pic>
    </p:spTree>
    <p:extLst>
      <p:ext uri="{BB962C8B-B14F-4D97-AF65-F5344CB8AC3E}">
        <p14:creationId xmlns:p14="http://schemas.microsoft.com/office/powerpoint/2010/main" val="28996840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BA38C9-2D59-4AA6-9D40-9E8BB9DEBD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sp>
        <p:nvSpPr>
          <p:cNvPr id="3" name="Text Placeholder 2">
            <a:extLst>
              <a:ext uri="{FF2B5EF4-FFF2-40B4-BE49-F238E27FC236}">
                <a16:creationId xmlns:a16="http://schemas.microsoft.com/office/drawing/2014/main" id="{71F4B981-D03A-42DE-9AEF-FF619EA4AFD8}"/>
              </a:ext>
            </a:extLst>
          </p:cNvPr>
          <p:cNvSpPr>
            <a:spLocks noGrp="1"/>
          </p:cNvSpPr>
          <p:nvPr>
            <p:ph type="body" idx="1"/>
          </p:nvPr>
        </p:nvSpPr>
        <p:spPr/>
        <p:txBody>
          <a:bodyPr/>
          <a:lstStyle/>
          <a:p>
            <a:r>
              <a:rPr lang="en-US" dirty="0"/>
              <a:t>Java defines several bitwise operators, which can be applied to the integer types, long, int, short, char, and byte.</a:t>
            </a:r>
          </a:p>
          <a:p>
            <a:r>
              <a:rPr lang="en-US" dirty="0"/>
              <a:t>Bitwise operator works on bits and performs bit-by-bit operation. Assume if a = 60 and b = 13; now in binary format they will be as follows </a:t>
            </a:r>
          </a:p>
          <a:p>
            <a:pPr marL="76200" indent="0">
              <a:buNone/>
            </a:pPr>
            <a:r>
              <a:rPr lang="pt-BR" dirty="0">
                <a:latin typeface="Courier New" panose="02070309020205020404" pitchFamily="49" charset="0"/>
                <a:cs typeface="Courier New" panose="02070309020205020404" pitchFamily="49" charset="0"/>
              </a:rPr>
              <a:t>a   = 0011 1100</a:t>
            </a:r>
          </a:p>
          <a:p>
            <a:pPr marL="76200" indent="0">
              <a:buNone/>
            </a:pPr>
            <a:r>
              <a:rPr lang="pt-BR" dirty="0">
                <a:latin typeface="Courier New" panose="02070309020205020404" pitchFamily="49" charset="0"/>
                <a:cs typeface="Courier New" panose="02070309020205020404" pitchFamily="49" charset="0"/>
              </a:rPr>
              <a:t>b   = 0000 1101</a:t>
            </a:r>
          </a:p>
          <a:p>
            <a:pPr marL="76200" indent="0">
              <a:buNone/>
            </a:pPr>
            <a:r>
              <a:rPr lang="pt-BR" dirty="0">
                <a:latin typeface="Courier New" panose="02070309020205020404" pitchFamily="49" charset="0"/>
                <a:cs typeface="Courier New" panose="02070309020205020404" pitchFamily="49" charset="0"/>
              </a:rPr>
              <a:t>-----------------</a:t>
            </a:r>
          </a:p>
          <a:p>
            <a:pPr marL="76200" indent="0">
              <a:buNone/>
            </a:pPr>
            <a:r>
              <a:rPr lang="pt-BR" dirty="0">
                <a:latin typeface="Courier New" panose="02070309020205020404" pitchFamily="49" charset="0"/>
                <a:cs typeface="Courier New" panose="02070309020205020404" pitchFamily="49" charset="0"/>
              </a:rPr>
              <a:t>a&amp;b = 0000 1100</a:t>
            </a:r>
          </a:p>
          <a:p>
            <a:pPr marL="76200" indent="0">
              <a:buNone/>
            </a:pPr>
            <a:r>
              <a:rPr lang="pt-BR" dirty="0">
                <a:latin typeface="Courier New" panose="02070309020205020404" pitchFamily="49" charset="0"/>
                <a:cs typeface="Courier New" panose="02070309020205020404" pitchFamily="49" charset="0"/>
              </a:rPr>
              <a:t>a|b = 0011 1101</a:t>
            </a:r>
          </a:p>
          <a:p>
            <a:pPr marL="76200" indent="0">
              <a:buNone/>
            </a:pPr>
            <a:r>
              <a:rPr lang="pt-BR" dirty="0">
                <a:latin typeface="Courier New" panose="02070309020205020404" pitchFamily="49" charset="0"/>
                <a:cs typeface="Courier New" panose="02070309020205020404" pitchFamily="49" charset="0"/>
              </a:rPr>
              <a:t>a^b = 0011 0001</a:t>
            </a:r>
          </a:p>
          <a:p>
            <a:pPr marL="76200" indent="0">
              <a:buNone/>
            </a:pPr>
            <a:r>
              <a:rPr lang="pt-BR" dirty="0">
                <a:latin typeface="Courier New" panose="02070309020205020404" pitchFamily="49" charset="0"/>
                <a:cs typeface="Courier New" panose="02070309020205020404" pitchFamily="49" charset="0"/>
              </a:rPr>
              <a:t>~a  = 1100 0011</a:t>
            </a:r>
          </a:p>
          <a:p>
            <a:pPr marL="76200" indent="0">
              <a:buNone/>
            </a:pPr>
            <a:endParaRPr lang="en-ID" dirty="0"/>
          </a:p>
        </p:txBody>
      </p:sp>
      <p:sp>
        <p:nvSpPr>
          <p:cNvPr id="6" name="Title 5">
            <a:extLst>
              <a:ext uri="{FF2B5EF4-FFF2-40B4-BE49-F238E27FC236}">
                <a16:creationId xmlns:a16="http://schemas.microsoft.com/office/drawing/2014/main" id="{DB9379B6-2467-427E-8AE5-4FB39762BD6E}"/>
              </a:ext>
            </a:extLst>
          </p:cNvPr>
          <p:cNvSpPr>
            <a:spLocks noGrp="1"/>
          </p:cNvSpPr>
          <p:nvPr>
            <p:ph type="title"/>
          </p:nvPr>
        </p:nvSpPr>
        <p:spPr/>
        <p:txBody>
          <a:bodyPr/>
          <a:lstStyle/>
          <a:p>
            <a:r>
              <a:rPr lang="en-ID" dirty="0"/>
              <a:t>The Bitwise Operators</a:t>
            </a:r>
          </a:p>
        </p:txBody>
      </p:sp>
    </p:spTree>
    <p:extLst>
      <p:ext uri="{BB962C8B-B14F-4D97-AF65-F5344CB8AC3E}">
        <p14:creationId xmlns:p14="http://schemas.microsoft.com/office/powerpoint/2010/main" val="2434266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634993-C490-47EE-9B73-0C4627A287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Text Placeholder 2">
            <a:extLst>
              <a:ext uri="{FF2B5EF4-FFF2-40B4-BE49-F238E27FC236}">
                <a16:creationId xmlns:a16="http://schemas.microsoft.com/office/drawing/2014/main" id="{D8606BBA-1B5D-4D20-9201-8C7901E35D5A}"/>
              </a:ext>
            </a:extLst>
          </p:cNvPr>
          <p:cNvSpPr>
            <a:spLocks noGrp="1"/>
          </p:cNvSpPr>
          <p:nvPr>
            <p:ph type="body" idx="1"/>
          </p:nvPr>
        </p:nvSpPr>
        <p:spPr/>
        <p:txBody>
          <a:bodyPr/>
          <a:lstStyle/>
          <a:p>
            <a:r>
              <a:rPr lang="en-ID" dirty="0"/>
              <a:t>1) Java SE (Java Standard Edition)</a:t>
            </a:r>
          </a:p>
          <a:p>
            <a:pPr marL="76200" indent="0">
              <a:buNone/>
            </a:pPr>
            <a:r>
              <a:rPr lang="en-ID" dirty="0"/>
              <a:t>It is a Java programming platform. It includes Java programming APIs such as </a:t>
            </a:r>
            <a:r>
              <a:rPr lang="en-ID" dirty="0" err="1"/>
              <a:t>java.lang</a:t>
            </a:r>
            <a:r>
              <a:rPr lang="en-ID" dirty="0"/>
              <a:t>, java.io, java.net, </a:t>
            </a:r>
            <a:r>
              <a:rPr lang="en-ID" dirty="0" err="1"/>
              <a:t>java.util</a:t>
            </a:r>
            <a:r>
              <a:rPr lang="en-ID" dirty="0"/>
              <a:t>, </a:t>
            </a:r>
            <a:r>
              <a:rPr lang="en-ID" dirty="0" err="1"/>
              <a:t>java.sql</a:t>
            </a:r>
            <a:r>
              <a:rPr lang="en-ID" dirty="0"/>
              <a:t>, </a:t>
            </a:r>
            <a:r>
              <a:rPr lang="en-ID" dirty="0" err="1"/>
              <a:t>java.math</a:t>
            </a:r>
            <a:r>
              <a:rPr lang="en-ID" dirty="0"/>
              <a:t> etc. It includes core topics like OOPs, String, Regex, Exception, Inner classes, Multithreading, I/O Stream, Networking, AWT, Swing, Reflection, Collection, etc.</a:t>
            </a:r>
          </a:p>
          <a:p>
            <a:r>
              <a:rPr lang="en-ID" dirty="0"/>
              <a:t>2) Java EE (Java Enterprise Edition)</a:t>
            </a:r>
          </a:p>
          <a:p>
            <a:pPr marL="76200" indent="0">
              <a:buNone/>
            </a:pPr>
            <a:r>
              <a:rPr lang="en-ID" dirty="0"/>
              <a:t>It is an enterprise platform which is mainly used to develop web and enterprise applications. It is built on the top of the Java SE platform. It includes topics like Servlet, JSP, Web Services, EJB, JPA, etc.</a:t>
            </a:r>
          </a:p>
        </p:txBody>
      </p:sp>
      <p:sp>
        <p:nvSpPr>
          <p:cNvPr id="5" name="Text Placeholder 4">
            <a:extLst>
              <a:ext uri="{FF2B5EF4-FFF2-40B4-BE49-F238E27FC236}">
                <a16:creationId xmlns:a16="http://schemas.microsoft.com/office/drawing/2014/main" id="{267B0758-C27D-4013-902D-1BA8E62FF900}"/>
              </a:ext>
            </a:extLst>
          </p:cNvPr>
          <p:cNvSpPr>
            <a:spLocks noGrp="1"/>
          </p:cNvSpPr>
          <p:nvPr>
            <p:ph type="body" idx="13"/>
          </p:nvPr>
        </p:nvSpPr>
        <p:spPr/>
        <p:txBody>
          <a:bodyPr/>
          <a:lstStyle/>
          <a:p>
            <a:r>
              <a:rPr lang="en-ID" dirty="0"/>
              <a:t>3) Java ME (Java Micro Edition)</a:t>
            </a:r>
          </a:p>
          <a:p>
            <a:pPr marL="76200" indent="0">
              <a:buNone/>
            </a:pPr>
            <a:r>
              <a:rPr lang="en-ID" dirty="0"/>
              <a:t>It is a micro platform which is mainly used to develop mobile applications.</a:t>
            </a:r>
          </a:p>
          <a:p>
            <a:r>
              <a:rPr lang="en-ID" dirty="0"/>
              <a:t>4) JavaFX</a:t>
            </a:r>
          </a:p>
          <a:p>
            <a:pPr marL="76200" indent="0">
              <a:buNone/>
            </a:pPr>
            <a:r>
              <a:rPr lang="en-ID" dirty="0"/>
              <a:t>It is used to develop rich internet applications. It uses a light-weight user interface API.</a:t>
            </a:r>
          </a:p>
        </p:txBody>
      </p:sp>
      <p:sp>
        <p:nvSpPr>
          <p:cNvPr id="4" name="Title 3">
            <a:extLst>
              <a:ext uri="{FF2B5EF4-FFF2-40B4-BE49-F238E27FC236}">
                <a16:creationId xmlns:a16="http://schemas.microsoft.com/office/drawing/2014/main" id="{FB394077-8213-4726-96D8-485E7A78794F}"/>
              </a:ext>
            </a:extLst>
          </p:cNvPr>
          <p:cNvSpPr>
            <a:spLocks noGrp="1"/>
          </p:cNvSpPr>
          <p:nvPr>
            <p:ph type="title"/>
          </p:nvPr>
        </p:nvSpPr>
        <p:spPr/>
        <p:txBody>
          <a:bodyPr/>
          <a:lstStyle/>
          <a:p>
            <a:r>
              <a:rPr lang="en-ID" dirty="0"/>
              <a:t>Java Platforms / Editions</a:t>
            </a:r>
          </a:p>
        </p:txBody>
      </p:sp>
    </p:spTree>
    <p:extLst>
      <p:ext uri="{BB962C8B-B14F-4D97-AF65-F5344CB8AC3E}">
        <p14:creationId xmlns:p14="http://schemas.microsoft.com/office/powerpoint/2010/main" val="34946429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620F-52CC-4109-B6B2-4165B3721D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
        <p:nvSpPr>
          <p:cNvPr id="4" name="Title 3">
            <a:extLst>
              <a:ext uri="{FF2B5EF4-FFF2-40B4-BE49-F238E27FC236}">
                <a16:creationId xmlns:a16="http://schemas.microsoft.com/office/drawing/2014/main" id="{FCB23507-4367-409F-B6DA-01FD8CBC4E9E}"/>
              </a:ext>
            </a:extLst>
          </p:cNvPr>
          <p:cNvSpPr>
            <a:spLocks noGrp="1"/>
          </p:cNvSpPr>
          <p:nvPr>
            <p:ph type="title"/>
          </p:nvPr>
        </p:nvSpPr>
        <p:spPr/>
        <p:txBody>
          <a:bodyPr/>
          <a:lstStyle/>
          <a:p>
            <a:r>
              <a:rPr lang="en-ID" dirty="0"/>
              <a:t>The Bitwise Operators</a:t>
            </a:r>
          </a:p>
        </p:txBody>
      </p:sp>
      <p:pic>
        <p:nvPicPr>
          <p:cNvPr id="5" name="Picture 4">
            <a:extLst>
              <a:ext uri="{FF2B5EF4-FFF2-40B4-BE49-F238E27FC236}">
                <a16:creationId xmlns:a16="http://schemas.microsoft.com/office/drawing/2014/main" id="{C1DB2564-5671-4A61-94F3-26838051293B}"/>
              </a:ext>
            </a:extLst>
          </p:cNvPr>
          <p:cNvPicPr>
            <a:picLocks noChangeAspect="1"/>
          </p:cNvPicPr>
          <p:nvPr/>
        </p:nvPicPr>
        <p:blipFill>
          <a:blip r:embed="rId2"/>
          <a:stretch>
            <a:fillRect/>
          </a:stretch>
        </p:blipFill>
        <p:spPr>
          <a:xfrm>
            <a:off x="814275" y="742948"/>
            <a:ext cx="3782293" cy="4038602"/>
          </a:xfrm>
          <a:prstGeom prst="rect">
            <a:avLst/>
          </a:prstGeom>
        </p:spPr>
      </p:pic>
    </p:spTree>
    <p:extLst>
      <p:ext uri="{BB962C8B-B14F-4D97-AF65-F5344CB8AC3E}">
        <p14:creationId xmlns:p14="http://schemas.microsoft.com/office/powerpoint/2010/main" val="33506004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B1A54E-D5E3-4D31-9A99-91B06CB1F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sp>
        <p:nvSpPr>
          <p:cNvPr id="6" name="Text Placeholder 5">
            <a:extLst>
              <a:ext uri="{FF2B5EF4-FFF2-40B4-BE49-F238E27FC236}">
                <a16:creationId xmlns:a16="http://schemas.microsoft.com/office/drawing/2014/main" id="{DD06F14D-1E2C-4B0A-910F-3FC73AED1C85}"/>
              </a:ext>
            </a:extLst>
          </p:cNvPr>
          <p:cNvSpPr>
            <a:spLocks noGrp="1"/>
          </p:cNvSpPr>
          <p:nvPr>
            <p:ph type="body" idx="1"/>
          </p:nvPr>
        </p:nvSpPr>
        <p:spPr/>
        <p:txBody>
          <a:bodyPr/>
          <a:lstStyle/>
          <a:p>
            <a:r>
              <a:rPr lang="en-US" dirty="0"/>
              <a:t>Example :</a:t>
            </a:r>
            <a:endParaRPr lang="en-ID" dirty="0"/>
          </a:p>
        </p:txBody>
      </p:sp>
      <p:sp>
        <p:nvSpPr>
          <p:cNvPr id="7" name="Text Placeholder 6">
            <a:extLst>
              <a:ext uri="{FF2B5EF4-FFF2-40B4-BE49-F238E27FC236}">
                <a16:creationId xmlns:a16="http://schemas.microsoft.com/office/drawing/2014/main" id="{F05C6A89-03D5-48F6-9962-F075C4A733E3}"/>
              </a:ext>
            </a:extLst>
          </p:cNvPr>
          <p:cNvSpPr>
            <a:spLocks noGrp="1"/>
          </p:cNvSpPr>
          <p:nvPr>
            <p:ph type="body" idx="13"/>
          </p:nvPr>
        </p:nvSpPr>
        <p:spPr/>
        <p:txBody>
          <a:bodyPr/>
          <a:lstStyle/>
          <a:p>
            <a:r>
              <a:rPr lang="en-US" dirty="0"/>
              <a:t>Output : </a:t>
            </a:r>
            <a:endParaRPr lang="en-ID" dirty="0"/>
          </a:p>
        </p:txBody>
      </p:sp>
      <p:sp>
        <p:nvSpPr>
          <p:cNvPr id="5" name="Title 4">
            <a:extLst>
              <a:ext uri="{FF2B5EF4-FFF2-40B4-BE49-F238E27FC236}">
                <a16:creationId xmlns:a16="http://schemas.microsoft.com/office/drawing/2014/main" id="{0EA522B0-3F56-4DF0-A379-3714C51DE32F}"/>
              </a:ext>
            </a:extLst>
          </p:cNvPr>
          <p:cNvSpPr>
            <a:spLocks noGrp="1"/>
          </p:cNvSpPr>
          <p:nvPr>
            <p:ph type="title"/>
          </p:nvPr>
        </p:nvSpPr>
        <p:spPr/>
        <p:txBody>
          <a:bodyPr/>
          <a:lstStyle/>
          <a:p>
            <a:r>
              <a:rPr lang="en-ID" dirty="0"/>
              <a:t>The Bitwise Operators</a:t>
            </a:r>
          </a:p>
        </p:txBody>
      </p:sp>
      <p:pic>
        <p:nvPicPr>
          <p:cNvPr id="8" name="Picture 7">
            <a:extLst>
              <a:ext uri="{FF2B5EF4-FFF2-40B4-BE49-F238E27FC236}">
                <a16:creationId xmlns:a16="http://schemas.microsoft.com/office/drawing/2014/main" id="{0EAA86BA-98CD-4D00-AEE5-36A64AA788C0}"/>
              </a:ext>
            </a:extLst>
          </p:cNvPr>
          <p:cNvPicPr>
            <a:picLocks noChangeAspect="1"/>
          </p:cNvPicPr>
          <p:nvPr/>
        </p:nvPicPr>
        <p:blipFill>
          <a:blip r:embed="rId2"/>
          <a:stretch>
            <a:fillRect/>
          </a:stretch>
        </p:blipFill>
        <p:spPr>
          <a:xfrm>
            <a:off x="1001648" y="1124299"/>
            <a:ext cx="3570352" cy="3522427"/>
          </a:xfrm>
          <a:prstGeom prst="rect">
            <a:avLst/>
          </a:prstGeom>
        </p:spPr>
      </p:pic>
      <p:pic>
        <p:nvPicPr>
          <p:cNvPr id="9" name="Picture 8">
            <a:extLst>
              <a:ext uri="{FF2B5EF4-FFF2-40B4-BE49-F238E27FC236}">
                <a16:creationId xmlns:a16="http://schemas.microsoft.com/office/drawing/2014/main" id="{59599F3D-629A-490E-8EDF-8058CF9CA8A7}"/>
              </a:ext>
            </a:extLst>
          </p:cNvPr>
          <p:cNvPicPr>
            <a:picLocks noChangeAspect="1"/>
          </p:cNvPicPr>
          <p:nvPr/>
        </p:nvPicPr>
        <p:blipFill>
          <a:blip r:embed="rId3"/>
          <a:stretch>
            <a:fillRect/>
          </a:stretch>
        </p:blipFill>
        <p:spPr>
          <a:xfrm>
            <a:off x="4876800" y="1135203"/>
            <a:ext cx="2162076" cy="1665147"/>
          </a:xfrm>
          <a:prstGeom prst="rect">
            <a:avLst/>
          </a:prstGeom>
        </p:spPr>
      </p:pic>
    </p:spTree>
    <p:extLst>
      <p:ext uri="{BB962C8B-B14F-4D97-AF65-F5344CB8AC3E}">
        <p14:creationId xmlns:p14="http://schemas.microsoft.com/office/powerpoint/2010/main" val="27542148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060F0C-A3A1-465B-B641-F5A605CE47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
        <p:nvSpPr>
          <p:cNvPr id="3" name="Text Placeholder 2">
            <a:extLst>
              <a:ext uri="{FF2B5EF4-FFF2-40B4-BE49-F238E27FC236}">
                <a16:creationId xmlns:a16="http://schemas.microsoft.com/office/drawing/2014/main" id="{D283F38A-2C60-4AFA-9384-BE7790643F7F}"/>
              </a:ext>
            </a:extLst>
          </p:cNvPr>
          <p:cNvSpPr>
            <a:spLocks noGrp="1"/>
          </p:cNvSpPr>
          <p:nvPr>
            <p:ph type="body" idx="1"/>
          </p:nvPr>
        </p:nvSpPr>
        <p:spPr/>
        <p:txBody>
          <a:bodyPr/>
          <a:lstStyle/>
          <a:p>
            <a:r>
              <a:rPr lang="en-US" dirty="0"/>
              <a:t>The following table lists the logical operators −</a:t>
            </a:r>
          </a:p>
          <a:p>
            <a:r>
              <a:rPr lang="en-US" dirty="0"/>
              <a:t>Assume Boolean variables A holds true and variable B holds false</a:t>
            </a:r>
            <a:endParaRPr lang="en-ID" dirty="0"/>
          </a:p>
        </p:txBody>
      </p:sp>
      <p:sp>
        <p:nvSpPr>
          <p:cNvPr id="4" name="Title 3">
            <a:extLst>
              <a:ext uri="{FF2B5EF4-FFF2-40B4-BE49-F238E27FC236}">
                <a16:creationId xmlns:a16="http://schemas.microsoft.com/office/drawing/2014/main" id="{1939206B-4A1E-482E-AB6D-C10AB01679A6}"/>
              </a:ext>
            </a:extLst>
          </p:cNvPr>
          <p:cNvSpPr>
            <a:spLocks noGrp="1"/>
          </p:cNvSpPr>
          <p:nvPr>
            <p:ph type="title"/>
          </p:nvPr>
        </p:nvSpPr>
        <p:spPr/>
        <p:txBody>
          <a:bodyPr/>
          <a:lstStyle/>
          <a:p>
            <a:r>
              <a:rPr lang="en-US" dirty="0"/>
              <a:t>The Logical Operators</a:t>
            </a:r>
            <a:endParaRPr lang="en-ID" dirty="0"/>
          </a:p>
        </p:txBody>
      </p:sp>
      <p:pic>
        <p:nvPicPr>
          <p:cNvPr id="6" name="Picture 5">
            <a:extLst>
              <a:ext uri="{FF2B5EF4-FFF2-40B4-BE49-F238E27FC236}">
                <a16:creationId xmlns:a16="http://schemas.microsoft.com/office/drawing/2014/main" id="{56DC46EC-A8F8-406F-8FE9-B26BBEA9106A}"/>
              </a:ext>
            </a:extLst>
          </p:cNvPr>
          <p:cNvPicPr>
            <a:picLocks noChangeAspect="1"/>
          </p:cNvPicPr>
          <p:nvPr/>
        </p:nvPicPr>
        <p:blipFill>
          <a:blip r:embed="rId2"/>
          <a:stretch>
            <a:fillRect/>
          </a:stretch>
        </p:blipFill>
        <p:spPr>
          <a:xfrm>
            <a:off x="990601" y="1489925"/>
            <a:ext cx="4724399" cy="2185142"/>
          </a:xfrm>
          <a:prstGeom prst="rect">
            <a:avLst/>
          </a:prstGeom>
        </p:spPr>
      </p:pic>
    </p:spTree>
    <p:extLst>
      <p:ext uri="{BB962C8B-B14F-4D97-AF65-F5344CB8AC3E}">
        <p14:creationId xmlns:p14="http://schemas.microsoft.com/office/powerpoint/2010/main" val="35860393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8BB0D8-7F2C-45A7-9606-337A5EF373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sp>
        <p:nvSpPr>
          <p:cNvPr id="6" name="Text Placeholder 5">
            <a:extLst>
              <a:ext uri="{FF2B5EF4-FFF2-40B4-BE49-F238E27FC236}">
                <a16:creationId xmlns:a16="http://schemas.microsoft.com/office/drawing/2014/main" id="{061009F3-632D-43BD-B873-BE8BCDEF4125}"/>
              </a:ext>
            </a:extLst>
          </p:cNvPr>
          <p:cNvSpPr>
            <a:spLocks noGrp="1"/>
          </p:cNvSpPr>
          <p:nvPr>
            <p:ph type="body" idx="1"/>
          </p:nvPr>
        </p:nvSpPr>
        <p:spPr/>
        <p:txBody>
          <a:bodyPr/>
          <a:lstStyle/>
          <a:p>
            <a:r>
              <a:rPr lang="en-US" dirty="0"/>
              <a:t>Example :</a:t>
            </a:r>
            <a:endParaRPr lang="en-ID" dirty="0"/>
          </a:p>
        </p:txBody>
      </p:sp>
      <p:sp>
        <p:nvSpPr>
          <p:cNvPr id="7" name="Text Placeholder 6">
            <a:extLst>
              <a:ext uri="{FF2B5EF4-FFF2-40B4-BE49-F238E27FC236}">
                <a16:creationId xmlns:a16="http://schemas.microsoft.com/office/drawing/2014/main" id="{BC847885-BC23-48CD-8F2A-5BB92F843CED}"/>
              </a:ext>
            </a:extLst>
          </p:cNvPr>
          <p:cNvSpPr>
            <a:spLocks noGrp="1"/>
          </p:cNvSpPr>
          <p:nvPr>
            <p:ph type="body" idx="13"/>
          </p:nvPr>
        </p:nvSpPr>
        <p:spPr/>
        <p:txBody>
          <a:bodyPr/>
          <a:lstStyle/>
          <a:p>
            <a:r>
              <a:rPr lang="en-US" dirty="0"/>
              <a:t>Output :</a:t>
            </a:r>
          </a:p>
          <a:p>
            <a:pPr marL="76200" indent="0">
              <a:buNone/>
            </a:pPr>
            <a:endParaRPr lang="en-ID" dirty="0"/>
          </a:p>
        </p:txBody>
      </p:sp>
      <p:sp>
        <p:nvSpPr>
          <p:cNvPr id="5" name="Title 4">
            <a:extLst>
              <a:ext uri="{FF2B5EF4-FFF2-40B4-BE49-F238E27FC236}">
                <a16:creationId xmlns:a16="http://schemas.microsoft.com/office/drawing/2014/main" id="{6A2D12D5-EFC2-4334-BB27-033DF2B2C185}"/>
              </a:ext>
            </a:extLst>
          </p:cNvPr>
          <p:cNvSpPr>
            <a:spLocks noGrp="1"/>
          </p:cNvSpPr>
          <p:nvPr>
            <p:ph type="title"/>
          </p:nvPr>
        </p:nvSpPr>
        <p:spPr/>
        <p:txBody>
          <a:bodyPr/>
          <a:lstStyle/>
          <a:p>
            <a:r>
              <a:rPr lang="en-US" dirty="0"/>
              <a:t>The Logical Operators</a:t>
            </a:r>
            <a:endParaRPr lang="en-ID" dirty="0"/>
          </a:p>
        </p:txBody>
      </p:sp>
      <p:pic>
        <p:nvPicPr>
          <p:cNvPr id="8" name="Picture 7">
            <a:extLst>
              <a:ext uri="{FF2B5EF4-FFF2-40B4-BE49-F238E27FC236}">
                <a16:creationId xmlns:a16="http://schemas.microsoft.com/office/drawing/2014/main" id="{4A03D774-F11D-40E9-B4C6-2BA1A137535A}"/>
              </a:ext>
            </a:extLst>
          </p:cNvPr>
          <p:cNvPicPr>
            <a:picLocks noChangeAspect="1"/>
          </p:cNvPicPr>
          <p:nvPr/>
        </p:nvPicPr>
        <p:blipFill>
          <a:blip r:embed="rId2"/>
          <a:stretch>
            <a:fillRect/>
          </a:stretch>
        </p:blipFill>
        <p:spPr>
          <a:xfrm>
            <a:off x="814275" y="1200150"/>
            <a:ext cx="3701332" cy="1600200"/>
          </a:xfrm>
          <a:prstGeom prst="rect">
            <a:avLst/>
          </a:prstGeom>
        </p:spPr>
      </p:pic>
      <p:pic>
        <p:nvPicPr>
          <p:cNvPr id="9" name="Picture 8">
            <a:extLst>
              <a:ext uri="{FF2B5EF4-FFF2-40B4-BE49-F238E27FC236}">
                <a16:creationId xmlns:a16="http://schemas.microsoft.com/office/drawing/2014/main" id="{13F90D52-D8FA-4F1C-B374-C10B0704E0E3}"/>
              </a:ext>
            </a:extLst>
          </p:cNvPr>
          <p:cNvPicPr>
            <a:picLocks noChangeAspect="1"/>
          </p:cNvPicPr>
          <p:nvPr/>
        </p:nvPicPr>
        <p:blipFill>
          <a:blip r:embed="rId3"/>
          <a:stretch>
            <a:fillRect/>
          </a:stretch>
        </p:blipFill>
        <p:spPr>
          <a:xfrm>
            <a:off x="4876801" y="1200150"/>
            <a:ext cx="2133600" cy="1028241"/>
          </a:xfrm>
          <a:prstGeom prst="rect">
            <a:avLst/>
          </a:prstGeom>
        </p:spPr>
      </p:pic>
    </p:spTree>
    <p:extLst>
      <p:ext uri="{BB962C8B-B14F-4D97-AF65-F5344CB8AC3E}">
        <p14:creationId xmlns:p14="http://schemas.microsoft.com/office/powerpoint/2010/main" val="36584263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1603D7-E937-4F7C-BEF7-87107EB03D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sp>
        <p:nvSpPr>
          <p:cNvPr id="4" name="Title 3">
            <a:extLst>
              <a:ext uri="{FF2B5EF4-FFF2-40B4-BE49-F238E27FC236}">
                <a16:creationId xmlns:a16="http://schemas.microsoft.com/office/drawing/2014/main" id="{53206057-9D79-445E-8FE7-EED55094D8AF}"/>
              </a:ext>
            </a:extLst>
          </p:cNvPr>
          <p:cNvSpPr>
            <a:spLocks noGrp="1"/>
          </p:cNvSpPr>
          <p:nvPr>
            <p:ph type="title"/>
          </p:nvPr>
        </p:nvSpPr>
        <p:spPr/>
        <p:txBody>
          <a:bodyPr/>
          <a:lstStyle/>
          <a:p>
            <a:r>
              <a:rPr lang="en-ID" dirty="0"/>
              <a:t>The Assignment Operators</a:t>
            </a:r>
          </a:p>
        </p:txBody>
      </p:sp>
      <p:pic>
        <p:nvPicPr>
          <p:cNvPr id="6" name="Picture 5">
            <a:extLst>
              <a:ext uri="{FF2B5EF4-FFF2-40B4-BE49-F238E27FC236}">
                <a16:creationId xmlns:a16="http://schemas.microsoft.com/office/drawing/2014/main" id="{2FFDAD30-8073-4E29-8122-749520534B02}"/>
              </a:ext>
            </a:extLst>
          </p:cNvPr>
          <p:cNvPicPr>
            <a:picLocks noChangeAspect="1"/>
          </p:cNvPicPr>
          <p:nvPr/>
        </p:nvPicPr>
        <p:blipFill>
          <a:blip r:embed="rId2"/>
          <a:stretch>
            <a:fillRect/>
          </a:stretch>
        </p:blipFill>
        <p:spPr>
          <a:xfrm>
            <a:off x="631852" y="755648"/>
            <a:ext cx="3970729" cy="3492502"/>
          </a:xfrm>
          <a:prstGeom prst="rect">
            <a:avLst/>
          </a:prstGeom>
        </p:spPr>
      </p:pic>
      <p:grpSp>
        <p:nvGrpSpPr>
          <p:cNvPr id="11" name="Group 10">
            <a:extLst>
              <a:ext uri="{FF2B5EF4-FFF2-40B4-BE49-F238E27FC236}">
                <a16:creationId xmlns:a16="http://schemas.microsoft.com/office/drawing/2014/main" id="{5C4F8FA1-F1B0-40F4-92F6-1678E6B8E922}"/>
              </a:ext>
            </a:extLst>
          </p:cNvPr>
          <p:cNvGrpSpPr/>
          <p:nvPr/>
        </p:nvGrpSpPr>
        <p:grpSpPr>
          <a:xfrm>
            <a:off x="4724400" y="749298"/>
            <a:ext cx="3926500" cy="2009635"/>
            <a:chOff x="4724400" y="749298"/>
            <a:chExt cx="3926500" cy="2009635"/>
          </a:xfrm>
        </p:grpSpPr>
        <p:pic>
          <p:nvPicPr>
            <p:cNvPr id="8" name="Picture 7">
              <a:extLst>
                <a:ext uri="{FF2B5EF4-FFF2-40B4-BE49-F238E27FC236}">
                  <a16:creationId xmlns:a16="http://schemas.microsoft.com/office/drawing/2014/main" id="{4222DE30-8CEA-4AF5-BDCC-9F4B63D2F13B}"/>
                </a:ext>
              </a:extLst>
            </p:cNvPr>
            <p:cNvPicPr>
              <a:picLocks noChangeAspect="1"/>
            </p:cNvPicPr>
            <p:nvPr/>
          </p:nvPicPr>
          <p:blipFill rotWithShape="1">
            <a:blip r:embed="rId2"/>
            <a:srcRect b="92473"/>
            <a:stretch/>
          </p:blipFill>
          <p:spPr>
            <a:xfrm>
              <a:off x="4724400" y="749298"/>
              <a:ext cx="3926500" cy="259950"/>
            </a:xfrm>
            <a:prstGeom prst="rect">
              <a:avLst/>
            </a:prstGeom>
          </p:spPr>
        </p:pic>
        <p:pic>
          <p:nvPicPr>
            <p:cNvPr id="10" name="Picture 9">
              <a:extLst>
                <a:ext uri="{FF2B5EF4-FFF2-40B4-BE49-F238E27FC236}">
                  <a16:creationId xmlns:a16="http://schemas.microsoft.com/office/drawing/2014/main" id="{1BBC3C34-6B05-40F3-BDC2-AFB4DFB2F8CC}"/>
                </a:ext>
              </a:extLst>
            </p:cNvPr>
            <p:cNvPicPr>
              <a:picLocks noChangeAspect="1"/>
            </p:cNvPicPr>
            <p:nvPr/>
          </p:nvPicPr>
          <p:blipFill>
            <a:blip r:embed="rId3"/>
            <a:stretch>
              <a:fillRect/>
            </a:stretch>
          </p:blipFill>
          <p:spPr>
            <a:xfrm>
              <a:off x="4724400" y="971550"/>
              <a:ext cx="3926500" cy="1787383"/>
            </a:xfrm>
            <a:prstGeom prst="rect">
              <a:avLst/>
            </a:prstGeom>
          </p:spPr>
        </p:pic>
      </p:grpSp>
    </p:spTree>
    <p:extLst>
      <p:ext uri="{BB962C8B-B14F-4D97-AF65-F5344CB8AC3E}">
        <p14:creationId xmlns:p14="http://schemas.microsoft.com/office/powerpoint/2010/main" val="12212167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74CD4D-4029-4983-AEF4-B121F097C2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sp>
        <p:nvSpPr>
          <p:cNvPr id="3" name="Text Placeholder 2">
            <a:extLst>
              <a:ext uri="{FF2B5EF4-FFF2-40B4-BE49-F238E27FC236}">
                <a16:creationId xmlns:a16="http://schemas.microsoft.com/office/drawing/2014/main" id="{5FB54200-C8E8-4A67-93AE-45188DCA02DE}"/>
              </a:ext>
            </a:extLst>
          </p:cNvPr>
          <p:cNvSpPr>
            <a:spLocks noGrp="1"/>
          </p:cNvSpPr>
          <p:nvPr>
            <p:ph type="body" idx="1"/>
          </p:nvPr>
        </p:nvSpPr>
        <p:spPr/>
        <p:txBody>
          <a:bodyPr/>
          <a:lstStyle/>
          <a:p>
            <a:r>
              <a:rPr lang="en-US" dirty="0"/>
              <a:t>Example :</a:t>
            </a:r>
            <a:endParaRPr lang="en-ID" dirty="0"/>
          </a:p>
        </p:txBody>
      </p:sp>
      <p:sp>
        <p:nvSpPr>
          <p:cNvPr id="5" name="Text Placeholder 4">
            <a:extLst>
              <a:ext uri="{FF2B5EF4-FFF2-40B4-BE49-F238E27FC236}">
                <a16:creationId xmlns:a16="http://schemas.microsoft.com/office/drawing/2014/main" id="{1225AA17-A3B6-4F71-96D3-B21F9A4E3274}"/>
              </a:ext>
            </a:extLst>
          </p:cNvPr>
          <p:cNvSpPr>
            <a:spLocks noGrp="1"/>
          </p:cNvSpPr>
          <p:nvPr>
            <p:ph type="body" idx="13"/>
          </p:nvPr>
        </p:nvSpPr>
        <p:spPr/>
        <p:txBody>
          <a:bodyPr/>
          <a:lstStyle/>
          <a:p>
            <a:r>
              <a:rPr lang="en-US" dirty="0"/>
              <a:t>Output : </a:t>
            </a:r>
            <a:endParaRPr lang="en-ID" dirty="0"/>
          </a:p>
        </p:txBody>
      </p:sp>
      <p:sp>
        <p:nvSpPr>
          <p:cNvPr id="6" name="Title 5">
            <a:extLst>
              <a:ext uri="{FF2B5EF4-FFF2-40B4-BE49-F238E27FC236}">
                <a16:creationId xmlns:a16="http://schemas.microsoft.com/office/drawing/2014/main" id="{7757C06A-B0E4-4B2F-B2BD-19A3B5A89302}"/>
              </a:ext>
            </a:extLst>
          </p:cNvPr>
          <p:cNvSpPr>
            <a:spLocks noGrp="1"/>
          </p:cNvSpPr>
          <p:nvPr>
            <p:ph type="title"/>
          </p:nvPr>
        </p:nvSpPr>
        <p:spPr/>
        <p:txBody>
          <a:bodyPr/>
          <a:lstStyle/>
          <a:p>
            <a:r>
              <a:rPr lang="en-ID" dirty="0"/>
              <a:t>The Assignment Operators</a:t>
            </a:r>
          </a:p>
        </p:txBody>
      </p:sp>
      <p:pic>
        <p:nvPicPr>
          <p:cNvPr id="7" name="Picture 6">
            <a:extLst>
              <a:ext uri="{FF2B5EF4-FFF2-40B4-BE49-F238E27FC236}">
                <a16:creationId xmlns:a16="http://schemas.microsoft.com/office/drawing/2014/main" id="{A8BE7710-2FD3-4F18-8C44-487733FF2DE4}"/>
              </a:ext>
            </a:extLst>
          </p:cNvPr>
          <p:cNvPicPr>
            <a:picLocks noChangeAspect="1"/>
          </p:cNvPicPr>
          <p:nvPr/>
        </p:nvPicPr>
        <p:blipFill>
          <a:blip r:embed="rId2"/>
          <a:stretch>
            <a:fillRect/>
          </a:stretch>
        </p:blipFill>
        <p:spPr>
          <a:xfrm>
            <a:off x="925424" y="1114425"/>
            <a:ext cx="3265576" cy="3811196"/>
          </a:xfrm>
          <a:prstGeom prst="rect">
            <a:avLst/>
          </a:prstGeom>
        </p:spPr>
      </p:pic>
      <p:pic>
        <p:nvPicPr>
          <p:cNvPr id="8" name="Picture 7">
            <a:extLst>
              <a:ext uri="{FF2B5EF4-FFF2-40B4-BE49-F238E27FC236}">
                <a16:creationId xmlns:a16="http://schemas.microsoft.com/office/drawing/2014/main" id="{B341ABA6-A8EE-4802-B4F3-EA12FEE076BF}"/>
              </a:ext>
            </a:extLst>
          </p:cNvPr>
          <p:cNvPicPr>
            <a:picLocks noChangeAspect="1"/>
          </p:cNvPicPr>
          <p:nvPr/>
        </p:nvPicPr>
        <p:blipFill>
          <a:blip r:embed="rId3"/>
          <a:stretch>
            <a:fillRect/>
          </a:stretch>
        </p:blipFill>
        <p:spPr>
          <a:xfrm>
            <a:off x="4876800" y="1146175"/>
            <a:ext cx="2301671" cy="2111375"/>
          </a:xfrm>
          <a:prstGeom prst="rect">
            <a:avLst/>
          </a:prstGeom>
        </p:spPr>
      </p:pic>
    </p:spTree>
    <p:extLst>
      <p:ext uri="{BB962C8B-B14F-4D97-AF65-F5344CB8AC3E}">
        <p14:creationId xmlns:p14="http://schemas.microsoft.com/office/powerpoint/2010/main" val="20576061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F4E76D-136F-43EE-8AB2-60C3561F7C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66</a:t>
            </a:fld>
            <a:endParaRPr lang="en"/>
          </a:p>
        </p:txBody>
      </p:sp>
      <p:sp>
        <p:nvSpPr>
          <p:cNvPr id="6" name="Text Placeholder 5">
            <a:extLst>
              <a:ext uri="{FF2B5EF4-FFF2-40B4-BE49-F238E27FC236}">
                <a16:creationId xmlns:a16="http://schemas.microsoft.com/office/drawing/2014/main" id="{3580FA96-E6A4-4552-A296-DBB97642AD38}"/>
              </a:ext>
            </a:extLst>
          </p:cNvPr>
          <p:cNvSpPr>
            <a:spLocks noGrp="1"/>
          </p:cNvSpPr>
          <p:nvPr>
            <p:ph type="body" idx="1"/>
          </p:nvPr>
        </p:nvSpPr>
        <p:spPr/>
        <p:txBody>
          <a:bodyPr/>
          <a:lstStyle/>
          <a:p>
            <a:r>
              <a:rPr lang="en-US" dirty="0"/>
              <a:t>Operator precedence determines the grouping of terms in an expression. This affects how an expression is evaluated. Certain operators have higher precedence than others; for example, the multiplication operator has higher precedence than the addition operator −</a:t>
            </a:r>
          </a:p>
          <a:p>
            <a:r>
              <a:rPr lang="en-US" dirty="0"/>
              <a:t>For example, x = 7 + 3 * 2; here x is assigned 13, not 20 because operator * has higher precedence than +, so it first gets multiplied with 3 * 2 and then adds into 7.</a:t>
            </a:r>
          </a:p>
          <a:p>
            <a:r>
              <a:rPr lang="en-US" dirty="0"/>
              <a:t>Here, operators with the highest precedence appear at the top of the table, those with the lowest appear at the bottom. Within an expression, higher precedence operators will be evaluated first.</a:t>
            </a:r>
            <a:endParaRPr lang="en-ID" dirty="0"/>
          </a:p>
        </p:txBody>
      </p:sp>
      <p:sp>
        <p:nvSpPr>
          <p:cNvPr id="4" name="Title 3">
            <a:extLst>
              <a:ext uri="{FF2B5EF4-FFF2-40B4-BE49-F238E27FC236}">
                <a16:creationId xmlns:a16="http://schemas.microsoft.com/office/drawing/2014/main" id="{F5D20277-7ABB-4042-8539-63F1C663C01B}"/>
              </a:ext>
            </a:extLst>
          </p:cNvPr>
          <p:cNvSpPr>
            <a:spLocks noGrp="1"/>
          </p:cNvSpPr>
          <p:nvPr>
            <p:ph type="title"/>
          </p:nvPr>
        </p:nvSpPr>
        <p:spPr/>
        <p:txBody>
          <a:bodyPr/>
          <a:lstStyle/>
          <a:p>
            <a:r>
              <a:rPr lang="en-ID" dirty="0"/>
              <a:t>Precedence of Java Operators</a:t>
            </a:r>
          </a:p>
        </p:txBody>
      </p:sp>
    </p:spTree>
    <p:extLst>
      <p:ext uri="{BB962C8B-B14F-4D97-AF65-F5344CB8AC3E}">
        <p14:creationId xmlns:p14="http://schemas.microsoft.com/office/powerpoint/2010/main" val="3082045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5616A2-2CDB-4F64-A5EC-4D2503418A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67</a:t>
            </a:fld>
            <a:endParaRPr lang="en"/>
          </a:p>
        </p:txBody>
      </p:sp>
      <p:sp>
        <p:nvSpPr>
          <p:cNvPr id="4" name="Title 3">
            <a:extLst>
              <a:ext uri="{FF2B5EF4-FFF2-40B4-BE49-F238E27FC236}">
                <a16:creationId xmlns:a16="http://schemas.microsoft.com/office/drawing/2014/main" id="{B1B36F58-467E-4E70-93F9-8CC775BC28C0}"/>
              </a:ext>
            </a:extLst>
          </p:cNvPr>
          <p:cNvSpPr>
            <a:spLocks noGrp="1"/>
          </p:cNvSpPr>
          <p:nvPr>
            <p:ph type="title"/>
          </p:nvPr>
        </p:nvSpPr>
        <p:spPr/>
        <p:txBody>
          <a:bodyPr/>
          <a:lstStyle/>
          <a:p>
            <a:r>
              <a:rPr lang="en-ID" dirty="0"/>
              <a:t>Precedence of Java Operators</a:t>
            </a:r>
          </a:p>
        </p:txBody>
      </p:sp>
      <p:pic>
        <p:nvPicPr>
          <p:cNvPr id="5" name="Picture 4">
            <a:extLst>
              <a:ext uri="{FF2B5EF4-FFF2-40B4-BE49-F238E27FC236}">
                <a16:creationId xmlns:a16="http://schemas.microsoft.com/office/drawing/2014/main" id="{BD4C1647-3728-462B-A8D7-247D8D3E4886}"/>
              </a:ext>
            </a:extLst>
          </p:cNvPr>
          <p:cNvPicPr>
            <a:picLocks noChangeAspect="1"/>
          </p:cNvPicPr>
          <p:nvPr/>
        </p:nvPicPr>
        <p:blipFill>
          <a:blip r:embed="rId2"/>
          <a:stretch>
            <a:fillRect/>
          </a:stretch>
        </p:blipFill>
        <p:spPr>
          <a:xfrm>
            <a:off x="457199" y="635866"/>
            <a:ext cx="4595925" cy="4234637"/>
          </a:xfrm>
          <a:prstGeom prst="rect">
            <a:avLst/>
          </a:prstGeom>
        </p:spPr>
      </p:pic>
    </p:spTree>
    <p:extLst>
      <p:ext uri="{BB962C8B-B14F-4D97-AF65-F5344CB8AC3E}">
        <p14:creationId xmlns:p14="http://schemas.microsoft.com/office/powerpoint/2010/main" val="29697434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Looping</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9</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685749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E63B4E-F048-4561-ADE7-FB0F5D3EB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69</a:t>
            </a:fld>
            <a:endParaRPr lang="en"/>
          </a:p>
        </p:txBody>
      </p:sp>
      <p:sp>
        <p:nvSpPr>
          <p:cNvPr id="6" name="Text Placeholder 5">
            <a:extLst>
              <a:ext uri="{FF2B5EF4-FFF2-40B4-BE49-F238E27FC236}">
                <a16:creationId xmlns:a16="http://schemas.microsoft.com/office/drawing/2014/main" id="{ED8794CE-25AB-436E-80CD-29435C68AE13}"/>
              </a:ext>
            </a:extLst>
          </p:cNvPr>
          <p:cNvSpPr>
            <a:spLocks noGrp="1"/>
          </p:cNvSpPr>
          <p:nvPr>
            <p:ph type="body" idx="1"/>
          </p:nvPr>
        </p:nvSpPr>
        <p:spPr/>
        <p:txBody>
          <a:bodyPr anchor="t"/>
          <a:lstStyle/>
          <a:p>
            <a:r>
              <a:rPr lang="en-US" dirty="0"/>
              <a:t>In programming languages, loops are used to execute a set of instructions/functions repeatedly when some conditions become true. There are three types of loops in java.</a:t>
            </a:r>
          </a:p>
          <a:p>
            <a:pPr lvl="1">
              <a:buFont typeface="Wingdings" panose="05000000000000000000" pitchFamily="2" charset="2"/>
              <a:buChar char="q"/>
            </a:pPr>
            <a:r>
              <a:rPr lang="en-US" sz="1400" dirty="0"/>
              <a:t>for loop</a:t>
            </a:r>
          </a:p>
          <a:p>
            <a:pPr lvl="1">
              <a:buFont typeface="Wingdings" panose="05000000000000000000" pitchFamily="2" charset="2"/>
              <a:buChar char="q"/>
            </a:pPr>
            <a:r>
              <a:rPr lang="en-US" sz="1400" dirty="0"/>
              <a:t>while loop</a:t>
            </a:r>
          </a:p>
          <a:p>
            <a:pPr lvl="1">
              <a:buFont typeface="Wingdings" panose="05000000000000000000" pitchFamily="2" charset="2"/>
              <a:buChar char="q"/>
            </a:pPr>
            <a:r>
              <a:rPr lang="en-US" sz="1400" dirty="0"/>
              <a:t>do-while loop</a:t>
            </a:r>
            <a:endParaRPr lang="en-ID" sz="1400" dirty="0"/>
          </a:p>
        </p:txBody>
      </p:sp>
      <p:sp>
        <p:nvSpPr>
          <p:cNvPr id="5" name="Title 4">
            <a:extLst>
              <a:ext uri="{FF2B5EF4-FFF2-40B4-BE49-F238E27FC236}">
                <a16:creationId xmlns:a16="http://schemas.microsoft.com/office/drawing/2014/main" id="{DB9E45EE-EFEC-42CC-8189-69E6197DA816}"/>
              </a:ext>
            </a:extLst>
          </p:cNvPr>
          <p:cNvSpPr>
            <a:spLocks noGrp="1"/>
          </p:cNvSpPr>
          <p:nvPr>
            <p:ph type="title"/>
          </p:nvPr>
        </p:nvSpPr>
        <p:spPr/>
        <p:txBody>
          <a:bodyPr/>
          <a:lstStyle/>
          <a:p>
            <a:r>
              <a:rPr lang="en-US" dirty="0"/>
              <a:t>Java - Loop</a:t>
            </a:r>
            <a:endParaRPr lang="en-ID" dirty="0"/>
          </a:p>
        </p:txBody>
      </p:sp>
      <p:pic>
        <p:nvPicPr>
          <p:cNvPr id="7" name="Picture 6">
            <a:extLst>
              <a:ext uri="{FF2B5EF4-FFF2-40B4-BE49-F238E27FC236}">
                <a16:creationId xmlns:a16="http://schemas.microsoft.com/office/drawing/2014/main" id="{5995B5D8-3749-4874-8455-F3D1FC82A002}"/>
              </a:ext>
            </a:extLst>
          </p:cNvPr>
          <p:cNvPicPr>
            <a:picLocks noChangeAspect="1"/>
          </p:cNvPicPr>
          <p:nvPr/>
        </p:nvPicPr>
        <p:blipFill>
          <a:blip r:embed="rId2"/>
          <a:stretch>
            <a:fillRect/>
          </a:stretch>
        </p:blipFill>
        <p:spPr>
          <a:xfrm>
            <a:off x="4342188" y="600360"/>
            <a:ext cx="4300686" cy="3387439"/>
          </a:xfrm>
          <a:prstGeom prst="rect">
            <a:avLst/>
          </a:prstGeom>
        </p:spPr>
      </p:pic>
    </p:spTree>
    <p:extLst>
      <p:ext uri="{BB962C8B-B14F-4D97-AF65-F5344CB8AC3E}">
        <p14:creationId xmlns:p14="http://schemas.microsoft.com/office/powerpoint/2010/main" val="636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Features of Java</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16934"/>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7103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E71781-F344-47C5-90A7-EF2AF2D1DE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70</a:t>
            </a:fld>
            <a:endParaRPr lang="en"/>
          </a:p>
        </p:txBody>
      </p:sp>
      <p:sp>
        <p:nvSpPr>
          <p:cNvPr id="2" name="Title 1">
            <a:extLst>
              <a:ext uri="{FF2B5EF4-FFF2-40B4-BE49-F238E27FC236}">
                <a16:creationId xmlns:a16="http://schemas.microsoft.com/office/drawing/2014/main" id="{C3563CB0-DC73-4F48-8779-2C840C21AA83}"/>
              </a:ext>
            </a:extLst>
          </p:cNvPr>
          <p:cNvSpPr>
            <a:spLocks noGrp="1"/>
          </p:cNvSpPr>
          <p:nvPr>
            <p:ph type="title"/>
          </p:nvPr>
        </p:nvSpPr>
        <p:spPr/>
        <p:txBody>
          <a:bodyPr/>
          <a:lstStyle/>
          <a:p>
            <a:r>
              <a:rPr lang="en-US" dirty="0"/>
              <a:t>For Loop vs While Loop vs Do While Loop</a:t>
            </a:r>
            <a:endParaRPr lang="en-ID" dirty="0"/>
          </a:p>
        </p:txBody>
      </p:sp>
      <p:pic>
        <p:nvPicPr>
          <p:cNvPr id="7" name="Picture 6">
            <a:extLst>
              <a:ext uri="{FF2B5EF4-FFF2-40B4-BE49-F238E27FC236}">
                <a16:creationId xmlns:a16="http://schemas.microsoft.com/office/drawing/2014/main" id="{969E6813-4941-4E97-A2F6-92BDA6B18AD8}"/>
              </a:ext>
            </a:extLst>
          </p:cNvPr>
          <p:cNvPicPr>
            <a:picLocks noChangeAspect="1"/>
          </p:cNvPicPr>
          <p:nvPr/>
        </p:nvPicPr>
        <p:blipFill>
          <a:blip r:embed="rId2"/>
          <a:stretch>
            <a:fillRect/>
          </a:stretch>
        </p:blipFill>
        <p:spPr>
          <a:xfrm>
            <a:off x="457199" y="621431"/>
            <a:ext cx="7543801" cy="4046820"/>
          </a:xfrm>
          <a:prstGeom prst="rect">
            <a:avLst/>
          </a:prstGeom>
        </p:spPr>
      </p:pic>
    </p:spTree>
    <p:extLst>
      <p:ext uri="{BB962C8B-B14F-4D97-AF65-F5344CB8AC3E}">
        <p14:creationId xmlns:p14="http://schemas.microsoft.com/office/powerpoint/2010/main" val="38426572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90CCA1-72BC-4B95-8347-2798F35DE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71</a:t>
            </a:fld>
            <a:endParaRPr lang="en"/>
          </a:p>
        </p:txBody>
      </p:sp>
      <p:sp>
        <p:nvSpPr>
          <p:cNvPr id="5" name="Text Placeholder 4">
            <a:extLst>
              <a:ext uri="{FF2B5EF4-FFF2-40B4-BE49-F238E27FC236}">
                <a16:creationId xmlns:a16="http://schemas.microsoft.com/office/drawing/2014/main" id="{B37A6E50-E034-4C69-992E-C9EB24C5D67F}"/>
              </a:ext>
            </a:extLst>
          </p:cNvPr>
          <p:cNvSpPr>
            <a:spLocks noGrp="1"/>
          </p:cNvSpPr>
          <p:nvPr>
            <p:ph type="body" idx="1"/>
          </p:nvPr>
        </p:nvSpPr>
        <p:spPr/>
        <p:txBody>
          <a:bodyPr/>
          <a:lstStyle/>
          <a:p>
            <a:r>
              <a:rPr lang="en-US" dirty="0"/>
              <a:t>The Java for loop is used to iterate a part of the program several times. If the number of iteration is fixed, it is recommended to use for loop.</a:t>
            </a:r>
          </a:p>
          <a:p>
            <a:r>
              <a:rPr lang="en-US" dirty="0"/>
              <a:t>There are three types of for loops in java.</a:t>
            </a:r>
          </a:p>
          <a:p>
            <a:pPr lvl="1">
              <a:buFont typeface="Wingdings" panose="05000000000000000000" pitchFamily="2" charset="2"/>
              <a:buChar char="q"/>
            </a:pPr>
            <a:r>
              <a:rPr lang="en-US" sz="1400" dirty="0"/>
              <a:t>Simple For Loop</a:t>
            </a:r>
          </a:p>
          <a:p>
            <a:pPr lvl="1">
              <a:buFont typeface="Wingdings" panose="05000000000000000000" pitchFamily="2" charset="2"/>
              <a:buChar char="q"/>
            </a:pPr>
            <a:r>
              <a:rPr lang="en-US" sz="1400" dirty="0"/>
              <a:t>For-each or Enhanced For Loop</a:t>
            </a:r>
          </a:p>
          <a:p>
            <a:pPr lvl="1">
              <a:buFont typeface="Wingdings" panose="05000000000000000000" pitchFamily="2" charset="2"/>
              <a:buChar char="q"/>
            </a:pPr>
            <a:r>
              <a:rPr lang="en-US" sz="1400" dirty="0"/>
              <a:t>Labeled For Loop</a:t>
            </a:r>
          </a:p>
        </p:txBody>
      </p:sp>
      <p:sp>
        <p:nvSpPr>
          <p:cNvPr id="6" name="Text Placeholder 5">
            <a:extLst>
              <a:ext uri="{FF2B5EF4-FFF2-40B4-BE49-F238E27FC236}">
                <a16:creationId xmlns:a16="http://schemas.microsoft.com/office/drawing/2014/main" id="{CA424B7F-12E5-4793-9649-CEDD1AA42FCF}"/>
              </a:ext>
            </a:extLst>
          </p:cNvPr>
          <p:cNvSpPr>
            <a:spLocks noGrp="1"/>
          </p:cNvSpPr>
          <p:nvPr>
            <p:ph type="body" idx="13"/>
          </p:nvPr>
        </p:nvSpPr>
        <p:spPr/>
        <p:txBody>
          <a:bodyPr/>
          <a:lstStyle/>
          <a:p>
            <a:r>
              <a:rPr lang="en-US" dirty="0"/>
              <a:t>Java Simple For Loop</a:t>
            </a:r>
          </a:p>
          <a:p>
            <a:r>
              <a:rPr lang="en-US" dirty="0"/>
              <a:t>A simple for loop is the same as C/C++. We can initialize the variable, check condition and increment/decrement value. It consists of four parts:</a:t>
            </a:r>
          </a:p>
          <a:p>
            <a:r>
              <a:rPr lang="en-US" dirty="0"/>
              <a:t>Initialization: It is the initial condition which is executed once when the loop starts. Here, we can initialize the variable, or we can use an already initialized variable. It is an optional condition.</a:t>
            </a:r>
          </a:p>
          <a:p>
            <a:r>
              <a:rPr lang="en-US" dirty="0"/>
              <a:t>Condition: It is the second condition which is executed each time to test the condition of the loop. It continues execution until the condition is false. It must return </a:t>
            </a:r>
            <a:r>
              <a:rPr lang="en-US" dirty="0" err="1"/>
              <a:t>boolean</a:t>
            </a:r>
            <a:r>
              <a:rPr lang="en-US" dirty="0"/>
              <a:t> value either true or false. It is an optional condition.</a:t>
            </a:r>
          </a:p>
          <a:p>
            <a:r>
              <a:rPr lang="en-US" dirty="0"/>
              <a:t>Statement: The statement of the loop is executed each time until the second condition is false.</a:t>
            </a:r>
          </a:p>
          <a:p>
            <a:r>
              <a:rPr lang="en-US" dirty="0"/>
              <a:t>Increment/Decrement: It increments or decrements the variable value. It is an optional condition.</a:t>
            </a:r>
            <a:endParaRPr lang="en-ID" dirty="0"/>
          </a:p>
        </p:txBody>
      </p:sp>
      <p:sp>
        <p:nvSpPr>
          <p:cNvPr id="4" name="Title 3">
            <a:extLst>
              <a:ext uri="{FF2B5EF4-FFF2-40B4-BE49-F238E27FC236}">
                <a16:creationId xmlns:a16="http://schemas.microsoft.com/office/drawing/2014/main" id="{3C29CE36-D9FB-4B51-A5BD-EF737716AF57}"/>
              </a:ext>
            </a:extLst>
          </p:cNvPr>
          <p:cNvSpPr>
            <a:spLocks noGrp="1"/>
          </p:cNvSpPr>
          <p:nvPr>
            <p:ph type="title"/>
          </p:nvPr>
        </p:nvSpPr>
        <p:spPr/>
        <p:txBody>
          <a:bodyPr/>
          <a:lstStyle/>
          <a:p>
            <a:r>
              <a:rPr lang="en-US" dirty="0"/>
              <a:t>Java For Loop</a:t>
            </a:r>
            <a:endParaRPr lang="en-ID" dirty="0"/>
          </a:p>
        </p:txBody>
      </p:sp>
    </p:spTree>
    <p:extLst>
      <p:ext uri="{BB962C8B-B14F-4D97-AF65-F5344CB8AC3E}">
        <p14:creationId xmlns:p14="http://schemas.microsoft.com/office/powerpoint/2010/main" val="35334507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2BB205-558F-459B-BE19-96542FBB8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72</a:t>
            </a:fld>
            <a:endParaRPr lang="en"/>
          </a:p>
        </p:txBody>
      </p:sp>
      <p:sp>
        <p:nvSpPr>
          <p:cNvPr id="7" name="Text Placeholder 6">
            <a:extLst>
              <a:ext uri="{FF2B5EF4-FFF2-40B4-BE49-F238E27FC236}">
                <a16:creationId xmlns:a16="http://schemas.microsoft.com/office/drawing/2014/main" id="{52141611-7005-4027-A016-89E5C4003F90}"/>
              </a:ext>
            </a:extLst>
          </p:cNvPr>
          <p:cNvSpPr>
            <a:spLocks noGrp="1"/>
          </p:cNvSpPr>
          <p:nvPr>
            <p:ph type="body" idx="1"/>
          </p:nvPr>
        </p:nvSpPr>
        <p:spPr/>
        <p:txBody>
          <a:bodyPr/>
          <a:lstStyle/>
          <a:p>
            <a:pPr marL="76200" indent="0">
              <a:buNone/>
            </a:pPr>
            <a:r>
              <a:rPr lang="en-US" dirty="0"/>
              <a:t>A simple for loop is the same as C/C++. We can initialize the variable, check condition and increment/decrement value. It consists of four parts:</a:t>
            </a:r>
          </a:p>
          <a:p>
            <a:r>
              <a:rPr lang="en-US" b="1" dirty="0"/>
              <a:t>Initialization</a:t>
            </a:r>
            <a:r>
              <a:rPr lang="en-US" dirty="0"/>
              <a:t>: It is the initial condition which is executed once when the loop starts. Here, we can initialize the variable, or we can use an already initialized variable. It is an optional condition.</a:t>
            </a:r>
          </a:p>
          <a:p>
            <a:r>
              <a:rPr lang="en-US" b="1" dirty="0"/>
              <a:t>Condition</a:t>
            </a:r>
            <a:r>
              <a:rPr lang="en-US" dirty="0"/>
              <a:t>: It is the second condition which is executed each time to test the condition of the loop. It continues execution until the condition is false. It must return </a:t>
            </a:r>
            <a:r>
              <a:rPr lang="en-US" dirty="0" err="1"/>
              <a:t>boolean</a:t>
            </a:r>
            <a:r>
              <a:rPr lang="en-US" dirty="0"/>
              <a:t> value either true or false. It is an optional condition.</a:t>
            </a:r>
          </a:p>
          <a:p>
            <a:r>
              <a:rPr lang="en-US" b="1" dirty="0"/>
              <a:t>Statement</a:t>
            </a:r>
            <a:r>
              <a:rPr lang="en-US" dirty="0"/>
              <a:t>: The statement of the loop is executed each time until the second condition is false.</a:t>
            </a:r>
          </a:p>
          <a:p>
            <a:r>
              <a:rPr lang="en-US" b="1" dirty="0"/>
              <a:t>Increment/Decrement</a:t>
            </a:r>
            <a:r>
              <a:rPr lang="en-US" dirty="0"/>
              <a:t>: It increments or decrements the variable value. It is an optional condition.</a:t>
            </a:r>
            <a:endParaRPr lang="en-ID" dirty="0"/>
          </a:p>
        </p:txBody>
      </p:sp>
      <p:sp>
        <p:nvSpPr>
          <p:cNvPr id="6" name="Title 5">
            <a:extLst>
              <a:ext uri="{FF2B5EF4-FFF2-40B4-BE49-F238E27FC236}">
                <a16:creationId xmlns:a16="http://schemas.microsoft.com/office/drawing/2014/main" id="{D6558177-642F-465B-BB3A-AD9ACD431AD8}"/>
              </a:ext>
            </a:extLst>
          </p:cNvPr>
          <p:cNvSpPr>
            <a:spLocks noGrp="1"/>
          </p:cNvSpPr>
          <p:nvPr>
            <p:ph type="title"/>
          </p:nvPr>
        </p:nvSpPr>
        <p:spPr/>
        <p:txBody>
          <a:bodyPr/>
          <a:lstStyle/>
          <a:p>
            <a:r>
              <a:rPr lang="en-US" dirty="0"/>
              <a:t>Java Simple For Loop</a:t>
            </a:r>
            <a:endParaRPr lang="en-ID" dirty="0"/>
          </a:p>
        </p:txBody>
      </p:sp>
      <p:sp>
        <p:nvSpPr>
          <p:cNvPr id="10" name="Text Placeholder 9">
            <a:extLst>
              <a:ext uri="{FF2B5EF4-FFF2-40B4-BE49-F238E27FC236}">
                <a16:creationId xmlns:a16="http://schemas.microsoft.com/office/drawing/2014/main" id="{613BD334-F9A7-4F35-A7C8-061C4F4EE684}"/>
              </a:ext>
            </a:extLst>
          </p:cNvPr>
          <p:cNvSpPr>
            <a:spLocks noGrp="1"/>
          </p:cNvSpPr>
          <p:nvPr>
            <p:ph type="body" idx="13"/>
          </p:nvPr>
        </p:nvSpPr>
        <p:spPr/>
        <p:txBody>
          <a:bodyPr/>
          <a:lstStyle/>
          <a:p>
            <a:r>
              <a:rPr lang="en-US" dirty="0"/>
              <a:t>Syntax :</a:t>
            </a:r>
            <a:endParaRPr lang="en-ID" dirty="0"/>
          </a:p>
        </p:txBody>
      </p:sp>
      <p:pic>
        <p:nvPicPr>
          <p:cNvPr id="9" name="Picture 8">
            <a:extLst>
              <a:ext uri="{FF2B5EF4-FFF2-40B4-BE49-F238E27FC236}">
                <a16:creationId xmlns:a16="http://schemas.microsoft.com/office/drawing/2014/main" id="{699CBF4A-D0AB-4982-B652-29DFFD481DEA}"/>
              </a:ext>
            </a:extLst>
          </p:cNvPr>
          <p:cNvPicPr>
            <a:picLocks noChangeAspect="1"/>
          </p:cNvPicPr>
          <p:nvPr/>
        </p:nvPicPr>
        <p:blipFill>
          <a:blip r:embed="rId2"/>
          <a:stretch>
            <a:fillRect/>
          </a:stretch>
        </p:blipFill>
        <p:spPr>
          <a:xfrm>
            <a:off x="5954845" y="1252985"/>
            <a:ext cx="2384820" cy="3214831"/>
          </a:xfrm>
          <a:prstGeom prst="rect">
            <a:avLst/>
          </a:prstGeom>
        </p:spPr>
      </p:pic>
      <p:pic>
        <p:nvPicPr>
          <p:cNvPr id="11" name="Picture 10">
            <a:extLst>
              <a:ext uri="{FF2B5EF4-FFF2-40B4-BE49-F238E27FC236}">
                <a16:creationId xmlns:a16="http://schemas.microsoft.com/office/drawing/2014/main" id="{C0EFFA8A-058F-47B9-85FD-A8F9FF78B006}"/>
              </a:ext>
            </a:extLst>
          </p:cNvPr>
          <p:cNvPicPr>
            <a:picLocks noChangeAspect="1"/>
          </p:cNvPicPr>
          <p:nvPr/>
        </p:nvPicPr>
        <p:blipFill>
          <a:blip r:embed="rId3"/>
          <a:stretch>
            <a:fillRect/>
          </a:stretch>
        </p:blipFill>
        <p:spPr>
          <a:xfrm>
            <a:off x="5937913" y="971550"/>
            <a:ext cx="2068809" cy="501530"/>
          </a:xfrm>
          <a:prstGeom prst="rect">
            <a:avLst/>
          </a:prstGeom>
        </p:spPr>
      </p:pic>
    </p:spTree>
    <p:extLst>
      <p:ext uri="{BB962C8B-B14F-4D97-AF65-F5344CB8AC3E}">
        <p14:creationId xmlns:p14="http://schemas.microsoft.com/office/powerpoint/2010/main" val="5040483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AF915E-6B1B-4173-A2F3-2B1728E80B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73</a:t>
            </a:fld>
            <a:endParaRPr lang="en"/>
          </a:p>
        </p:txBody>
      </p:sp>
      <p:sp>
        <p:nvSpPr>
          <p:cNvPr id="3" name="Text Placeholder 2">
            <a:extLst>
              <a:ext uri="{FF2B5EF4-FFF2-40B4-BE49-F238E27FC236}">
                <a16:creationId xmlns:a16="http://schemas.microsoft.com/office/drawing/2014/main" id="{CE0E07F4-1480-4298-8D26-2B53801AC528}"/>
              </a:ext>
            </a:extLst>
          </p:cNvPr>
          <p:cNvSpPr>
            <a:spLocks noGrp="1"/>
          </p:cNvSpPr>
          <p:nvPr>
            <p:ph type="body" idx="1"/>
          </p:nvPr>
        </p:nvSpPr>
        <p:spPr/>
        <p:txBody>
          <a:bodyPr/>
          <a:lstStyle/>
          <a:p>
            <a:r>
              <a:rPr lang="en-US" dirty="0"/>
              <a:t>Example :</a:t>
            </a:r>
            <a:endParaRPr lang="en-ID" dirty="0"/>
          </a:p>
        </p:txBody>
      </p:sp>
      <p:sp>
        <p:nvSpPr>
          <p:cNvPr id="4" name="Title 3">
            <a:extLst>
              <a:ext uri="{FF2B5EF4-FFF2-40B4-BE49-F238E27FC236}">
                <a16:creationId xmlns:a16="http://schemas.microsoft.com/office/drawing/2014/main" id="{3EA6E865-D228-4F9E-B6D7-885340475BEC}"/>
              </a:ext>
            </a:extLst>
          </p:cNvPr>
          <p:cNvSpPr>
            <a:spLocks noGrp="1"/>
          </p:cNvSpPr>
          <p:nvPr>
            <p:ph type="title"/>
          </p:nvPr>
        </p:nvSpPr>
        <p:spPr/>
        <p:txBody>
          <a:bodyPr/>
          <a:lstStyle/>
          <a:p>
            <a:r>
              <a:rPr lang="en-US" dirty="0"/>
              <a:t>Java Simple For Loop</a:t>
            </a:r>
            <a:endParaRPr lang="en-ID" dirty="0"/>
          </a:p>
        </p:txBody>
      </p:sp>
      <p:sp>
        <p:nvSpPr>
          <p:cNvPr id="5" name="Text Placeholder 4">
            <a:extLst>
              <a:ext uri="{FF2B5EF4-FFF2-40B4-BE49-F238E27FC236}">
                <a16:creationId xmlns:a16="http://schemas.microsoft.com/office/drawing/2014/main" id="{D7A9CC91-1AA9-4340-8637-1C578681B079}"/>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02DCC8E9-005A-4532-983E-897520132FB2}"/>
              </a:ext>
            </a:extLst>
          </p:cNvPr>
          <p:cNvPicPr>
            <a:picLocks noChangeAspect="1"/>
          </p:cNvPicPr>
          <p:nvPr/>
        </p:nvPicPr>
        <p:blipFill>
          <a:blip r:embed="rId2"/>
          <a:stretch>
            <a:fillRect/>
          </a:stretch>
        </p:blipFill>
        <p:spPr>
          <a:xfrm>
            <a:off x="595024" y="1047750"/>
            <a:ext cx="3138776" cy="1376656"/>
          </a:xfrm>
          <a:prstGeom prst="rect">
            <a:avLst/>
          </a:prstGeom>
        </p:spPr>
      </p:pic>
      <p:pic>
        <p:nvPicPr>
          <p:cNvPr id="7" name="Picture 6">
            <a:extLst>
              <a:ext uri="{FF2B5EF4-FFF2-40B4-BE49-F238E27FC236}">
                <a16:creationId xmlns:a16="http://schemas.microsoft.com/office/drawing/2014/main" id="{30DD12B5-91EB-43C2-87EE-45B4C136C98D}"/>
              </a:ext>
            </a:extLst>
          </p:cNvPr>
          <p:cNvPicPr>
            <a:picLocks noChangeAspect="1"/>
          </p:cNvPicPr>
          <p:nvPr/>
        </p:nvPicPr>
        <p:blipFill>
          <a:blip r:embed="rId3"/>
          <a:stretch>
            <a:fillRect/>
          </a:stretch>
        </p:blipFill>
        <p:spPr>
          <a:xfrm>
            <a:off x="5867400" y="1017351"/>
            <a:ext cx="2257868" cy="1782999"/>
          </a:xfrm>
          <a:prstGeom prst="rect">
            <a:avLst/>
          </a:prstGeom>
        </p:spPr>
      </p:pic>
    </p:spTree>
    <p:extLst>
      <p:ext uri="{BB962C8B-B14F-4D97-AF65-F5344CB8AC3E}">
        <p14:creationId xmlns:p14="http://schemas.microsoft.com/office/powerpoint/2010/main" val="18195429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4E1D34-9EA3-4820-9867-E0D6AD850F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74</a:t>
            </a:fld>
            <a:endParaRPr lang="en"/>
          </a:p>
        </p:txBody>
      </p:sp>
      <p:sp>
        <p:nvSpPr>
          <p:cNvPr id="3" name="Text Placeholder 2">
            <a:extLst>
              <a:ext uri="{FF2B5EF4-FFF2-40B4-BE49-F238E27FC236}">
                <a16:creationId xmlns:a16="http://schemas.microsoft.com/office/drawing/2014/main" id="{1ECE068B-5641-44C6-803E-E19D6EB4DAA2}"/>
              </a:ext>
            </a:extLst>
          </p:cNvPr>
          <p:cNvSpPr>
            <a:spLocks noGrp="1"/>
          </p:cNvSpPr>
          <p:nvPr>
            <p:ph type="body" idx="1"/>
          </p:nvPr>
        </p:nvSpPr>
        <p:spPr/>
        <p:txBody>
          <a:bodyPr/>
          <a:lstStyle/>
          <a:p>
            <a:r>
              <a:rPr lang="en-US" dirty="0"/>
              <a:t>The for-each loop is used to traverse array or collection in java. It is easier to use than simple for loop because we don't need to increment value and use subscript notation.</a:t>
            </a:r>
          </a:p>
          <a:p>
            <a:r>
              <a:rPr lang="en-US" dirty="0"/>
              <a:t>It works on elements basis not index. It returns element one by one in the defined variable.</a:t>
            </a:r>
            <a:endParaRPr lang="en-ID" dirty="0"/>
          </a:p>
        </p:txBody>
      </p:sp>
      <p:sp>
        <p:nvSpPr>
          <p:cNvPr id="8" name="Text Placeholder 7">
            <a:extLst>
              <a:ext uri="{FF2B5EF4-FFF2-40B4-BE49-F238E27FC236}">
                <a16:creationId xmlns:a16="http://schemas.microsoft.com/office/drawing/2014/main" id="{A7BE7092-0C09-4806-BA74-315D6A5DAF4E}"/>
              </a:ext>
            </a:extLst>
          </p:cNvPr>
          <p:cNvSpPr>
            <a:spLocks noGrp="1"/>
          </p:cNvSpPr>
          <p:nvPr>
            <p:ph type="body" idx="13"/>
          </p:nvPr>
        </p:nvSpPr>
        <p:spPr/>
        <p:txBody>
          <a:bodyPr/>
          <a:lstStyle/>
          <a:p>
            <a:r>
              <a:rPr lang="en-US" dirty="0"/>
              <a:t>Syntax :</a:t>
            </a:r>
            <a:endParaRPr lang="en-ID" dirty="0"/>
          </a:p>
        </p:txBody>
      </p:sp>
      <p:sp>
        <p:nvSpPr>
          <p:cNvPr id="4" name="Title 3">
            <a:extLst>
              <a:ext uri="{FF2B5EF4-FFF2-40B4-BE49-F238E27FC236}">
                <a16:creationId xmlns:a16="http://schemas.microsoft.com/office/drawing/2014/main" id="{9FF4DEC2-2FB4-4B9D-81D6-3984F459969F}"/>
              </a:ext>
            </a:extLst>
          </p:cNvPr>
          <p:cNvSpPr>
            <a:spLocks noGrp="1"/>
          </p:cNvSpPr>
          <p:nvPr>
            <p:ph type="title"/>
          </p:nvPr>
        </p:nvSpPr>
        <p:spPr/>
        <p:txBody>
          <a:bodyPr/>
          <a:lstStyle/>
          <a:p>
            <a:r>
              <a:rPr lang="en-US" dirty="0"/>
              <a:t>Java for-each Loop</a:t>
            </a:r>
            <a:endParaRPr lang="en-ID" dirty="0"/>
          </a:p>
        </p:txBody>
      </p:sp>
      <p:pic>
        <p:nvPicPr>
          <p:cNvPr id="9" name="Picture 8">
            <a:extLst>
              <a:ext uri="{FF2B5EF4-FFF2-40B4-BE49-F238E27FC236}">
                <a16:creationId xmlns:a16="http://schemas.microsoft.com/office/drawing/2014/main" id="{2949DB52-CD83-4AA6-9C96-53412AA81522}"/>
              </a:ext>
            </a:extLst>
          </p:cNvPr>
          <p:cNvPicPr>
            <a:picLocks noChangeAspect="1"/>
          </p:cNvPicPr>
          <p:nvPr/>
        </p:nvPicPr>
        <p:blipFill>
          <a:blip r:embed="rId2"/>
          <a:stretch>
            <a:fillRect/>
          </a:stretch>
        </p:blipFill>
        <p:spPr>
          <a:xfrm>
            <a:off x="4952999" y="1047750"/>
            <a:ext cx="2046851" cy="685800"/>
          </a:xfrm>
          <a:prstGeom prst="rect">
            <a:avLst/>
          </a:prstGeom>
        </p:spPr>
      </p:pic>
    </p:spTree>
    <p:extLst>
      <p:ext uri="{BB962C8B-B14F-4D97-AF65-F5344CB8AC3E}">
        <p14:creationId xmlns:p14="http://schemas.microsoft.com/office/powerpoint/2010/main" val="33238032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2026EA-5665-4946-8647-33ABBCC3FC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75</a:t>
            </a:fld>
            <a:endParaRPr lang="en"/>
          </a:p>
        </p:txBody>
      </p:sp>
      <p:sp>
        <p:nvSpPr>
          <p:cNvPr id="3" name="Text Placeholder 2">
            <a:extLst>
              <a:ext uri="{FF2B5EF4-FFF2-40B4-BE49-F238E27FC236}">
                <a16:creationId xmlns:a16="http://schemas.microsoft.com/office/drawing/2014/main" id="{5021736F-BF4E-49B5-BCAB-13D50583745E}"/>
              </a:ext>
            </a:extLst>
          </p:cNvPr>
          <p:cNvSpPr>
            <a:spLocks noGrp="1"/>
          </p:cNvSpPr>
          <p:nvPr>
            <p:ph type="body" idx="1"/>
          </p:nvPr>
        </p:nvSpPr>
        <p:spPr/>
        <p:txBody>
          <a:bodyPr/>
          <a:lstStyle/>
          <a:p>
            <a:r>
              <a:rPr lang="en-US" dirty="0"/>
              <a:t>Example :</a:t>
            </a:r>
            <a:endParaRPr lang="en-ID" dirty="0"/>
          </a:p>
        </p:txBody>
      </p:sp>
      <p:sp>
        <p:nvSpPr>
          <p:cNvPr id="4" name="Text Placeholder 3">
            <a:extLst>
              <a:ext uri="{FF2B5EF4-FFF2-40B4-BE49-F238E27FC236}">
                <a16:creationId xmlns:a16="http://schemas.microsoft.com/office/drawing/2014/main" id="{2CBFE962-B1CF-4BA0-B798-3C4ACA18ECE7}"/>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8DF79B20-9584-4937-8B0B-A59585A80095}"/>
              </a:ext>
            </a:extLst>
          </p:cNvPr>
          <p:cNvSpPr>
            <a:spLocks noGrp="1"/>
          </p:cNvSpPr>
          <p:nvPr>
            <p:ph type="title"/>
          </p:nvPr>
        </p:nvSpPr>
        <p:spPr/>
        <p:txBody>
          <a:bodyPr/>
          <a:lstStyle/>
          <a:p>
            <a:r>
              <a:rPr lang="en-US" dirty="0"/>
              <a:t>Java for-each Loop</a:t>
            </a:r>
            <a:endParaRPr lang="en-ID" dirty="0"/>
          </a:p>
        </p:txBody>
      </p:sp>
      <p:pic>
        <p:nvPicPr>
          <p:cNvPr id="6" name="Picture 5">
            <a:extLst>
              <a:ext uri="{FF2B5EF4-FFF2-40B4-BE49-F238E27FC236}">
                <a16:creationId xmlns:a16="http://schemas.microsoft.com/office/drawing/2014/main" id="{A8BF7CE3-6ED8-4EC1-9FE1-C3DBAC380FB5}"/>
              </a:ext>
            </a:extLst>
          </p:cNvPr>
          <p:cNvPicPr>
            <a:picLocks noChangeAspect="1"/>
          </p:cNvPicPr>
          <p:nvPr/>
        </p:nvPicPr>
        <p:blipFill>
          <a:blip r:embed="rId2"/>
          <a:stretch>
            <a:fillRect/>
          </a:stretch>
        </p:blipFill>
        <p:spPr>
          <a:xfrm>
            <a:off x="609600" y="1047750"/>
            <a:ext cx="3324225" cy="1704975"/>
          </a:xfrm>
          <a:prstGeom prst="rect">
            <a:avLst/>
          </a:prstGeom>
        </p:spPr>
      </p:pic>
      <p:pic>
        <p:nvPicPr>
          <p:cNvPr id="7" name="Picture 6">
            <a:extLst>
              <a:ext uri="{FF2B5EF4-FFF2-40B4-BE49-F238E27FC236}">
                <a16:creationId xmlns:a16="http://schemas.microsoft.com/office/drawing/2014/main" id="{00393D1B-303F-4E2D-98AA-7BB7735E3B9F}"/>
              </a:ext>
            </a:extLst>
          </p:cNvPr>
          <p:cNvPicPr>
            <a:picLocks noChangeAspect="1"/>
          </p:cNvPicPr>
          <p:nvPr/>
        </p:nvPicPr>
        <p:blipFill>
          <a:blip r:embed="rId3"/>
          <a:stretch>
            <a:fillRect/>
          </a:stretch>
        </p:blipFill>
        <p:spPr>
          <a:xfrm>
            <a:off x="4953000" y="1047750"/>
            <a:ext cx="2324100" cy="1152525"/>
          </a:xfrm>
          <a:prstGeom prst="rect">
            <a:avLst/>
          </a:prstGeom>
        </p:spPr>
      </p:pic>
    </p:spTree>
    <p:extLst>
      <p:ext uri="{BB962C8B-B14F-4D97-AF65-F5344CB8AC3E}">
        <p14:creationId xmlns:p14="http://schemas.microsoft.com/office/powerpoint/2010/main" val="9036396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F0A824-7712-487E-B1F4-CE284DAEFB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76</a:t>
            </a:fld>
            <a:endParaRPr lang="en"/>
          </a:p>
        </p:txBody>
      </p:sp>
      <p:sp>
        <p:nvSpPr>
          <p:cNvPr id="7" name="Text Placeholder 6">
            <a:extLst>
              <a:ext uri="{FF2B5EF4-FFF2-40B4-BE49-F238E27FC236}">
                <a16:creationId xmlns:a16="http://schemas.microsoft.com/office/drawing/2014/main" id="{E89A1FC4-63F8-4AEA-9380-F5F9223BED29}"/>
              </a:ext>
            </a:extLst>
          </p:cNvPr>
          <p:cNvSpPr>
            <a:spLocks noGrp="1"/>
          </p:cNvSpPr>
          <p:nvPr>
            <p:ph type="body" idx="1"/>
          </p:nvPr>
        </p:nvSpPr>
        <p:spPr/>
        <p:txBody>
          <a:bodyPr/>
          <a:lstStyle/>
          <a:p>
            <a:r>
              <a:rPr lang="en-US" dirty="0"/>
              <a:t>We can have a name of each Java for loop. To do so, we use label before the for loop. It is useful if we have nested for loop so that we can break/continue specific for loop.</a:t>
            </a:r>
          </a:p>
          <a:p>
            <a:r>
              <a:rPr lang="en-US" dirty="0"/>
              <a:t>Usually, break and continue keywords breaks/continues the innermost for loop only.</a:t>
            </a:r>
            <a:endParaRPr lang="en-ID" dirty="0"/>
          </a:p>
        </p:txBody>
      </p:sp>
      <p:sp>
        <p:nvSpPr>
          <p:cNvPr id="8" name="Text Placeholder 7">
            <a:extLst>
              <a:ext uri="{FF2B5EF4-FFF2-40B4-BE49-F238E27FC236}">
                <a16:creationId xmlns:a16="http://schemas.microsoft.com/office/drawing/2014/main" id="{F56D82C1-D7ED-4BB7-A8B6-FEDB75212EBD}"/>
              </a:ext>
            </a:extLst>
          </p:cNvPr>
          <p:cNvSpPr>
            <a:spLocks noGrp="1"/>
          </p:cNvSpPr>
          <p:nvPr>
            <p:ph type="body" idx="13"/>
          </p:nvPr>
        </p:nvSpPr>
        <p:spPr/>
        <p:txBody>
          <a:bodyPr/>
          <a:lstStyle/>
          <a:p>
            <a:r>
              <a:rPr lang="en-US" dirty="0"/>
              <a:t>Syntax :</a:t>
            </a:r>
            <a:endParaRPr lang="en-ID" dirty="0"/>
          </a:p>
        </p:txBody>
      </p:sp>
      <p:sp>
        <p:nvSpPr>
          <p:cNvPr id="6" name="Title 5">
            <a:extLst>
              <a:ext uri="{FF2B5EF4-FFF2-40B4-BE49-F238E27FC236}">
                <a16:creationId xmlns:a16="http://schemas.microsoft.com/office/drawing/2014/main" id="{7DBAD36F-A919-4AA3-B19A-6FDEF1B2CDD7}"/>
              </a:ext>
            </a:extLst>
          </p:cNvPr>
          <p:cNvSpPr>
            <a:spLocks noGrp="1"/>
          </p:cNvSpPr>
          <p:nvPr>
            <p:ph type="title"/>
          </p:nvPr>
        </p:nvSpPr>
        <p:spPr/>
        <p:txBody>
          <a:bodyPr/>
          <a:lstStyle/>
          <a:p>
            <a:r>
              <a:rPr lang="en-US" dirty="0"/>
              <a:t>Java Labeled For Loop</a:t>
            </a:r>
            <a:endParaRPr lang="en-ID" dirty="0"/>
          </a:p>
        </p:txBody>
      </p:sp>
      <p:pic>
        <p:nvPicPr>
          <p:cNvPr id="9" name="Picture 8">
            <a:extLst>
              <a:ext uri="{FF2B5EF4-FFF2-40B4-BE49-F238E27FC236}">
                <a16:creationId xmlns:a16="http://schemas.microsoft.com/office/drawing/2014/main" id="{B0C583D0-D685-4A4F-A031-082AB1C786D0}"/>
              </a:ext>
            </a:extLst>
          </p:cNvPr>
          <p:cNvPicPr>
            <a:picLocks noChangeAspect="1"/>
          </p:cNvPicPr>
          <p:nvPr/>
        </p:nvPicPr>
        <p:blipFill>
          <a:blip r:embed="rId2"/>
          <a:stretch>
            <a:fillRect/>
          </a:stretch>
        </p:blipFill>
        <p:spPr>
          <a:xfrm>
            <a:off x="4953000" y="1047751"/>
            <a:ext cx="2438400" cy="755176"/>
          </a:xfrm>
          <a:prstGeom prst="rect">
            <a:avLst/>
          </a:prstGeom>
        </p:spPr>
      </p:pic>
    </p:spTree>
    <p:extLst>
      <p:ext uri="{BB962C8B-B14F-4D97-AF65-F5344CB8AC3E}">
        <p14:creationId xmlns:p14="http://schemas.microsoft.com/office/powerpoint/2010/main" val="4627697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F0A824-7712-487E-B1F4-CE284DAEFB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77</a:t>
            </a:fld>
            <a:endParaRPr lang="en"/>
          </a:p>
        </p:txBody>
      </p:sp>
      <p:sp>
        <p:nvSpPr>
          <p:cNvPr id="7" name="Text Placeholder 6">
            <a:extLst>
              <a:ext uri="{FF2B5EF4-FFF2-40B4-BE49-F238E27FC236}">
                <a16:creationId xmlns:a16="http://schemas.microsoft.com/office/drawing/2014/main" id="{E89A1FC4-63F8-4AEA-9380-F5F9223BED29}"/>
              </a:ext>
            </a:extLst>
          </p:cNvPr>
          <p:cNvSpPr>
            <a:spLocks noGrp="1"/>
          </p:cNvSpPr>
          <p:nvPr>
            <p:ph type="body" idx="1"/>
          </p:nvPr>
        </p:nvSpPr>
        <p:spPr/>
        <p:txBody>
          <a:bodyPr/>
          <a:lstStyle/>
          <a:p>
            <a:r>
              <a:rPr lang="en-US" dirty="0"/>
              <a:t>Example :</a:t>
            </a:r>
            <a:endParaRPr lang="en-ID" dirty="0"/>
          </a:p>
        </p:txBody>
      </p:sp>
      <p:sp>
        <p:nvSpPr>
          <p:cNvPr id="8" name="Text Placeholder 7">
            <a:extLst>
              <a:ext uri="{FF2B5EF4-FFF2-40B4-BE49-F238E27FC236}">
                <a16:creationId xmlns:a16="http://schemas.microsoft.com/office/drawing/2014/main" id="{F56D82C1-D7ED-4BB7-A8B6-FEDB75212EBD}"/>
              </a:ext>
            </a:extLst>
          </p:cNvPr>
          <p:cNvSpPr>
            <a:spLocks noGrp="1"/>
          </p:cNvSpPr>
          <p:nvPr>
            <p:ph type="body" idx="13"/>
          </p:nvPr>
        </p:nvSpPr>
        <p:spPr/>
        <p:txBody>
          <a:bodyPr/>
          <a:lstStyle/>
          <a:p>
            <a:r>
              <a:rPr lang="en-US" dirty="0"/>
              <a:t>Output :</a:t>
            </a:r>
            <a:endParaRPr lang="en-ID" dirty="0"/>
          </a:p>
        </p:txBody>
      </p:sp>
      <p:sp>
        <p:nvSpPr>
          <p:cNvPr id="6" name="Title 5">
            <a:extLst>
              <a:ext uri="{FF2B5EF4-FFF2-40B4-BE49-F238E27FC236}">
                <a16:creationId xmlns:a16="http://schemas.microsoft.com/office/drawing/2014/main" id="{7DBAD36F-A919-4AA3-B19A-6FDEF1B2CDD7}"/>
              </a:ext>
            </a:extLst>
          </p:cNvPr>
          <p:cNvSpPr>
            <a:spLocks noGrp="1"/>
          </p:cNvSpPr>
          <p:nvPr>
            <p:ph type="title"/>
          </p:nvPr>
        </p:nvSpPr>
        <p:spPr/>
        <p:txBody>
          <a:bodyPr/>
          <a:lstStyle/>
          <a:p>
            <a:r>
              <a:rPr lang="en-US" dirty="0"/>
              <a:t>Java Labeled For Loop</a:t>
            </a:r>
            <a:endParaRPr lang="en-ID" dirty="0"/>
          </a:p>
        </p:txBody>
      </p:sp>
      <p:pic>
        <p:nvPicPr>
          <p:cNvPr id="3" name="Picture 2">
            <a:extLst>
              <a:ext uri="{FF2B5EF4-FFF2-40B4-BE49-F238E27FC236}">
                <a16:creationId xmlns:a16="http://schemas.microsoft.com/office/drawing/2014/main" id="{F3421ACC-08A1-4560-A4D3-F98B3E05C9D1}"/>
              </a:ext>
            </a:extLst>
          </p:cNvPr>
          <p:cNvPicPr>
            <a:picLocks noChangeAspect="1"/>
          </p:cNvPicPr>
          <p:nvPr/>
        </p:nvPicPr>
        <p:blipFill>
          <a:blip r:embed="rId2"/>
          <a:stretch>
            <a:fillRect/>
          </a:stretch>
        </p:blipFill>
        <p:spPr>
          <a:xfrm>
            <a:off x="609601" y="971551"/>
            <a:ext cx="3047999" cy="1901885"/>
          </a:xfrm>
          <a:prstGeom prst="rect">
            <a:avLst/>
          </a:prstGeom>
        </p:spPr>
      </p:pic>
      <p:pic>
        <p:nvPicPr>
          <p:cNvPr id="4" name="Picture 3">
            <a:extLst>
              <a:ext uri="{FF2B5EF4-FFF2-40B4-BE49-F238E27FC236}">
                <a16:creationId xmlns:a16="http://schemas.microsoft.com/office/drawing/2014/main" id="{9F4F397A-F5FD-4B96-ACE7-C116686CB896}"/>
              </a:ext>
            </a:extLst>
          </p:cNvPr>
          <p:cNvPicPr>
            <a:picLocks noChangeAspect="1"/>
          </p:cNvPicPr>
          <p:nvPr/>
        </p:nvPicPr>
        <p:blipFill>
          <a:blip r:embed="rId3"/>
          <a:stretch>
            <a:fillRect/>
          </a:stretch>
        </p:blipFill>
        <p:spPr>
          <a:xfrm>
            <a:off x="4953000" y="977901"/>
            <a:ext cx="2324100" cy="1038225"/>
          </a:xfrm>
          <a:prstGeom prst="rect">
            <a:avLst/>
          </a:prstGeom>
        </p:spPr>
      </p:pic>
    </p:spTree>
    <p:extLst>
      <p:ext uri="{BB962C8B-B14F-4D97-AF65-F5344CB8AC3E}">
        <p14:creationId xmlns:p14="http://schemas.microsoft.com/office/powerpoint/2010/main" val="13328962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F0A824-7712-487E-B1F4-CE284DAEFB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78</a:t>
            </a:fld>
            <a:endParaRPr lang="en"/>
          </a:p>
        </p:txBody>
      </p:sp>
      <p:sp>
        <p:nvSpPr>
          <p:cNvPr id="7" name="Text Placeholder 6">
            <a:extLst>
              <a:ext uri="{FF2B5EF4-FFF2-40B4-BE49-F238E27FC236}">
                <a16:creationId xmlns:a16="http://schemas.microsoft.com/office/drawing/2014/main" id="{E89A1FC4-63F8-4AEA-9380-F5F9223BED29}"/>
              </a:ext>
            </a:extLst>
          </p:cNvPr>
          <p:cNvSpPr>
            <a:spLocks noGrp="1"/>
          </p:cNvSpPr>
          <p:nvPr>
            <p:ph type="body" idx="1"/>
          </p:nvPr>
        </p:nvSpPr>
        <p:spPr/>
        <p:txBody>
          <a:bodyPr/>
          <a:lstStyle/>
          <a:p>
            <a:r>
              <a:rPr lang="en-US" dirty="0"/>
              <a:t>If you use break bb;, it will break inner loop only which is the default behavior of any loop.</a:t>
            </a:r>
          </a:p>
          <a:p>
            <a:r>
              <a:rPr lang="en-US" dirty="0"/>
              <a:t>Example :</a:t>
            </a:r>
            <a:endParaRPr lang="en-ID" dirty="0"/>
          </a:p>
        </p:txBody>
      </p:sp>
      <p:sp>
        <p:nvSpPr>
          <p:cNvPr id="8" name="Text Placeholder 7">
            <a:extLst>
              <a:ext uri="{FF2B5EF4-FFF2-40B4-BE49-F238E27FC236}">
                <a16:creationId xmlns:a16="http://schemas.microsoft.com/office/drawing/2014/main" id="{F56D82C1-D7ED-4BB7-A8B6-FEDB75212EBD}"/>
              </a:ext>
            </a:extLst>
          </p:cNvPr>
          <p:cNvSpPr>
            <a:spLocks noGrp="1"/>
          </p:cNvSpPr>
          <p:nvPr>
            <p:ph type="body" idx="13"/>
          </p:nvPr>
        </p:nvSpPr>
        <p:spPr/>
        <p:txBody>
          <a:bodyPr/>
          <a:lstStyle/>
          <a:p>
            <a:r>
              <a:rPr lang="en-US" dirty="0"/>
              <a:t>Output :</a:t>
            </a:r>
            <a:endParaRPr lang="en-ID" dirty="0"/>
          </a:p>
        </p:txBody>
      </p:sp>
      <p:sp>
        <p:nvSpPr>
          <p:cNvPr id="6" name="Title 5">
            <a:extLst>
              <a:ext uri="{FF2B5EF4-FFF2-40B4-BE49-F238E27FC236}">
                <a16:creationId xmlns:a16="http://schemas.microsoft.com/office/drawing/2014/main" id="{7DBAD36F-A919-4AA3-B19A-6FDEF1B2CDD7}"/>
              </a:ext>
            </a:extLst>
          </p:cNvPr>
          <p:cNvSpPr>
            <a:spLocks noGrp="1"/>
          </p:cNvSpPr>
          <p:nvPr>
            <p:ph type="title"/>
          </p:nvPr>
        </p:nvSpPr>
        <p:spPr/>
        <p:txBody>
          <a:bodyPr/>
          <a:lstStyle/>
          <a:p>
            <a:r>
              <a:rPr lang="en-US" dirty="0"/>
              <a:t>Java Labeled For Loop</a:t>
            </a:r>
            <a:endParaRPr lang="en-ID" dirty="0"/>
          </a:p>
        </p:txBody>
      </p:sp>
      <p:pic>
        <p:nvPicPr>
          <p:cNvPr id="5" name="Picture 4">
            <a:extLst>
              <a:ext uri="{FF2B5EF4-FFF2-40B4-BE49-F238E27FC236}">
                <a16:creationId xmlns:a16="http://schemas.microsoft.com/office/drawing/2014/main" id="{B0B14A1B-9B0E-4D9C-A05D-E8815A1C2707}"/>
              </a:ext>
            </a:extLst>
          </p:cNvPr>
          <p:cNvPicPr>
            <a:picLocks noChangeAspect="1"/>
          </p:cNvPicPr>
          <p:nvPr/>
        </p:nvPicPr>
        <p:blipFill>
          <a:blip r:embed="rId2"/>
          <a:stretch>
            <a:fillRect/>
          </a:stretch>
        </p:blipFill>
        <p:spPr>
          <a:xfrm>
            <a:off x="633442" y="1497013"/>
            <a:ext cx="3533775" cy="2019300"/>
          </a:xfrm>
          <a:prstGeom prst="rect">
            <a:avLst/>
          </a:prstGeom>
        </p:spPr>
      </p:pic>
      <p:pic>
        <p:nvPicPr>
          <p:cNvPr id="9" name="Picture 8">
            <a:extLst>
              <a:ext uri="{FF2B5EF4-FFF2-40B4-BE49-F238E27FC236}">
                <a16:creationId xmlns:a16="http://schemas.microsoft.com/office/drawing/2014/main" id="{FE2E61CD-04C6-4A2B-874B-A3443CAE00F0}"/>
              </a:ext>
            </a:extLst>
          </p:cNvPr>
          <p:cNvPicPr>
            <a:picLocks noChangeAspect="1"/>
          </p:cNvPicPr>
          <p:nvPr/>
        </p:nvPicPr>
        <p:blipFill>
          <a:blip r:embed="rId3"/>
          <a:stretch>
            <a:fillRect/>
          </a:stretch>
        </p:blipFill>
        <p:spPr>
          <a:xfrm>
            <a:off x="4953000" y="991130"/>
            <a:ext cx="2381250" cy="1504950"/>
          </a:xfrm>
          <a:prstGeom prst="rect">
            <a:avLst/>
          </a:prstGeom>
        </p:spPr>
      </p:pic>
    </p:spTree>
    <p:extLst>
      <p:ext uri="{BB962C8B-B14F-4D97-AF65-F5344CB8AC3E}">
        <p14:creationId xmlns:p14="http://schemas.microsoft.com/office/powerpoint/2010/main" val="14586569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08E71C-F93E-4699-91FC-D898A392F7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79</a:t>
            </a:fld>
            <a:endParaRPr lang="en"/>
          </a:p>
        </p:txBody>
      </p:sp>
      <p:sp>
        <p:nvSpPr>
          <p:cNvPr id="3" name="Text Placeholder 2">
            <a:extLst>
              <a:ext uri="{FF2B5EF4-FFF2-40B4-BE49-F238E27FC236}">
                <a16:creationId xmlns:a16="http://schemas.microsoft.com/office/drawing/2014/main" id="{00A3D5D0-FDFA-4C74-920D-417A5D3060D1}"/>
              </a:ext>
            </a:extLst>
          </p:cNvPr>
          <p:cNvSpPr>
            <a:spLocks noGrp="1"/>
          </p:cNvSpPr>
          <p:nvPr>
            <p:ph type="body" idx="1"/>
          </p:nvPr>
        </p:nvSpPr>
        <p:spPr/>
        <p:txBody>
          <a:bodyPr/>
          <a:lstStyle/>
          <a:p>
            <a:r>
              <a:rPr lang="en-US" dirty="0"/>
              <a:t>If you use two semicolons ;; in the for loop, it will be infinitive for loop.</a:t>
            </a:r>
          </a:p>
          <a:p>
            <a:r>
              <a:rPr lang="en-US" dirty="0"/>
              <a:t>Syntax : </a:t>
            </a:r>
          </a:p>
          <a:p>
            <a:endParaRPr lang="en-US" dirty="0"/>
          </a:p>
          <a:p>
            <a:endParaRPr lang="en-US" dirty="0"/>
          </a:p>
          <a:p>
            <a:endParaRPr lang="en-US" dirty="0"/>
          </a:p>
          <a:p>
            <a:r>
              <a:rPr lang="en-US" dirty="0"/>
              <a:t>Example :</a:t>
            </a:r>
          </a:p>
        </p:txBody>
      </p:sp>
      <p:sp>
        <p:nvSpPr>
          <p:cNvPr id="4" name="Text Placeholder 3">
            <a:extLst>
              <a:ext uri="{FF2B5EF4-FFF2-40B4-BE49-F238E27FC236}">
                <a16:creationId xmlns:a16="http://schemas.microsoft.com/office/drawing/2014/main" id="{EEC5E931-0810-4E4E-B167-3821B162B18C}"/>
              </a:ext>
            </a:extLst>
          </p:cNvPr>
          <p:cNvSpPr>
            <a:spLocks noGrp="1"/>
          </p:cNvSpPr>
          <p:nvPr>
            <p:ph type="body" idx="13"/>
          </p:nvPr>
        </p:nvSpPr>
        <p:spPr/>
        <p:txBody>
          <a:bodyPr/>
          <a:lstStyle/>
          <a:p>
            <a:r>
              <a:rPr lang="en-US" dirty="0"/>
              <a:t>Output :</a:t>
            </a:r>
          </a:p>
          <a:p>
            <a:pPr marL="76200" indent="0">
              <a:buNone/>
            </a:pPr>
            <a:endParaRPr lang="en-ID" dirty="0"/>
          </a:p>
        </p:txBody>
      </p:sp>
      <p:sp>
        <p:nvSpPr>
          <p:cNvPr id="5" name="Title 4">
            <a:extLst>
              <a:ext uri="{FF2B5EF4-FFF2-40B4-BE49-F238E27FC236}">
                <a16:creationId xmlns:a16="http://schemas.microsoft.com/office/drawing/2014/main" id="{9AEFD6D9-FDE3-4CB9-B0DD-862D4E38E3A8}"/>
              </a:ext>
            </a:extLst>
          </p:cNvPr>
          <p:cNvSpPr>
            <a:spLocks noGrp="1"/>
          </p:cNvSpPr>
          <p:nvPr>
            <p:ph type="title"/>
          </p:nvPr>
        </p:nvSpPr>
        <p:spPr/>
        <p:txBody>
          <a:bodyPr/>
          <a:lstStyle/>
          <a:p>
            <a:r>
              <a:rPr lang="en-US" dirty="0"/>
              <a:t>Java Infinitive For Loop</a:t>
            </a:r>
            <a:endParaRPr lang="en-ID" dirty="0"/>
          </a:p>
        </p:txBody>
      </p:sp>
      <p:pic>
        <p:nvPicPr>
          <p:cNvPr id="6" name="Picture 5">
            <a:extLst>
              <a:ext uri="{FF2B5EF4-FFF2-40B4-BE49-F238E27FC236}">
                <a16:creationId xmlns:a16="http://schemas.microsoft.com/office/drawing/2014/main" id="{A948807C-EA97-44D2-80CB-FA1A67BBC703}"/>
              </a:ext>
            </a:extLst>
          </p:cNvPr>
          <p:cNvPicPr>
            <a:picLocks noChangeAspect="1"/>
          </p:cNvPicPr>
          <p:nvPr/>
        </p:nvPicPr>
        <p:blipFill>
          <a:blip r:embed="rId2"/>
          <a:stretch>
            <a:fillRect/>
          </a:stretch>
        </p:blipFill>
        <p:spPr>
          <a:xfrm>
            <a:off x="643384" y="1504950"/>
            <a:ext cx="1619220" cy="578293"/>
          </a:xfrm>
          <a:prstGeom prst="rect">
            <a:avLst/>
          </a:prstGeom>
        </p:spPr>
      </p:pic>
      <p:pic>
        <p:nvPicPr>
          <p:cNvPr id="7" name="Picture 6">
            <a:extLst>
              <a:ext uri="{FF2B5EF4-FFF2-40B4-BE49-F238E27FC236}">
                <a16:creationId xmlns:a16="http://schemas.microsoft.com/office/drawing/2014/main" id="{E0C42DC4-365A-459D-8205-19EE59446078}"/>
              </a:ext>
            </a:extLst>
          </p:cNvPr>
          <p:cNvPicPr>
            <a:picLocks noChangeAspect="1"/>
          </p:cNvPicPr>
          <p:nvPr/>
        </p:nvPicPr>
        <p:blipFill>
          <a:blip r:embed="rId3"/>
          <a:stretch>
            <a:fillRect/>
          </a:stretch>
        </p:blipFill>
        <p:spPr>
          <a:xfrm>
            <a:off x="609517" y="2690075"/>
            <a:ext cx="3429084" cy="1378796"/>
          </a:xfrm>
          <a:prstGeom prst="rect">
            <a:avLst/>
          </a:prstGeom>
        </p:spPr>
      </p:pic>
      <p:pic>
        <p:nvPicPr>
          <p:cNvPr id="8" name="Picture 7">
            <a:extLst>
              <a:ext uri="{FF2B5EF4-FFF2-40B4-BE49-F238E27FC236}">
                <a16:creationId xmlns:a16="http://schemas.microsoft.com/office/drawing/2014/main" id="{9D9292D8-BEFA-452F-814F-7BBDA40EB5DC}"/>
              </a:ext>
            </a:extLst>
          </p:cNvPr>
          <p:cNvPicPr>
            <a:picLocks noChangeAspect="1"/>
          </p:cNvPicPr>
          <p:nvPr/>
        </p:nvPicPr>
        <p:blipFill>
          <a:blip r:embed="rId4"/>
          <a:stretch>
            <a:fillRect/>
          </a:stretch>
        </p:blipFill>
        <p:spPr>
          <a:xfrm>
            <a:off x="4953000" y="980018"/>
            <a:ext cx="2083011" cy="2057400"/>
          </a:xfrm>
          <a:prstGeom prst="rect">
            <a:avLst/>
          </a:prstGeom>
        </p:spPr>
      </p:pic>
    </p:spTree>
    <p:extLst>
      <p:ext uri="{BB962C8B-B14F-4D97-AF65-F5344CB8AC3E}">
        <p14:creationId xmlns:p14="http://schemas.microsoft.com/office/powerpoint/2010/main" val="179405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9EAA8D-A6EF-4B80-AABB-D93F9479719F}"/>
              </a:ext>
            </a:extLst>
          </p:cNvPr>
          <p:cNvSpPr>
            <a:spLocks noGrp="1"/>
          </p:cNvSpPr>
          <p:nvPr>
            <p:ph type="title"/>
          </p:nvPr>
        </p:nvSpPr>
        <p:spPr/>
        <p:txBody>
          <a:bodyPr/>
          <a:lstStyle/>
          <a:p>
            <a:r>
              <a:rPr lang="en-ID" dirty="0"/>
              <a:t>Features of Java</a:t>
            </a:r>
          </a:p>
        </p:txBody>
      </p:sp>
      <p:sp>
        <p:nvSpPr>
          <p:cNvPr id="7" name="Text Placeholder 6">
            <a:extLst>
              <a:ext uri="{FF2B5EF4-FFF2-40B4-BE49-F238E27FC236}">
                <a16:creationId xmlns:a16="http://schemas.microsoft.com/office/drawing/2014/main" id="{EBFD450A-0A35-41A8-B9FA-98809DDACF81}"/>
              </a:ext>
            </a:extLst>
          </p:cNvPr>
          <p:cNvSpPr>
            <a:spLocks noGrp="1"/>
          </p:cNvSpPr>
          <p:nvPr>
            <p:ph type="body" idx="1"/>
          </p:nvPr>
        </p:nvSpPr>
        <p:spPr/>
        <p:txBody>
          <a:bodyPr/>
          <a:lstStyle/>
          <a:p>
            <a:r>
              <a:rPr lang="en-US" dirty="0"/>
              <a:t>The primary objective of Java programming language creation was to make it portable, simple and secure programming language. Apart from this, there are also some excellent features which play an important role in the popularity of this language. The features of Java are also known as java buzzwords.</a:t>
            </a:r>
          </a:p>
        </p:txBody>
      </p:sp>
      <p:sp>
        <p:nvSpPr>
          <p:cNvPr id="4" name="Text Placeholder 3">
            <a:extLst>
              <a:ext uri="{FF2B5EF4-FFF2-40B4-BE49-F238E27FC236}">
                <a16:creationId xmlns:a16="http://schemas.microsoft.com/office/drawing/2014/main" id="{85027C2B-BCA1-497C-9836-3540A7FDD064}"/>
              </a:ext>
            </a:extLst>
          </p:cNvPr>
          <p:cNvSpPr>
            <a:spLocks noGrp="1"/>
          </p:cNvSpPr>
          <p:nvPr>
            <p:ph type="body" idx="2"/>
          </p:nvPr>
        </p:nvSpPr>
        <p:spPr/>
        <p:txBody>
          <a:bodyPr/>
          <a:lstStyle/>
          <a:p>
            <a:endParaRPr lang="en-ID"/>
          </a:p>
        </p:txBody>
      </p:sp>
      <p:sp>
        <p:nvSpPr>
          <p:cNvPr id="2" name="Slide Number Placeholder 1">
            <a:extLst>
              <a:ext uri="{FF2B5EF4-FFF2-40B4-BE49-F238E27FC236}">
                <a16:creationId xmlns:a16="http://schemas.microsoft.com/office/drawing/2014/main" id="{4E568D88-640B-4E81-85C3-B19F6547A9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12" name="Picture 11">
            <a:extLst>
              <a:ext uri="{FF2B5EF4-FFF2-40B4-BE49-F238E27FC236}">
                <a16:creationId xmlns:a16="http://schemas.microsoft.com/office/drawing/2014/main" id="{CD6F561E-465E-4E36-9685-00DA2408F3C8}"/>
              </a:ext>
            </a:extLst>
          </p:cNvPr>
          <p:cNvPicPr>
            <a:picLocks noChangeAspect="1"/>
          </p:cNvPicPr>
          <p:nvPr/>
        </p:nvPicPr>
        <p:blipFill>
          <a:blip r:embed="rId2"/>
          <a:stretch>
            <a:fillRect/>
          </a:stretch>
        </p:blipFill>
        <p:spPr>
          <a:xfrm>
            <a:off x="4396388" y="1325078"/>
            <a:ext cx="3264126" cy="3309824"/>
          </a:xfrm>
          <a:prstGeom prst="rect">
            <a:avLst/>
          </a:prstGeom>
        </p:spPr>
      </p:pic>
    </p:spTree>
    <p:extLst>
      <p:ext uri="{BB962C8B-B14F-4D97-AF65-F5344CB8AC3E}">
        <p14:creationId xmlns:p14="http://schemas.microsoft.com/office/powerpoint/2010/main" val="3177825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F9F188-F3A5-4BD3-9DB6-27BD50F020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80</a:t>
            </a:fld>
            <a:endParaRPr lang="en"/>
          </a:p>
        </p:txBody>
      </p:sp>
      <p:sp>
        <p:nvSpPr>
          <p:cNvPr id="3" name="Text Placeholder 2">
            <a:extLst>
              <a:ext uri="{FF2B5EF4-FFF2-40B4-BE49-F238E27FC236}">
                <a16:creationId xmlns:a16="http://schemas.microsoft.com/office/drawing/2014/main" id="{AAC1FB46-9E7D-4247-97C9-566EE023CECA}"/>
              </a:ext>
            </a:extLst>
          </p:cNvPr>
          <p:cNvSpPr>
            <a:spLocks noGrp="1"/>
          </p:cNvSpPr>
          <p:nvPr>
            <p:ph type="body" idx="1"/>
          </p:nvPr>
        </p:nvSpPr>
        <p:spPr/>
        <p:txBody>
          <a:bodyPr/>
          <a:lstStyle/>
          <a:p>
            <a:r>
              <a:rPr lang="en-US" dirty="0"/>
              <a:t>The Java while loop is used to iterate a part of the program several times. If the number of iteration is not fixed, it is recommended to use while loop.</a:t>
            </a:r>
          </a:p>
          <a:p>
            <a:r>
              <a:rPr lang="en-US" dirty="0"/>
              <a:t>Syntax :</a:t>
            </a:r>
            <a:endParaRPr lang="en-ID" dirty="0"/>
          </a:p>
        </p:txBody>
      </p:sp>
      <p:sp>
        <p:nvSpPr>
          <p:cNvPr id="5" name="Title 4">
            <a:extLst>
              <a:ext uri="{FF2B5EF4-FFF2-40B4-BE49-F238E27FC236}">
                <a16:creationId xmlns:a16="http://schemas.microsoft.com/office/drawing/2014/main" id="{3D09A3ED-E733-4673-AB11-BCB39042AFCA}"/>
              </a:ext>
            </a:extLst>
          </p:cNvPr>
          <p:cNvSpPr>
            <a:spLocks noGrp="1"/>
          </p:cNvSpPr>
          <p:nvPr>
            <p:ph type="title"/>
          </p:nvPr>
        </p:nvSpPr>
        <p:spPr/>
        <p:txBody>
          <a:bodyPr/>
          <a:lstStyle/>
          <a:p>
            <a:r>
              <a:rPr lang="en-US" dirty="0"/>
              <a:t>Java While Loop</a:t>
            </a:r>
            <a:endParaRPr lang="en-ID" dirty="0"/>
          </a:p>
        </p:txBody>
      </p:sp>
      <p:pic>
        <p:nvPicPr>
          <p:cNvPr id="6" name="Picture 5">
            <a:extLst>
              <a:ext uri="{FF2B5EF4-FFF2-40B4-BE49-F238E27FC236}">
                <a16:creationId xmlns:a16="http://schemas.microsoft.com/office/drawing/2014/main" id="{333A8F91-E4EB-4AC7-87A4-D7F37E68A780}"/>
              </a:ext>
            </a:extLst>
          </p:cNvPr>
          <p:cNvPicPr>
            <a:picLocks noChangeAspect="1"/>
          </p:cNvPicPr>
          <p:nvPr/>
        </p:nvPicPr>
        <p:blipFill>
          <a:blip r:embed="rId2"/>
          <a:stretch>
            <a:fillRect/>
          </a:stretch>
        </p:blipFill>
        <p:spPr>
          <a:xfrm>
            <a:off x="990600" y="1962150"/>
            <a:ext cx="1447800" cy="539712"/>
          </a:xfrm>
          <a:prstGeom prst="rect">
            <a:avLst/>
          </a:prstGeom>
        </p:spPr>
      </p:pic>
      <p:pic>
        <p:nvPicPr>
          <p:cNvPr id="8" name="Picture 7">
            <a:extLst>
              <a:ext uri="{FF2B5EF4-FFF2-40B4-BE49-F238E27FC236}">
                <a16:creationId xmlns:a16="http://schemas.microsoft.com/office/drawing/2014/main" id="{37D2A586-3DD2-4F18-BBB0-9C2CF1AB22E2}"/>
              </a:ext>
            </a:extLst>
          </p:cNvPr>
          <p:cNvPicPr>
            <a:picLocks noChangeAspect="1"/>
          </p:cNvPicPr>
          <p:nvPr/>
        </p:nvPicPr>
        <p:blipFill>
          <a:blip r:embed="rId3"/>
          <a:stretch>
            <a:fillRect/>
          </a:stretch>
        </p:blipFill>
        <p:spPr>
          <a:xfrm>
            <a:off x="5266267" y="754025"/>
            <a:ext cx="3419262" cy="3456940"/>
          </a:xfrm>
          <a:prstGeom prst="rect">
            <a:avLst/>
          </a:prstGeom>
        </p:spPr>
      </p:pic>
    </p:spTree>
    <p:extLst>
      <p:ext uri="{BB962C8B-B14F-4D97-AF65-F5344CB8AC3E}">
        <p14:creationId xmlns:p14="http://schemas.microsoft.com/office/powerpoint/2010/main" val="31087972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C9446E-68AD-40DE-9049-3EA3A281AE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81</a:t>
            </a:fld>
            <a:endParaRPr lang="en"/>
          </a:p>
        </p:txBody>
      </p:sp>
      <p:sp>
        <p:nvSpPr>
          <p:cNvPr id="6" name="Text Placeholder 5">
            <a:extLst>
              <a:ext uri="{FF2B5EF4-FFF2-40B4-BE49-F238E27FC236}">
                <a16:creationId xmlns:a16="http://schemas.microsoft.com/office/drawing/2014/main" id="{1B7797DB-8CA0-49DB-BE45-E1D651F4288C}"/>
              </a:ext>
            </a:extLst>
          </p:cNvPr>
          <p:cNvSpPr>
            <a:spLocks noGrp="1"/>
          </p:cNvSpPr>
          <p:nvPr>
            <p:ph type="body" idx="1"/>
          </p:nvPr>
        </p:nvSpPr>
        <p:spPr/>
        <p:txBody>
          <a:bodyPr/>
          <a:lstStyle/>
          <a:p>
            <a:r>
              <a:rPr lang="en-US" dirty="0"/>
              <a:t>Example :</a:t>
            </a:r>
            <a:endParaRPr lang="en-ID" dirty="0"/>
          </a:p>
        </p:txBody>
      </p:sp>
      <p:sp>
        <p:nvSpPr>
          <p:cNvPr id="7" name="Text Placeholder 6">
            <a:extLst>
              <a:ext uri="{FF2B5EF4-FFF2-40B4-BE49-F238E27FC236}">
                <a16:creationId xmlns:a16="http://schemas.microsoft.com/office/drawing/2014/main" id="{E33AD798-0C72-4BFB-B2C2-3D34B012EC00}"/>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FD9D3E5D-A9EF-4FCD-9824-409AD36FDB57}"/>
              </a:ext>
            </a:extLst>
          </p:cNvPr>
          <p:cNvSpPr>
            <a:spLocks noGrp="1"/>
          </p:cNvSpPr>
          <p:nvPr>
            <p:ph type="title"/>
          </p:nvPr>
        </p:nvSpPr>
        <p:spPr/>
        <p:txBody>
          <a:bodyPr/>
          <a:lstStyle/>
          <a:p>
            <a:r>
              <a:rPr lang="en-US" dirty="0"/>
              <a:t>Java While Loop</a:t>
            </a:r>
            <a:endParaRPr lang="en-ID" dirty="0"/>
          </a:p>
        </p:txBody>
      </p:sp>
      <p:pic>
        <p:nvPicPr>
          <p:cNvPr id="8" name="Picture 7">
            <a:extLst>
              <a:ext uri="{FF2B5EF4-FFF2-40B4-BE49-F238E27FC236}">
                <a16:creationId xmlns:a16="http://schemas.microsoft.com/office/drawing/2014/main" id="{FF96E0CB-5AF1-4BF1-9749-3D5A8B09F6D0}"/>
              </a:ext>
            </a:extLst>
          </p:cNvPr>
          <p:cNvPicPr>
            <a:picLocks noChangeAspect="1"/>
          </p:cNvPicPr>
          <p:nvPr/>
        </p:nvPicPr>
        <p:blipFill>
          <a:blip r:embed="rId2"/>
          <a:stretch>
            <a:fillRect/>
          </a:stretch>
        </p:blipFill>
        <p:spPr>
          <a:xfrm>
            <a:off x="609600" y="1042393"/>
            <a:ext cx="3267075" cy="1581150"/>
          </a:xfrm>
          <a:prstGeom prst="rect">
            <a:avLst/>
          </a:prstGeom>
        </p:spPr>
      </p:pic>
      <p:pic>
        <p:nvPicPr>
          <p:cNvPr id="9" name="Picture 8">
            <a:extLst>
              <a:ext uri="{FF2B5EF4-FFF2-40B4-BE49-F238E27FC236}">
                <a16:creationId xmlns:a16="http://schemas.microsoft.com/office/drawing/2014/main" id="{23558AA7-4DC1-42A6-8675-FAC8C967671D}"/>
              </a:ext>
            </a:extLst>
          </p:cNvPr>
          <p:cNvPicPr>
            <a:picLocks noChangeAspect="1"/>
          </p:cNvPicPr>
          <p:nvPr/>
        </p:nvPicPr>
        <p:blipFill>
          <a:blip r:embed="rId3"/>
          <a:stretch>
            <a:fillRect/>
          </a:stretch>
        </p:blipFill>
        <p:spPr>
          <a:xfrm>
            <a:off x="4953000" y="1040276"/>
            <a:ext cx="2371725" cy="1866900"/>
          </a:xfrm>
          <a:prstGeom prst="rect">
            <a:avLst/>
          </a:prstGeom>
        </p:spPr>
      </p:pic>
    </p:spTree>
    <p:extLst>
      <p:ext uri="{BB962C8B-B14F-4D97-AF65-F5344CB8AC3E}">
        <p14:creationId xmlns:p14="http://schemas.microsoft.com/office/powerpoint/2010/main" val="7581135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14E0B1-DBF4-4618-9EEF-74E4F56DB4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82</a:t>
            </a:fld>
            <a:endParaRPr lang="en"/>
          </a:p>
        </p:txBody>
      </p:sp>
      <p:sp>
        <p:nvSpPr>
          <p:cNvPr id="3" name="Text Placeholder 2">
            <a:extLst>
              <a:ext uri="{FF2B5EF4-FFF2-40B4-BE49-F238E27FC236}">
                <a16:creationId xmlns:a16="http://schemas.microsoft.com/office/drawing/2014/main" id="{389CED6F-F96A-4A4D-B7D6-EB9EFBCB53D3}"/>
              </a:ext>
            </a:extLst>
          </p:cNvPr>
          <p:cNvSpPr>
            <a:spLocks noGrp="1"/>
          </p:cNvSpPr>
          <p:nvPr>
            <p:ph type="body" idx="1"/>
          </p:nvPr>
        </p:nvSpPr>
        <p:spPr/>
        <p:txBody>
          <a:bodyPr/>
          <a:lstStyle/>
          <a:p>
            <a:r>
              <a:rPr lang="en-US" dirty="0"/>
              <a:t>If you pass true in the while loop, it will be infinitive while loop.</a:t>
            </a:r>
          </a:p>
          <a:p>
            <a:r>
              <a:rPr lang="en-US" dirty="0"/>
              <a:t>Syntax :</a:t>
            </a:r>
          </a:p>
          <a:p>
            <a:endParaRPr lang="en-US" dirty="0"/>
          </a:p>
          <a:p>
            <a:endParaRPr lang="en-US" dirty="0"/>
          </a:p>
          <a:p>
            <a:r>
              <a:rPr lang="en-US" dirty="0"/>
              <a:t>Example :</a:t>
            </a:r>
            <a:endParaRPr lang="en-ID" dirty="0"/>
          </a:p>
        </p:txBody>
      </p:sp>
      <p:sp>
        <p:nvSpPr>
          <p:cNvPr id="4" name="Text Placeholder 3">
            <a:extLst>
              <a:ext uri="{FF2B5EF4-FFF2-40B4-BE49-F238E27FC236}">
                <a16:creationId xmlns:a16="http://schemas.microsoft.com/office/drawing/2014/main" id="{AA02EB1F-8F40-4F98-9721-F621DE6E3CF2}"/>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26FB79DD-3F95-4205-8189-96E5CE8E920D}"/>
              </a:ext>
            </a:extLst>
          </p:cNvPr>
          <p:cNvSpPr>
            <a:spLocks noGrp="1"/>
          </p:cNvSpPr>
          <p:nvPr>
            <p:ph type="title"/>
          </p:nvPr>
        </p:nvSpPr>
        <p:spPr/>
        <p:txBody>
          <a:bodyPr/>
          <a:lstStyle/>
          <a:p>
            <a:r>
              <a:rPr lang="en-US" dirty="0"/>
              <a:t>Java Infinitive While Loop</a:t>
            </a:r>
            <a:endParaRPr lang="en-ID" dirty="0"/>
          </a:p>
        </p:txBody>
      </p:sp>
      <p:pic>
        <p:nvPicPr>
          <p:cNvPr id="7" name="Picture 6">
            <a:extLst>
              <a:ext uri="{FF2B5EF4-FFF2-40B4-BE49-F238E27FC236}">
                <a16:creationId xmlns:a16="http://schemas.microsoft.com/office/drawing/2014/main" id="{44513090-613E-45A5-AFAB-621454C09833}"/>
              </a:ext>
            </a:extLst>
          </p:cNvPr>
          <p:cNvPicPr>
            <a:picLocks noChangeAspect="1"/>
          </p:cNvPicPr>
          <p:nvPr/>
        </p:nvPicPr>
        <p:blipFill>
          <a:blip r:embed="rId2"/>
          <a:stretch>
            <a:fillRect/>
          </a:stretch>
        </p:blipFill>
        <p:spPr>
          <a:xfrm>
            <a:off x="990600" y="1504950"/>
            <a:ext cx="2057400" cy="600075"/>
          </a:xfrm>
          <a:prstGeom prst="rect">
            <a:avLst/>
          </a:prstGeom>
        </p:spPr>
      </p:pic>
      <p:pic>
        <p:nvPicPr>
          <p:cNvPr id="8" name="Picture 7">
            <a:extLst>
              <a:ext uri="{FF2B5EF4-FFF2-40B4-BE49-F238E27FC236}">
                <a16:creationId xmlns:a16="http://schemas.microsoft.com/office/drawing/2014/main" id="{591A2F9A-A190-4591-9219-F27A2A587042}"/>
              </a:ext>
            </a:extLst>
          </p:cNvPr>
          <p:cNvPicPr>
            <a:picLocks noChangeAspect="1"/>
          </p:cNvPicPr>
          <p:nvPr/>
        </p:nvPicPr>
        <p:blipFill>
          <a:blip r:embed="rId3"/>
          <a:stretch>
            <a:fillRect/>
          </a:stretch>
        </p:blipFill>
        <p:spPr>
          <a:xfrm>
            <a:off x="990600" y="2432282"/>
            <a:ext cx="3733800" cy="1212387"/>
          </a:xfrm>
          <a:prstGeom prst="rect">
            <a:avLst/>
          </a:prstGeom>
        </p:spPr>
      </p:pic>
      <p:pic>
        <p:nvPicPr>
          <p:cNvPr id="9" name="Picture 8">
            <a:extLst>
              <a:ext uri="{FF2B5EF4-FFF2-40B4-BE49-F238E27FC236}">
                <a16:creationId xmlns:a16="http://schemas.microsoft.com/office/drawing/2014/main" id="{4131EFB8-B9DB-4AFC-AFBA-FF11D172623E}"/>
              </a:ext>
            </a:extLst>
          </p:cNvPr>
          <p:cNvPicPr>
            <a:picLocks noChangeAspect="1"/>
          </p:cNvPicPr>
          <p:nvPr/>
        </p:nvPicPr>
        <p:blipFill>
          <a:blip r:embed="rId4"/>
          <a:stretch>
            <a:fillRect/>
          </a:stretch>
        </p:blipFill>
        <p:spPr>
          <a:xfrm>
            <a:off x="5276504" y="1047750"/>
            <a:ext cx="2191096" cy="2103452"/>
          </a:xfrm>
          <a:prstGeom prst="rect">
            <a:avLst/>
          </a:prstGeom>
        </p:spPr>
      </p:pic>
    </p:spTree>
    <p:extLst>
      <p:ext uri="{BB962C8B-B14F-4D97-AF65-F5344CB8AC3E}">
        <p14:creationId xmlns:p14="http://schemas.microsoft.com/office/powerpoint/2010/main" val="42436749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B5C742-04CD-4313-A2F1-5B2CEFF2D7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83</a:t>
            </a:fld>
            <a:endParaRPr lang="en"/>
          </a:p>
        </p:txBody>
      </p:sp>
      <p:sp>
        <p:nvSpPr>
          <p:cNvPr id="3" name="Text Placeholder 2">
            <a:extLst>
              <a:ext uri="{FF2B5EF4-FFF2-40B4-BE49-F238E27FC236}">
                <a16:creationId xmlns:a16="http://schemas.microsoft.com/office/drawing/2014/main" id="{4F1FDFC0-43AA-476C-BF04-C00A49028B8B}"/>
              </a:ext>
            </a:extLst>
          </p:cNvPr>
          <p:cNvSpPr>
            <a:spLocks noGrp="1"/>
          </p:cNvSpPr>
          <p:nvPr>
            <p:ph type="body" idx="1"/>
          </p:nvPr>
        </p:nvSpPr>
        <p:spPr/>
        <p:txBody>
          <a:bodyPr/>
          <a:lstStyle/>
          <a:p>
            <a:r>
              <a:rPr lang="en-US" dirty="0"/>
              <a:t>The Java do-while loop is used to iterate a part of the program several times. If the number of iteration is not fixed and you must have to execute the loop at least once, it is recommended to use do-while loop.</a:t>
            </a:r>
          </a:p>
          <a:p>
            <a:r>
              <a:rPr lang="en-US" dirty="0"/>
              <a:t>The Java do-while loop is executed at least once because condition is checked after loop body.</a:t>
            </a:r>
          </a:p>
          <a:p>
            <a:r>
              <a:rPr lang="en-US" dirty="0"/>
              <a:t>Syntax :</a:t>
            </a:r>
          </a:p>
          <a:p>
            <a:endParaRPr lang="en-ID" dirty="0"/>
          </a:p>
        </p:txBody>
      </p:sp>
      <p:sp>
        <p:nvSpPr>
          <p:cNvPr id="4" name="Text Placeholder 3">
            <a:extLst>
              <a:ext uri="{FF2B5EF4-FFF2-40B4-BE49-F238E27FC236}">
                <a16:creationId xmlns:a16="http://schemas.microsoft.com/office/drawing/2014/main" id="{B9908632-D9B7-4373-8A0A-DC5004FF7F8F}"/>
              </a:ext>
            </a:extLst>
          </p:cNvPr>
          <p:cNvSpPr>
            <a:spLocks noGrp="1"/>
          </p:cNvSpPr>
          <p:nvPr>
            <p:ph type="body" idx="13"/>
          </p:nvPr>
        </p:nvSpPr>
        <p:spPr/>
        <p:txBody>
          <a:bodyPr/>
          <a:lstStyle/>
          <a:p>
            <a:r>
              <a:rPr lang="en-US" dirty="0"/>
              <a:t>Example :</a:t>
            </a:r>
          </a:p>
          <a:p>
            <a:endParaRPr lang="en-US" dirty="0"/>
          </a:p>
          <a:p>
            <a:endParaRPr lang="en-US" dirty="0"/>
          </a:p>
          <a:p>
            <a:endParaRPr lang="en-US" dirty="0"/>
          </a:p>
          <a:p>
            <a:endParaRPr lang="en-US" dirty="0"/>
          </a:p>
          <a:p>
            <a:endParaRPr lang="en-US" dirty="0"/>
          </a:p>
          <a:p>
            <a:r>
              <a:rPr lang="en-US" dirty="0"/>
              <a:t>Output :</a:t>
            </a:r>
            <a:endParaRPr lang="en-ID" dirty="0"/>
          </a:p>
        </p:txBody>
      </p:sp>
      <p:sp>
        <p:nvSpPr>
          <p:cNvPr id="5" name="Title 4">
            <a:extLst>
              <a:ext uri="{FF2B5EF4-FFF2-40B4-BE49-F238E27FC236}">
                <a16:creationId xmlns:a16="http://schemas.microsoft.com/office/drawing/2014/main" id="{BAF231D3-8DCD-4886-B9EF-BA6355CED3D6}"/>
              </a:ext>
            </a:extLst>
          </p:cNvPr>
          <p:cNvSpPr>
            <a:spLocks noGrp="1"/>
          </p:cNvSpPr>
          <p:nvPr>
            <p:ph type="title"/>
          </p:nvPr>
        </p:nvSpPr>
        <p:spPr/>
        <p:txBody>
          <a:bodyPr/>
          <a:lstStyle/>
          <a:p>
            <a:r>
              <a:rPr lang="en-US" dirty="0"/>
              <a:t>Java do-while Loop</a:t>
            </a:r>
            <a:endParaRPr lang="en-ID" dirty="0"/>
          </a:p>
        </p:txBody>
      </p:sp>
      <p:pic>
        <p:nvPicPr>
          <p:cNvPr id="6" name="Picture 5">
            <a:extLst>
              <a:ext uri="{FF2B5EF4-FFF2-40B4-BE49-F238E27FC236}">
                <a16:creationId xmlns:a16="http://schemas.microsoft.com/office/drawing/2014/main" id="{4B0CAE73-B508-462A-B6D7-547EBC964D5D}"/>
              </a:ext>
            </a:extLst>
          </p:cNvPr>
          <p:cNvPicPr>
            <a:picLocks noChangeAspect="1"/>
          </p:cNvPicPr>
          <p:nvPr/>
        </p:nvPicPr>
        <p:blipFill>
          <a:blip r:embed="rId2"/>
          <a:stretch>
            <a:fillRect/>
          </a:stretch>
        </p:blipFill>
        <p:spPr>
          <a:xfrm>
            <a:off x="990600" y="2952750"/>
            <a:ext cx="1876425" cy="628650"/>
          </a:xfrm>
          <a:prstGeom prst="rect">
            <a:avLst/>
          </a:prstGeom>
        </p:spPr>
      </p:pic>
      <p:pic>
        <p:nvPicPr>
          <p:cNvPr id="7" name="Picture 6">
            <a:extLst>
              <a:ext uri="{FF2B5EF4-FFF2-40B4-BE49-F238E27FC236}">
                <a16:creationId xmlns:a16="http://schemas.microsoft.com/office/drawing/2014/main" id="{CD44B4A7-DF0E-4105-B0F1-C7BA9CCADF94}"/>
              </a:ext>
            </a:extLst>
          </p:cNvPr>
          <p:cNvPicPr>
            <a:picLocks noChangeAspect="1"/>
          </p:cNvPicPr>
          <p:nvPr/>
        </p:nvPicPr>
        <p:blipFill>
          <a:blip r:embed="rId3"/>
          <a:stretch>
            <a:fillRect/>
          </a:stretch>
        </p:blipFill>
        <p:spPr>
          <a:xfrm>
            <a:off x="5257800" y="1031876"/>
            <a:ext cx="2819400" cy="1384527"/>
          </a:xfrm>
          <a:prstGeom prst="rect">
            <a:avLst/>
          </a:prstGeom>
        </p:spPr>
      </p:pic>
      <p:pic>
        <p:nvPicPr>
          <p:cNvPr id="8" name="Picture 7">
            <a:extLst>
              <a:ext uri="{FF2B5EF4-FFF2-40B4-BE49-F238E27FC236}">
                <a16:creationId xmlns:a16="http://schemas.microsoft.com/office/drawing/2014/main" id="{4FEA2D18-DC33-4519-9E6A-40933131A84D}"/>
              </a:ext>
            </a:extLst>
          </p:cNvPr>
          <p:cNvPicPr>
            <a:picLocks noChangeAspect="1"/>
          </p:cNvPicPr>
          <p:nvPr/>
        </p:nvPicPr>
        <p:blipFill>
          <a:blip r:embed="rId4"/>
          <a:stretch>
            <a:fillRect/>
          </a:stretch>
        </p:blipFill>
        <p:spPr>
          <a:xfrm>
            <a:off x="5257800" y="2795588"/>
            <a:ext cx="2017188" cy="1571624"/>
          </a:xfrm>
          <a:prstGeom prst="rect">
            <a:avLst/>
          </a:prstGeom>
        </p:spPr>
      </p:pic>
    </p:spTree>
    <p:extLst>
      <p:ext uri="{BB962C8B-B14F-4D97-AF65-F5344CB8AC3E}">
        <p14:creationId xmlns:p14="http://schemas.microsoft.com/office/powerpoint/2010/main" val="32142931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6F1948-92F0-45F2-9828-E990073E02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84</a:t>
            </a:fld>
            <a:endParaRPr lang="en"/>
          </a:p>
        </p:txBody>
      </p:sp>
      <p:sp>
        <p:nvSpPr>
          <p:cNvPr id="3" name="Text Placeholder 2">
            <a:extLst>
              <a:ext uri="{FF2B5EF4-FFF2-40B4-BE49-F238E27FC236}">
                <a16:creationId xmlns:a16="http://schemas.microsoft.com/office/drawing/2014/main" id="{1DA148BB-EC90-40F8-84F1-6DD7A91D4B28}"/>
              </a:ext>
            </a:extLst>
          </p:cNvPr>
          <p:cNvSpPr>
            <a:spLocks noGrp="1"/>
          </p:cNvSpPr>
          <p:nvPr>
            <p:ph type="body" idx="1"/>
          </p:nvPr>
        </p:nvSpPr>
        <p:spPr/>
        <p:txBody>
          <a:bodyPr/>
          <a:lstStyle/>
          <a:p>
            <a:r>
              <a:rPr lang="en-US" dirty="0"/>
              <a:t>If you pass true in the do-while loop, it will be infinitive do-while loop.</a:t>
            </a:r>
          </a:p>
          <a:p>
            <a:r>
              <a:rPr lang="en-US" dirty="0"/>
              <a:t>Syntax :</a:t>
            </a:r>
          </a:p>
          <a:p>
            <a:endParaRPr lang="en-US" dirty="0"/>
          </a:p>
          <a:p>
            <a:endParaRPr lang="en-US" dirty="0"/>
          </a:p>
          <a:p>
            <a:endParaRPr lang="en-US" dirty="0"/>
          </a:p>
          <a:p>
            <a:r>
              <a:rPr lang="en-US" dirty="0"/>
              <a:t>Example :</a:t>
            </a:r>
          </a:p>
          <a:p>
            <a:endParaRPr lang="en-ID" dirty="0"/>
          </a:p>
        </p:txBody>
      </p:sp>
      <p:sp>
        <p:nvSpPr>
          <p:cNvPr id="4" name="Text Placeholder 3">
            <a:extLst>
              <a:ext uri="{FF2B5EF4-FFF2-40B4-BE49-F238E27FC236}">
                <a16:creationId xmlns:a16="http://schemas.microsoft.com/office/drawing/2014/main" id="{44730F8F-512B-41ED-BB1E-E9FA2207DF10}"/>
              </a:ext>
            </a:extLst>
          </p:cNvPr>
          <p:cNvSpPr>
            <a:spLocks noGrp="1"/>
          </p:cNvSpPr>
          <p:nvPr>
            <p:ph type="body" idx="13"/>
          </p:nvPr>
        </p:nvSpPr>
        <p:spPr/>
        <p:txBody>
          <a:bodyPr/>
          <a:lstStyle/>
          <a:p>
            <a:r>
              <a:rPr lang="en-US" dirty="0"/>
              <a:t>Output : </a:t>
            </a:r>
            <a:endParaRPr lang="en-ID" dirty="0"/>
          </a:p>
        </p:txBody>
      </p:sp>
      <p:sp>
        <p:nvSpPr>
          <p:cNvPr id="5" name="Title 4">
            <a:extLst>
              <a:ext uri="{FF2B5EF4-FFF2-40B4-BE49-F238E27FC236}">
                <a16:creationId xmlns:a16="http://schemas.microsoft.com/office/drawing/2014/main" id="{805F09D8-5464-4672-B75D-141390757F52}"/>
              </a:ext>
            </a:extLst>
          </p:cNvPr>
          <p:cNvSpPr>
            <a:spLocks noGrp="1"/>
          </p:cNvSpPr>
          <p:nvPr>
            <p:ph type="title"/>
          </p:nvPr>
        </p:nvSpPr>
        <p:spPr/>
        <p:txBody>
          <a:bodyPr/>
          <a:lstStyle/>
          <a:p>
            <a:r>
              <a:rPr lang="en-US" dirty="0"/>
              <a:t>Java Infinitive do-while Loop</a:t>
            </a:r>
            <a:endParaRPr lang="en-ID" dirty="0"/>
          </a:p>
        </p:txBody>
      </p:sp>
      <p:pic>
        <p:nvPicPr>
          <p:cNvPr id="6" name="Picture 5">
            <a:extLst>
              <a:ext uri="{FF2B5EF4-FFF2-40B4-BE49-F238E27FC236}">
                <a16:creationId xmlns:a16="http://schemas.microsoft.com/office/drawing/2014/main" id="{B5DDBE9F-0281-4AB3-B8EB-50AB8FE1D073}"/>
              </a:ext>
            </a:extLst>
          </p:cNvPr>
          <p:cNvPicPr>
            <a:picLocks noChangeAspect="1"/>
          </p:cNvPicPr>
          <p:nvPr/>
        </p:nvPicPr>
        <p:blipFill>
          <a:blip r:embed="rId2"/>
          <a:stretch>
            <a:fillRect/>
          </a:stretch>
        </p:blipFill>
        <p:spPr>
          <a:xfrm>
            <a:off x="990601" y="1504950"/>
            <a:ext cx="1600200" cy="575733"/>
          </a:xfrm>
          <a:prstGeom prst="rect">
            <a:avLst/>
          </a:prstGeom>
        </p:spPr>
      </p:pic>
      <p:pic>
        <p:nvPicPr>
          <p:cNvPr id="7" name="Picture 6">
            <a:extLst>
              <a:ext uri="{FF2B5EF4-FFF2-40B4-BE49-F238E27FC236}">
                <a16:creationId xmlns:a16="http://schemas.microsoft.com/office/drawing/2014/main" id="{6271D1B7-66F0-48FB-92E7-A66A32A15357}"/>
              </a:ext>
            </a:extLst>
          </p:cNvPr>
          <p:cNvPicPr>
            <a:picLocks noChangeAspect="1"/>
          </p:cNvPicPr>
          <p:nvPr/>
        </p:nvPicPr>
        <p:blipFill>
          <a:blip r:embed="rId3"/>
          <a:stretch>
            <a:fillRect/>
          </a:stretch>
        </p:blipFill>
        <p:spPr>
          <a:xfrm>
            <a:off x="974196" y="2721431"/>
            <a:ext cx="3761171" cy="1190895"/>
          </a:xfrm>
          <a:prstGeom prst="rect">
            <a:avLst/>
          </a:prstGeom>
        </p:spPr>
      </p:pic>
      <p:pic>
        <p:nvPicPr>
          <p:cNvPr id="8" name="Picture 7">
            <a:extLst>
              <a:ext uri="{FF2B5EF4-FFF2-40B4-BE49-F238E27FC236}">
                <a16:creationId xmlns:a16="http://schemas.microsoft.com/office/drawing/2014/main" id="{BFA2AA55-C6AE-45AD-837B-19DB4B7DC57C}"/>
              </a:ext>
            </a:extLst>
          </p:cNvPr>
          <p:cNvPicPr>
            <a:picLocks noChangeAspect="1"/>
          </p:cNvPicPr>
          <p:nvPr/>
        </p:nvPicPr>
        <p:blipFill>
          <a:blip r:embed="rId4"/>
          <a:stretch>
            <a:fillRect/>
          </a:stretch>
        </p:blipFill>
        <p:spPr>
          <a:xfrm>
            <a:off x="5299181" y="1002303"/>
            <a:ext cx="2092219" cy="2009523"/>
          </a:xfrm>
          <a:prstGeom prst="rect">
            <a:avLst/>
          </a:prstGeom>
        </p:spPr>
      </p:pic>
    </p:spTree>
    <p:extLst>
      <p:ext uri="{BB962C8B-B14F-4D97-AF65-F5344CB8AC3E}">
        <p14:creationId xmlns:p14="http://schemas.microsoft.com/office/powerpoint/2010/main" val="34953107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3892AC-8C63-4816-88F2-9E0C4E408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85</a:t>
            </a:fld>
            <a:endParaRPr lang="en"/>
          </a:p>
        </p:txBody>
      </p:sp>
      <p:sp>
        <p:nvSpPr>
          <p:cNvPr id="3" name="Text Placeholder 2">
            <a:extLst>
              <a:ext uri="{FF2B5EF4-FFF2-40B4-BE49-F238E27FC236}">
                <a16:creationId xmlns:a16="http://schemas.microsoft.com/office/drawing/2014/main" id="{9A3F5990-DD7A-47CC-BD7F-036DA887F7D6}"/>
              </a:ext>
            </a:extLst>
          </p:cNvPr>
          <p:cNvSpPr>
            <a:spLocks noGrp="1"/>
          </p:cNvSpPr>
          <p:nvPr>
            <p:ph type="body" idx="1"/>
          </p:nvPr>
        </p:nvSpPr>
        <p:spPr/>
        <p:txBody>
          <a:bodyPr/>
          <a:lstStyle/>
          <a:p>
            <a:r>
              <a:rPr lang="en-US" dirty="0"/>
              <a:t>When a break statement is encountered inside a loop, the loop is immediately terminated and the program control resumes at the next statement following the loop.</a:t>
            </a:r>
          </a:p>
          <a:p>
            <a:r>
              <a:rPr lang="en-US" dirty="0"/>
              <a:t>The Java break is used to break loop or switch statement. It breaks the current flow of the program at specified condition. In case of inner loop, it breaks only inner loop.</a:t>
            </a:r>
          </a:p>
          <a:p>
            <a:r>
              <a:rPr lang="en-US" dirty="0"/>
              <a:t>We can use Java break statement in all types of loops such as for loop, while loop and do-while loop.</a:t>
            </a:r>
          </a:p>
          <a:p>
            <a:r>
              <a:rPr lang="en-US" dirty="0"/>
              <a:t>Syntax :</a:t>
            </a:r>
            <a:endParaRPr lang="en-ID" dirty="0"/>
          </a:p>
        </p:txBody>
      </p:sp>
      <p:sp>
        <p:nvSpPr>
          <p:cNvPr id="5" name="Title 4">
            <a:extLst>
              <a:ext uri="{FF2B5EF4-FFF2-40B4-BE49-F238E27FC236}">
                <a16:creationId xmlns:a16="http://schemas.microsoft.com/office/drawing/2014/main" id="{2FDE5EFA-13E0-4BA0-973E-424937553F9C}"/>
              </a:ext>
            </a:extLst>
          </p:cNvPr>
          <p:cNvSpPr>
            <a:spLocks noGrp="1"/>
          </p:cNvSpPr>
          <p:nvPr>
            <p:ph type="title"/>
          </p:nvPr>
        </p:nvSpPr>
        <p:spPr/>
        <p:txBody>
          <a:bodyPr/>
          <a:lstStyle/>
          <a:p>
            <a:r>
              <a:rPr lang="en-US" dirty="0"/>
              <a:t>Java Break Statement</a:t>
            </a:r>
            <a:endParaRPr lang="en-ID" dirty="0"/>
          </a:p>
        </p:txBody>
      </p:sp>
      <p:pic>
        <p:nvPicPr>
          <p:cNvPr id="6" name="Picture 5">
            <a:extLst>
              <a:ext uri="{FF2B5EF4-FFF2-40B4-BE49-F238E27FC236}">
                <a16:creationId xmlns:a16="http://schemas.microsoft.com/office/drawing/2014/main" id="{747D1B3E-3177-4A2B-B680-982E0385E936}"/>
              </a:ext>
            </a:extLst>
          </p:cNvPr>
          <p:cNvPicPr>
            <a:picLocks noChangeAspect="1"/>
          </p:cNvPicPr>
          <p:nvPr/>
        </p:nvPicPr>
        <p:blipFill>
          <a:blip r:embed="rId2"/>
          <a:stretch>
            <a:fillRect/>
          </a:stretch>
        </p:blipFill>
        <p:spPr>
          <a:xfrm>
            <a:off x="990601" y="3562350"/>
            <a:ext cx="1524000" cy="434109"/>
          </a:xfrm>
          <a:prstGeom prst="rect">
            <a:avLst/>
          </a:prstGeom>
        </p:spPr>
      </p:pic>
      <p:pic>
        <p:nvPicPr>
          <p:cNvPr id="8" name="Picture 7">
            <a:extLst>
              <a:ext uri="{FF2B5EF4-FFF2-40B4-BE49-F238E27FC236}">
                <a16:creationId xmlns:a16="http://schemas.microsoft.com/office/drawing/2014/main" id="{2561793B-01F5-4AB2-AFB0-DF2FEBC77BE8}"/>
              </a:ext>
            </a:extLst>
          </p:cNvPr>
          <p:cNvPicPr>
            <a:picLocks noChangeAspect="1"/>
          </p:cNvPicPr>
          <p:nvPr/>
        </p:nvPicPr>
        <p:blipFill>
          <a:blip r:embed="rId3"/>
          <a:stretch>
            <a:fillRect/>
          </a:stretch>
        </p:blipFill>
        <p:spPr>
          <a:xfrm>
            <a:off x="4772275" y="537730"/>
            <a:ext cx="3950161" cy="2590394"/>
          </a:xfrm>
          <a:prstGeom prst="rect">
            <a:avLst/>
          </a:prstGeom>
        </p:spPr>
      </p:pic>
    </p:spTree>
    <p:extLst>
      <p:ext uri="{BB962C8B-B14F-4D97-AF65-F5344CB8AC3E}">
        <p14:creationId xmlns:p14="http://schemas.microsoft.com/office/powerpoint/2010/main" val="38391160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2FECB9-D083-4B4D-89D6-F70D4CC32F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86</a:t>
            </a:fld>
            <a:endParaRPr lang="en"/>
          </a:p>
        </p:txBody>
      </p:sp>
      <p:sp>
        <p:nvSpPr>
          <p:cNvPr id="3" name="Text Placeholder 2">
            <a:extLst>
              <a:ext uri="{FF2B5EF4-FFF2-40B4-BE49-F238E27FC236}">
                <a16:creationId xmlns:a16="http://schemas.microsoft.com/office/drawing/2014/main" id="{C7D916BA-E855-4546-B997-3AE6F368F389}"/>
              </a:ext>
            </a:extLst>
          </p:cNvPr>
          <p:cNvSpPr>
            <a:spLocks noGrp="1"/>
          </p:cNvSpPr>
          <p:nvPr>
            <p:ph type="body" idx="1"/>
          </p:nvPr>
        </p:nvSpPr>
        <p:spPr/>
        <p:txBody>
          <a:bodyPr/>
          <a:lstStyle/>
          <a:p>
            <a:r>
              <a:rPr lang="en-US" dirty="0"/>
              <a:t>Example :</a:t>
            </a:r>
            <a:endParaRPr lang="en-ID" dirty="0"/>
          </a:p>
        </p:txBody>
      </p:sp>
      <p:sp>
        <p:nvSpPr>
          <p:cNvPr id="4" name="Text Placeholder 3">
            <a:extLst>
              <a:ext uri="{FF2B5EF4-FFF2-40B4-BE49-F238E27FC236}">
                <a16:creationId xmlns:a16="http://schemas.microsoft.com/office/drawing/2014/main" id="{220CEDF1-9D92-404D-935E-27C674E55355}"/>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9838EDDA-CD65-4E53-B51D-D7B87925F00D}"/>
              </a:ext>
            </a:extLst>
          </p:cNvPr>
          <p:cNvSpPr>
            <a:spLocks noGrp="1"/>
          </p:cNvSpPr>
          <p:nvPr>
            <p:ph type="title"/>
          </p:nvPr>
        </p:nvSpPr>
        <p:spPr/>
        <p:txBody>
          <a:bodyPr/>
          <a:lstStyle/>
          <a:p>
            <a:r>
              <a:rPr lang="en-US" dirty="0"/>
              <a:t>Java Break Statement</a:t>
            </a:r>
            <a:endParaRPr lang="en-ID" dirty="0"/>
          </a:p>
        </p:txBody>
      </p:sp>
      <p:pic>
        <p:nvPicPr>
          <p:cNvPr id="6" name="Picture 5">
            <a:extLst>
              <a:ext uri="{FF2B5EF4-FFF2-40B4-BE49-F238E27FC236}">
                <a16:creationId xmlns:a16="http://schemas.microsoft.com/office/drawing/2014/main" id="{8EAB6A64-52BB-4C3B-AD5E-C44DB86140A5}"/>
              </a:ext>
            </a:extLst>
          </p:cNvPr>
          <p:cNvPicPr>
            <a:picLocks noChangeAspect="1"/>
          </p:cNvPicPr>
          <p:nvPr/>
        </p:nvPicPr>
        <p:blipFill>
          <a:blip r:embed="rId2"/>
          <a:stretch>
            <a:fillRect/>
          </a:stretch>
        </p:blipFill>
        <p:spPr>
          <a:xfrm>
            <a:off x="787401" y="996951"/>
            <a:ext cx="3209925" cy="2038350"/>
          </a:xfrm>
          <a:prstGeom prst="rect">
            <a:avLst/>
          </a:prstGeom>
        </p:spPr>
      </p:pic>
      <p:pic>
        <p:nvPicPr>
          <p:cNvPr id="7" name="Picture 6">
            <a:extLst>
              <a:ext uri="{FF2B5EF4-FFF2-40B4-BE49-F238E27FC236}">
                <a16:creationId xmlns:a16="http://schemas.microsoft.com/office/drawing/2014/main" id="{4B775DE5-705C-4A0E-80AD-1233B8D781AC}"/>
              </a:ext>
            </a:extLst>
          </p:cNvPr>
          <p:cNvPicPr>
            <a:picLocks noChangeAspect="1"/>
          </p:cNvPicPr>
          <p:nvPr/>
        </p:nvPicPr>
        <p:blipFill>
          <a:blip r:embed="rId3"/>
          <a:stretch>
            <a:fillRect/>
          </a:stretch>
        </p:blipFill>
        <p:spPr>
          <a:xfrm>
            <a:off x="5308504" y="1020235"/>
            <a:ext cx="2082896" cy="1058382"/>
          </a:xfrm>
          <a:prstGeom prst="rect">
            <a:avLst/>
          </a:prstGeom>
        </p:spPr>
      </p:pic>
    </p:spTree>
    <p:extLst>
      <p:ext uri="{BB962C8B-B14F-4D97-AF65-F5344CB8AC3E}">
        <p14:creationId xmlns:p14="http://schemas.microsoft.com/office/powerpoint/2010/main" val="23272479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4202E4-17C4-4C2A-ACFA-9D5CB02C47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87</a:t>
            </a:fld>
            <a:endParaRPr lang="en"/>
          </a:p>
        </p:txBody>
      </p:sp>
      <p:sp>
        <p:nvSpPr>
          <p:cNvPr id="3" name="Text Placeholder 2">
            <a:extLst>
              <a:ext uri="{FF2B5EF4-FFF2-40B4-BE49-F238E27FC236}">
                <a16:creationId xmlns:a16="http://schemas.microsoft.com/office/drawing/2014/main" id="{1B52B074-D0D8-4D7D-97FD-3057CF9074D8}"/>
              </a:ext>
            </a:extLst>
          </p:cNvPr>
          <p:cNvSpPr>
            <a:spLocks noGrp="1"/>
          </p:cNvSpPr>
          <p:nvPr>
            <p:ph type="body" idx="1"/>
          </p:nvPr>
        </p:nvSpPr>
        <p:spPr/>
        <p:txBody>
          <a:bodyPr/>
          <a:lstStyle/>
          <a:p>
            <a:r>
              <a:rPr lang="en-US" dirty="0"/>
              <a:t>It breaks inner loop only if you use break statement inside the inner loop.</a:t>
            </a:r>
          </a:p>
          <a:p>
            <a:r>
              <a:rPr lang="en-ID" dirty="0"/>
              <a:t>Example :</a:t>
            </a:r>
          </a:p>
          <a:p>
            <a:pPr marL="76200" indent="0">
              <a:buNone/>
            </a:pPr>
            <a:endParaRPr lang="en-ID" dirty="0"/>
          </a:p>
        </p:txBody>
      </p:sp>
      <p:sp>
        <p:nvSpPr>
          <p:cNvPr id="4" name="Text Placeholder 3">
            <a:extLst>
              <a:ext uri="{FF2B5EF4-FFF2-40B4-BE49-F238E27FC236}">
                <a16:creationId xmlns:a16="http://schemas.microsoft.com/office/drawing/2014/main" id="{EF7FC2F6-C667-416C-8755-9F71FEE04FD7}"/>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2A0B56B4-B663-4104-BA2E-331435EC4A5E}"/>
              </a:ext>
            </a:extLst>
          </p:cNvPr>
          <p:cNvSpPr>
            <a:spLocks noGrp="1"/>
          </p:cNvSpPr>
          <p:nvPr>
            <p:ph type="title"/>
          </p:nvPr>
        </p:nvSpPr>
        <p:spPr/>
        <p:txBody>
          <a:bodyPr/>
          <a:lstStyle/>
          <a:p>
            <a:r>
              <a:rPr lang="en-US" dirty="0"/>
              <a:t>Java Break Statement with Inner Loop</a:t>
            </a:r>
            <a:endParaRPr lang="en-ID" dirty="0"/>
          </a:p>
        </p:txBody>
      </p:sp>
      <p:pic>
        <p:nvPicPr>
          <p:cNvPr id="6" name="Picture 5">
            <a:extLst>
              <a:ext uri="{FF2B5EF4-FFF2-40B4-BE49-F238E27FC236}">
                <a16:creationId xmlns:a16="http://schemas.microsoft.com/office/drawing/2014/main" id="{556078FD-5604-4C97-BCC0-E6631D406812}"/>
              </a:ext>
            </a:extLst>
          </p:cNvPr>
          <p:cNvPicPr>
            <a:picLocks noChangeAspect="1"/>
          </p:cNvPicPr>
          <p:nvPr/>
        </p:nvPicPr>
        <p:blipFill>
          <a:blip r:embed="rId2"/>
          <a:stretch>
            <a:fillRect/>
          </a:stretch>
        </p:blipFill>
        <p:spPr>
          <a:xfrm>
            <a:off x="841599" y="1547282"/>
            <a:ext cx="3705000" cy="1905000"/>
          </a:xfrm>
          <a:prstGeom prst="rect">
            <a:avLst/>
          </a:prstGeom>
        </p:spPr>
      </p:pic>
      <p:pic>
        <p:nvPicPr>
          <p:cNvPr id="7" name="Picture 6">
            <a:extLst>
              <a:ext uri="{FF2B5EF4-FFF2-40B4-BE49-F238E27FC236}">
                <a16:creationId xmlns:a16="http://schemas.microsoft.com/office/drawing/2014/main" id="{710D751E-8283-49A1-818F-AC76E8A90659}"/>
              </a:ext>
            </a:extLst>
          </p:cNvPr>
          <p:cNvPicPr>
            <a:picLocks noChangeAspect="1"/>
          </p:cNvPicPr>
          <p:nvPr/>
        </p:nvPicPr>
        <p:blipFill>
          <a:blip r:embed="rId3"/>
          <a:stretch>
            <a:fillRect/>
          </a:stretch>
        </p:blipFill>
        <p:spPr>
          <a:xfrm>
            <a:off x="5303425" y="994832"/>
            <a:ext cx="2240375" cy="1438265"/>
          </a:xfrm>
          <a:prstGeom prst="rect">
            <a:avLst/>
          </a:prstGeom>
        </p:spPr>
      </p:pic>
    </p:spTree>
    <p:extLst>
      <p:ext uri="{BB962C8B-B14F-4D97-AF65-F5344CB8AC3E}">
        <p14:creationId xmlns:p14="http://schemas.microsoft.com/office/powerpoint/2010/main" val="4219247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E836D2-7FEC-4E9C-B937-D69D447A3C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88</a:t>
            </a:fld>
            <a:endParaRPr lang="en"/>
          </a:p>
        </p:txBody>
      </p:sp>
      <p:sp>
        <p:nvSpPr>
          <p:cNvPr id="3" name="Text Placeholder 2">
            <a:extLst>
              <a:ext uri="{FF2B5EF4-FFF2-40B4-BE49-F238E27FC236}">
                <a16:creationId xmlns:a16="http://schemas.microsoft.com/office/drawing/2014/main" id="{D7BC4524-CA25-4642-ADF1-90F84E7DBB95}"/>
              </a:ext>
            </a:extLst>
          </p:cNvPr>
          <p:cNvSpPr>
            <a:spLocks noGrp="1"/>
          </p:cNvSpPr>
          <p:nvPr>
            <p:ph type="body" idx="1"/>
          </p:nvPr>
        </p:nvSpPr>
        <p:spPr/>
        <p:txBody>
          <a:bodyPr/>
          <a:lstStyle/>
          <a:p>
            <a:r>
              <a:rPr lang="en-US" dirty="0"/>
              <a:t>We can use break statement with a label. This feature is introduced since JDK 1.5. So, we can break any loop in Java now whether it is outer loop or inner.</a:t>
            </a:r>
          </a:p>
          <a:p>
            <a:r>
              <a:rPr lang="en-US" dirty="0"/>
              <a:t>Example :</a:t>
            </a:r>
            <a:endParaRPr lang="en-ID" dirty="0"/>
          </a:p>
        </p:txBody>
      </p:sp>
      <p:sp>
        <p:nvSpPr>
          <p:cNvPr id="4" name="Text Placeholder 3">
            <a:extLst>
              <a:ext uri="{FF2B5EF4-FFF2-40B4-BE49-F238E27FC236}">
                <a16:creationId xmlns:a16="http://schemas.microsoft.com/office/drawing/2014/main" id="{A96AE545-785A-401E-99D4-CD512B61A645}"/>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0139A1B5-5968-439D-A9C1-A1277E1106DD}"/>
              </a:ext>
            </a:extLst>
          </p:cNvPr>
          <p:cNvSpPr>
            <a:spLocks noGrp="1"/>
          </p:cNvSpPr>
          <p:nvPr>
            <p:ph type="title"/>
          </p:nvPr>
        </p:nvSpPr>
        <p:spPr/>
        <p:txBody>
          <a:bodyPr/>
          <a:lstStyle/>
          <a:p>
            <a:r>
              <a:rPr lang="en-US" dirty="0"/>
              <a:t>Java Break Statement with Labeled For Loop</a:t>
            </a:r>
            <a:endParaRPr lang="en-ID" dirty="0"/>
          </a:p>
        </p:txBody>
      </p:sp>
      <p:pic>
        <p:nvPicPr>
          <p:cNvPr id="6" name="Picture 5">
            <a:extLst>
              <a:ext uri="{FF2B5EF4-FFF2-40B4-BE49-F238E27FC236}">
                <a16:creationId xmlns:a16="http://schemas.microsoft.com/office/drawing/2014/main" id="{A09D43B1-27A8-41DD-BC9B-2772EB8AE8B1}"/>
              </a:ext>
            </a:extLst>
          </p:cNvPr>
          <p:cNvPicPr>
            <a:picLocks noChangeAspect="1"/>
          </p:cNvPicPr>
          <p:nvPr/>
        </p:nvPicPr>
        <p:blipFill>
          <a:blip r:embed="rId2"/>
          <a:stretch>
            <a:fillRect/>
          </a:stretch>
        </p:blipFill>
        <p:spPr>
          <a:xfrm>
            <a:off x="785535" y="1936749"/>
            <a:ext cx="3833832" cy="2057399"/>
          </a:xfrm>
          <a:prstGeom prst="rect">
            <a:avLst/>
          </a:prstGeom>
        </p:spPr>
      </p:pic>
      <p:pic>
        <p:nvPicPr>
          <p:cNvPr id="7" name="Picture 6">
            <a:extLst>
              <a:ext uri="{FF2B5EF4-FFF2-40B4-BE49-F238E27FC236}">
                <a16:creationId xmlns:a16="http://schemas.microsoft.com/office/drawing/2014/main" id="{0E2D77B0-8445-4B58-BD15-6FFF8E4835B9}"/>
              </a:ext>
            </a:extLst>
          </p:cNvPr>
          <p:cNvPicPr>
            <a:picLocks noChangeAspect="1"/>
          </p:cNvPicPr>
          <p:nvPr/>
        </p:nvPicPr>
        <p:blipFill>
          <a:blip r:embed="rId3"/>
          <a:stretch>
            <a:fillRect/>
          </a:stretch>
        </p:blipFill>
        <p:spPr>
          <a:xfrm>
            <a:off x="5303425" y="994949"/>
            <a:ext cx="2011775" cy="960353"/>
          </a:xfrm>
          <a:prstGeom prst="rect">
            <a:avLst/>
          </a:prstGeom>
        </p:spPr>
      </p:pic>
    </p:spTree>
    <p:extLst>
      <p:ext uri="{BB962C8B-B14F-4D97-AF65-F5344CB8AC3E}">
        <p14:creationId xmlns:p14="http://schemas.microsoft.com/office/powerpoint/2010/main" val="32636532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325167-5629-4845-9325-8FE43B2AF5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89</a:t>
            </a:fld>
            <a:endParaRPr lang="en"/>
          </a:p>
        </p:txBody>
      </p:sp>
      <p:sp>
        <p:nvSpPr>
          <p:cNvPr id="3" name="Text Placeholder 2">
            <a:extLst>
              <a:ext uri="{FF2B5EF4-FFF2-40B4-BE49-F238E27FC236}">
                <a16:creationId xmlns:a16="http://schemas.microsoft.com/office/drawing/2014/main" id="{267BB8BE-BE5E-486D-AAED-AE4C9025B580}"/>
              </a:ext>
            </a:extLst>
          </p:cNvPr>
          <p:cNvSpPr>
            <a:spLocks noGrp="1"/>
          </p:cNvSpPr>
          <p:nvPr>
            <p:ph type="body" idx="1"/>
          </p:nvPr>
        </p:nvSpPr>
        <p:spPr/>
        <p:txBody>
          <a:bodyPr/>
          <a:lstStyle/>
          <a:p>
            <a:r>
              <a:rPr lang="en-US" dirty="0"/>
              <a:t>Example :</a:t>
            </a:r>
            <a:endParaRPr lang="en-ID" dirty="0"/>
          </a:p>
        </p:txBody>
      </p:sp>
      <p:sp>
        <p:nvSpPr>
          <p:cNvPr id="4" name="Text Placeholder 3">
            <a:extLst>
              <a:ext uri="{FF2B5EF4-FFF2-40B4-BE49-F238E27FC236}">
                <a16:creationId xmlns:a16="http://schemas.microsoft.com/office/drawing/2014/main" id="{35E379D2-1D48-4243-83FC-1DE0B7D3B596}"/>
              </a:ext>
            </a:extLst>
          </p:cNvPr>
          <p:cNvSpPr>
            <a:spLocks noGrp="1"/>
          </p:cNvSpPr>
          <p:nvPr>
            <p:ph type="body" idx="13"/>
          </p:nvPr>
        </p:nvSpPr>
        <p:spPr/>
        <p:txBody>
          <a:bodyPr/>
          <a:lstStyle/>
          <a:p>
            <a:r>
              <a:rPr lang="en-US" dirty="0" err="1"/>
              <a:t>Ouput</a:t>
            </a:r>
            <a:r>
              <a:rPr lang="en-US" dirty="0"/>
              <a:t> :</a:t>
            </a:r>
            <a:endParaRPr lang="en-ID" dirty="0"/>
          </a:p>
        </p:txBody>
      </p:sp>
      <p:sp>
        <p:nvSpPr>
          <p:cNvPr id="5" name="Title 4">
            <a:extLst>
              <a:ext uri="{FF2B5EF4-FFF2-40B4-BE49-F238E27FC236}">
                <a16:creationId xmlns:a16="http://schemas.microsoft.com/office/drawing/2014/main" id="{51BF3763-FCBB-46BB-9332-B5EE2417D138}"/>
              </a:ext>
            </a:extLst>
          </p:cNvPr>
          <p:cNvSpPr>
            <a:spLocks noGrp="1"/>
          </p:cNvSpPr>
          <p:nvPr>
            <p:ph type="title"/>
          </p:nvPr>
        </p:nvSpPr>
        <p:spPr/>
        <p:txBody>
          <a:bodyPr/>
          <a:lstStyle/>
          <a:p>
            <a:r>
              <a:rPr lang="en-US" dirty="0"/>
              <a:t>Java Break Statement in while loop</a:t>
            </a:r>
            <a:endParaRPr lang="en-ID" dirty="0"/>
          </a:p>
        </p:txBody>
      </p:sp>
      <p:pic>
        <p:nvPicPr>
          <p:cNvPr id="6" name="Picture 5">
            <a:extLst>
              <a:ext uri="{FF2B5EF4-FFF2-40B4-BE49-F238E27FC236}">
                <a16:creationId xmlns:a16="http://schemas.microsoft.com/office/drawing/2014/main" id="{4B110941-2DE8-41E3-BF02-652FF4EBB97C}"/>
              </a:ext>
            </a:extLst>
          </p:cNvPr>
          <p:cNvPicPr>
            <a:picLocks noChangeAspect="1"/>
          </p:cNvPicPr>
          <p:nvPr/>
        </p:nvPicPr>
        <p:blipFill>
          <a:blip r:embed="rId2"/>
          <a:stretch>
            <a:fillRect/>
          </a:stretch>
        </p:blipFill>
        <p:spPr>
          <a:xfrm>
            <a:off x="990600" y="971550"/>
            <a:ext cx="3173265" cy="2257900"/>
          </a:xfrm>
          <a:prstGeom prst="rect">
            <a:avLst/>
          </a:prstGeom>
        </p:spPr>
      </p:pic>
      <p:pic>
        <p:nvPicPr>
          <p:cNvPr id="7" name="Picture 6">
            <a:extLst>
              <a:ext uri="{FF2B5EF4-FFF2-40B4-BE49-F238E27FC236}">
                <a16:creationId xmlns:a16="http://schemas.microsoft.com/office/drawing/2014/main" id="{4D4FBF86-BE75-42F4-88DB-8EFFDC873B39}"/>
              </a:ext>
            </a:extLst>
          </p:cNvPr>
          <p:cNvPicPr>
            <a:picLocks noChangeAspect="1"/>
          </p:cNvPicPr>
          <p:nvPr/>
        </p:nvPicPr>
        <p:blipFill>
          <a:blip r:embed="rId3"/>
          <a:stretch>
            <a:fillRect/>
          </a:stretch>
        </p:blipFill>
        <p:spPr>
          <a:xfrm>
            <a:off x="5356858" y="1023117"/>
            <a:ext cx="2343150" cy="1219200"/>
          </a:xfrm>
          <a:prstGeom prst="rect">
            <a:avLst/>
          </a:prstGeom>
        </p:spPr>
      </p:pic>
    </p:spTree>
    <p:extLst>
      <p:ext uri="{BB962C8B-B14F-4D97-AF65-F5344CB8AC3E}">
        <p14:creationId xmlns:p14="http://schemas.microsoft.com/office/powerpoint/2010/main" val="139095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C99A33-40E2-416A-A4C8-1DB0074EF5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Text Placeholder 5">
            <a:extLst>
              <a:ext uri="{FF2B5EF4-FFF2-40B4-BE49-F238E27FC236}">
                <a16:creationId xmlns:a16="http://schemas.microsoft.com/office/drawing/2014/main" id="{0F49DB85-6A82-4219-B6F6-2961017C6EEA}"/>
              </a:ext>
            </a:extLst>
          </p:cNvPr>
          <p:cNvSpPr>
            <a:spLocks noGrp="1"/>
          </p:cNvSpPr>
          <p:nvPr>
            <p:ph type="body" idx="1"/>
          </p:nvPr>
        </p:nvSpPr>
        <p:spPr/>
        <p:txBody>
          <a:bodyPr/>
          <a:lstStyle/>
          <a:p>
            <a:pPr marL="76200" indent="0">
              <a:buNone/>
            </a:pPr>
            <a:r>
              <a:rPr lang="en-US" sz="1800" b="1" dirty="0"/>
              <a:t>Simple</a:t>
            </a:r>
            <a:endParaRPr lang="en-US" b="1" dirty="0"/>
          </a:p>
          <a:p>
            <a:r>
              <a:rPr lang="en-US" dirty="0"/>
              <a:t>Java is very easy to learn, and its syntax is simple, clean and easy to understand. According to Sun, Java language is a simple programming language because:</a:t>
            </a:r>
          </a:p>
          <a:p>
            <a:r>
              <a:rPr lang="en-US" dirty="0"/>
              <a:t>Java syntax is based on C++ (so easier for programmers to learn it after C++).</a:t>
            </a:r>
          </a:p>
          <a:p>
            <a:r>
              <a:rPr lang="en-US" dirty="0"/>
              <a:t>Java has removed many complicated and rarely-used features, for example, explicit pointers, operator overloading, etc.</a:t>
            </a:r>
          </a:p>
          <a:p>
            <a:r>
              <a:rPr lang="en-US" dirty="0"/>
              <a:t>There is no need to remove unreferenced objects because there is an Automatic Garbage Collection in Java.</a:t>
            </a:r>
          </a:p>
          <a:p>
            <a:endParaRPr lang="en-US" dirty="0"/>
          </a:p>
          <a:p>
            <a:endParaRPr lang="en-ID" dirty="0"/>
          </a:p>
        </p:txBody>
      </p:sp>
      <p:sp>
        <p:nvSpPr>
          <p:cNvPr id="5" name="Title 4">
            <a:extLst>
              <a:ext uri="{FF2B5EF4-FFF2-40B4-BE49-F238E27FC236}">
                <a16:creationId xmlns:a16="http://schemas.microsoft.com/office/drawing/2014/main" id="{D17E0D19-2BE8-4EF8-9F4B-B4B5F4B28182}"/>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1809302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5A71BD-A573-4D63-88A4-6A3570612A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90</a:t>
            </a:fld>
            <a:endParaRPr lang="en"/>
          </a:p>
        </p:txBody>
      </p:sp>
      <p:sp>
        <p:nvSpPr>
          <p:cNvPr id="3" name="Text Placeholder 2">
            <a:extLst>
              <a:ext uri="{FF2B5EF4-FFF2-40B4-BE49-F238E27FC236}">
                <a16:creationId xmlns:a16="http://schemas.microsoft.com/office/drawing/2014/main" id="{A255D952-FC51-45BA-AE00-E0580B24866D}"/>
              </a:ext>
            </a:extLst>
          </p:cNvPr>
          <p:cNvSpPr>
            <a:spLocks noGrp="1"/>
          </p:cNvSpPr>
          <p:nvPr>
            <p:ph type="body" idx="1"/>
          </p:nvPr>
        </p:nvSpPr>
        <p:spPr/>
        <p:txBody>
          <a:bodyPr/>
          <a:lstStyle/>
          <a:p>
            <a:r>
              <a:rPr lang="en-US" dirty="0"/>
              <a:t>Example :</a:t>
            </a:r>
          </a:p>
          <a:p>
            <a:endParaRPr lang="en-ID" dirty="0"/>
          </a:p>
        </p:txBody>
      </p:sp>
      <p:sp>
        <p:nvSpPr>
          <p:cNvPr id="4" name="Text Placeholder 3">
            <a:extLst>
              <a:ext uri="{FF2B5EF4-FFF2-40B4-BE49-F238E27FC236}">
                <a16:creationId xmlns:a16="http://schemas.microsoft.com/office/drawing/2014/main" id="{15D7F357-6C8B-4106-B263-7AA5EBCDDF0C}"/>
              </a:ext>
            </a:extLst>
          </p:cNvPr>
          <p:cNvSpPr>
            <a:spLocks noGrp="1"/>
          </p:cNvSpPr>
          <p:nvPr>
            <p:ph type="body" idx="13"/>
          </p:nvPr>
        </p:nvSpPr>
        <p:spPr/>
        <p:txBody>
          <a:bodyPr/>
          <a:lstStyle/>
          <a:p>
            <a:r>
              <a:rPr lang="en-US" dirty="0" err="1"/>
              <a:t>Ouput</a:t>
            </a:r>
            <a:r>
              <a:rPr lang="en-US" dirty="0"/>
              <a:t> :</a:t>
            </a:r>
            <a:endParaRPr lang="en-ID" dirty="0"/>
          </a:p>
        </p:txBody>
      </p:sp>
      <p:sp>
        <p:nvSpPr>
          <p:cNvPr id="5" name="Title 4">
            <a:extLst>
              <a:ext uri="{FF2B5EF4-FFF2-40B4-BE49-F238E27FC236}">
                <a16:creationId xmlns:a16="http://schemas.microsoft.com/office/drawing/2014/main" id="{1D296F34-A56B-4AA7-B130-688E38F9E6AE}"/>
              </a:ext>
            </a:extLst>
          </p:cNvPr>
          <p:cNvSpPr>
            <a:spLocks noGrp="1"/>
          </p:cNvSpPr>
          <p:nvPr>
            <p:ph type="title"/>
          </p:nvPr>
        </p:nvSpPr>
        <p:spPr/>
        <p:txBody>
          <a:bodyPr/>
          <a:lstStyle/>
          <a:p>
            <a:r>
              <a:rPr lang="en-US" dirty="0"/>
              <a:t>Java Break Statement in do-while loop</a:t>
            </a:r>
            <a:endParaRPr lang="en-ID" dirty="0"/>
          </a:p>
        </p:txBody>
      </p:sp>
      <p:pic>
        <p:nvPicPr>
          <p:cNvPr id="6" name="Picture 5">
            <a:extLst>
              <a:ext uri="{FF2B5EF4-FFF2-40B4-BE49-F238E27FC236}">
                <a16:creationId xmlns:a16="http://schemas.microsoft.com/office/drawing/2014/main" id="{F344D786-45BD-46BA-8DB6-B091936EA207}"/>
              </a:ext>
            </a:extLst>
          </p:cNvPr>
          <p:cNvPicPr>
            <a:picLocks noChangeAspect="1"/>
          </p:cNvPicPr>
          <p:nvPr/>
        </p:nvPicPr>
        <p:blipFill>
          <a:blip r:embed="rId2"/>
          <a:stretch>
            <a:fillRect/>
          </a:stretch>
        </p:blipFill>
        <p:spPr>
          <a:xfrm>
            <a:off x="770467" y="1047750"/>
            <a:ext cx="3810000" cy="2590800"/>
          </a:xfrm>
          <a:prstGeom prst="rect">
            <a:avLst/>
          </a:prstGeom>
        </p:spPr>
      </p:pic>
      <p:pic>
        <p:nvPicPr>
          <p:cNvPr id="7" name="Picture 6">
            <a:extLst>
              <a:ext uri="{FF2B5EF4-FFF2-40B4-BE49-F238E27FC236}">
                <a16:creationId xmlns:a16="http://schemas.microsoft.com/office/drawing/2014/main" id="{A04D9E96-21F1-4404-A77C-8FA2E3878C09}"/>
              </a:ext>
            </a:extLst>
          </p:cNvPr>
          <p:cNvPicPr>
            <a:picLocks noChangeAspect="1"/>
          </p:cNvPicPr>
          <p:nvPr/>
        </p:nvPicPr>
        <p:blipFill>
          <a:blip r:embed="rId3"/>
          <a:stretch>
            <a:fillRect/>
          </a:stretch>
        </p:blipFill>
        <p:spPr>
          <a:xfrm>
            <a:off x="5303425" y="1011767"/>
            <a:ext cx="2314575" cy="1228725"/>
          </a:xfrm>
          <a:prstGeom prst="rect">
            <a:avLst/>
          </a:prstGeom>
        </p:spPr>
      </p:pic>
    </p:spTree>
    <p:extLst>
      <p:ext uri="{BB962C8B-B14F-4D97-AF65-F5344CB8AC3E}">
        <p14:creationId xmlns:p14="http://schemas.microsoft.com/office/powerpoint/2010/main" val="41650290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 – Logic 01</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91</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10</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098037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7EE566-4747-4204-AB7A-C09C662FEFD3}"/>
              </a:ext>
            </a:extLst>
          </p:cNvPr>
          <p:cNvSpPr>
            <a:spLocks noGrp="1"/>
          </p:cNvSpPr>
          <p:nvPr>
            <p:ph type="title"/>
          </p:nvPr>
        </p:nvSpPr>
        <p:spPr/>
        <p:txBody>
          <a:bodyPr/>
          <a:lstStyle/>
          <a:p>
            <a:r>
              <a:rPr lang="en-US" dirty="0"/>
              <a:t>Case Study – Logic 01</a:t>
            </a:r>
            <a:endParaRPr lang="en-ID" dirty="0"/>
          </a:p>
        </p:txBody>
      </p:sp>
      <p:sp>
        <p:nvSpPr>
          <p:cNvPr id="4" name="Slide Number Placeholder 3">
            <a:extLst>
              <a:ext uri="{FF2B5EF4-FFF2-40B4-BE49-F238E27FC236}">
                <a16:creationId xmlns:a16="http://schemas.microsoft.com/office/drawing/2014/main" id="{A20F166B-F6E3-42AB-B38B-8AAD4F678E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92</a:t>
            </a:fld>
            <a:endParaRPr lang="en"/>
          </a:p>
        </p:txBody>
      </p:sp>
      <p:pic>
        <p:nvPicPr>
          <p:cNvPr id="7" name="Picture 6">
            <a:extLst>
              <a:ext uri="{FF2B5EF4-FFF2-40B4-BE49-F238E27FC236}">
                <a16:creationId xmlns:a16="http://schemas.microsoft.com/office/drawing/2014/main" id="{38BAFFE2-CB93-44FE-988F-92AF50A82523}"/>
              </a:ext>
            </a:extLst>
          </p:cNvPr>
          <p:cNvPicPr>
            <a:picLocks noChangeAspect="1"/>
          </p:cNvPicPr>
          <p:nvPr/>
        </p:nvPicPr>
        <p:blipFill>
          <a:blip r:embed="rId2"/>
          <a:stretch>
            <a:fillRect/>
          </a:stretch>
        </p:blipFill>
        <p:spPr>
          <a:xfrm>
            <a:off x="814274" y="1338280"/>
            <a:ext cx="4824525" cy="3477135"/>
          </a:xfrm>
          <a:prstGeom prst="rect">
            <a:avLst/>
          </a:prstGeom>
        </p:spPr>
      </p:pic>
    </p:spTree>
    <p:extLst>
      <p:ext uri="{BB962C8B-B14F-4D97-AF65-F5344CB8AC3E}">
        <p14:creationId xmlns:p14="http://schemas.microsoft.com/office/powerpoint/2010/main" val="17645110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58F399-A2A1-4FD8-B073-683750CEAD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93</a:t>
            </a:fld>
            <a:endParaRPr lang="en"/>
          </a:p>
        </p:txBody>
      </p:sp>
      <p:sp>
        <p:nvSpPr>
          <p:cNvPr id="3" name="Text Placeholder 2">
            <a:extLst>
              <a:ext uri="{FF2B5EF4-FFF2-40B4-BE49-F238E27FC236}">
                <a16:creationId xmlns:a16="http://schemas.microsoft.com/office/drawing/2014/main" id="{CDA6A533-3761-41F8-B76B-B5766395E3F3}"/>
              </a:ext>
            </a:extLst>
          </p:cNvPr>
          <p:cNvSpPr>
            <a:spLocks noGrp="1"/>
          </p:cNvSpPr>
          <p:nvPr>
            <p:ph type="body" idx="1"/>
          </p:nvPr>
        </p:nvSpPr>
        <p:spPr/>
        <p:txBody>
          <a:bodyPr/>
          <a:lstStyle/>
          <a:p>
            <a:r>
              <a:rPr lang="en-US" dirty="0"/>
              <a:t>Source Code :</a:t>
            </a:r>
            <a:endParaRPr lang="en-ID" dirty="0"/>
          </a:p>
        </p:txBody>
      </p:sp>
      <p:sp>
        <p:nvSpPr>
          <p:cNvPr id="6" name="Text Placeholder 5">
            <a:extLst>
              <a:ext uri="{FF2B5EF4-FFF2-40B4-BE49-F238E27FC236}">
                <a16:creationId xmlns:a16="http://schemas.microsoft.com/office/drawing/2014/main" id="{A04C1F7C-9ADB-46D0-A9AC-C7B5FAA7C000}"/>
              </a:ext>
            </a:extLst>
          </p:cNvPr>
          <p:cNvSpPr>
            <a:spLocks noGrp="1"/>
          </p:cNvSpPr>
          <p:nvPr>
            <p:ph type="body" idx="13"/>
          </p:nvPr>
        </p:nvSpPr>
        <p:spPr/>
        <p:txBody>
          <a:bodyPr/>
          <a:lstStyle/>
          <a:p>
            <a:r>
              <a:rPr lang="en-US" dirty="0"/>
              <a:t>Output :</a:t>
            </a:r>
          </a:p>
          <a:p>
            <a:endParaRPr lang="en-ID" dirty="0"/>
          </a:p>
        </p:txBody>
      </p:sp>
      <p:sp>
        <p:nvSpPr>
          <p:cNvPr id="2" name="Title 1">
            <a:extLst>
              <a:ext uri="{FF2B5EF4-FFF2-40B4-BE49-F238E27FC236}">
                <a16:creationId xmlns:a16="http://schemas.microsoft.com/office/drawing/2014/main" id="{73BB59E6-7BFE-4B75-A64C-FDBA13B23DE0}"/>
              </a:ext>
            </a:extLst>
          </p:cNvPr>
          <p:cNvSpPr>
            <a:spLocks noGrp="1"/>
          </p:cNvSpPr>
          <p:nvPr>
            <p:ph type="title"/>
          </p:nvPr>
        </p:nvSpPr>
        <p:spPr/>
        <p:txBody>
          <a:bodyPr/>
          <a:lstStyle/>
          <a:p>
            <a:r>
              <a:rPr lang="en-US" dirty="0"/>
              <a:t>Logic 01 </a:t>
            </a:r>
            <a:r>
              <a:rPr lang="en-US" dirty="0" err="1"/>
              <a:t>Soal</a:t>
            </a:r>
            <a:r>
              <a:rPr lang="en-US" dirty="0"/>
              <a:t> 01</a:t>
            </a:r>
            <a:endParaRPr lang="en-ID" dirty="0"/>
          </a:p>
        </p:txBody>
      </p:sp>
      <p:pic>
        <p:nvPicPr>
          <p:cNvPr id="7" name="Picture 6">
            <a:extLst>
              <a:ext uri="{FF2B5EF4-FFF2-40B4-BE49-F238E27FC236}">
                <a16:creationId xmlns:a16="http://schemas.microsoft.com/office/drawing/2014/main" id="{D46EC2FC-ED6E-4375-8DFE-BD93ED58F232}"/>
              </a:ext>
            </a:extLst>
          </p:cNvPr>
          <p:cNvPicPr>
            <a:picLocks noChangeAspect="1"/>
          </p:cNvPicPr>
          <p:nvPr/>
        </p:nvPicPr>
        <p:blipFill>
          <a:blip r:embed="rId2"/>
          <a:stretch>
            <a:fillRect/>
          </a:stretch>
        </p:blipFill>
        <p:spPr>
          <a:xfrm>
            <a:off x="609830" y="1013882"/>
            <a:ext cx="3732358" cy="3436139"/>
          </a:xfrm>
          <a:prstGeom prst="rect">
            <a:avLst/>
          </a:prstGeom>
        </p:spPr>
      </p:pic>
      <p:pic>
        <p:nvPicPr>
          <p:cNvPr id="8" name="Picture 7">
            <a:extLst>
              <a:ext uri="{FF2B5EF4-FFF2-40B4-BE49-F238E27FC236}">
                <a16:creationId xmlns:a16="http://schemas.microsoft.com/office/drawing/2014/main" id="{1E05CE18-41E9-46CF-8620-2DAFBAED5AE0}"/>
              </a:ext>
            </a:extLst>
          </p:cNvPr>
          <p:cNvPicPr>
            <a:picLocks noChangeAspect="1"/>
          </p:cNvPicPr>
          <p:nvPr/>
        </p:nvPicPr>
        <p:blipFill>
          <a:blip r:embed="rId3"/>
          <a:stretch>
            <a:fillRect/>
          </a:stretch>
        </p:blipFill>
        <p:spPr>
          <a:xfrm>
            <a:off x="5325110" y="1013882"/>
            <a:ext cx="2381250" cy="1047750"/>
          </a:xfrm>
          <a:prstGeom prst="rect">
            <a:avLst/>
          </a:prstGeom>
        </p:spPr>
      </p:pic>
    </p:spTree>
    <p:extLst>
      <p:ext uri="{BB962C8B-B14F-4D97-AF65-F5344CB8AC3E}">
        <p14:creationId xmlns:p14="http://schemas.microsoft.com/office/powerpoint/2010/main" val="7633961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58F399-A2A1-4FD8-B073-683750CEAD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94</a:t>
            </a:fld>
            <a:endParaRPr lang="en"/>
          </a:p>
        </p:txBody>
      </p:sp>
      <p:sp>
        <p:nvSpPr>
          <p:cNvPr id="3" name="Text Placeholder 2">
            <a:extLst>
              <a:ext uri="{FF2B5EF4-FFF2-40B4-BE49-F238E27FC236}">
                <a16:creationId xmlns:a16="http://schemas.microsoft.com/office/drawing/2014/main" id="{CDA6A533-3761-41F8-B76B-B5766395E3F3}"/>
              </a:ext>
            </a:extLst>
          </p:cNvPr>
          <p:cNvSpPr>
            <a:spLocks noGrp="1"/>
          </p:cNvSpPr>
          <p:nvPr>
            <p:ph type="body" idx="1"/>
          </p:nvPr>
        </p:nvSpPr>
        <p:spPr/>
        <p:txBody>
          <a:bodyPr/>
          <a:lstStyle/>
          <a:p>
            <a:r>
              <a:rPr lang="en-US" dirty="0"/>
              <a:t>Source Code :</a:t>
            </a:r>
            <a:endParaRPr lang="en-ID" dirty="0"/>
          </a:p>
        </p:txBody>
      </p:sp>
      <p:sp>
        <p:nvSpPr>
          <p:cNvPr id="6" name="Text Placeholder 5">
            <a:extLst>
              <a:ext uri="{FF2B5EF4-FFF2-40B4-BE49-F238E27FC236}">
                <a16:creationId xmlns:a16="http://schemas.microsoft.com/office/drawing/2014/main" id="{A04C1F7C-9ADB-46D0-A9AC-C7B5FAA7C000}"/>
              </a:ext>
            </a:extLst>
          </p:cNvPr>
          <p:cNvSpPr>
            <a:spLocks noGrp="1"/>
          </p:cNvSpPr>
          <p:nvPr>
            <p:ph type="body" idx="13"/>
          </p:nvPr>
        </p:nvSpPr>
        <p:spPr/>
        <p:txBody>
          <a:bodyPr/>
          <a:lstStyle/>
          <a:p>
            <a:r>
              <a:rPr lang="en-US" dirty="0"/>
              <a:t>Output :</a:t>
            </a:r>
          </a:p>
          <a:p>
            <a:endParaRPr lang="en-ID" dirty="0"/>
          </a:p>
        </p:txBody>
      </p:sp>
      <p:sp>
        <p:nvSpPr>
          <p:cNvPr id="2" name="Title 1">
            <a:extLst>
              <a:ext uri="{FF2B5EF4-FFF2-40B4-BE49-F238E27FC236}">
                <a16:creationId xmlns:a16="http://schemas.microsoft.com/office/drawing/2014/main" id="{73BB59E6-7BFE-4B75-A64C-FDBA13B23DE0}"/>
              </a:ext>
            </a:extLst>
          </p:cNvPr>
          <p:cNvSpPr>
            <a:spLocks noGrp="1"/>
          </p:cNvSpPr>
          <p:nvPr>
            <p:ph type="title"/>
          </p:nvPr>
        </p:nvSpPr>
        <p:spPr/>
        <p:txBody>
          <a:bodyPr/>
          <a:lstStyle/>
          <a:p>
            <a:r>
              <a:rPr lang="en-US" dirty="0"/>
              <a:t>Logic 01 </a:t>
            </a:r>
            <a:r>
              <a:rPr lang="en-US" dirty="0" err="1"/>
              <a:t>Soal</a:t>
            </a:r>
            <a:r>
              <a:rPr lang="en-US" dirty="0"/>
              <a:t> 02</a:t>
            </a:r>
            <a:endParaRPr lang="en-ID" dirty="0"/>
          </a:p>
        </p:txBody>
      </p:sp>
      <p:pic>
        <p:nvPicPr>
          <p:cNvPr id="10" name="Picture 9">
            <a:extLst>
              <a:ext uri="{FF2B5EF4-FFF2-40B4-BE49-F238E27FC236}">
                <a16:creationId xmlns:a16="http://schemas.microsoft.com/office/drawing/2014/main" id="{9659670A-B93F-41C1-B458-9FC6D88AB164}"/>
              </a:ext>
            </a:extLst>
          </p:cNvPr>
          <p:cNvPicPr>
            <a:picLocks noChangeAspect="1"/>
          </p:cNvPicPr>
          <p:nvPr/>
        </p:nvPicPr>
        <p:blipFill>
          <a:blip r:embed="rId2"/>
          <a:stretch>
            <a:fillRect/>
          </a:stretch>
        </p:blipFill>
        <p:spPr>
          <a:xfrm>
            <a:off x="645709" y="1009649"/>
            <a:ext cx="3928350" cy="3626851"/>
          </a:xfrm>
          <a:prstGeom prst="rect">
            <a:avLst/>
          </a:prstGeom>
        </p:spPr>
      </p:pic>
      <p:pic>
        <p:nvPicPr>
          <p:cNvPr id="11" name="Picture 10">
            <a:extLst>
              <a:ext uri="{FF2B5EF4-FFF2-40B4-BE49-F238E27FC236}">
                <a16:creationId xmlns:a16="http://schemas.microsoft.com/office/drawing/2014/main" id="{764F7330-CAD2-480A-A006-E529440071F6}"/>
              </a:ext>
            </a:extLst>
          </p:cNvPr>
          <p:cNvPicPr>
            <a:picLocks noChangeAspect="1"/>
          </p:cNvPicPr>
          <p:nvPr/>
        </p:nvPicPr>
        <p:blipFill>
          <a:blip r:embed="rId3"/>
          <a:stretch>
            <a:fillRect/>
          </a:stretch>
        </p:blipFill>
        <p:spPr>
          <a:xfrm>
            <a:off x="5334001" y="1032932"/>
            <a:ext cx="2284000" cy="913600"/>
          </a:xfrm>
          <a:prstGeom prst="rect">
            <a:avLst/>
          </a:prstGeom>
        </p:spPr>
      </p:pic>
    </p:spTree>
    <p:extLst>
      <p:ext uri="{BB962C8B-B14F-4D97-AF65-F5344CB8AC3E}">
        <p14:creationId xmlns:p14="http://schemas.microsoft.com/office/powerpoint/2010/main" val="16361106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95</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a:solidFill>
                  <a:srgbClr val="FF9800"/>
                </a:solidFill>
              </a:rPr>
              <a:t>GOOD LUCK!</a:t>
            </a:r>
            <a:endParaRPr lang="en-ID" sz="6000" dirty="0">
              <a:solidFill>
                <a:srgbClr val="FF9800"/>
              </a:solidFill>
            </a:endParaRP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96</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7551</TotalTime>
  <Words>4796</Words>
  <Application>Microsoft Office PowerPoint</Application>
  <PresentationFormat>On-screen Show (16:9)</PresentationFormat>
  <Paragraphs>521</Paragraphs>
  <Slides>96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96</vt:i4>
      </vt:variant>
    </vt:vector>
  </HeadingPairs>
  <TitlesOfParts>
    <vt:vector size="103" baseType="lpstr">
      <vt:lpstr>Courier New</vt:lpstr>
      <vt:lpstr>Wingdings</vt:lpstr>
      <vt:lpstr>Roboto Condensed Light</vt:lpstr>
      <vt:lpstr>Arvo</vt:lpstr>
      <vt:lpstr>Roboto Condensed</vt:lpstr>
      <vt:lpstr>Arial</vt:lpstr>
      <vt:lpstr>Salerio template</vt:lpstr>
      <vt:lpstr>Java – Logic Day 01</vt:lpstr>
      <vt:lpstr>Day 01</vt:lpstr>
      <vt:lpstr>What is Java</vt:lpstr>
      <vt:lpstr>Application</vt:lpstr>
      <vt:lpstr>Types of Java Applications</vt:lpstr>
      <vt:lpstr>Java Platforms / Editions</vt:lpstr>
      <vt:lpstr>Day 01</vt:lpstr>
      <vt:lpstr>Features of Java</vt:lpstr>
      <vt:lpstr>Feature Of Java</vt:lpstr>
      <vt:lpstr>Feature Of Java</vt:lpstr>
      <vt:lpstr>Feature Of Java</vt:lpstr>
      <vt:lpstr>Feature Of Java</vt:lpstr>
      <vt:lpstr>Feature Of Java</vt:lpstr>
      <vt:lpstr>Feature Of Java</vt:lpstr>
      <vt:lpstr>Feature Of Java</vt:lpstr>
      <vt:lpstr>Feature Of Java</vt:lpstr>
      <vt:lpstr>Feature Of Java</vt:lpstr>
      <vt:lpstr>Day 01</vt:lpstr>
      <vt:lpstr>JVM</vt:lpstr>
      <vt:lpstr>JRE</vt:lpstr>
      <vt:lpstr>JDK</vt:lpstr>
      <vt:lpstr>Day 01</vt:lpstr>
      <vt:lpstr>Create New Project</vt:lpstr>
      <vt:lpstr>Create New Project</vt:lpstr>
      <vt:lpstr>Create New Project</vt:lpstr>
      <vt:lpstr>New Package</vt:lpstr>
      <vt:lpstr>Create New Class</vt:lpstr>
      <vt:lpstr>Create New Class</vt:lpstr>
      <vt:lpstr>Create Hello World</vt:lpstr>
      <vt:lpstr>Day 01</vt:lpstr>
      <vt:lpstr>Java – Basic Syntax</vt:lpstr>
      <vt:lpstr>Java – Identifier </vt:lpstr>
      <vt:lpstr>Java - Keyword</vt:lpstr>
      <vt:lpstr>Java - Keyword</vt:lpstr>
      <vt:lpstr>Java - Keyword</vt:lpstr>
      <vt:lpstr>Java - Keyword</vt:lpstr>
      <vt:lpstr>Java - Keyword</vt:lpstr>
      <vt:lpstr>Java - Keyword</vt:lpstr>
      <vt:lpstr>Java - Comment</vt:lpstr>
      <vt:lpstr>Day 01</vt:lpstr>
      <vt:lpstr>Variable</vt:lpstr>
      <vt:lpstr>Types of Variables</vt:lpstr>
      <vt:lpstr>Types of Variables</vt:lpstr>
      <vt:lpstr>Types of Variables</vt:lpstr>
      <vt:lpstr>Day 01</vt:lpstr>
      <vt:lpstr>Data Type in Java</vt:lpstr>
      <vt:lpstr>Java Primitive Data Types</vt:lpstr>
      <vt:lpstr>Java Primitive Data Types</vt:lpstr>
      <vt:lpstr>Java Primitive Data Types</vt:lpstr>
      <vt:lpstr>Java Primitive Data Types</vt:lpstr>
      <vt:lpstr>Java Primitive Data Types</vt:lpstr>
      <vt:lpstr>Java Reference Data Type</vt:lpstr>
      <vt:lpstr>Day 01</vt:lpstr>
      <vt:lpstr>Java Operator</vt:lpstr>
      <vt:lpstr>The Arithmetic Operators</vt:lpstr>
      <vt:lpstr>The Arithmetic Operators</vt:lpstr>
      <vt:lpstr>The Relational Operators</vt:lpstr>
      <vt:lpstr>The Relational Operators</vt:lpstr>
      <vt:lpstr>The Bitwise Operators</vt:lpstr>
      <vt:lpstr>The Bitwise Operators</vt:lpstr>
      <vt:lpstr>The Bitwise Operators</vt:lpstr>
      <vt:lpstr>The Logical Operators</vt:lpstr>
      <vt:lpstr>The Logical Operators</vt:lpstr>
      <vt:lpstr>The Assignment Operators</vt:lpstr>
      <vt:lpstr>The Assignment Operators</vt:lpstr>
      <vt:lpstr>Precedence of Java Operators</vt:lpstr>
      <vt:lpstr>Precedence of Java Operators</vt:lpstr>
      <vt:lpstr>Day 01</vt:lpstr>
      <vt:lpstr>Java - Loop</vt:lpstr>
      <vt:lpstr>For Loop vs While Loop vs Do While Loop</vt:lpstr>
      <vt:lpstr>Java For Loop</vt:lpstr>
      <vt:lpstr>Java Simple For Loop</vt:lpstr>
      <vt:lpstr>Java Simple For Loop</vt:lpstr>
      <vt:lpstr>Java for-each Loop</vt:lpstr>
      <vt:lpstr>Java for-each Loop</vt:lpstr>
      <vt:lpstr>Java Labeled For Loop</vt:lpstr>
      <vt:lpstr>Java Labeled For Loop</vt:lpstr>
      <vt:lpstr>Java Labeled For Loop</vt:lpstr>
      <vt:lpstr>Java Infinitive For Loop</vt:lpstr>
      <vt:lpstr>Java While Loop</vt:lpstr>
      <vt:lpstr>Java While Loop</vt:lpstr>
      <vt:lpstr>Java Infinitive While Loop</vt:lpstr>
      <vt:lpstr>Java do-while Loop</vt:lpstr>
      <vt:lpstr>Java Infinitive do-while Loop</vt:lpstr>
      <vt:lpstr>Java Break Statement</vt:lpstr>
      <vt:lpstr>Java Break Statement</vt:lpstr>
      <vt:lpstr>Java Break Statement with Inner Loop</vt:lpstr>
      <vt:lpstr>Java Break Statement with Labeled For Loop</vt:lpstr>
      <vt:lpstr>Java Break Statement in while loop</vt:lpstr>
      <vt:lpstr>Java Break Statement in do-while loop</vt:lpstr>
      <vt:lpstr>Day 01</vt:lpstr>
      <vt:lpstr>Case Study – Logic 01</vt:lpstr>
      <vt:lpstr>Logic 01 Soal 01</vt:lpstr>
      <vt:lpstr>Logic 01 Soal 02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710</cp:revision>
  <dcterms:modified xsi:type="dcterms:W3CDTF">2019-04-30T06:41:05Z</dcterms:modified>
</cp:coreProperties>
</file>