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4"/>
  </p:notesMasterIdLst>
  <p:sldIdLst>
    <p:sldId id="256" r:id="rId2"/>
    <p:sldId id="285" r:id="rId3"/>
    <p:sldId id="286" r:id="rId4"/>
    <p:sldId id="303" r:id="rId5"/>
    <p:sldId id="341" r:id="rId6"/>
    <p:sldId id="342" r:id="rId7"/>
    <p:sldId id="343" r:id="rId8"/>
    <p:sldId id="344" r:id="rId9"/>
    <p:sldId id="345" r:id="rId10"/>
    <p:sldId id="352" r:id="rId11"/>
    <p:sldId id="354" r:id="rId12"/>
    <p:sldId id="355" r:id="rId13"/>
    <p:sldId id="353" r:id="rId14"/>
    <p:sldId id="356" r:id="rId15"/>
    <p:sldId id="357" r:id="rId16"/>
    <p:sldId id="358" r:id="rId17"/>
    <p:sldId id="359" r:id="rId18"/>
    <p:sldId id="360" r:id="rId19"/>
    <p:sldId id="361" r:id="rId20"/>
    <p:sldId id="340" r:id="rId21"/>
    <p:sldId id="337" r:id="rId22"/>
    <p:sldId id="336" r:id="rId23"/>
  </p:sldIdLst>
  <p:sldSz cx="9144000" cy="5143500" type="screen16x9"/>
  <p:notesSz cx="6858000" cy="9144000"/>
  <p:embeddedFontLst>
    <p:embeddedFont>
      <p:font typeface="Arvo" panose="020B0604020202020204" charset="0"/>
      <p:regular r:id="rId25"/>
      <p:bold r:id="rId26"/>
      <p:italic r:id="rId27"/>
      <p:boldItalic r:id="rId28"/>
    </p:embeddedFont>
    <p:embeddedFont>
      <p:font typeface="Roboto Condensed" panose="020B0604020202020204" charset="0"/>
      <p:regular r:id="rId29"/>
      <p:bold r:id="rId30"/>
      <p:italic r:id="rId31"/>
      <p:boldItalic r:id="rId32"/>
    </p:embeddedFont>
    <p:embeddedFont>
      <p:font typeface="Roboto Condensed Light"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0AA214-FA48-4AD7-9DFC-DEE107CAFA56}">
  <a:tblStyle styleId="{380AA214-FA48-4AD7-9DFC-DEE107CAFA5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3" d="100"/>
          <a:sy n="113" d="100"/>
        </p:scale>
        <p:origin x="74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875241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6585639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8"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t>Java – Logic</a:t>
            </a:r>
            <a:br>
              <a:rPr lang="en-ID" dirty="0"/>
            </a:br>
            <a:r>
              <a:rPr lang="en-ID" dirty="0"/>
              <a:t>Day 04</a:t>
            </a:r>
            <a:endParaRPr dirty="0"/>
          </a:p>
        </p:txBody>
      </p:sp>
      <p:grpSp>
        <p:nvGrpSpPr>
          <p:cNvPr id="2" name="Group 1"/>
          <p:cNvGrpSpPr/>
          <p:nvPr/>
        </p:nvGrpSpPr>
        <p:grpSpPr>
          <a:xfrm>
            <a:off x="6628695" y="2805050"/>
            <a:ext cx="2407686" cy="1831883"/>
            <a:chOff x="6628695" y="2805050"/>
            <a:chExt cx="2407686" cy="1831883"/>
          </a:xfrm>
        </p:grpSpPr>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628695" y="2805050"/>
              <a:ext cx="1296104" cy="1831883"/>
            </a:xfrm>
            <a:prstGeom prst="rect">
              <a:avLst/>
            </a:prstGeom>
          </p:spPr>
        </p:pic>
        <p:pic>
          <p:nvPicPr>
            <p:cNvPr id="4" name="Picture 3"/>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000294" y="3271651"/>
              <a:ext cx="1036087" cy="908082"/>
            </a:xfrm>
            <a:prstGeom prst="rect">
              <a:avLst/>
            </a:prstGeom>
          </p:spPr>
        </p:pic>
      </p:grpSp>
      <p:sp>
        <p:nvSpPr>
          <p:cNvPr id="5" name="TextBox 4"/>
          <p:cNvSpPr txBox="1"/>
          <p:nvPr/>
        </p:nvSpPr>
        <p:spPr>
          <a:xfrm>
            <a:off x="8229600" y="4781550"/>
            <a:ext cx="870751" cy="369332"/>
          </a:xfrm>
          <a:prstGeom prst="rect">
            <a:avLst/>
          </a:prstGeom>
          <a:noFill/>
        </p:spPr>
        <p:txBody>
          <a:bodyPr wrap="none" rtlCol="0">
            <a:spAutoFit/>
          </a:bodyPr>
          <a:lstStyle/>
          <a:p>
            <a:r>
              <a:rPr lang="en-US" sz="1800" dirty="0">
                <a:solidFill>
                  <a:schemeClr val="tx2">
                    <a:lumMod val="50000"/>
                  </a:schemeClr>
                </a:solidFill>
                <a:latin typeface="Roboto Condensed" panose="020B0604020202020204" charset="0"/>
                <a:ea typeface="Roboto Condensed" panose="020B0604020202020204" charset="0"/>
              </a:rPr>
              <a:t>Ver. 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72A3A-64B8-4266-A4C5-8050BDE48489}"/>
              </a:ext>
            </a:extLst>
          </p:cNvPr>
          <p:cNvSpPr>
            <a:spLocks noGrp="1"/>
          </p:cNvSpPr>
          <p:nvPr>
            <p:ph type="title"/>
          </p:nvPr>
        </p:nvSpPr>
        <p:spPr/>
        <p:txBody>
          <a:bodyPr/>
          <a:lstStyle/>
          <a:p>
            <a:r>
              <a:rPr lang="en-US" dirty="0"/>
              <a:t>Exceptions Method</a:t>
            </a:r>
            <a:endParaRPr lang="en-ID" dirty="0"/>
          </a:p>
        </p:txBody>
      </p:sp>
      <p:sp>
        <p:nvSpPr>
          <p:cNvPr id="3" name="Text Placeholder 2">
            <a:extLst>
              <a:ext uri="{FF2B5EF4-FFF2-40B4-BE49-F238E27FC236}">
                <a16:creationId xmlns:a16="http://schemas.microsoft.com/office/drawing/2014/main" id="{2B043DCC-2D17-476E-97A8-C722DEB273E2}"/>
              </a:ext>
            </a:extLst>
          </p:cNvPr>
          <p:cNvSpPr>
            <a:spLocks noGrp="1"/>
          </p:cNvSpPr>
          <p:nvPr>
            <p:ph type="body" idx="1"/>
          </p:nvPr>
        </p:nvSpPr>
        <p:spPr/>
        <p:txBody>
          <a:bodyPr anchor="t"/>
          <a:lstStyle/>
          <a:p>
            <a:r>
              <a:rPr lang="en-US" sz="1600" b="1" dirty="0"/>
              <a:t>public String </a:t>
            </a:r>
            <a:r>
              <a:rPr lang="en-US" sz="1600" b="1" dirty="0" err="1"/>
              <a:t>getMessage</a:t>
            </a:r>
            <a:r>
              <a:rPr lang="en-US" sz="1600" b="1" dirty="0"/>
              <a:t>()</a:t>
            </a:r>
          </a:p>
          <a:p>
            <a:pPr marL="76200" indent="0">
              <a:buNone/>
            </a:pPr>
            <a:r>
              <a:rPr lang="en-US" sz="1600" dirty="0"/>
              <a:t>Returns a detailed message about the exception that has occurred. This message is initialized in the Throwable constructor.</a:t>
            </a:r>
          </a:p>
          <a:p>
            <a:r>
              <a:rPr lang="en-US" sz="1600" b="1" dirty="0"/>
              <a:t>public Throwable </a:t>
            </a:r>
            <a:r>
              <a:rPr lang="en-US" sz="1600" b="1" dirty="0" err="1"/>
              <a:t>getCause</a:t>
            </a:r>
            <a:r>
              <a:rPr lang="en-US" sz="1600" b="1" dirty="0"/>
              <a:t>()</a:t>
            </a:r>
          </a:p>
          <a:p>
            <a:pPr marL="76200" indent="0">
              <a:buNone/>
            </a:pPr>
            <a:r>
              <a:rPr lang="en-US" sz="1600" dirty="0"/>
              <a:t>Returns the cause of the exception as represented by a Throwable object</a:t>
            </a:r>
            <a:endParaRPr lang="en-US" sz="1600" b="1" dirty="0"/>
          </a:p>
          <a:p>
            <a:r>
              <a:rPr lang="en-US" sz="1600" b="1" dirty="0"/>
              <a:t>public String </a:t>
            </a:r>
            <a:r>
              <a:rPr lang="en-US" sz="1600" b="1" dirty="0" err="1"/>
              <a:t>toString</a:t>
            </a:r>
            <a:r>
              <a:rPr lang="en-US" sz="1600" b="1" dirty="0"/>
              <a:t>()</a:t>
            </a:r>
          </a:p>
          <a:p>
            <a:pPr marL="76200" indent="0">
              <a:buNone/>
            </a:pPr>
            <a:r>
              <a:rPr lang="en-US" sz="1600" dirty="0"/>
              <a:t>Returns the name of the class concatenated with the result of </a:t>
            </a:r>
            <a:r>
              <a:rPr lang="en-US" sz="1600" dirty="0" err="1"/>
              <a:t>getMessage</a:t>
            </a:r>
            <a:r>
              <a:rPr lang="en-US" sz="1600" dirty="0"/>
              <a:t>().</a:t>
            </a:r>
          </a:p>
          <a:p>
            <a:r>
              <a:rPr lang="en-US" sz="1600" b="1" dirty="0"/>
              <a:t>public void </a:t>
            </a:r>
            <a:r>
              <a:rPr lang="en-US" sz="1600" b="1" dirty="0" err="1"/>
              <a:t>printStackTrace</a:t>
            </a:r>
            <a:r>
              <a:rPr lang="en-US" sz="1600" b="1" dirty="0"/>
              <a:t>()</a:t>
            </a:r>
          </a:p>
          <a:p>
            <a:pPr marL="76200" indent="0">
              <a:buNone/>
            </a:pPr>
            <a:r>
              <a:rPr lang="en-US" sz="1600" dirty="0"/>
              <a:t>Prints the result of </a:t>
            </a:r>
            <a:r>
              <a:rPr lang="en-US" sz="1600" dirty="0" err="1"/>
              <a:t>toString</a:t>
            </a:r>
            <a:r>
              <a:rPr lang="en-US" sz="1600" dirty="0"/>
              <a:t>() along with the stack trace to </a:t>
            </a:r>
            <a:r>
              <a:rPr lang="en-US" sz="1600" dirty="0" err="1"/>
              <a:t>System.err</a:t>
            </a:r>
            <a:r>
              <a:rPr lang="en-US" sz="1600" dirty="0"/>
              <a:t>, the error output stream.</a:t>
            </a:r>
          </a:p>
          <a:p>
            <a:pPr marL="76200" indent="0">
              <a:buNone/>
            </a:pPr>
            <a:endParaRPr lang="en-ID" sz="1600" dirty="0"/>
          </a:p>
        </p:txBody>
      </p:sp>
      <p:sp>
        <p:nvSpPr>
          <p:cNvPr id="4" name="Slide Number Placeholder 3">
            <a:extLst>
              <a:ext uri="{FF2B5EF4-FFF2-40B4-BE49-F238E27FC236}">
                <a16:creationId xmlns:a16="http://schemas.microsoft.com/office/drawing/2014/main" id="{A00D2820-D007-4F40-B239-38DC4081904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4031654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72A3A-64B8-4266-A4C5-8050BDE48489}"/>
              </a:ext>
            </a:extLst>
          </p:cNvPr>
          <p:cNvSpPr>
            <a:spLocks noGrp="1"/>
          </p:cNvSpPr>
          <p:nvPr>
            <p:ph type="title"/>
          </p:nvPr>
        </p:nvSpPr>
        <p:spPr/>
        <p:txBody>
          <a:bodyPr/>
          <a:lstStyle/>
          <a:p>
            <a:r>
              <a:rPr lang="en-US" dirty="0"/>
              <a:t>Exceptions Method</a:t>
            </a:r>
            <a:endParaRPr lang="en-ID" dirty="0"/>
          </a:p>
        </p:txBody>
      </p:sp>
      <p:sp>
        <p:nvSpPr>
          <p:cNvPr id="3" name="Text Placeholder 2">
            <a:extLst>
              <a:ext uri="{FF2B5EF4-FFF2-40B4-BE49-F238E27FC236}">
                <a16:creationId xmlns:a16="http://schemas.microsoft.com/office/drawing/2014/main" id="{2B043DCC-2D17-476E-97A8-C722DEB273E2}"/>
              </a:ext>
            </a:extLst>
          </p:cNvPr>
          <p:cNvSpPr>
            <a:spLocks noGrp="1"/>
          </p:cNvSpPr>
          <p:nvPr>
            <p:ph type="body" idx="1"/>
          </p:nvPr>
        </p:nvSpPr>
        <p:spPr/>
        <p:txBody>
          <a:bodyPr anchor="t"/>
          <a:lstStyle/>
          <a:p>
            <a:r>
              <a:rPr lang="en-US" sz="1600" b="1" dirty="0"/>
              <a:t>public </a:t>
            </a:r>
            <a:r>
              <a:rPr lang="en-US" sz="1600" b="1" dirty="0" err="1"/>
              <a:t>StackTraceElement</a:t>
            </a:r>
            <a:r>
              <a:rPr lang="en-US" sz="1600" b="1" dirty="0"/>
              <a:t> [] </a:t>
            </a:r>
            <a:r>
              <a:rPr lang="en-US" sz="1600" b="1" dirty="0" err="1"/>
              <a:t>getStackTrace</a:t>
            </a:r>
            <a:r>
              <a:rPr lang="en-US" sz="1600" b="1" dirty="0"/>
              <a:t>()</a:t>
            </a:r>
          </a:p>
          <a:p>
            <a:pPr marL="76200" indent="0">
              <a:buNone/>
            </a:pPr>
            <a:r>
              <a:rPr lang="en-US" sz="1600" dirty="0"/>
              <a:t>Returns an array containing each element on the stack trace. The element at index 0 represents the top of the call stack, and the last element in the array represents the method at the bottom of the call stack..</a:t>
            </a:r>
          </a:p>
          <a:p>
            <a:r>
              <a:rPr lang="en-US" sz="1600" b="1" dirty="0"/>
              <a:t>public Throwable </a:t>
            </a:r>
            <a:r>
              <a:rPr lang="en-US" sz="1600" b="1" dirty="0" err="1"/>
              <a:t>fillInStackTrace</a:t>
            </a:r>
            <a:r>
              <a:rPr lang="en-US" sz="1600" b="1" dirty="0"/>
              <a:t>()</a:t>
            </a:r>
          </a:p>
          <a:p>
            <a:pPr marL="76200" indent="0">
              <a:buNone/>
            </a:pPr>
            <a:r>
              <a:rPr lang="en-US" sz="1600" dirty="0"/>
              <a:t>Fills the stack trace of this Throwable object with the current stack trace, adding to any previous information in the stack trace.</a:t>
            </a:r>
          </a:p>
          <a:p>
            <a:pPr marL="76200" indent="0">
              <a:buNone/>
            </a:pPr>
            <a:endParaRPr lang="en-ID" sz="1600" dirty="0"/>
          </a:p>
        </p:txBody>
      </p:sp>
      <p:sp>
        <p:nvSpPr>
          <p:cNvPr id="4" name="Slide Number Placeholder 3">
            <a:extLst>
              <a:ext uri="{FF2B5EF4-FFF2-40B4-BE49-F238E27FC236}">
                <a16:creationId xmlns:a16="http://schemas.microsoft.com/office/drawing/2014/main" id="{A00D2820-D007-4F40-B239-38DC4081904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2749845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04</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Try Catch Block</a:t>
            </a:r>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3</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66051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347A9-CF0F-46D3-B0CC-F8DBFDE0CCC4}"/>
              </a:ext>
            </a:extLst>
          </p:cNvPr>
          <p:cNvSpPr>
            <a:spLocks noGrp="1"/>
          </p:cNvSpPr>
          <p:nvPr>
            <p:ph type="title"/>
          </p:nvPr>
        </p:nvSpPr>
        <p:spPr/>
        <p:txBody>
          <a:bodyPr/>
          <a:lstStyle/>
          <a:p>
            <a:r>
              <a:rPr lang="en-ID" dirty="0"/>
              <a:t>Catching Exceptions</a:t>
            </a:r>
          </a:p>
        </p:txBody>
      </p:sp>
      <p:sp>
        <p:nvSpPr>
          <p:cNvPr id="3" name="Text Placeholder 2">
            <a:extLst>
              <a:ext uri="{FF2B5EF4-FFF2-40B4-BE49-F238E27FC236}">
                <a16:creationId xmlns:a16="http://schemas.microsoft.com/office/drawing/2014/main" id="{864E4E31-5DF0-4B17-A79D-22733FB849B0}"/>
              </a:ext>
            </a:extLst>
          </p:cNvPr>
          <p:cNvSpPr>
            <a:spLocks noGrp="1"/>
          </p:cNvSpPr>
          <p:nvPr>
            <p:ph type="body" idx="1"/>
          </p:nvPr>
        </p:nvSpPr>
        <p:spPr/>
        <p:txBody>
          <a:bodyPr anchor="t"/>
          <a:lstStyle/>
          <a:p>
            <a:r>
              <a:rPr lang="en-US" sz="1600" dirty="0"/>
              <a:t>A method catches an exception using a combination of the </a:t>
            </a:r>
            <a:r>
              <a:rPr lang="en-US" sz="1600" b="1" dirty="0"/>
              <a:t>try</a:t>
            </a:r>
            <a:r>
              <a:rPr lang="en-US" sz="1600" dirty="0"/>
              <a:t> and </a:t>
            </a:r>
            <a:r>
              <a:rPr lang="en-US" sz="1600" b="1" dirty="0"/>
              <a:t>catch</a:t>
            </a:r>
            <a:r>
              <a:rPr lang="en-US" sz="1600" dirty="0"/>
              <a:t> keywords. </a:t>
            </a:r>
          </a:p>
          <a:p>
            <a:r>
              <a:rPr lang="en-US" sz="1600" dirty="0"/>
              <a:t>A </a:t>
            </a:r>
            <a:r>
              <a:rPr lang="en-US" sz="1600" b="1" dirty="0"/>
              <a:t>try/catch</a:t>
            </a:r>
            <a:r>
              <a:rPr lang="en-US" sz="1600" dirty="0"/>
              <a:t> block is placed around the code that might generate an exception. </a:t>
            </a:r>
          </a:p>
          <a:p>
            <a:r>
              <a:rPr lang="en-US" sz="1600" dirty="0"/>
              <a:t>Code within a try/catch block is referred to as protected code.</a:t>
            </a:r>
          </a:p>
          <a:p>
            <a:pPr marL="76200" indent="0">
              <a:buNone/>
            </a:pPr>
            <a:endParaRPr lang="en-ID" sz="1600" dirty="0"/>
          </a:p>
        </p:txBody>
      </p:sp>
      <p:sp>
        <p:nvSpPr>
          <p:cNvPr id="4" name="Slide Number Placeholder 3">
            <a:extLst>
              <a:ext uri="{FF2B5EF4-FFF2-40B4-BE49-F238E27FC236}">
                <a16:creationId xmlns:a16="http://schemas.microsoft.com/office/drawing/2014/main" id="{F7D7FAEC-EEC2-4ABE-9BB2-11ED10947A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5" name="Picture 4">
            <a:extLst>
              <a:ext uri="{FF2B5EF4-FFF2-40B4-BE49-F238E27FC236}">
                <a16:creationId xmlns:a16="http://schemas.microsoft.com/office/drawing/2014/main" id="{22EE7441-4E0C-4603-BCAA-FBECC824B3B2}"/>
              </a:ext>
            </a:extLst>
          </p:cNvPr>
          <p:cNvPicPr>
            <a:picLocks noChangeAspect="1"/>
          </p:cNvPicPr>
          <p:nvPr/>
        </p:nvPicPr>
        <p:blipFill>
          <a:blip r:embed="rId2"/>
          <a:stretch>
            <a:fillRect/>
          </a:stretch>
        </p:blipFill>
        <p:spPr>
          <a:xfrm>
            <a:off x="1371601" y="2952750"/>
            <a:ext cx="2362200" cy="1320409"/>
          </a:xfrm>
          <a:prstGeom prst="rect">
            <a:avLst/>
          </a:prstGeom>
        </p:spPr>
      </p:pic>
    </p:spTree>
    <p:extLst>
      <p:ext uri="{BB962C8B-B14F-4D97-AF65-F5344CB8AC3E}">
        <p14:creationId xmlns:p14="http://schemas.microsoft.com/office/powerpoint/2010/main" val="927824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4BC0A-68E2-449D-AC5B-CBE27ABD0A56}"/>
              </a:ext>
            </a:extLst>
          </p:cNvPr>
          <p:cNvSpPr>
            <a:spLocks noGrp="1"/>
          </p:cNvSpPr>
          <p:nvPr>
            <p:ph type="title"/>
          </p:nvPr>
        </p:nvSpPr>
        <p:spPr/>
        <p:txBody>
          <a:bodyPr/>
          <a:lstStyle/>
          <a:p>
            <a:r>
              <a:rPr lang="en-ID" dirty="0"/>
              <a:t>Catching Exceptions Example</a:t>
            </a:r>
          </a:p>
        </p:txBody>
      </p:sp>
      <p:sp>
        <p:nvSpPr>
          <p:cNvPr id="4" name="Slide Number Placeholder 3">
            <a:extLst>
              <a:ext uri="{FF2B5EF4-FFF2-40B4-BE49-F238E27FC236}">
                <a16:creationId xmlns:a16="http://schemas.microsoft.com/office/drawing/2014/main" id="{6C0AF15D-E02B-4B10-A609-8FB8D916C89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5" name="Picture 4">
            <a:extLst>
              <a:ext uri="{FF2B5EF4-FFF2-40B4-BE49-F238E27FC236}">
                <a16:creationId xmlns:a16="http://schemas.microsoft.com/office/drawing/2014/main" id="{88ED7E1F-FC9A-4AB3-A9AC-5DDBADCC0E37}"/>
              </a:ext>
            </a:extLst>
          </p:cNvPr>
          <p:cNvPicPr>
            <a:picLocks noChangeAspect="1"/>
          </p:cNvPicPr>
          <p:nvPr/>
        </p:nvPicPr>
        <p:blipFill>
          <a:blip r:embed="rId2"/>
          <a:stretch>
            <a:fillRect/>
          </a:stretch>
        </p:blipFill>
        <p:spPr>
          <a:xfrm>
            <a:off x="814275" y="1352550"/>
            <a:ext cx="4991100" cy="2714625"/>
          </a:xfrm>
          <a:prstGeom prst="rect">
            <a:avLst/>
          </a:prstGeom>
        </p:spPr>
      </p:pic>
    </p:spTree>
    <p:extLst>
      <p:ext uri="{BB962C8B-B14F-4D97-AF65-F5344CB8AC3E}">
        <p14:creationId xmlns:p14="http://schemas.microsoft.com/office/powerpoint/2010/main" val="2885112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6C5B3-103D-4752-9DC4-595F367A9C5D}"/>
              </a:ext>
            </a:extLst>
          </p:cNvPr>
          <p:cNvSpPr>
            <a:spLocks noGrp="1"/>
          </p:cNvSpPr>
          <p:nvPr>
            <p:ph type="title"/>
          </p:nvPr>
        </p:nvSpPr>
        <p:spPr/>
        <p:txBody>
          <a:bodyPr/>
          <a:lstStyle/>
          <a:p>
            <a:r>
              <a:rPr lang="en-ID" dirty="0"/>
              <a:t>Multiple Catch Blocks</a:t>
            </a:r>
          </a:p>
        </p:txBody>
      </p:sp>
      <p:sp>
        <p:nvSpPr>
          <p:cNvPr id="3" name="Text Placeholder 2">
            <a:extLst>
              <a:ext uri="{FF2B5EF4-FFF2-40B4-BE49-F238E27FC236}">
                <a16:creationId xmlns:a16="http://schemas.microsoft.com/office/drawing/2014/main" id="{26C35311-99AE-4070-9B5C-C84FE5A42DCB}"/>
              </a:ext>
            </a:extLst>
          </p:cNvPr>
          <p:cNvSpPr>
            <a:spLocks noGrp="1"/>
          </p:cNvSpPr>
          <p:nvPr>
            <p:ph type="body" idx="1"/>
          </p:nvPr>
        </p:nvSpPr>
        <p:spPr/>
        <p:txBody>
          <a:bodyPr anchor="t"/>
          <a:lstStyle/>
          <a:p>
            <a:r>
              <a:rPr lang="en-US" sz="1600" dirty="0"/>
              <a:t>A </a:t>
            </a:r>
            <a:r>
              <a:rPr lang="en-US" sz="1600" b="1" dirty="0"/>
              <a:t>try</a:t>
            </a:r>
            <a:r>
              <a:rPr lang="en-US" sz="1600" dirty="0"/>
              <a:t> block can be followed by multiple catch blocks</a:t>
            </a:r>
            <a:endParaRPr lang="en-ID" sz="1600" dirty="0"/>
          </a:p>
        </p:txBody>
      </p:sp>
      <p:sp>
        <p:nvSpPr>
          <p:cNvPr id="4" name="Slide Number Placeholder 3">
            <a:extLst>
              <a:ext uri="{FF2B5EF4-FFF2-40B4-BE49-F238E27FC236}">
                <a16:creationId xmlns:a16="http://schemas.microsoft.com/office/drawing/2014/main" id="{A5078CC8-4594-4135-8BF2-F0FBFFE7472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5" name="Picture 4">
            <a:extLst>
              <a:ext uri="{FF2B5EF4-FFF2-40B4-BE49-F238E27FC236}">
                <a16:creationId xmlns:a16="http://schemas.microsoft.com/office/drawing/2014/main" id="{8593ABA1-E93A-4D36-A183-BA8CCB6031AF}"/>
              </a:ext>
            </a:extLst>
          </p:cNvPr>
          <p:cNvPicPr>
            <a:picLocks noChangeAspect="1"/>
          </p:cNvPicPr>
          <p:nvPr/>
        </p:nvPicPr>
        <p:blipFill>
          <a:blip r:embed="rId2"/>
          <a:stretch>
            <a:fillRect/>
          </a:stretch>
        </p:blipFill>
        <p:spPr>
          <a:xfrm>
            <a:off x="990600" y="1809750"/>
            <a:ext cx="1952625" cy="1905000"/>
          </a:xfrm>
          <a:prstGeom prst="rect">
            <a:avLst/>
          </a:prstGeom>
        </p:spPr>
      </p:pic>
    </p:spTree>
    <p:extLst>
      <p:ext uri="{BB962C8B-B14F-4D97-AF65-F5344CB8AC3E}">
        <p14:creationId xmlns:p14="http://schemas.microsoft.com/office/powerpoint/2010/main" val="269808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04</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The Finally Block</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4</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22694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6A8422-687C-429B-8030-40D689EDC55D}"/>
              </a:ext>
            </a:extLst>
          </p:cNvPr>
          <p:cNvSpPr>
            <a:spLocks noGrp="1"/>
          </p:cNvSpPr>
          <p:nvPr>
            <p:ph type="title"/>
          </p:nvPr>
        </p:nvSpPr>
        <p:spPr/>
        <p:txBody>
          <a:bodyPr/>
          <a:lstStyle/>
          <a:p>
            <a:r>
              <a:rPr lang="en-ID" dirty="0"/>
              <a:t>The Finally Block</a:t>
            </a:r>
          </a:p>
        </p:txBody>
      </p:sp>
      <p:sp>
        <p:nvSpPr>
          <p:cNvPr id="6" name="Text Placeholder 5">
            <a:extLst>
              <a:ext uri="{FF2B5EF4-FFF2-40B4-BE49-F238E27FC236}">
                <a16:creationId xmlns:a16="http://schemas.microsoft.com/office/drawing/2014/main" id="{1A54E42D-A8D7-4377-8344-CA950A3189CC}"/>
              </a:ext>
            </a:extLst>
          </p:cNvPr>
          <p:cNvSpPr>
            <a:spLocks noGrp="1"/>
          </p:cNvSpPr>
          <p:nvPr>
            <p:ph type="body" idx="1"/>
          </p:nvPr>
        </p:nvSpPr>
        <p:spPr>
          <a:xfrm>
            <a:off x="814275" y="1327350"/>
            <a:ext cx="4824525" cy="3145500"/>
          </a:xfrm>
        </p:spPr>
        <p:txBody>
          <a:bodyPr anchor="t"/>
          <a:lstStyle/>
          <a:p>
            <a:r>
              <a:rPr lang="en-US" sz="1600" dirty="0"/>
              <a:t>The finally block follows a try block or a catch block. A finally block of code always executes, irrespective of occurrence of an Exception.</a:t>
            </a:r>
          </a:p>
          <a:p>
            <a:r>
              <a:rPr lang="en-US" sz="1600" dirty="0"/>
              <a:t>Using a finally block allows you to run any cleanup-type statements that you want to execute, no matter what happens in the protected code.</a:t>
            </a:r>
          </a:p>
          <a:p>
            <a:r>
              <a:rPr lang="en-US" sz="1600" dirty="0"/>
              <a:t>A finally block appears at the end of the catch blocks</a:t>
            </a:r>
            <a:endParaRPr lang="en-ID" sz="1600" dirty="0"/>
          </a:p>
        </p:txBody>
      </p:sp>
      <p:sp>
        <p:nvSpPr>
          <p:cNvPr id="4" name="Slide Number Placeholder 3">
            <a:extLst>
              <a:ext uri="{FF2B5EF4-FFF2-40B4-BE49-F238E27FC236}">
                <a16:creationId xmlns:a16="http://schemas.microsoft.com/office/drawing/2014/main" id="{09B986F0-46C4-4EFA-A0E2-E4E41BF6417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7" name="Picture 6">
            <a:extLst>
              <a:ext uri="{FF2B5EF4-FFF2-40B4-BE49-F238E27FC236}">
                <a16:creationId xmlns:a16="http://schemas.microsoft.com/office/drawing/2014/main" id="{FD5EEF42-4454-409A-B3E3-58C5C84B0345}"/>
              </a:ext>
            </a:extLst>
          </p:cNvPr>
          <p:cNvPicPr>
            <a:picLocks noChangeAspect="1"/>
          </p:cNvPicPr>
          <p:nvPr/>
        </p:nvPicPr>
        <p:blipFill>
          <a:blip r:embed="rId2"/>
          <a:stretch>
            <a:fillRect/>
          </a:stretch>
        </p:blipFill>
        <p:spPr>
          <a:xfrm>
            <a:off x="5638800" y="1530348"/>
            <a:ext cx="2590800" cy="2238375"/>
          </a:xfrm>
          <a:prstGeom prst="rect">
            <a:avLst/>
          </a:prstGeom>
        </p:spPr>
      </p:pic>
    </p:spTree>
    <p:extLst>
      <p:ext uri="{BB962C8B-B14F-4D97-AF65-F5344CB8AC3E}">
        <p14:creationId xmlns:p14="http://schemas.microsoft.com/office/powerpoint/2010/main" val="272933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98F01-FA8D-403F-8B13-42FA60F0CEE8}"/>
              </a:ext>
            </a:extLst>
          </p:cNvPr>
          <p:cNvSpPr>
            <a:spLocks noGrp="1"/>
          </p:cNvSpPr>
          <p:nvPr>
            <p:ph type="title"/>
          </p:nvPr>
        </p:nvSpPr>
        <p:spPr/>
        <p:txBody>
          <a:bodyPr/>
          <a:lstStyle/>
          <a:p>
            <a:r>
              <a:rPr lang="en-ID" dirty="0"/>
              <a:t>The Finally Block Example</a:t>
            </a:r>
          </a:p>
        </p:txBody>
      </p:sp>
      <p:sp>
        <p:nvSpPr>
          <p:cNvPr id="4" name="Slide Number Placeholder 3">
            <a:extLst>
              <a:ext uri="{FF2B5EF4-FFF2-40B4-BE49-F238E27FC236}">
                <a16:creationId xmlns:a16="http://schemas.microsoft.com/office/drawing/2014/main" id="{70D6626D-3D08-4CE1-B46F-66AE5318B7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5" name="Picture 4">
            <a:extLst>
              <a:ext uri="{FF2B5EF4-FFF2-40B4-BE49-F238E27FC236}">
                <a16:creationId xmlns:a16="http://schemas.microsoft.com/office/drawing/2014/main" id="{C8D6ABA8-576D-4BD9-A4B3-DF76692A2DE8}"/>
              </a:ext>
            </a:extLst>
          </p:cNvPr>
          <p:cNvPicPr>
            <a:picLocks noChangeAspect="1"/>
          </p:cNvPicPr>
          <p:nvPr/>
        </p:nvPicPr>
        <p:blipFill>
          <a:blip r:embed="rId2"/>
          <a:stretch>
            <a:fillRect/>
          </a:stretch>
        </p:blipFill>
        <p:spPr>
          <a:xfrm>
            <a:off x="814275" y="1344083"/>
            <a:ext cx="5305425" cy="3152775"/>
          </a:xfrm>
          <a:prstGeom prst="rect">
            <a:avLst/>
          </a:prstGeom>
        </p:spPr>
      </p:pic>
    </p:spTree>
    <p:extLst>
      <p:ext uri="{BB962C8B-B14F-4D97-AF65-F5344CB8AC3E}">
        <p14:creationId xmlns:p14="http://schemas.microsoft.com/office/powerpoint/2010/main" val="1353592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98F01-FA8D-403F-8B13-42FA60F0CEE8}"/>
              </a:ext>
            </a:extLst>
          </p:cNvPr>
          <p:cNvSpPr>
            <a:spLocks noGrp="1"/>
          </p:cNvSpPr>
          <p:nvPr>
            <p:ph type="title"/>
          </p:nvPr>
        </p:nvSpPr>
        <p:spPr/>
        <p:txBody>
          <a:bodyPr/>
          <a:lstStyle/>
          <a:p>
            <a:r>
              <a:rPr lang="en-ID" dirty="0"/>
              <a:t>The Finally Block Example</a:t>
            </a:r>
          </a:p>
        </p:txBody>
      </p:sp>
      <p:sp>
        <p:nvSpPr>
          <p:cNvPr id="6" name="Text Placeholder 5">
            <a:extLst>
              <a:ext uri="{FF2B5EF4-FFF2-40B4-BE49-F238E27FC236}">
                <a16:creationId xmlns:a16="http://schemas.microsoft.com/office/drawing/2014/main" id="{EF976F20-3B5F-46B9-8C42-1D028AA63A82}"/>
              </a:ext>
            </a:extLst>
          </p:cNvPr>
          <p:cNvSpPr>
            <a:spLocks noGrp="1"/>
          </p:cNvSpPr>
          <p:nvPr>
            <p:ph type="body" idx="1"/>
          </p:nvPr>
        </p:nvSpPr>
        <p:spPr>
          <a:xfrm>
            <a:off x="831208" y="1329390"/>
            <a:ext cx="3681525" cy="2994959"/>
          </a:xfrm>
        </p:spPr>
        <p:txBody>
          <a:bodyPr anchor="t"/>
          <a:lstStyle/>
          <a:p>
            <a:r>
              <a:rPr lang="en-US" sz="1600" dirty="0"/>
              <a:t>A catch clause cannot exist without a try statement.</a:t>
            </a:r>
          </a:p>
          <a:p>
            <a:r>
              <a:rPr lang="en-US" sz="1600" dirty="0"/>
              <a:t>It is not compulsory to have finally clauses whenever a try/catch block is present.</a:t>
            </a:r>
          </a:p>
          <a:p>
            <a:r>
              <a:rPr lang="en-US" sz="1600" dirty="0"/>
              <a:t>The try block cannot be present without either catch clause or finally clause.</a:t>
            </a:r>
          </a:p>
          <a:p>
            <a:r>
              <a:rPr lang="en-US" sz="1600" dirty="0"/>
              <a:t>Any code cannot be present in between the try, catch, finally blocks.</a:t>
            </a:r>
            <a:endParaRPr lang="en-ID" sz="1600" dirty="0"/>
          </a:p>
        </p:txBody>
      </p:sp>
      <p:sp>
        <p:nvSpPr>
          <p:cNvPr id="4" name="Slide Number Placeholder 3">
            <a:extLst>
              <a:ext uri="{FF2B5EF4-FFF2-40B4-BE49-F238E27FC236}">
                <a16:creationId xmlns:a16="http://schemas.microsoft.com/office/drawing/2014/main" id="{70D6626D-3D08-4CE1-B46F-66AE5318B7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3" name="Picture 2">
            <a:extLst>
              <a:ext uri="{FF2B5EF4-FFF2-40B4-BE49-F238E27FC236}">
                <a16:creationId xmlns:a16="http://schemas.microsoft.com/office/drawing/2014/main" id="{A6F05506-4207-4E46-BF46-513C57A4CC55}"/>
              </a:ext>
            </a:extLst>
          </p:cNvPr>
          <p:cNvPicPr>
            <a:picLocks noChangeAspect="1"/>
          </p:cNvPicPr>
          <p:nvPr/>
        </p:nvPicPr>
        <p:blipFill>
          <a:blip r:embed="rId2"/>
          <a:stretch>
            <a:fillRect/>
          </a:stretch>
        </p:blipFill>
        <p:spPr>
          <a:xfrm>
            <a:off x="4572000" y="1331508"/>
            <a:ext cx="4267200" cy="1255059"/>
          </a:xfrm>
          <a:prstGeom prst="rect">
            <a:avLst/>
          </a:prstGeom>
        </p:spPr>
      </p:pic>
    </p:spTree>
    <p:extLst>
      <p:ext uri="{BB962C8B-B14F-4D97-AF65-F5344CB8AC3E}">
        <p14:creationId xmlns:p14="http://schemas.microsoft.com/office/powerpoint/2010/main" val="4016777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04</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Goal Material</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1</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35306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04</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Study Case</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5</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953334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917FBD-8F02-4F84-B83E-CB15A021E0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5" name="Google Shape;503;p34">
            <a:extLst>
              <a:ext uri="{FF2B5EF4-FFF2-40B4-BE49-F238E27FC236}">
                <a16:creationId xmlns:a16="http://schemas.microsoft.com/office/drawing/2014/main" id="{64C52E7A-18A0-4041-8A0C-52D22B1F9F0B}"/>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dirty="0">
                <a:solidFill>
                  <a:srgbClr val="FF9800"/>
                </a:solidFill>
              </a:rPr>
              <a:t>GOOD LUCK!</a:t>
            </a:r>
          </a:p>
        </p:txBody>
      </p:sp>
      <p:grpSp>
        <p:nvGrpSpPr>
          <p:cNvPr id="17" name="Google Shape;744;p37">
            <a:extLst>
              <a:ext uri="{FF2B5EF4-FFF2-40B4-BE49-F238E27FC236}">
                <a16:creationId xmlns:a16="http://schemas.microsoft.com/office/drawing/2014/main" id="{F311232E-C7A2-40E7-A974-950F6866E6ED}"/>
              </a:ext>
            </a:extLst>
          </p:cNvPr>
          <p:cNvGrpSpPr/>
          <p:nvPr/>
        </p:nvGrpSpPr>
        <p:grpSpPr>
          <a:xfrm>
            <a:off x="3786184" y="968113"/>
            <a:ext cx="1571631" cy="1396287"/>
            <a:chOff x="5292575" y="3681900"/>
            <a:chExt cx="420150" cy="373275"/>
          </a:xfrm>
        </p:grpSpPr>
        <p:sp>
          <p:nvSpPr>
            <p:cNvPr id="18" name="Google Shape;745;p37">
              <a:extLst>
                <a:ext uri="{FF2B5EF4-FFF2-40B4-BE49-F238E27FC236}">
                  <a16:creationId xmlns:a16="http://schemas.microsoft.com/office/drawing/2014/main" id="{CF47EE93-F5B8-43E1-993A-D7B3D9366EFE}"/>
                </a:ext>
              </a:extLst>
            </p:cNvPr>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6;p37">
              <a:extLst>
                <a:ext uri="{FF2B5EF4-FFF2-40B4-BE49-F238E27FC236}">
                  <a16:creationId xmlns:a16="http://schemas.microsoft.com/office/drawing/2014/main" id="{58D26A27-E310-452A-8224-A3C27042056D}"/>
                </a:ext>
              </a:extLst>
            </p:cNvPr>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47;p37">
              <a:extLst>
                <a:ext uri="{FF2B5EF4-FFF2-40B4-BE49-F238E27FC236}">
                  <a16:creationId xmlns:a16="http://schemas.microsoft.com/office/drawing/2014/main" id="{5D89E452-5BAD-4380-B20F-CD6B4CEB239C}"/>
                </a:ext>
              </a:extLst>
            </p:cNvPr>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48;p37">
              <a:extLst>
                <a:ext uri="{FF2B5EF4-FFF2-40B4-BE49-F238E27FC236}">
                  <a16:creationId xmlns:a16="http://schemas.microsoft.com/office/drawing/2014/main" id="{29394048-C1A2-489F-B613-00F42A564695}"/>
                </a:ext>
              </a:extLst>
            </p:cNvPr>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49;p37">
              <a:extLst>
                <a:ext uri="{FF2B5EF4-FFF2-40B4-BE49-F238E27FC236}">
                  <a16:creationId xmlns:a16="http://schemas.microsoft.com/office/drawing/2014/main" id="{0EF42091-0996-4D2E-830E-0F193FB954CB}"/>
                </a:ext>
              </a:extLst>
            </p:cNvPr>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0;p37">
              <a:extLst>
                <a:ext uri="{FF2B5EF4-FFF2-40B4-BE49-F238E27FC236}">
                  <a16:creationId xmlns:a16="http://schemas.microsoft.com/office/drawing/2014/main" id="{8E2220E8-724B-4573-B36F-E9313FFCF667}"/>
                </a:ext>
              </a:extLst>
            </p:cNvPr>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51;p37">
              <a:extLst>
                <a:ext uri="{FF2B5EF4-FFF2-40B4-BE49-F238E27FC236}">
                  <a16:creationId xmlns:a16="http://schemas.microsoft.com/office/drawing/2014/main" id="{93FB94B5-9B1F-4294-8D4E-26653DDE6C2C}"/>
                </a:ext>
              </a:extLst>
            </p:cNvPr>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1209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AF8EC6A-0BCE-4823-82CE-E53C9BF558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7" name="Google Shape;503;p34">
            <a:extLst>
              <a:ext uri="{FF2B5EF4-FFF2-40B4-BE49-F238E27FC236}">
                <a16:creationId xmlns:a16="http://schemas.microsoft.com/office/drawing/2014/main" id="{18DFD030-9134-4EFB-BCC3-BD5FEB5FC98E}"/>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dirty="0">
                <a:solidFill>
                  <a:srgbClr val="FF9800"/>
                </a:solidFill>
              </a:rPr>
              <a:t>THANKS!</a:t>
            </a:r>
          </a:p>
        </p:txBody>
      </p:sp>
      <p:sp>
        <p:nvSpPr>
          <p:cNvPr id="8" name="Google Shape;504;p34">
            <a:extLst>
              <a:ext uri="{FF2B5EF4-FFF2-40B4-BE49-F238E27FC236}">
                <a16:creationId xmlns:a16="http://schemas.microsoft.com/office/drawing/2014/main" id="{B5214893-A268-44FE-ABC9-3054FAC1545C}"/>
              </a:ext>
            </a:extLst>
          </p:cNvPr>
          <p:cNvSpPr txBox="1">
            <a:spLocks/>
          </p:cNvSpPr>
          <p:nvPr/>
        </p:nvSpPr>
        <p:spPr>
          <a:xfrm>
            <a:off x="1275150" y="3230000"/>
            <a:ext cx="6593700" cy="1342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0" indent="0" algn="ctr">
              <a:spcBef>
                <a:spcPts val="0"/>
              </a:spcBef>
              <a:buFont typeface="Roboto Condensed Light"/>
              <a:buNone/>
            </a:pPr>
            <a:r>
              <a:rPr lang="en-US" sz="2000" b="1"/>
              <a:t>Any questions?</a:t>
            </a:r>
          </a:p>
          <a:p>
            <a:pPr marL="0" indent="0" algn="ctr">
              <a:spcBef>
                <a:spcPts val="0"/>
              </a:spcBef>
              <a:buClr>
                <a:schemeClr val="dk1"/>
              </a:buClr>
              <a:buSzPts val="1100"/>
              <a:buFont typeface="Arial"/>
              <a:buNone/>
            </a:pPr>
            <a:r>
              <a:rPr lang="en-US" sz="2000"/>
              <a:t>Contact Your Trainer</a:t>
            </a:r>
            <a:endParaRPr lang="en-US" sz="2000" b="1" dirty="0"/>
          </a:p>
        </p:txBody>
      </p:sp>
      <p:grpSp>
        <p:nvGrpSpPr>
          <p:cNvPr id="9" name="Google Shape;505;p34">
            <a:extLst>
              <a:ext uri="{FF2B5EF4-FFF2-40B4-BE49-F238E27FC236}">
                <a16:creationId xmlns:a16="http://schemas.microsoft.com/office/drawing/2014/main" id="{70D484B9-11F0-47B0-9F46-5DAD94095A3A}"/>
              </a:ext>
            </a:extLst>
          </p:cNvPr>
          <p:cNvGrpSpPr/>
          <p:nvPr/>
        </p:nvGrpSpPr>
        <p:grpSpPr>
          <a:xfrm>
            <a:off x="3996210" y="966817"/>
            <a:ext cx="1197664" cy="1126777"/>
            <a:chOff x="5972700" y="2330200"/>
            <a:chExt cx="411625" cy="387275"/>
          </a:xfrm>
        </p:grpSpPr>
        <p:sp>
          <p:nvSpPr>
            <p:cNvPr id="10" name="Google Shape;506;p34">
              <a:extLst>
                <a:ext uri="{FF2B5EF4-FFF2-40B4-BE49-F238E27FC236}">
                  <a16:creationId xmlns:a16="http://schemas.microsoft.com/office/drawing/2014/main" id="{76757007-AD77-4A0A-9665-AC9B00DDAFF7}"/>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7;p34">
              <a:extLst>
                <a:ext uri="{FF2B5EF4-FFF2-40B4-BE49-F238E27FC236}">
                  <a16:creationId xmlns:a16="http://schemas.microsoft.com/office/drawing/2014/main" id="{CA3A8D0B-EBC0-43D6-BE57-9C14084CF36B}"/>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59132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8C79F1-10AF-4D31-96C8-EA186408F2B6}"/>
              </a:ext>
            </a:extLst>
          </p:cNvPr>
          <p:cNvSpPr>
            <a:spLocks noGrp="1"/>
          </p:cNvSpPr>
          <p:nvPr>
            <p:ph type="title"/>
          </p:nvPr>
        </p:nvSpPr>
        <p:spPr/>
        <p:txBody>
          <a:bodyPr/>
          <a:lstStyle/>
          <a:p>
            <a:r>
              <a:rPr lang="en-US" dirty="0"/>
              <a:t>Java Introduction</a:t>
            </a:r>
            <a:endParaRPr lang="en-ID" dirty="0"/>
          </a:p>
        </p:txBody>
      </p:sp>
      <p:sp>
        <p:nvSpPr>
          <p:cNvPr id="6" name="Text Placeholder 5">
            <a:extLst>
              <a:ext uri="{FF2B5EF4-FFF2-40B4-BE49-F238E27FC236}">
                <a16:creationId xmlns:a16="http://schemas.microsoft.com/office/drawing/2014/main" id="{4223038A-8DB8-4C79-A059-21C5697F6F73}"/>
              </a:ext>
            </a:extLst>
          </p:cNvPr>
          <p:cNvSpPr>
            <a:spLocks noGrp="1"/>
          </p:cNvSpPr>
          <p:nvPr>
            <p:ph type="body" idx="1"/>
          </p:nvPr>
        </p:nvSpPr>
        <p:spPr/>
        <p:txBody>
          <a:bodyPr anchor="t"/>
          <a:lstStyle/>
          <a:p>
            <a:r>
              <a:rPr lang="en-US" sz="1600" dirty="0"/>
              <a:t>Exception Handing</a:t>
            </a:r>
          </a:p>
          <a:p>
            <a:r>
              <a:rPr lang="en-US" sz="1600" dirty="0"/>
              <a:t>Try Catch Block</a:t>
            </a:r>
          </a:p>
          <a:p>
            <a:r>
              <a:rPr lang="en-US" sz="1600" dirty="0" err="1"/>
              <a:t>Finaly</a:t>
            </a:r>
            <a:endParaRPr lang="en-US" sz="1600" dirty="0"/>
          </a:p>
          <a:p>
            <a:r>
              <a:rPr lang="en-US" sz="1600" dirty="0"/>
              <a:t>Study Case</a:t>
            </a:r>
          </a:p>
        </p:txBody>
      </p:sp>
      <p:sp>
        <p:nvSpPr>
          <p:cNvPr id="4" name="Slide Number Placeholder 3">
            <a:extLst>
              <a:ext uri="{FF2B5EF4-FFF2-40B4-BE49-F238E27FC236}">
                <a16:creationId xmlns:a16="http://schemas.microsoft.com/office/drawing/2014/main" id="{8736B9C5-4108-4304-9A33-147C403372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121364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04</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Exception Handling</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109803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CA67377-C732-4E12-8999-29AF7293EBFE}"/>
              </a:ext>
            </a:extLst>
          </p:cNvPr>
          <p:cNvSpPr>
            <a:spLocks noGrp="1"/>
          </p:cNvSpPr>
          <p:nvPr>
            <p:ph type="title"/>
          </p:nvPr>
        </p:nvSpPr>
        <p:spPr/>
        <p:txBody>
          <a:bodyPr/>
          <a:lstStyle/>
          <a:p>
            <a:r>
              <a:rPr lang="en-US" dirty="0"/>
              <a:t>Exception Description</a:t>
            </a:r>
            <a:endParaRPr lang="en-ID" dirty="0"/>
          </a:p>
        </p:txBody>
      </p:sp>
      <p:sp>
        <p:nvSpPr>
          <p:cNvPr id="6" name="Text Placeholder 5">
            <a:extLst>
              <a:ext uri="{FF2B5EF4-FFF2-40B4-BE49-F238E27FC236}">
                <a16:creationId xmlns:a16="http://schemas.microsoft.com/office/drawing/2014/main" id="{959FBF96-72AE-45E0-8C6F-9F24281C63D4}"/>
              </a:ext>
            </a:extLst>
          </p:cNvPr>
          <p:cNvSpPr>
            <a:spLocks noGrp="1"/>
          </p:cNvSpPr>
          <p:nvPr>
            <p:ph type="body" idx="1"/>
          </p:nvPr>
        </p:nvSpPr>
        <p:spPr/>
        <p:txBody>
          <a:bodyPr anchor="t"/>
          <a:lstStyle/>
          <a:p>
            <a:r>
              <a:rPr lang="en-US" sz="1600" dirty="0"/>
              <a:t>An exception (or exceptional event) is a problem that arises during the execution of a program. </a:t>
            </a:r>
          </a:p>
          <a:p>
            <a:r>
              <a:rPr lang="en-US" sz="1600" dirty="0"/>
              <a:t>When an Exception occurs the normal flow of the program is disrupted and the program/Application terminates abnormally, which is not recommended, therefore, these exceptions are to be handled</a:t>
            </a:r>
            <a:endParaRPr lang="en-ID" sz="1600" dirty="0"/>
          </a:p>
        </p:txBody>
      </p:sp>
      <p:sp>
        <p:nvSpPr>
          <p:cNvPr id="4" name="Slide Number Placeholder 3">
            <a:extLst>
              <a:ext uri="{FF2B5EF4-FFF2-40B4-BE49-F238E27FC236}">
                <a16:creationId xmlns:a16="http://schemas.microsoft.com/office/drawing/2014/main" id="{A5F73170-FAA3-42CC-AED0-8217523752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1289448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CA67377-C732-4E12-8999-29AF7293EBFE}"/>
              </a:ext>
            </a:extLst>
          </p:cNvPr>
          <p:cNvSpPr>
            <a:spLocks noGrp="1"/>
          </p:cNvSpPr>
          <p:nvPr>
            <p:ph type="title"/>
          </p:nvPr>
        </p:nvSpPr>
        <p:spPr/>
        <p:txBody>
          <a:bodyPr/>
          <a:lstStyle/>
          <a:p>
            <a:r>
              <a:rPr lang="en-US" dirty="0"/>
              <a:t>Exception </a:t>
            </a:r>
            <a:r>
              <a:rPr lang="en-US" dirty="0" err="1"/>
              <a:t>Accur</a:t>
            </a:r>
            <a:endParaRPr lang="en-ID" dirty="0"/>
          </a:p>
        </p:txBody>
      </p:sp>
      <p:sp>
        <p:nvSpPr>
          <p:cNvPr id="6" name="Text Placeholder 5">
            <a:extLst>
              <a:ext uri="{FF2B5EF4-FFF2-40B4-BE49-F238E27FC236}">
                <a16:creationId xmlns:a16="http://schemas.microsoft.com/office/drawing/2014/main" id="{959FBF96-72AE-45E0-8C6F-9F24281C63D4}"/>
              </a:ext>
            </a:extLst>
          </p:cNvPr>
          <p:cNvSpPr>
            <a:spLocks noGrp="1"/>
          </p:cNvSpPr>
          <p:nvPr>
            <p:ph type="body" idx="1"/>
          </p:nvPr>
        </p:nvSpPr>
        <p:spPr/>
        <p:txBody>
          <a:bodyPr anchor="t"/>
          <a:lstStyle/>
          <a:p>
            <a:r>
              <a:rPr lang="en-US" sz="1600" dirty="0"/>
              <a:t>A user has entered an invalid data.</a:t>
            </a:r>
          </a:p>
          <a:p>
            <a:r>
              <a:rPr lang="en-US" sz="1600" dirty="0"/>
              <a:t>A file that needs to be opened cannot be found.</a:t>
            </a:r>
          </a:p>
          <a:p>
            <a:r>
              <a:rPr lang="en-US" sz="1600" dirty="0"/>
              <a:t>A network connection has been lost in the middle of communications or the JVM has run out of memory.</a:t>
            </a:r>
            <a:endParaRPr lang="en-ID" sz="1600" dirty="0"/>
          </a:p>
        </p:txBody>
      </p:sp>
      <p:sp>
        <p:nvSpPr>
          <p:cNvPr id="4" name="Slide Number Placeholder 3">
            <a:extLst>
              <a:ext uri="{FF2B5EF4-FFF2-40B4-BE49-F238E27FC236}">
                <a16:creationId xmlns:a16="http://schemas.microsoft.com/office/drawing/2014/main" id="{A5F73170-FAA3-42CC-AED0-8217523752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273585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AFD13-65B8-4DF3-A0D9-315F4AA26D05}"/>
              </a:ext>
            </a:extLst>
          </p:cNvPr>
          <p:cNvSpPr>
            <a:spLocks noGrp="1"/>
          </p:cNvSpPr>
          <p:nvPr>
            <p:ph type="title"/>
          </p:nvPr>
        </p:nvSpPr>
        <p:spPr/>
        <p:txBody>
          <a:bodyPr/>
          <a:lstStyle/>
          <a:p>
            <a:r>
              <a:rPr lang="en-ID" dirty="0"/>
              <a:t>Exception Handling Works</a:t>
            </a:r>
          </a:p>
        </p:txBody>
      </p:sp>
      <p:sp>
        <p:nvSpPr>
          <p:cNvPr id="3" name="Text Placeholder 2">
            <a:extLst>
              <a:ext uri="{FF2B5EF4-FFF2-40B4-BE49-F238E27FC236}">
                <a16:creationId xmlns:a16="http://schemas.microsoft.com/office/drawing/2014/main" id="{ACA695C6-847C-43C4-9C63-DA91151B3891}"/>
              </a:ext>
            </a:extLst>
          </p:cNvPr>
          <p:cNvSpPr>
            <a:spLocks noGrp="1"/>
          </p:cNvSpPr>
          <p:nvPr>
            <p:ph type="body" idx="1"/>
          </p:nvPr>
        </p:nvSpPr>
        <p:spPr/>
        <p:txBody>
          <a:bodyPr anchor="t"/>
          <a:lstStyle/>
          <a:p>
            <a:r>
              <a:rPr lang="en-US" sz="1600" b="1" dirty="0"/>
              <a:t>Checked exceptions </a:t>
            </a:r>
            <a:r>
              <a:rPr lang="en-US" sz="1600" dirty="0"/>
              <a:t>− A checked exception is an exception that is checked (notified) by the compiler at compilation-time, these are also called as compile time exceptions. These exceptions cannot simply be ignored, the programmer should take care of (handle) these exceptions.</a:t>
            </a:r>
          </a:p>
          <a:p>
            <a:r>
              <a:rPr lang="en-US" sz="1600" b="1" dirty="0"/>
              <a:t>Unchecked exceptions </a:t>
            </a:r>
            <a:r>
              <a:rPr lang="en-US" sz="1600" dirty="0"/>
              <a:t>− An unchecked exception is an exception that occurs at the time of execution. These are also called as Runtime Exceptions. These include programming bugs, such as logic errors or improper use of an API. Runtime exceptions are ignored at the time of compilation.</a:t>
            </a:r>
            <a:endParaRPr lang="en-ID" sz="1600" dirty="0"/>
          </a:p>
        </p:txBody>
      </p:sp>
      <p:sp>
        <p:nvSpPr>
          <p:cNvPr id="4" name="Slide Number Placeholder 3">
            <a:extLst>
              <a:ext uri="{FF2B5EF4-FFF2-40B4-BE49-F238E27FC236}">
                <a16:creationId xmlns:a16="http://schemas.microsoft.com/office/drawing/2014/main" id="{80112D57-D34D-4683-8CF3-A28ED05601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95672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B9E5E-FF31-4E93-B637-E19E40715F1B}"/>
              </a:ext>
            </a:extLst>
          </p:cNvPr>
          <p:cNvSpPr>
            <a:spLocks noGrp="1"/>
          </p:cNvSpPr>
          <p:nvPr>
            <p:ph type="title"/>
          </p:nvPr>
        </p:nvSpPr>
        <p:spPr/>
        <p:txBody>
          <a:bodyPr/>
          <a:lstStyle/>
          <a:p>
            <a:r>
              <a:rPr lang="en-ID" dirty="0"/>
              <a:t>Exception Handling Works</a:t>
            </a:r>
          </a:p>
        </p:txBody>
      </p:sp>
      <p:sp>
        <p:nvSpPr>
          <p:cNvPr id="3" name="Text Placeholder 2">
            <a:extLst>
              <a:ext uri="{FF2B5EF4-FFF2-40B4-BE49-F238E27FC236}">
                <a16:creationId xmlns:a16="http://schemas.microsoft.com/office/drawing/2014/main" id="{FD5268CB-36B9-45C6-9178-6B6ABA668EEB}"/>
              </a:ext>
            </a:extLst>
          </p:cNvPr>
          <p:cNvSpPr>
            <a:spLocks noGrp="1"/>
          </p:cNvSpPr>
          <p:nvPr>
            <p:ph type="body" idx="1"/>
          </p:nvPr>
        </p:nvSpPr>
        <p:spPr/>
        <p:txBody>
          <a:bodyPr anchor="t"/>
          <a:lstStyle/>
          <a:p>
            <a:r>
              <a:rPr lang="en-US" sz="1600" b="1" dirty="0"/>
              <a:t>Errors</a:t>
            </a:r>
            <a:r>
              <a:rPr lang="en-US" sz="1600" dirty="0"/>
              <a:t> − These are not exceptions at all, but problems that arise beyond the control of the user or the programmer. Errors are typically ignored in your code because you can rarely do anything about an error. For example, if a stack overflow occurs, an error will arise. They are also ignored at the time of compilation</a:t>
            </a:r>
            <a:endParaRPr lang="en-ID" sz="1600" dirty="0"/>
          </a:p>
        </p:txBody>
      </p:sp>
      <p:sp>
        <p:nvSpPr>
          <p:cNvPr id="4" name="Slide Number Placeholder 3">
            <a:extLst>
              <a:ext uri="{FF2B5EF4-FFF2-40B4-BE49-F238E27FC236}">
                <a16:creationId xmlns:a16="http://schemas.microsoft.com/office/drawing/2014/main" id="{85A9F339-7ED6-4C5A-8439-3BE1DE9893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236798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DCC8F-DEF7-4C94-90AB-6BD0128B2AA3}"/>
              </a:ext>
            </a:extLst>
          </p:cNvPr>
          <p:cNvSpPr>
            <a:spLocks noGrp="1"/>
          </p:cNvSpPr>
          <p:nvPr>
            <p:ph type="title"/>
          </p:nvPr>
        </p:nvSpPr>
        <p:spPr/>
        <p:txBody>
          <a:bodyPr/>
          <a:lstStyle/>
          <a:p>
            <a:r>
              <a:rPr lang="en-US" dirty="0"/>
              <a:t>Exception Hierarchy</a:t>
            </a:r>
            <a:endParaRPr lang="en-ID" dirty="0"/>
          </a:p>
        </p:txBody>
      </p:sp>
      <p:sp>
        <p:nvSpPr>
          <p:cNvPr id="4" name="Slide Number Placeholder 3">
            <a:extLst>
              <a:ext uri="{FF2B5EF4-FFF2-40B4-BE49-F238E27FC236}">
                <a16:creationId xmlns:a16="http://schemas.microsoft.com/office/drawing/2014/main" id="{3869E73C-4E65-4377-A879-B2B77983D2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1026" name="Picture 2" descr="Exceptions1">
            <a:extLst>
              <a:ext uri="{FF2B5EF4-FFF2-40B4-BE49-F238E27FC236}">
                <a16:creationId xmlns:a16="http://schemas.microsoft.com/office/drawing/2014/main" id="{8A858DC3-82CA-49EE-BFD7-F83747CA09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275" y="1352550"/>
            <a:ext cx="5715000"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103278"/>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8538</TotalTime>
  <Words>696</Words>
  <Application>Microsoft Office PowerPoint</Application>
  <PresentationFormat>On-screen Show (16:9)</PresentationFormat>
  <Paragraphs>91</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Roboto Condensed Light</vt:lpstr>
      <vt:lpstr>Arvo</vt:lpstr>
      <vt:lpstr>Roboto Condensed</vt:lpstr>
      <vt:lpstr>Arial</vt:lpstr>
      <vt:lpstr>Salerio template</vt:lpstr>
      <vt:lpstr>Java – Logic Day 04</vt:lpstr>
      <vt:lpstr>Day 04</vt:lpstr>
      <vt:lpstr>Java Introduction</vt:lpstr>
      <vt:lpstr>Day 04</vt:lpstr>
      <vt:lpstr>Exception Description</vt:lpstr>
      <vt:lpstr>Exception Accur</vt:lpstr>
      <vt:lpstr>Exception Handling Works</vt:lpstr>
      <vt:lpstr>Exception Handling Works</vt:lpstr>
      <vt:lpstr>Exception Hierarchy</vt:lpstr>
      <vt:lpstr>Exceptions Method</vt:lpstr>
      <vt:lpstr>Exceptions Method</vt:lpstr>
      <vt:lpstr>Day 04</vt:lpstr>
      <vt:lpstr>Catching Exceptions</vt:lpstr>
      <vt:lpstr>Catching Exceptions Example</vt:lpstr>
      <vt:lpstr>Multiple Catch Blocks</vt:lpstr>
      <vt:lpstr>Day 04</vt:lpstr>
      <vt:lpstr>The Finally Block</vt:lpstr>
      <vt:lpstr>The Finally Block Example</vt:lpstr>
      <vt:lpstr>The Finally Block Example</vt:lpstr>
      <vt:lpstr>Day 04</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BootCamp .Net 5.2.x</dc:title>
  <dc:creator>Atur Aritonang</dc:creator>
  <cp:lastModifiedBy>Ahmad Roni Purwanto</cp:lastModifiedBy>
  <cp:revision>422</cp:revision>
  <dcterms:modified xsi:type="dcterms:W3CDTF">2019-03-05T07:08:54Z</dcterms:modified>
</cp:coreProperties>
</file>