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285" r:id="rId3"/>
    <p:sldId id="310" r:id="rId4"/>
    <p:sldId id="309" r:id="rId5"/>
    <p:sldId id="286" r:id="rId6"/>
    <p:sldId id="287" r:id="rId7"/>
    <p:sldId id="311" r:id="rId8"/>
    <p:sldId id="312" r:id="rId9"/>
    <p:sldId id="313" r:id="rId10"/>
    <p:sldId id="315" r:id="rId11"/>
    <p:sldId id="314" r:id="rId12"/>
    <p:sldId id="316" r:id="rId13"/>
    <p:sldId id="317" r:id="rId14"/>
    <p:sldId id="318" r:id="rId15"/>
    <p:sldId id="319" r:id="rId16"/>
    <p:sldId id="289" r:id="rId17"/>
    <p:sldId id="290" r:id="rId18"/>
    <p:sldId id="320" r:id="rId19"/>
    <p:sldId id="321" r:id="rId20"/>
    <p:sldId id="322" r:id="rId21"/>
    <p:sldId id="303" r:id="rId22"/>
    <p:sldId id="338" r:id="rId23"/>
    <p:sldId id="340" r:id="rId24"/>
    <p:sldId id="341" r:id="rId25"/>
    <p:sldId id="339" r:id="rId26"/>
    <p:sldId id="342" r:id="rId27"/>
    <p:sldId id="337" r:id="rId28"/>
    <p:sldId id="336"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5131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08</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DDL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4560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355-4493-4FF3-A2B7-60F217371126}"/>
              </a:ext>
            </a:extLst>
          </p:cNvPr>
          <p:cNvSpPr>
            <a:spLocks noGrp="1"/>
          </p:cNvSpPr>
          <p:nvPr>
            <p:ph type="title"/>
          </p:nvPr>
        </p:nvSpPr>
        <p:spPr/>
        <p:txBody>
          <a:bodyPr/>
          <a:lstStyle/>
          <a:p>
            <a:r>
              <a:rPr lang="en-US" dirty="0"/>
              <a:t>DDL(Data Definition Language)</a:t>
            </a:r>
            <a:endParaRPr lang="en-ID" dirty="0"/>
          </a:p>
        </p:txBody>
      </p:sp>
      <p:sp>
        <p:nvSpPr>
          <p:cNvPr id="3" name="Text Placeholder 2">
            <a:extLst>
              <a:ext uri="{FF2B5EF4-FFF2-40B4-BE49-F238E27FC236}">
                <a16:creationId xmlns:a16="http://schemas.microsoft.com/office/drawing/2014/main" id="{E7890D45-2DB1-4099-8B5D-90D3C9809117}"/>
              </a:ext>
            </a:extLst>
          </p:cNvPr>
          <p:cNvSpPr>
            <a:spLocks noGrp="1"/>
          </p:cNvSpPr>
          <p:nvPr>
            <p:ph type="body" idx="1"/>
          </p:nvPr>
        </p:nvSpPr>
        <p:spPr/>
        <p:txBody>
          <a:bodyPr anchor="t"/>
          <a:lstStyle/>
          <a:p>
            <a:r>
              <a:rPr lang="en-US" sz="1600" dirty="0"/>
              <a:t>DDL or Data Definition Language actually consists of the SQL commands that can be used to define the database schema. It simply deals with descriptions of the database schema and is used to create and modify the structure of database objects in database.</a:t>
            </a:r>
          </a:p>
        </p:txBody>
      </p:sp>
      <p:sp>
        <p:nvSpPr>
          <p:cNvPr id="4" name="Slide Number Placeholder 3">
            <a:extLst>
              <a:ext uri="{FF2B5EF4-FFF2-40B4-BE49-F238E27FC236}">
                <a16:creationId xmlns:a16="http://schemas.microsoft.com/office/drawing/2014/main" id="{8C570FD0-5CF4-4041-B88A-1FFFCC273C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8608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C71-CE1B-4F57-8914-987C820DC921}"/>
              </a:ext>
            </a:extLst>
          </p:cNvPr>
          <p:cNvSpPr>
            <a:spLocks noGrp="1"/>
          </p:cNvSpPr>
          <p:nvPr>
            <p:ph type="title"/>
          </p:nvPr>
        </p:nvSpPr>
        <p:spPr/>
        <p:txBody>
          <a:bodyPr/>
          <a:lstStyle/>
          <a:p>
            <a:r>
              <a:rPr lang="en-ID" dirty="0"/>
              <a:t>Examples of DDL commands</a:t>
            </a:r>
          </a:p>
        </p:txBody>
      </p:sp>
      <p:sp>
        <p:nvSpPr>
          <p:cNvPr id="3" name="Text Placeholder 2">
            <a:extLst>
              <a:ext uri="{FF2B5EF4-FFF2-40B4-BE49-F238E27FC236}">
                <a16:creationId xmlns:a16="http://schemas.microsoft.com/office/drawing/2014/main" id="{BA90A6A9-5778-4E66-9176-B6FE561A8C45}"/>
              </a:ext>
            </a:extLst>
          </p:cNvPr>
          <p:cNvSpPr>
            <a:spLocks noGrp="1"/>
          </p:cNvSpPr>
          <p:nvPr>
            <p:ph type="body" idx="1"/>
          </p:nvPr>
        </p:nvSpPr>
        <p:spPr/>
        <p:txBody>
          <a:bodyPr anchor="t"/>
          <a:lstStyle/>
          <a:p>
            <a:r>
              <a:rPr lang="en-US" sz="1600" dirty="0"/>
              <a:t>CREATE – is used to create the database or its objects (like table, index, function, views, store procedure and triggers).</a:t>
            </a:r>
          </a:p>
          <a:p>
            <a:r>
              <a:rPr lang="en-US" sz="1600" dirty="0"/>
              <a:t>DROP – is used to delete objects from the database.</a:t>
            </a:r>
          </a:p>
          <a:p>
            <a:r>
              <a:rPr lang="en-US" sz="1600" dirty="0"/>
              <a:t>ALTER-is used to alter the structure of the database.</a:t>
            </a:r>
          </a:p>
          <a:p>
            <a:r>
              <a:rPr lang="en-US" sz="1600" dirty="0"/>
              <a:t>TRUNCATE–is used to remove all records from a table, including all spaces allocated for the records are removed.</a:t>
            </a:r>
          </a:p>
          <a:p>
            <a:r>
              <a:rPr lang="en-US" sz="1600" dirty="0"/>
              <a:t>COMMENT –is used to add comments to the data dictionary.</a:t>
            </a:r>
          </a:p>
          <a:p>
            <a:r>
              <a:rPr lang="en-US" sz="1600" dirty="0"/>
              <a:t>RENAME –is used to rename an object existing in the database.</a:t>
            </a:r>
            <a:endParaRPr lang="en-ID" sz="1600" dirty="0"/>
          </a:p>
        </p:txBody>
      </p:sp>
      <p:sp>
        <p:nvSpPr>
          <p:cNvPr id="4" name="Slide Number Placeholder 3">
            <a:extLst>
              <a:ext uri="{FF2B5EF4-FFF2-40B4-BE49-F238E27FC236}">
                <a16:creationId xmlns:a16="http://schemas.microsoft.com/office/drawing/2014/main" id="{A2B0022E-FE1F-4F31-92EC-5F72E1A009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53282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Database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p:txBody>
          <a:bodyPr anchor="t"/>
          <a:lstStyle/>
          <a:p>
            <a:r>
              <a:rPr lang="en-US" sz="1600" dirty="0"/>
              <a:t>The SQL CREATE DATABASE Statement</a:t>
            </a:r>
          </a:p>
          <a:p>
            <a:pPr marL="76200" indent="0">
              <a:buNone/>
            </a:pPr>
            <a:r>
              <a:rPr lang="en-US" sz="1600" dirty="0"/>
              <a:t>The CREATE DATABASE statement is used to create a new SQL database.</a:t>
            </a:r>
          </a:p>
          <a:p>
            <a:pPr marL="76200" indent="0">
              <a:buNone/>
            </a:pPr>
            <a:r>
              <a:rPr lang="en-US" sz="1400" dirty="0">
                <a:latin typeface="Courier New" panose="02070309020205020404" pitchFamily="49" charset="0"/>
                <a:cs typeface="Courier New" panose="02070309020205020404" pitchFamily="49" charset="0"/>
              </a:rPr>
              <a:t>CREATE DATABASE </a:t>
            </a:r>
            <a:r>
              <a:rPr lang="en-US" sz="1400" dirty="0" err="1">
                <a:latin typeface="Courier New" panose="02070309020205020404" pitchFamily="49" charset="0"/>
                <a:cs typeface="Courier New" panose="02070309020205020404" pitchFamily="49" charset="0"/>
              </a:rPr>
              <a:t>testDB</a:t>
            </a:r>
            <a:r>
              <a:rPr lang="en-US" sz="1400" dirty="0">
                <a:latin typeface="Courier New" panose="02070309020205020404" pitchFamily="49" charset="0"/>
                <a:cs typeface="Courier New" panose="02070309020205020404" pitchFamily="49" charset="0"/>
              </a:rPr>
              <a:t>;</a:t>
            </a:r>
          </a:p>
          <a:p>
            <a:pPr marL="76200" indent="0">
              <a:buNone/>
            </a:pPr>
            <a:endParaRPr lang="en-US" sz="1400" dirty="0">
              <a:latin typeface="Courier New" panose="02070309020205020404" pitchFamily="49" charset="0"/>
              <a:cs typeface="Courier New" panose="02070309020205020404" pitchFamily="49" charset="0"/>
            </a:endParaRPr>
          </a:p>
          <a:p>
            <a:r>
              <a:rPr lang="en-US" sz="1600" dirty="0"/>
              <a:t>The SQL DROP DATABASE Statement</a:t>
            </a:r>
          </a:p>
          <a:p>
            <a:pPr marL="76200" indent="0">
              <a:buNone/>
            </a:pPr>
            <a:r>
              <a:rPr lang="en-US" sz="1600" dirty="0"/>
              <a:t>The DROP DATABASE statement is used to drop an existing SQL database.</a:t>
            </a:r>
          </a:p>
          <a:p>
            <a:pPr marL="76200" indent="0">
              <a:buNone/>
            </a:pPr>
            <a:r>
              <a:rPr lang="en-US" sz="1400" dirty="0">
                <a:latin typeface="Courier New" panose="02070309020205020404" pitchFamily="49" charset="0"/>
                <a:cs typeface="Courier New" panose="02070309020205020404" pitchFamily="49" charset="0"/>
              </a:rPr>
              <a:t>DROP DATABASE </a:t>
            </a:r>
            <a:r>
              <a:rPr lang="en-US" sz="1400" dirty="0" err="1">
                <a:latin typeface="Courier New" panose="02070309020205020404" pitchFamily="49" charset="0"/>
                <a:cs typeface="Courier New" panose="02070309020205020404" pitchFamily="49" charset="0"/>
              </a:rPr>
              <a:t>testDB</a:t>
            </a:r>
            <a:r>
              <a:rPr lang="en-US" sz="14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59291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Table Create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a:xfrm>
            <a:off x="814274" y="1537988"/>
            <a:ext cx="3452925" cy="3098512"/>
          </a:xfrm>
        </p:spPr>
        <p:txBody>
          <a:bodyPr anchor="t"/>
          <a:lstStyle/>
          <a:p>
            <a:r>
              <a:rPr lang="en-US" sz="1600" dirty="0"/>
              <a:t>The SQL CREATE TABLE Statement</a:t>
            </a:r>
          </a:p>
          <a:p>
            <a:pPr marL="101600" indent="0">
              <a:buNone/>
            </a:pPr>
            <a:r>
              <a:rPr lang="en-US" sz="1600" dirty="0"/>
              <a:t>The CREATE TABLE statement is used to create a new table in a database.</a:t>
            </a:r>
          </a:p>
          <a:p>
            <a:pPr marL="76200" indent="0">
              <a:buNone/>
            </a:pPr>
            <a:r>
              <a:rPr lang="en-US" sz="1400" dirty="0">
                <a:latin typeface="Courier New" panose="02070309020205020404" pitchFamily="49" charset="0"/>
                <a:cs typeface="Courier New" panose="02070309020205020404" pitchFamily="49" charset="0"/>
              </a:rPr>
              <a:t>CREATE TABLE Persons (</a:t>
            </a:r>
          </a:p>
          <a:p>
            <a:pPr marL="7620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PersonID</a:t>
            </a:r>
            <a:r>
              <a:rPr lang="en-US" sz="1400" dirty="0">
                <a:latin typeface="Courier New" panose="02070309020205020404" pitchFamily="49" charset="0"/>
                <a:cs typeface="Courier New" panose="02070309020205020404" pitchFamily="49" charset="0"/>
              </a:rPr>
              <a:t> int,</a:t>
            </a:r>
          </a:p>
          <a:p>
            <a:pPr marL="7620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varchar(255),</a:t>
            </a:r>
          </a:p>
          <a:p>
            <a:pPr marL="76200" indent="0">
              <a:buNone/>
            </a:pPr>
            <a:r>
              <a:rPr lang="en-US" sz="1400" dirty="0">
                <a:latin typeface="Courier New" panose="02070309020205020404" pitchFamily="49" charset="0"/>
                <a:cs typeface="Courier New" panose="02070309020205020404" pitchFamily="49" charset="0"/>
              </a:rPr>
              <a:t>    FirstName varchar(255),</a:t>
            </a:r>
          </a:p>
          <a:p>
            <a:pPr marL="76200" indent="0">
              <a:buNone/>
            </a:pPr>
            <a:r>
              <a:rPr lang="en-US" sz="1400" dirty="0">
                <a:latin typeface="Courier New" panose="02070309020205020404" pitchFamily="49" charset="0"/>
                <a:cs typeface="Courier New" panose="02070309020205020404" pitchFamily="49" charset="0"/>
              </a:rPr>
              <a:t>    Address varchar(255),</a:t>
            </a:r>
          </a:p>
          <a:p>
            <a:pPr marL="76200" indent="0">
              <a:buNone/>
            </a:pPr>
            <a:r>
              <a:rPr lang="en-US" sz="1400" dirty="0">
                <a:latin typeface="Courier New" panose="02070309020205020404" pitchFamily="49" charset="0"/>
                <a:cs typeface="Courier New" panose="02070309020205020404" pitchFamily="49" charset="0"/>
              </a:rPr>
              <a:t>    City varchar(255) </a:t>
            </a:r>
          </a:p>
          <a:p>
            <a:pPr marL="76200" indent="0">
              <a:buNone/>
            </a:pPr>
            <a:r>
              <a:rPr lang="en-US" sz="140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286BBDE9-3B1F-457C-B831-2DCB1E2E1400}"/>
              </a:ext>
            </a:extLst>
          </p:cNvPr>
          <p:cNvSpPr>
            <a:spLocks noGrp="1"/>
          </p:cNvSpPr>
          <p:nvPr>
            <p:ph type="body" idx="2"/>
          </p:nvPr>
        </p:nvSpPr>
        <p:spPr/>
        <p:txBody>
          <a:bodyPr/>
          <a:lstStyle/>
          <a:p>
            <a:r>
              <a:rPr lang="en-US" sz="1600" dirty="0"/>
              <a:t>The </a:t>
            </a:r>
            <a:r>
              <a:rPr lang="en-US" sz="1600" b="1" i="1" dirty="0" err="1">
                <a:latin typeface="Courier New" panose="02070309020205020404" pitchFamily="49" charset="0"/>
                <a:cs typeface="Courier New" panose="02070309020205020404" pitchFamily="49" charset="0"/>
              </a:rPr>
              <a:t>PersonID</a:t>
            </a:r>
            <a:r>
              <a:rPr lang="en-US" sz="1600" dirty="0"/>
              <a:t> column is of type int and will hold an integer.</a:t>
            </a:r>
          </a:p>
          <a:p>
            <a:r>
              <a:rPr lang="en-US" sz="1600" dirty="0"/>
              <a:t>The </a:t>
            </a:r>
            <a:r>
              <a:rPr lang="en-US" sz="1600" b="1" i="1" dirty="0" err="1">
                <a:latin typeface="Courier New" panose="02070309020205020404" pitchFamily="49" charset="0"/>
                <a:cs typeface="Courier New" panose="02070309020205020404" pitchFamily="49" charset="0"/>
              </a:rPr>
              <a:t>LastName</a:t>
            </a:r>
            <a:r>
              <a:rPr lang="en-US" sz="1600" b="1" i="1" dirty="0">
                <a:latin typeface="Courier New" panose="02070309020205020404" pitchFamily="49" charset="0"/>
                <a:cs typeface="Courier New" panose="02070309020205020404" pitchFamily="49" charset="0"/>
              </a:rPr>
              <a:t>, FirstName, Address, and City </a:t>
            </a:r>
            <a:r>
              <a:rPr lang="en-US" sz="1600" dirty="0">
                <a:latin typeface="Roboto Condensed Light" panose="020B0604020202020204" charset="0"/>
                <a:ea typeface="Roboto Condensed Light" panose="020B0604020202020204" charset="0"/>
                <a:cs typeface="Courier New" panose="02070309020205020404" pitchFamily="49" charset="0"/>
              </a:rPr>
              <a:t>columns</a:t>
            </a:r>
            <a:r>
              <a:rPr lang="en-US" sz="1600" dirty="0"/>
              <a:t> are of type varchar and will hold characters, and the maximum length for these fields is 255 characters.</a:t>
            </a:r>
            <a:endParaRPr lang="en-ID" sz="1600" dirty="0"/>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81753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Table Create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a:xfrm>
            <a:off x="814274" y="1537988"/>
            <a:ext cx="3452925" cy="3098512"/>
          </a:xfrm>
        </p:spPr>
        <p:txBody>
          <a:bodyPr anchor="t"/>
          <a:lstStyle/>
          <a:p>
            <a:r>
              <a:rPr lang="en-US" sz="1600" dirty="0"/>
              <a:t>Create Table Using Another Table</a:t>
            </a:r>
          </a:p>
          <a:p>
            <a:r>
              <a:rPr lang="en-US" sz="1600" dirty="0"/>
              <a:t>A copy of an existing table can also be created using CREATE TABLE.</a:t>
            </a:r>
          </a:p>
          <a:p>
            <a:r>
              <a:rPr lang="en-US" sz="1600" dirty="0"/>
              <a:t>The new table gets the same column definitions. All columns or specific columns can be selected.</a:t>
            </a:r>
          </a:p>
          <a:p>
            <a:r>
              <a:rPr lang="en-US" sz="1600" dirty="0"/>
              <a:t>If you create a new table using an existing table, the new table will be filled with the existing values from the old table</a:t>
            </a:r>
            <a:endParaRPr lang="en-US" sz="1400"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286BBDE9-3B1F-457C-B831-2DCB1E2E1400}"/>
              </a:ext>
            </a:extLst>
          </p:cNvPr>
          <p:cNvSpPr>
            <a:spLocks noGrp="1"/>
          </p:cNvSpPr>
          <p:nvPr>
            <p:ph type="body" idx="2"/>
          </p:nvPr>
        </p:nvSpPr>
        <p:spPr/>
        <p:txBody>
          <a:bodyPr/>
          <a:lstStyle/>
          <a:p>
            <a:r>
              <a:rPr lang="en-US" sz="1600" dirty="0"/>
              <a:t>Syntax</a:t>
            </a:r>
          </a:p>
          <a:p>
            <a:pPr marL="7620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TestTable</a:t>
            </a:r>
            <a:r>
              <a:rPr lang="en-US" sz="1400" dirty="0">
                <a:latin typeface="Courier New" panose="02070309020205020404" pitchFamily="49" charset="0"/>
                <a:cs typeface="Courier New" panose="02070309020205020404" pitchFamily="49" charset="0"/>
              </a:rPr>
              <a:t> AS</a:t>
            </a:r>
          </a:p>
          <a:p>
            <a:pPr marL="7620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contactname</a:t>
            </a:r>
            <a:endParaRPr lang="en-US" sz="1400" dirty="0">
              <a:latin typeface="Courier New" panose="02070309020205020404" pitchFamily="49" charset="0"/>
              <a:cs typeface="Courier New" panose="02070309020205020404" pitchFamily="49" charset="0"/>
            </a:endParaRPr>
          </a:p>
          <a:p>
            <a:pPr marL="76200" indent="0">
              <a:buNone/>
            </a:pPr>
            <a:r>
              <a:rPr lang="en-US" sz="1400" dirty="0">
                <a:latin typeface="Courier New" panose="02070309020205020404" pitchFamily="49" charset="0"/>
                <a:cs typeface="Courier New" panose="02070309020205020404" pitchFamily="49" charset="0"/>
              </a:rPr>
              <a:t>FROM customers;</a:t>
            </a:r>
          </a:p>
          <a:p>
            <a:endParaRPr lang="en-ID" sz="1600" dirty="0"/>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88208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CD085-10BD-4DC5-85E7-BFFC272D4967}"/>
              </a:ext>
            </a:extLst>
          </p:cNvPr>
          <p:cNvSpPr>
            <a:spLocks noGrp="1"/>
          </p:cNvSpPr>
          <p:nvPr>
            <p:ph type="title"/>
          </p:nvPr>
        </p:nvSpPr>
        <p:spPr/>
        <p:txBody>
          <a:bodyPr/>
          <a:lstStyle/>
          <a:p>
            <a:r>
              <a:rPr lang="en-US" dirty="0"/>
              <a:t>Table Drop</a:t>
            </a:r>
            <a:endParaRPr lang="en-ID" dirty="0"/>
          </a:p>
        </p:txBody>
      </p:sp>
      <p:sp>
        <p:nvSpPr>
          <p:cNvPr id="5" name="Text Placeholder 4">
            <a:extLst>
              <a:ext uri="{FF2B5EF4-FFF2-40B4-BE49-F238E27FC236}">
                <a16:creationId xmlns:a16="http://schemas.microsoft.com/office/drawing/2014/main" id="{C8037C06-4287-43A4-9D77-88315664E0AD}"/>
              </a:ext>
            </a:extLst>
          </p:cNvPr>
          <p:cNvSpPr>
            <a:spLocks noGrp="1"/>
          </p:cNvSpPr>
          <p:nvPr>
            <p:ph type="body" idx="1"/>
          </p:nvPr>
        </p:nvSpPr>
        <p:spPr/>
        <p:txBody>
          <a:bodyPr anchor="t"/>
          <a:lstStyle/>
          <a:p>
            <a:r>
              <a:rPr lang="en-US" sz="1600" dirty="0"/>
              <a:t>The SQL DROP TABLE Statement</a:t>
            </a:r>
          </a:p>
          <a:p>
            <a:pPr marL="76200" indent="0">
              <a:buNone/>
            </a:pPr>
            <a:r>
              <a:rPr lang="en-US" sz="1600" dirty="0"/>
              <a:t>The DROP TABLE statement is used to drop an existing table in a database</a:t>
            </a:r>
          </a:p>
          <a:p>
            <a:pPr marL="76200" indent="0">
              <a:buNone/>
            </a:pPr>
            <a:r>
              <a:rPr lang="en-US" sz="1600" dirty="0">
                <a:latin typeface="Courier New" panose="02070309020205020404" pitchFamily="49" charset="0"/>
                <a:cs typeface="Courier New" panose="02070309020205020404" pitchFamily="49" charset="0"/>
              </a:rPr>
              <a:t>DROP TABLE Shippers;</a:t>
            </a:r>
          </a:p>
          <a:p>
            <a:endParaRPr lang="en-US" sz="1600" dirty="0"/>
          </a:p>
          <a:p>
            <a:r>
              <a:rPr lang="en-US" sz="1600" dirty="0"/>
              <a:t>SQL TRUNCATE TABLE</a:t>
            </a:r>
          </a:p>
          <a:p>
            <a:pPr marL="76200" indent="0">
              <a:buNone/>
            </a:pPr>
            <a:r>
              <a:rPr lang="en-US" sz="1600" dirty="0"/>
              <a:t>The TRUNCATE TABLE statement is used to delete the data inside a table, but not the table itself.</a:t>
            </a:r>
          </a:p>
          <a:p>
            <a:pPr marL="76200" indent="0">
              <a:buNone/>
            </a:pPr>
            <a:r>
              <a:rPr lang="en-US" sz="1600" dirty="0">
                <a:latin typeface="Courier New" panose="02070309020205020404" pitchFamily="49" charset="0"/>
                <a:cs typeface="Courier New" panose="02070309020205020404" pitchFamily="49" charset="0"/>
              </a:rPr>
              <a:t>TRUNCATE TABLE </a:t>
            </a:r>
            <a:r>
              <a:rPr lang="en-US" sz="1600" dirty="0" err="1">
                <a:latin typeface="Courier New" panose="02070309020205020404" pitchFamily="49" charset="0"/>
                <a:cs typeface="Courier New" panose="02070309020205020404" pitchFamily="49" charset="0"/>
              </a:rPr>
              <a:t>table_name</a:t>
            </a:r>
            <a:r>
              <a:rPr lang="en-US" sz="1600" dirty="0">
                <a:latin typeface="Courier New" panose="02070309020205020404" pitchFamily="49" charset="0"/>
                <a:cs typeface="Courier New" panose="02070309020205020404" pitchFamily="49" charset="0"/>
              </a:rPr>
              <a:t>;</a:t>
            </a:r>
            <a:endParaRPr lang="en-ID" sz="1600"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A50F0322-63A6-4C0A-B9B4-534F33169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04819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ID" dirty="0"/>
              <a:t>SQL ALTER TABLE Statement</a:t>
            </a:r>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a:xfrm>
            <a:off x="814275" y="1537988"/>
            <a:ext cx="2919525" cy="2724300"/>
          </a:xfrm>
        </p:spPr>
        <p:txBody>
          <a:bodyPr anchor="t"/>
          <a:lstStyle/>
          <a:p>
            <a:r>
              <a:rPr lang="en-US" sz="1600" dirty="0"/>
              <a:t>The ALTER TABLE statement is used to add, delete, or modify columns in an existing table.</a:t>
            </a:r>
          </a:p>
          <a:p>
            <a:r>
              <a:rPr lang="en-US" sz="1600" dirty="0"/>
              <a:t>The ALTER TABLE statement is also used to add and drop various constraints on an existing table.</a:t>
            </a:r>
          </a:p>
        </p:txBody>
      </p:sp>
      <p:sp>
        <p:nvSpPr>
          <p:cNvPr id="5" name="Text Placeholder 4">
            <a:extLst>
              <a:ext uri="{FF2B5EF4-FFF2-40B4-BE49-F238E27FC236}">
                <a16:creationId xmlns:a16="http://schemas.microsoft.com/office/drawing/2014/main" id="{6F07A2A7-7CD7-4BAC-BDCD-9814CDE1FB24}"/>
              </a:ext>
            </a:extLst>
          </p:cNvPr>
          <p:cNvSpPr>
            <a:spLocks noGrp="1"/>
          </p:cNvSpPr>
          <p:nvPr>
            <p:ph type="body" idx="2"/>
          </p:nvPr>
        </p:nvSpPr>
        <p:spPr>
          <a:xfrm>
            <a:off x="3962401" y="1537988"/>
            <a:ext cx="4800600" cy="2938762"/>
          </a:xfrm>
        </p:spPr>
        <p:txBody>
          <a:bodyPr/>
          <a:lstStyle/>
          <a:p>
            <a:r>
              <a:rPr lang="en-US" sz="1600" dirty="0"/>
              <a:t>ALTER TABLE - ADD Column</a:t>
            </a:r>
          </a:p>
          <a:p>
            <a:pPr marL="76200" indent="0">
              <a:buNone/>
            </a:pPr>
            <a:r>
              <a:rPr lang="en-US" sz="1600" dirty="0"/>
              <a:t>To add a column in a table, use the following syntax:</a:t>
            </a:r>
          </a:p>
          <a:p>
            <a:pPr marL="76200" indent="0">
              <a:buNone/>
            </a:pPr>
            <a:r>
              <a:rPr lang="en-US" sz="1600" dirty="0">
                <a:latin typeface="Courier New" panose="02070309020205020404" pitchFamily="49" charset="0"/>
                <a:cs typeface="Courier New" panose="02070309020205020404" pitchFamily="49" charset="0"/>
              </a:rPr>
              <a:t>ALTER TABLE Customers ADD Email varchar(255);</a:t>
            </a:r>
          </a:p>
          <a:p>
            <a:r>
              <a:rPr lang="en-US" sz="1600" dirty="0"/>
              <a:t>ALTER TABLE - DROP COLUMN</a:t>
            </a:r>
          </a:p>
          <a:p>
            <a:pPr marL="101600" indent="0">
              <a:buNone/>
            </a:pPr>
            <a:r>
              <a:rPr lang="en-US" sz="1600" dirty="0"/>
              <a:t>To delete a column in a table, use the following syntax (notice that some database systems don't allow deleting a column):</a:t>
            </a:r>
          </a:p>
          <a:p>
            <a:pPr marL="101600" indent="0">
              <a:buNone/>
            </a:pPr>
            <a:r>
              <a:rPr lang="en-US" sz="1600" dirty="0">
                <a:latin typeface="Courier New" panose="02070309020205020404" pitchFamily="49" charset="0"/>
                <a:cs typeface="Courier New" panose="02070309020205020404" pitchFamily="49" charset="0"/>
              </a:rPr>
              <a:t>ALTER TABLE Customers DROP COLUMN Email;</a:t>
            </a:r>
            <a:endParaRPr lang="en-ID"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84521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ID" dirty="0"/>
              <a:t>SQL ALTER TABLE Statement</a:t>
            </a:r>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a:xfrm>
            <a:off x="814275" y="1537988"/>
            <a:ext cx="3452925" cy="2724300"/>
          </a:xfrm>
        </p:spPr>
        <p:txBody>
          <a:bodyPr anchor="t"/>
          <a:lstStyle/>
          <a:p>
            <a:r>
              <a:rPr lang="en-US" sz="1600" dirty="0"/>
              <a:t>ALTER TABLE - ALTER/MODIFY COLUMN</a:t>
            </a:r>
          </a:p>
          <a:p>
            <a:pPr marL="101600" indent="0">
              <a:buNone/>
            </a:pPr>
            <a:r>
              <a:rPr lang="en-US" sz="1600" dirty="0"/>
              <a:t>To change the data type of a column in a table, use the following syntax:</a:t>
            </a:r>
          </a:p>
          <a:p>
            <a:pPr marL="101600" indent="0">
              <a:buNone/>
            </a:pPr>
            <a:endParaRPr lang="en-US" sz="1600" dirty="0"/>
          </a:p>
          <a:p>
            <a:pPr marL="101600" indent="0">
              <a:buNone/>
            </a:pPr>
            <a:r>
              <a:rPr lang="en-US" sz="1600" b="1" i="1" dirty="0"/>
              <a:t>Ms. SQL Server :</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ALTER COLUMN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Text Placeholder 6">
            <a:extLst>
              <a:ext uri="{FF2B5EF4-FFF2-40B4-BE49-F238E27FC236}">
                <a16:creationId xmlns:a16="http://schemas.microsoft.com/office/drawing/2014/main" id="{B846A898-6EB2-4FBC-BAF5-FC75F8F9C1DF}"/>
              </a:ext>
            </a:extLst>
          </p:cNvPr>
          <p:cNvSpPr>
            <a:spLocks noGrp="1"/>
          </p:cNvSpPr>
          <p:nvPr>
            <p:ph type="body" idx="2"/>
          </p:nvPr>
        </p:nvSpPr>
        <p:spPr>
          <a:xfrm>
            <a:off x="4396122" y="1537987"/>
            <a:ext cx="3757277" cy="3212937"/>
          </a:xfrm>
        </p:spPr>
        <p:txBody>
          <a:bodyPr/>
          <a:lstStyle/>
          <a:p>
            <a:pPr marL="101600" indent="0">
              <a:buNone/>
            </a:pPr>
            <a:r>
              <a:rPr lang="en-US" sz="1600" b="1" i="1" dirty="0"/>
              <a:t>My SQL / Oracle (prior version 10G):</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MODIFY COLUMN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a:p>
            <a:pPr marL="101600" indent="0">
              <a:buNone/>
            </a:pPr>
            <a:endParaRPr lang="en-US" sz="1200" dirty="0">
              <a:latin typeface="Courier New" panose="02070309020205020404" pitchFamily="49" charset="0"/>
              <a:cs typeface="Courier New" panose="02070309020205020404" pitchFamily="49" charset="0"/>
            </a:endParaRPr>
          </a:p>
          <a:p>
            <a:pPr marL="101600" indent="0">
              <a:buNone/>
            </a:pPr>
            <a:r>
              <a:rPr lang="en-ID" sz="1600" b="1" i="1" dirty="0"/>
              <a:t>Oracle 10G and later:</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MODIFY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a:p>
            <a:pPr marL="101600" indent="0">
              <a:buNone/>
            </a:pPr>
            <a:endParaRPr lang="en-US" sz="1200" dirty="0">
              <a:latin typeface="Courier New" panose="02070309020205020404" pitchFamily="49" charset="0"/>
              <a:cs typeface="Courier New" panose="02070309020205020404" pitchFamily="49" charset="0"/>
            </a:endParaRPr>
          </a:p>
          <a:p>
            <a:pPr marL="101600" indent="0">
              <a:buNone/>
            </a:pPr>
            <a:r>
              <a:rPr lang="en-US" sz="1600" b="1" i="1" dirty="0"/>
              <a:t>PostgreSQL:</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r>
              <a:rPr lang="en-US" sz="1200" dirty="0">
                <a:latin typeface="Courier New" panose="02070309020205020404" pitchFamily="49" charset="0"/>
                <a:cs typeface="Courier New" panose="02070309020205020404" pitchFamily="49" charset="0"/>
              </a:rPr>
              <a:t> </a:t>
            </a:r>
          </a:p>
          <a:p>
            <a:pPr marL="101600" indent="0">
              <a:buNone/>
            </a:pPr>
            <a:r>
              <a:rPr lang="en-US" sz="1200" dirty="0">
                <a:latin typeface="Courier New" panose="02070309020205020404" pitchFamily="49" charset="0"/>
                <a:cs typeface="Courier New" panose="02070309020205020404" pitchFamily="49" charset="0"/>
              </a:rPr>
              <a:t>ALTER COLUMN </a:t>
            </a:r>
            <a:r>
              <a:rPr lang="en-US" sz="1200" dirty="0" err="1">
                <a:latin typeface="Courier New" panose="02070309020205020404" pitchFamily="49" charset="0"/>
                <a:cs typeface="Courier New" panose="02070309020205020404" pitchFamily="49" charset="0"/>
              </a:rPr>
              <a:t>column_name</a:t>
            </a:r>
            <a:endParaRPr lang="en-ID"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65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B9D1-B767-4AE1-B105-A003737A1265}"/>
              </a:ext>
            </a:extLst>
          </p:cNvPr>
          <p:cNvSpPr>
            <a:spLocks noGrp="1"/>
          </p:cNvSpPr>
          <p:nvPr>
            <p:ph type="title"/>
          </p:nvPr>
        </p:nvSpPr>
        <p:spPr/>
        <p:txBody>
          <a:bodyPr/>
          <a:lstStyle/>
          <a:p>
            <a:r>
              <a:rPr lang="en-ID" dirty="0"/>
              <a:t>SQL Constraints</a:t>
            </a:r>
          </a:p>
        </p:txBody>
      </p:sp>
      <p:sp>
        <p:nvSpPr>
          <p:cNvPr id="6" name="Text Placeholder 5">
            <a:extLst>
              <a:ext uri="{FF2B5EF4-FFF2-40B4-BE49-F238E27FC236}">
                <a16:creationId xmlns:a16="http://schemas.microsoft.com/office/drawing/2014/main" id="{DADF8775-B5E5-4F46-A163-5C82AC9FDD5A}"/>
              </a:ext>
            </a:extLst>
          </p:cNvPr>
          <p:cNvSpPr>
            <a:spLocks noGrp="1"/>
          </p:cNvSpPr>
          <p:nvPr>
            <p:ph type="body" idx="1"/>
          </p:nvPr>
        </p:nvSpPr>
        <p:spPr/>
        <p:txBody>
          <a:bodyPr anchor="t"/>
          <a:lstStyle/>
          <a:p>
            <a:r>
              <a:rPr lang="en-US" sz="1600" dirty="0"/>
              <a:t>SQL constraints are used to specify rules for the data in a table.</a:t>
            </a:r>
          </a:p>
          <a:p>
            <a:r>
              <a:rPr lang="en-US" sz="1600" dirty="0"/>
              <a:t>Constraints are used to limit the type of data that can go into a table. This ensures the accuracy and reliability of the data in the table. If there is any violation between the constraint and the data action, the action is aborted.</a:t>
            </a:r>
          </a:p>
          <a:p>
            <a:r>
              <a:rPr lang="en-US" sz="1600" dirty="0"/>
              <a:t>Constraints can be column level or table level. Column level constraints apply to a column, and table level constraints apply to the whole table.</a:t>
            </a:r>
            <a:endParaRPr lang="en-ID" sz="1600" dirty="0"/>
          </a:p>
        </p:txBody>
      </p:sp>
      <p:sp>
        <p:nvSpPr>
          <p:cNvPr id="5" name="Slide Number Placeholder 4">
            <a:extLst>
              <a:ext uri="{FF2B5EF4-FFF2-40B4-BE49-F238E27FC236}">
                <a16:creationId xmlns:a16="http://schemas.microsoft.com/office/drawing/2014/main" id="{B7FC481D-539A-4DCF-9DC2-CE4E83D58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02614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B9D1-B767-4AE1-B105-A003737A1265}"/>
              </a:ext>
            </a:extLst>
          </p:cNvPr>
          <p:cNvSpPr>
            <a:spLocks noGrp="1"/>
          </p:cNvSpPr>
          <p:nvPr>
            <p:ph type="title"/>
          </p:nvPr>
        </p:nvSpPr>
        <p:spPr/>
        <p:txBody>
          <a:bodyPr/>
          <a:lstStyle/>
          <a:p>
            <a:r>
              <a:rPr lang="en-ID" dirty="0"/>
              <a:t>SQL Constraints</a:t>
            </a:r>
          </a:p>
        </p:txBody>
      </p:sp>
      <p:sp>
        <p:nvSpPr>
          <p:cNvPr id="6" name="Text Placeholder 5">
            <a:extLst>
              <a:ext uri="{FF2B5EF4-FFF2-40B4-BE49-F238E27FC236}">
                <a16:creationId xmlns:a16="http://schemas.microsoft.com/office/drawing/2014/main" id="{DADF8775-B5E5-4F46-A163-5C82AC9FDD5A}"/>
              </a:ext>
            </a:extLst>
          </p:cNvPr>
          <p:cNvSpPr>
            <a:spLocks noGrp="1"/>
          </p:cNvSpPr>
          <p:nvPr>
            <p:ph type="body" idx="1"/>
          </p:nvPr>
        </p:nvSpPr>
        <p:spPr/>
        <p:txBody>
          <a:bodyPr anchor="t"/>
          <a:lstStyle/>
          <a:p>
            <a:pPr marL="76200" indent="0">
              <a:buNone/>
            </a:pPr>
            <a:r>
              <a:rPr lang="en-US" sz="1400" dirty="0"/>
              <a:t>The following constraints are commonly used in SQL:</a:t>
            </a:r>
          </a:p>
          <a:p>
            <a:r>
              <a:rPr lang="en-US" sz="1400" b="1" dirty="0"/>
              <a:t>NOT NULL </a:t>
            </a:r>
            <a:r>
              <a:rPr lang="en-US" sz="1400" dirty="0"/>
              <a:t>- Ensures that a column cannot have a NULL value</a:t>
            </a:r>
          </a:p>
          <a:p>
            <a:r>
              <a:rPr lang="en-US" sz="1400" b="1" dirty="0"/>
              <a:t>UNIQUE</a:t>
            </a:r>
            <a:r>
              <a:rPr lang="en-US" sz="1400" dirty="0"/>
              <a:t> - Ensures that all values in a column are different</a:t>
            </a:r>
          </a:p>
          <a:p>
            <a:r>
              <a:rPr lang="en-US" sz="1400" b="1" dirty="0"/>
              <a:t>PRIMARY KEY</a:t>
            </a:r>
            <a:r>
              <a:rPr lang="en-US" sz="1400" dirty="0"/>
              <a:t> - A combination of a NOT NULL and UNIQUE. Uniquely identifies each row in a table</a:t>
            </a:r>
          </a:p>
          <a:p>
            <a:r>
              <a:rPr lang="en-US" sz="1400" b="1" dirty="0"/>
              <a:t>FOREIGN KEY</a:t>
            </a:r>
            <a:r>
              <a:rPr lang="en-US" sz="1400" dirty="0"/>
              <a:t> - Uniquely identifies a row/record in another table</a:t>
            </a:r>
          </a:p>
          <a:p>
            <a:r>
              <a:rPr lang="en-US" sz="1400" b="1" dirty="0"/>
              <a:t>CHECK</a:t>
            </a:r>
            <a:r>
              <a:rPr lang="en-US" sz="1400" dirty="0"/>
              <a:t> - Ensures that all values in a column satisfies a specific condition</a:t>
            </a:r>
          </a:p>
          <a:p>
            <a:r>
              <a:rPr lang="en-US" sz="1400" b="1" dirty="0"/>
              <a:t>DEFAULT</a:t>
            </a:r>
            <a:r>
              <a:rPr lang="en-US" sz="1400" dirty="0"/>
              <a:t> - Sets a default value for a column when no value is specified</a:t>
            </a:r>
          </a:p>
          <a:p>
            <a:r>
              <a:rPr lang="en-US" sz="1400" b="1" dirty="0"/>
              <a:t>INDEX</a:t>
            </a:r>
            <a:r>
              <a:rPr lang="en-US" sz="1400" dirty="0"/>
              <a:t> - Used to create and retrieve data from the database very quickly</a:t>
            </a:r>
            <a:endParaRPr lang="en-ID" sz="1400" dirty="0"/>
          </a:p>
        </p:txBody>
      </p:sp>
      <p:sp>
        <p:nvSpPr>
          <p:cNvPr id="5" name="Slide Number Placeholder 4">
            <a:extLst>
              <a:ext uri="{FF2B5EF4-FFF2-40B4-BE49-F238E27FC236}">
                <a16:creationId xmlns:a16="http://schemas.microsoft.com/office/drawing/2014/main" id="{B7FC481D-539A-4DCF-9DC2-CE4E83D58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19926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7" name="Picture 6">
            <a:extLst>
              <a:ext uri="{FF2B5EF4-FFF2-40B4-BE49-F238E27FC236}">
                <a16:creationId xmlns:a16="http://schemas.microsoft.com/office/drawing/2014/main" id="{BEFC08F3-A9E2-4EA5-B958-B8B50D82F18C}"/>
              </a:ext>
            </a:extLst>
          </p:cNvPr>
          <p:cNvPicPr>
            <a:picLocks noChangeAspect="1"/>
          </p:cNvPicPr>
          <p:nvPr/>
        </p:nvPicPr>
        <p:blipFill>
          <a:blip r:embed="rId2"/>
          <a:stretch>
            <a:fillRect/>
          </a:stretch>
        </p:blipFill>
        <p:spPr>
          <a:xfrm>
            <a:off x="814275" y="1352550"/>
            <a:ext cx="2843325" cy="1382713"/>
          </a:xfrm>
          <a:prstGeom prst="rect">
            <a:avLst/>
          </a:prstGeom>
        </p:spPr>
      </p:pic>
      <p:pic>
        <p:nvPicPr>
          <p:cNvPr id="8" name="Picture 7">
            <a:extLst>
              <a:ext uri="{FF2B5EF4-FFF2-40B4-BE49-F238E27FC236}">
                <a16:creationId xmlns:a16="http://schemas.microsoft.com/office/drawing/2014/main" id="{612F5A6B-4D85-42AD-8F42-1CD66589DCE4}"/>
              </a:ext>
            </a:extLst>
          </p:cNvPr>
          <p:cNvPicPr>
            <a:picLocks noChangeAspect="1"/>
          </p:cNvPicPr>
          <p:nvPr/>
        </p:nvPicPr>
        <p:blipFill>
          <a:blip r:embed="rId3"/>
          <a:stretch>
            <a:fillRect/>
          </a:stretch>
        </p:blipFill>
        <p:spPr>
          <a:xfrm>
            <a:off x="3886201" y="1358901"/>
            <a:ext cx="4114800" cy="2517463"/>
          </a:xfrm>
          <a:prstGeom prst="rect">
            <a:avLst/>
          </a:prstGeom>
        </p:spPr>
      </p:pic>
    </p:spTree>
    <p:extLst>
      <p:ext uri="{BB962C8B-B14F-4D97-AF65-F5344CB8AC3E}">
        <p14:creationId xmlns:p14="http://schemas.microsoft.com/office/powerpoint/2010/main" val="3643751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3" name="Picture 2">
            <a:extLst>
              <a:ext uri="{FF2B5EF4-FFF2-40B4-BE49-F238E27FC236}">
                <a16:creationId xmlns:a16="http://schemas.microsoft.com/office/drawing/2014/main" id="{6BAB55A8-6B41-4628-A53D-4CA825D6822A}"/>
              </a:ext>
            </a:extLst>
          </p:cNvPr>
          <p:cNvPicPr>
            <a:picLocks noChangeAspect="1"/>
          </p:cNvPicPr>
          <p:nvPr/>
        </p:nvPicPr>
        <p:blipFill>
          <a:blip r:embed="rId2"/>
          <a:stretch>
            <a:fillRect/>
          </a:stretch>
        </p:blipFill>
        <p:spPr>
          <a:xfrm>
            <a:off x="814274" y="1344083"/>
            <a:ext cx="4824526" cy="3355271"/>
          </a:xfrm>
          <a:prstGeom prst="rect">
            <a:avLst/>
          </a:prstGeom>
        </p:spPr>
      </p:pic>
    </p:spTree>
    <p:extLst>
      <p:ext uri="{BB962C8B-B14F-4D97-AF65-F5344CB8AC3E}">
        <p14:creationId xmlns:p14="http://schemas.microsoft.com/office/powerpoint/2010/main" val="249257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2" name="Picture 1">
            <a:extLst>
              <a:ext uri="{FF2B5EF4-FFF2-40B4-BE49-F238E27FC236}">
                <a16:creationId xmlns:a16="http://schemas.microsoft.com/office/drawing/2014/main" id="{4C8CAC02-45BB-4F80-9D9D-7028D04577FF}"/>
              </a:ext>
            </a:extLst>
          </p:cNvPr>
          <p:cNvPicPr>
            <a:picLocks noChangeAspect="1"/>
          </p:cNvPicPr>
          <p:nvPr/>
        </p:nvPicPr>
        <p:blipFill>
          <a:blip r:embed="rId2"/>
          <a:stretch>
            <a:fillRect/>
          </a:stretch>
        </p:blipFill>
        <p:spPr>
          <a:xfrm>
            <a:off x="814275" y="1352550"/>
            <a:ext cx="4951546" cy="1905000"/>
          </a:xfrm>
          <a:prstGeom prst="rect">
            <a:avLst/>
          </a:prstGeom>
        </p:spPr>
      </p:pic>
      <p:pic>
        <p:nvPicPr>
          <p:cNvPr id="6" name="Picture 5">
            <a:extLst>
              <a:ext uri="{FF2B5EF4-FFF2-40B4-BE49-F238E27FC236}">
                <a16:creationId xmlns:a16="http://schemas.microsoft.com/office/drawing/2014/main" id="{547808DC-DCC6-441F-9D66-FCCCD4D60E32}"/>
              </a:ext>
            </a:extLst>
          </p:cNvPr>
          <p:cNvPicPr>
            <a:picLocks noChangeAspect="1"/>
          </p:cNvPicPr>
          <p:nvPr/>
        </p:nvPicPr>
        <p:blipFill>
          <a:blip r:embed="rId3"/>
          <a:stretch>
            <a:fillRect/>
          </a:stretch>
        </p:blipFill>
        <p:spPr>
          <a:xfrm>
            <a:off x="814275" y="3333750"/>
            <a:ext cx="3103817" cy="1302749"/>
          </a:xfrm>
          <a:prstGeom prst="rect">
            <a:avLst/>
          </a:prstGeom>
        </p:spPr>
      </p:pic>
    </p:spTree>
    <p:extLst>
      <p:ext uri="{BB962C8B-B14F-4D97-AF65-F5344CB8AC3E}">
        <p14:creationId xmlns:p14="http://schemas.microsoft.com/office/powerpoint/2010/main" val="1086868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3" name="Picture 2">
            <a:extLst>
              <a:ext uri="{FF2B5EF4-FFF2-40B4-BE49-F238E27FC236}">
                <a16:creationId xmlns:a16="http://schemas.microsoft.com/office/drawing/2014/main" id="{B9171A34-F8F2-439E-B0BA-BCBE4E8679D0}"/>
              </a:ext>
            </a:extLst>
          </p:cNvPr>
          <p:cNvPicPr>
            <a:picLocks noChangeAspect="1"/>
          </p:cNvPicPr>
          <p:nvPr/>
        </p:nvPicPr>
        <p:blipFill>
          <a:blip r:embed="rId2"/>
          <a:stretch>
            <a:fillRect/>
          </a:stretch>
        </p:blipFill>
        <p:spPr>
          <a:xfrm>
            <a:off x="814275" y="1344079"/>
            <a:ext cx="3842392" cy="1807373"/>
          </a:xfrm>
          <a:prstGeom prst="rect">
            <a:avLst/>
          </a:prstGeom>
        </p:spPr>
      </p:pic>
    </p:spTree>
    <p:extLst>
      <p:ext uri="{BB962C8B-B14F-4D97-AF65-F5344CB8AC3E}">
        <p14:creationId xmlns:p14="http://schemas.microsoft.com/office/powerpoint/2010/main" val="330584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2" name="Picture 1">
            <a:extLst>
              <a:ext uri="{FF2B5EF4-FFF2-40B4-BE49-F238E27FC236}">
                <a16:creationId xmlns:a16="http://schemas.microsoft.com/office/drawing/2014/main" id="{6FE427A8-CBD5-4225-AB91-928EA9C7A7D4}"/>
              </a:ext>
            </a:extLst>
          </p:cNvPr>
          <p:cNvPicPr>
            <a:picLocks noChangeAspect="1"/>
          </p:cNvPicPr>
          <p:nvPr/>
        </p:nvPicPr>
        <p:blipFill>
          <a:blip r:embed="rId2"/>
          <a:stretch>
            <a:fillRect/>
          </a:stretch>
        </p:blipFill>
        <p:spPr>
          <a:xfrm>
            <a:off x="814275" y="1335613"/>
            <a:ext cx="6272325" cy="3482769"/>
          </a:xfrm>
          <a:prstGeom prst="rect">
            <a:avLst/>
          </a:prstGeom>
        </p:spPr>
      </p:pic>
    </p:spTree>
    <p:extLst>
      <p:ext uri="{BB962C8B-B14F-4D97-AF65-F5344CB8AC3E}">
        <p14:creationId xmlns:p14="http://schemas.microsoft.com/office/powerpoint/2010/main" val="405166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8B7B4C-9CFD-4E24-A253-97B34147F36F}"/>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BCCD988C-8277-42DB-B5E6-7FB8F2235160}"/>
              </a:ext>
            </a:extLst>
          </p:cNvPr>
          <p:cNvSpPr>
            <a:spLocks noGrp="1"/>
          </p:cNvSpPr>
          <p:nvPr>
            <p:ph type="body" idx="1"/>
          </p:nvPr>
        </p:nvSpPr>
        <p:spPr/>
        <p:txBody>
          <a:bodyPr anchor="t"/>
          <a:lstStyle/>
          <a:p>
            <a:r>
              <a:rPr lang="en-US" dirty="0"/>
              <a:t>Introduction SQL</a:t>
            </a:r>
          </a:p>
          <a:p>
            <a:r>
              <a:rPr lang="en-US" dirty="0"/>
              <a:t>Syntax</a:t>
            </a:r>
          </a:p>
          <a:p>
            <a:r>
              <a:rPr lang="en-ID" dirty="0"/>
              <a:t>DDL</a:t>
            </a:r>
          </a:p>
        </p:txBody>
      </p:sp>
      <p:sp>
        <p:nvSpPr>
          <p:cNvPr id="4" name="Slide Number Placeholder 3">
            <a:extLst>
              <a:ext uri="{FF2B5EF4-FFF2-40B4-BE49-F238E27FC236}">
                <a16:creationId xmlns:a16="http://schemas.microsoft.com/office/drawing/2014/main" id="{FDF6009B-E1F1-458C-A106-90A55E84B7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80103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1858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What is SQL?</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endParaRPr lang="en-ID" sz="16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13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What Can SQL do?</a:t>
            </a:r>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a:xfrm>
            <a:off x="814275" y="1327350"/>
            <a:ext cx="6132600" cy="3309150"/>
          </a:xfrm>
        </p:spPr>
        <p:txBody>
          <a:bodyPr/>
          <a:lstStyle/>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r>
              <a:rPr lang="en-US" sz="1600" dirty="0"/>
              <a:t>SQL can set permissions on tables, procedures, and views</a:t>
            </a:r>
            <a:endParaRPr lang="en-ID" sz="1600" dirty="0"/>
          </a:p>
        </p:txBody>
      </p:sp>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09977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B761-3EAF-47CE-8BE8-16BFCB4FF357}"/>
              </a:ext>
            </a:extLst>
          </p:cNvPr>
          <p:cNvSpPr>
            <a:spLocks noGrp="1"/>
          </p:cNvSpPr>
          <p:nvPr>
            <p:ph type="title"/>
          </p:nvPr>
        </p:nvSpPr>
        <p:spPr/>
        <p:txBody>
          <a:bodyPr/>
          <a:lstStyle/>
          <a:p>
            <a:r>
              <a:rPr lang="en-US" dirty="0"/>
              <a:t>SQL is a Standard - BUT....</a:t>
            </a:r>
            <a:endParaRPr lang="en-ID" dirty="0"/>
          </a:p>
        </p:txBody>
      </p:sp>
      <p:sp>
        <p:nvSpPr>
          <p:cNvPr id="3" name="Text Placeholder 2">
            <a:extLst>
              <a:ext uri="{FF2B5EF4-FFF2-40B4-BE49-F238E27FC236}">
                <a16:creationId xmlns:a16="http://schemas.microsoft.com/office/drawing/2014/main" id="{925C3396-1458-4C94-93BA-144E02476849}"/>
              </a:ext>
            </a:extLst>
          </p:cNvPr>
          <p:cNvSpPr>
            <a:spLocks noGrp="1"/>
          </p:cNvSpPr>
          <p:nvPr>
            <p:ph type="body" idx="1"/>
          </p:nvPr>
        </p:nvSpPr>
        <p:spPr/>
        <p:txBody>
          <a:bodyPr anchor="t"/>
          <a:lstStyle/>
          <a:p>
            <a:r>
              <a:rPr lang="en-US" sz="1600" dirty="0"/>
              <a:t>Although SQL is an ANSI/ISO standard, there are different versions of the SQL language.</a:t>
            </a:r>
          </a:p>
          <a:p>
            <a:r>
              <a:rPr lang="en-US" sz="1600" dirty="0"/>
              <a:t>However, to be compliant with the ANSI standard, they all support at least the major commands (such as SELECT, UPDATE, DELETE, INSERT, WHERE) in a similar manner.</a:t>
            </a:r>
            <a:endParaRPr lang="en-ID" sz="1600" dirty="0"/>
          </a:p>
        </p:txBody>
      </p:sp>
      <p:sp>
        <p:nvSpPr>
          <p:cNvPr id="4" name="Slide Number Placeholder 3">
            <a:extLst>
              <a:ext uri="{FF2B5EF4-FFF2-40B4-BE49-F238E27FC236}">
                <a16:creationId xmlns:a16="http://schemas.microsoft.com/office/drawing/2014/main" id="{5EDFEFA4-965D-4BF6-9EE7-EFBB46280F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0161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9C96-FC22-4DEC-98D0-0EC8F401503D}"/>
              </a:ext>
            </a:extLst>
          </p:cNvPr>
          <p:cNvSpPr>
            <a:spLocks noGrp="1"/>
          </p:cNvSpPr>
          <p:nvPr>
            <p:ph type="title"/>
          </p:nvPr>
        </p:nvSpPr>
        <p:spPr/>
        <p:txBody>
          <a:bodyPr/>
          <a:lstStyle/>
          <a:p>
            <a:r>
              <a:rPr lang="en-US" dirty="0"/>
              <a:t>Using SQL in Your Web Site</a:t>
            </a:r>
            <a:endParaRPr lang="en-ID" dirty="0"/>
          </a:p>
        </p:txBody>
      </p:sp>
      <p:sp>
        <p:nvSpPr>
          <p:cNvPr id="3" name="Text Placeholder 2">
            <a:extLst>
              <a:ext uri="{FF2B5EF4-FFF2-40B4-BE49-F238E27FC236}">
                <a16:creationId xmlns:a16="http://schemas.microsoft.com/office/drawing/2014/main" id="{0C415FE9-BA4C-4247-BD94-8B9CF612F5F3}"/>
              </a:ext>
            </a:extLst>
          </p:cNvPr>
          <p:cNvSpPr>
            <a:spLocks noGrp="1"/>
          </p:cNvSpPr>
          <p:nvPr>
            <p:ph type="body" idx="1"/>
          </p:nvPr>
        </p:nvSpPr>
        <p:spPr/>
        <p:txBody>
          <a:bodyPr anchor="t"/>
          <a:lstStyle/>
          <a:p>
            <a:r>
              <a:rPr lang="en-US" sz="1600" dirty="0"/>
              <a:t>To build a web site that shows data from a database, you will need:</a:t>
            </a:r>
          </a:p>
          <a:p>
            <a:r>
              <a:rPr lang="en-US" sz="1600" dirty="0"/>
              <a:t>An RDBMS database program (i.e. MS Access, SQL Server, MySQL)</a:t>
            </a:r>
          </a:p>
          <a:p>
            <a:r>
              <a:rPr lang="en-US" sz="1600" dirty="0"/>
              <a:t>To use a server-side scripting language, like PHP or ASP</a:t>
            </a:r>
          </a:p>
          <a:p>
            <a:r>
              <a:rPr lang="en-US" sz="1600" dirty="0"/>
              <a:t>To use SQL to get the data you want</a:t>
            </a:r>
          </a:p>
          <a:p>
            <a:r>
              <a:rPr lang="en-US" sz="1600" dirty="0"/>
              <a:t>To use HTML / CSS to style the page</a:t>
            </a:r>
            <a:endParaRPr lang="en-ID" sz="1600" dirty="0"/>
          </a:p>
        </p:txBody>
      </p:sp>
      <p:sp>
        <p:nvSpPr>
          <p:cNvPr id="4" name="Slide Number Placeholder 3">
            <a:extLst>
              <a:ext uri="{FF2B5EF4-FFF2-40B4-BE49-F238E27FC236}">
                <a16:creationId xmlns:a16="http://schemas.microsoft.com/office/drawing/2014/main" id="{48A28485-5A22-49E2-B8A3-9ED9012B3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1213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20AD-1B84-477E-8DE0-BF9A7B7426D6}"/>
              </a:ext>
            </a:extLst>
          </p:cNvPr>
          <p:cNvSpPr>
            <a:spLocks noGrp="1"/>
          </p:cNvSpPr>
          <p:nvPr>
            <p:ph type="title"/>
          </p:nvPr>
        </p:nvSpPr>
        <p:spPr/>
        <p:txBody>
          <a:bodyPr/>
          <a:lstStyle/>
          <a:p>
            <a:r>
              <a:rPr lang="en-US" dirty="0"/>
              <a:t>RDBMS</a:t>
            </a:r>
            <a:endParaRPr lang="en-ID" dirty="0"/>
          </a:p>
        </p:txBody>
      </p:sp>
      <p:sp>
        <p:nvSpPr>
          <p:cNvPr id="3" name="Text Placeholder 2">
            <a:extLst>
              <a:ext uri="{FF2B5EF4-FFF2-40B4-BE49-F238E27FC236}">
                <a16:creationId xmlns:a16="http://schemas.microsoft.com/office/drawing/2014/main" id="{16456926-6974-4981-B0FA-B92623FF2020}"/>
              </a:ext>
            </a:extLst>
          </p:cNvPr>
          <p:cNvSpPr>
            <a:spLocks noGrp="1"/>
          </p:cNvSpPr>
          <p:nvPr>
            <p:ph type="body" idx="1"/>
          </p:nvPr>
        </p:nvSpPr>
        <p:spPr>
          <a:xfrm>
            <a:off x="814274" y="1327350"/>
            <a:ext cx="6803725" cy="3145500"/>
          </a:xfrm>
        </p:spPr>
        <p:txBody>
          <a:bodyPr anchor="t"/>
          <a:lstStyle/>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r>
              <a:rPr lang="en-US" sz="1600" dirty="0"/>
              <a:t>Every table is broken up into smaller entities called fields.</a:t>
            </a:r>
          </a:p>
          <a:p>
            <a:r>
              <a:rPr lang="en-US" sz="1600" dirty="0"/>
              <a:t>A record, also called a row, is each individual entry that exists in a table.</a:t>
            </a:r>
          </a:p>
          <a:p>
            <a:r>
              <a:rPr lang="en-US" sz="1600" dirty="0"/>
              <a:t>A column is a vertical entity in a table that contains all information associated with a specific field in a table.</a:t>
            </a:r>
          </a:p>
        </p:txBody>
      </p:sp>
      <p:sp>
        <p:nvSpPr>
          <p:cNvPr id="4" name="Slide Number Placeholder 3">
            <a:extLst>
              <a:ext uri="{FF2B5EF4-FFF2-40B4-BE49-F238E27FC236}">
                <a16:creationId xmlns:a16="http://schemas.microsoft.com/office/drawing/2014/main" id="{5650A1A8-FD5C-4AC1-8794-153D6D1FC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66702410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6840</TotalTime>
  <Words>1281</Words>
  <Application>Microsoft Office PowerPoint</Application>
  <PresentationFormat>On-screen Show (16:9)</PresentationFormat>
  <Paragraphs>171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Roboto Condensed</vt:lpstr>
      <vt:lpstr>Roboto Condensed Light</vt:lpstr>
      <vt:lpstr>Arvo</vt:lpstr>
      <vt:lpstr>Courier New</vt:lpstr>
      <vt:lpstr>Arial</vt:lpstr>
      <vt:lpstr>Salerio template</vt:lpstr>
      <vt:lpstr>Java – Logic Day 08</vt:lpstr>
      <vt:lpstr>Day 08</vt:lpstr>
      <vt:lpstr>Goal Material</vt:lpstr>
      <vt:lpstr>Day 08</vt:lpstr>
      <vt:lpstr>What is SQL?</vt:lpstr>
      <vt:lpstr>What Can SQL do?</vt:lpstr>
      <vt:lpstr>SQL is a Standard - BUT....</vt:lpstr>
      <vt:lpstr>Using SQL in Your Web Site</vt:lpstr>
      <vt:lpstr>RDBMS</vt:lpstr>
      <vt:lpstr>Day 08</vt:lpstr>
      <vt:lpstr>DDL(Data Definition Language)</vt:lpstr>
      <vt:lpstr>Examples of DDL commands</vt:lpstr>
      <vt:lpstr>Database</vt:lpstr>
      <vt:lpstr>Table Create</vt:lpstr>
      <vt:lpstr>Table Create</vt:lpstr>
      <vt:lpstr>Table Drop</vt:lpstr>
      <vt:lpstr>SQL ALTER TABLE Statement</vt:lpstr>
      <vt:lpstr>SQL ALTER TABLE Statement</vt:lpstr>
      <vt:lpstr>SQL Constraints</vt:lpstr>
      <vt:lpstr>SQL Constraints</vt:lpstr>
      <vt:lpstr>Day 08</vt:lpstr>
      <vt:lpstr>Study Case – Logic 08</vt:lpstr>
      <vt:lpstr>Study Case – Logic 08</vt:lpstr>
      <vt:lpstr>Study Case – Logic 08</vt:lpstr>
      <vt:lpstr>Study Case – Logic 08</vt:lpstr>
      <vt:lpstr>Study Case – Logic 08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429</cp:revision>
  <dcterms:modified xsi:type="dcterms:W3CDTF">2019-02-22T03:55:24Z</dcterms:modified>
</cp:coreProperties>
</file>