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9"/>
  </p:notesMasterIdLst>
  <p:sldIdLst>
    <p:sldId id="256" r:id="rId2"/>
    <p:sldId id="285" r:id="rId3"/>
    <p:sldId id="28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8" r:id="rId15"/>
    <p:sldId id="299" r:id="rId16"/>
    <p:sldId id="300" r:id="rId17"/>
    <p:sldId id="296" r:id="rId18"/>
    <p:sldId id="301" r:id="rId19"/>
    <p:sldId id="302" r:id="rId20"/>
    <p:sldId id="303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</p:sldIdLst>
  <p:sldSz cx="9144000" cy="5143500" type="screen16x9"/>
  <p:notesSz cx="6858000" cy="9144000"/>
  <p:embeddedFontLst>
    <p:embeddedFont>
      <p:font typeface="Arvo" panose="020B0604020202020204" charset="0"/>
      <p:regular r:id="rId50"/>
      <p:bold r:id="rId51"/>
      <p:italic r:id="rId52"/>
      <p:boldItalic r:id="rId53"/>
    </p:embeddedFont>
    <p:embeddedFont>
      <p:font typeface="Roboto Condensed" panose="020B0604020202020204" charset="0"/>
      <p:regular r:id="rId54"/>
      <p:bold r:id="rId55"/>
      <p:italic r:id="rId56"/>
      <p:boldItalic r:id="rId57"/>
    </p:embeddedFont>
    <p:embeddedFont>
      <p:font typeface="Roboto Condensed Light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80AA214-FA48-4AD7-9DFC-DEE107CAFA56}">
  <a:tblStyle styleId="{380AA214-FA48-4AD7-9DFC-DEE107CAF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24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guidelines/resources/roboto-noto-fonts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BootCamp</a:t>
            </a:r>
            <a:br>
              <a:rPr lang="en" dirty="0" smtClean="0"/>
            </a:br>
            <a:r>
              <a:rPr lang="en" dirty="0" smtClean="0"/>
              <a:t>ASP.Net 4.5.x</a:t>
            </a:r>
            <a:br>
              <a:rPr lang="en" dirty="0" smtClean="0"/>
            </a:br>
            <a:r>
              <a:rPr lang="en" dirty="0" smtClean="0"/>
              <a:t>MVC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6628695" y="2805050"/>
            <a:ext cx="2407686" cy="1831883"/>
            <a:chOff x="6628695" y="2805050"/>
            <a:chExt cx="2407686" cy="18318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8229600" y="478155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Ver. 0.1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03857" y="3638550"/>
            <a:ext cx="1063943" cy="1154061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28600" y="122172"/>
            <a:ext cx="5567700" cy="468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>
                <a:solidFill>
                  <a:srgbClr val="FF9800"/>
                </a:solidFill>
              </a:rPr>
              <a:t>Introduce</a:t>
            </a:r>
            <a:r>
              <a:rPr lang="en" sz="2800" dirty="0" smtClean="0">
                <a:solidFill>
                  <a:srgbClr val="FF9800"/>
                </a:solidFill>
              </a:rPr>
              <a:t> </a:t>
            </a:r>
            <a:r>
              <a:rPr lang="en" sz="2800" dirty="0" smtClean="0">
                <a:solidFill>
                  <a:srgbClr val="FF9800"/>
                </a:solidFill>
              </a:rPr>
              <a:t>MVC </a:t>
            </a:r>
            <a:r>
              <a:rPr lang="en" sz="2800" b="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</a:rPr>
              <a:t>– </a:t>
            </a:r>
            <a:r>
              <a:rPr lang="en" sz="2800" b="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</a:rPr>
              <a:t>Route Configuration</a:t>
            </a:r>
            <a:endParaRPr sz="2800" dirty="0">
              <a:solidFill>
                <a:srgbClr val="FF9800"/>
              </a:solidFill>
            </a:endParaRPr>
          </a:p>
        </p:txBody>
      </p:sp>
      <p:pic>
        <p:nvPicPr>
          <p:cNvPr id="6146" name="Picture 2" descr="C:\Users\Xsis\AppData\Local\Temp\SNAGHTML4981cb58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02"/>
          <a:stretch/>
        </p:blipFill>
        <p:spPr bwMode="auto">
          <a:xfrm>
            <a:off x="495484" y="547551"/>
            <a:ext cx="2971429" cy="160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4441"/>
            <a:ext cx="3683334" cy="289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81200" y="4726224"/>
            <a:ext cx="148951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Condensed" panose="020B0604020202020204" charset="0"/>
                <a:ea typeface="Roboto Condensed" panose="020B0604020202020204" charset="0"/>
              </a:rPr>
              <a:t>HomeController.cs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7" name="Shape 26"/>
          <p:cNvSpPr/>
          <p:nvPr/>
        </p:nvSpPr>
        <p:spPr>
          <a:xfrm rot="17227102">
            <a:off x="687136" y="1308144"/>
            <a:ext cx="1445129" cy="1003212"/>
          </a:xfrm>
          <a:prstGeom prst="swooshArrow">
            <a:avLst>
              <a:gd name="adj1" fmla="val 16310"/>
              <a:gd name="adj2" fmla="val 31370"/>
            </a:avLst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757655"/>
            <a:ext cx="4680953" cy="333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hape 24"/>
          <p:cNvSpPr/>
          <p:nvPr/>
        </p:nvSpPr>
        <p:spPr>
          <a:xfrm rot="11554093">
            <a:off x="2190247" y="2586732"/>
            <a:ext cx="3010906" cy="852214"/>
          </a:xfrm>
          <a:prstGeom prst="swooshArrow">
            <a:avLst>
              <a:gd name="adj1" fmla="val 16310"/>
              <a:gd name="adj2" fmla="val 31370"/>
            </a:avLst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0746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03857" y="3638550"/>
            <a:ext cx="1063943" cy="1154061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28600" y="122172"/>
            <a:ext cx="5567700" cy="468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>
                <a:solidFill>
                  <a:srgbClr val="FF9800"/>
                </a:solidFill>
              </a:rPr>
              <a:t>Introduce</a:t>
            </a:r>
            <a:r>
              <a:rPr lang="en" sz="2800" dirty="0" smtClean="0">
                <a:solidFill>
                  <a:srgbClr val="FF9800"/>
                </a:solidFill>
              </a:rPr>
              <a:t> MVC </a:t>
            </a:r>
            <a:r>
              <a:rPr lang="en" sz="2800" b="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</a:rPr>
              <a:t>– ViewBag</a:t>
            </a:r>
            <a:endParaRPr sz="2800" dirty="0">
              <a:solidFill>
                <a:srgbClr val="FF9800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4" y="885826"/>
            <a:ext cx="6196666" cy="381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C:\Users\Xsis\AppData\Local\Temp\SNAGHTML4996c9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727" y="1165279"/>
            <a:ext cx="3782381" cy="2847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42919" y="1011390"/>
            <a:ext cx="148951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Condensed" panose="020B0604020202020204" charset="0"/>
                <a:ea typeface="Roboto Condensed" panose="020B0604020202020204" charset="0"/>
              </a:rPr>
              <a:t>HomeController.cs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98385"/>
            <a:ext cx="4054762" cy="136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179782" y="2589088"/>
            <a:ext cx="2849418" cy="1593345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-Turn Arrow 22"/>
          <p:cNvSpPr/>
          <p:nvPr/>
        </p:nvSpPr>
        <p:spPr>
          <a:xfrm rot="16200000">
            <a:off x="-643316" y="2834069"/>
            <a:ext cx="2112475" cy="673437"/>
          </a:xfrm>
          <a:prstGeom prst="uturnArrow">
            <a:avLst>
              <a:gd name="adj1" fmla="val 4840"/>
              <a:gd name="adj2" fmla="val 13241"/>
              <a:gd name="adj3" fmla="val 28618"/>
              <a:gd name="adj4" fmla="val 43750"/>
              <a:gd name="adj5" fmla="val 86638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694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03857" y="3638550"/>
            <a:ext cx="1063943" cy="1154061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28600" y="122172"/>
            <a:ext cx="5567700" cy="468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>
                <a:solidFill>
                  <a:srgbClr val="FF9800"/>
                </a:solidFill>
              </a:rPr>
              <a:t>Introduce</a:t>
            </a:r>
            <a:r>
              <a:rPr lang="en" sz="2800" dirty="0" smtClean="0">
                <a:solidFill>
                  <a:srgbClr val="FF9800"/>
                </a:solidFill>
              </a:rPr>
              <a:t> </a:t>
            </a:r>
            <a:r>
              <a:rPr lang="en" sz="2800" dirty="0" smtClean="0">
                <a:solidFill>
                  <a:srgbClr val="FF9800"/>
                </a:solidFill>
              </a:rPr>
              <a:t>MVC </a:t>
            </a:r>
            <a:r>
              <a:rPr lang="en" sz="2800" b="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</a:rPr>
              <a:t>– </a:t>
            </a:r>
            <a:r>
              <a:rPr lang="en" sz="2800" b="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</a:rPr>
              <a:t>RenderBody</a:t>
            </a:r>
            <a:endParaRPr sz="2800" dirty="0">
              <a:solidFill>
                <a:srgbClr val="FF98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4400" y="504928"/>
            <a:ext cx="148951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_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ViewStart.cshtml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6831" y="812705"/>
            <a:ext cx="436850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Layout = "~/Views/Shared/_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Layout.cshtml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6" name="Picture 4" descr="C:\Users\Xsis\AppData\Local\Temp\SNAGHTML49a2c75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00" y="1938026"/>
            <a:ext cx="6085238" cy="2699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848632" y="2033163"/>
            <a:ext cx="1241045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_</a:t>
            </a:r>
            <a:r>
              <a:rPr lang="en-US" dirty="0" err="1" smtClean="0">
                <a:latin typeface="Roboto Condensed" panose="020B0604020202020204" charset="0"/>
                <a:ea typeface="Roboto Condensed" panose="020B0604020202020204" charset="0"/>
              </a:rPr>
              <a:t>Layout.cshtml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8198" name="Picture 6" descr="C:\Users\Xsis\AppData\Local\Temp\SNAGHTML49a5b30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6" y="949830"/>
            <a:ext cx="3169524" cy="216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Google Shape;193;p12"/>
          <p:cNvSpPr txBox="1">
            <a:spLocks/>
          </p:cNvSpPr>
          <p:nvPr/>
        </p:nvSpPr>
        <p:spPr>
          <a:xfrm>
            <a:off x="135379" y="3310380"/>
            <a:ext cx="2617921" cy="99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 smtClean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@</a:t>
            </a:r>
            <a:r>
              <a:rPr lang="en-US" sz="2400" b="1" dirty="0" err="1" smtClean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RenderBody</a:t>
            </a:r>
            <a:r>
              <a:rPr lang="en-US" sz="2400" b="1" dirty="0" smtClean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() </a:t>
            </a:r>
            <a:r>
              <a:rPr lang="en-US" sz="18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where is view rendered.</a:t>
            </a:r>
          </a:p>
        </p:txBody>
      </p:sp>
    </p:spTree>
    <p:extLst>
      <p:ext uri="{BB962C8B-B14F-4D97-AF65-F5344CB8AC3E}">
        <p14:creationId xmlns:p14="http://schemas.microsoft.com/office/powerpoint/2010/main" val="39751484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03857" y="3638550"/>
            <a:ext cx="1063943" cy="1154061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28600" y="122172"/>
            <a:ext cx="5567700" cy="468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FF9800"/>
                </a:solidFill>
              </a:rPr>
              <a:t>Case Study </a:t>
            </a:r>
            <a:r>
              <a:rPr lang="en" sz="2400" b="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Arial"/>
              </a:rPr>
              <a:t>Master Detail – P.O.S</a:t>
            </a:r>
            <a:endParaRPr sz="2400" b="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Arial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1342"/>
            <a:ext cx="6914762" cy="192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Google Shape;193;p12"/>
          <p:cNvSpPr txBox="1">
            <a:spLocks/>
          </p:cNvSpPr>
          <p:nvPr/>
        </p:nvSpPr>
        <p:spPr>
          <a:xfrm>
            <a:off x="7214041" y="666750"/>
            <a:ext cx="1929959" cy="2525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b="1" dirty="0" smtClean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New Order </a:t>
            </a:r>
            <a:r>
              <a:rPr lang="en-US" sz="16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pop-up modal of List of Product.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b="1" dirty="0" smtClean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Star Button</a:t>
            </a:r>
            <a:r>
              <a:rPr lang="en-US" sz="16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</a:rPr>
              <a:t> to </a:t>
            </a:r>
            <a:r>
              <a:rPr lang="en-US" sz="16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select product to add into list of Point of Sales.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b="1" dirty="0" smtClean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Trash Button </a:t>
            </a:r>
            <a:r>
              <a:rPr lang="en-US" sz="16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 remove an order.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90600" y="2565763"/>
            <a:ext cx="1874231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_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OrderByProduct.cshtml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53" name="Right Brace 52"/>
          <p:cNvSpPr/>
          <p:nvPr/>
        </p:nvSpPr>
        <p:spPr>
          <a:xfrm rot="16200000" flipV="1">
            <a:off x="3515818" y="884889"/>
            <a:ext cx="207676" cy="6629400"/>
          </a:xfrm>
          <a:prstGeom prst="rightBrace">
            <a:avLst>
              <a:gd name="adj1" fmla="val 11430"/>
              <a:gd name="adj2" fmla="val 6183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29" y="678013"/>
            <a:ext cx="3714286" cy="250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003001" y="3257550"/>
            <a:ext cx="1079142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Condensed" panose="020B0604020202020204" charset="0"/>
                <a:ea typeface="Roboto Condensed" panose="020B0604020202020204" charset="0"/>
              </a:rPr>
              <a:t>Index.cshtml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62400" y="678013"/>
            <a:ext cx="1571264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_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ProductList.cshtml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7" name="Bent Arrow 46"/>
          <p:cNvSpPr/>
          <p:nvPr/>
        </p:nvSpPr>
        <p:spPr>
          <a:xfrm rot="5400000" flipV="1">
            <a:off x="2118810" y="3078576"/>
            <a:ext cx="1664614" cy="346166"/>
          </a:xfrm>
          <a:prstGeom prst="bentArrow">
            <a:avLst>
              <a:gd name="adj1" fmla="val 15122"/>
              <a:gd name="adj2" fmla="val 17624"/>
              <a:gd name="adj3" fmla="val 28886"/>
              <a:gd name="adj4" fmla="val 427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729343" y="831901"/>
            <a:ext cx="2221774" cy="2654249"/>
          </a:xfrm>
          <a:prstGeom prst="bentArrow">
            <a:avLst>
              <a:gd name="adj1" fmla="val 2077"/>
              <a:gd name="adj2" fmla="val 3520"/>
              <a:gd name="adj3" fmla="val 5479"/>
              <a:gd name="adj4" fmla="val 1496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4632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03857" y="3638550"/>
            <a:ext cx="1063943" cy="1154061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28600" y="122172"/>
            <a:ext cx="7086600" cy="468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FF9800"/>
                </a:solidFill>
              </a:rPr>
              <a:t>Case Study </a:t>
            </a:r>
            <a:r>
              <a:rPr lang="en" sz="2400" b="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Arial"/>
              </a:rPr>
              <a:t>Master Detail </a:t>
            </a:r>
            <a:r>
              <a:rPr lang="en" sz="2400" b="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Arial"/>
              </a:rPr>
              <a:t>– </a:t>
            </a:r>
            <a:r>
              <a:rPr lang="en" sz="24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Arial"/>
              </a:rPr>
              <a:t>Product List Modal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9600" y="885575"/>
            <a:ext cx="1079142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Condensed" panose="020B0604020202020204" charset="0"/>
                <a:ea typeface="Roboto Condensed" panose="020B0604020202020204" charset="0"/>
              </a:rPr>
              <a:t>Index.cshtml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3187" y="4109542"/>
            <a:ext cx="1571264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_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ProductList.cshtml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232"/>
            <a:ext cx="3225238" cy="150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C:\Users\Xsis\AppData\Local\Temp\SNAGHTMLe98eb6d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31"/>
          <a:stretch/>
        </p:blipFill>
        <p:spPr bwMode="auto">
          <a:xfrm>
            <a:off x="667676" y="4012898"/>
            <a:ext cx="3014762" cy="745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980950" y="3705121"/>
            <a:ext cx="145745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Condensed" panose="020B0604020202020204" charset="0"/>
                <a:ea typeface="Roboto Condensed" panose="020B0604020202020204" charset="0"/>
              </a:rPr>
              <a:t>OrderController.cs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" name="U-Turn Arrow 2"/>
          <p:cNvSpPr/>
          <p:nvPr/>
        </p:nvSpPr>
        <p:spPr>
          <a:xfrm rot="5400000">
            <a:off x="2417648" y="2440688"/>
            <a:ext cx="2604592" cy="789710"/>
          </a:xfrm>
          <a:prstGeom prst="uturnArrow">
            <a:avLst>
              <a:gd name="adj1" fmla="val 3106"/>
              <a:gd name="adj2" fmla="val 6185"/>
              <a:gd name="adj3" fmla="val 11316"/>
              <a:gd name="adj4" fmla="val 18285"/>
              <a:gd name="adj5" fmla="val 527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00600" y="892455"/>
            <a:ext cx="160492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Condensed" panose="020B0604020202020204" charset="0"/>
                <a:ea typeface="Roboto Condensed" panose="020B0604020202020204" charset="0"/>
              </a:rPr>
              <a:t>ProductRepo.cshtml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3077864" y="1339708"/>
            <a:ext cx="3856336" cy="3128577"/>
          </a:xfrm>
          <a:prstGeom prst="bentConnector4">
            <a:avLst>
              <a:gd name="adj1" fmla="val 38775"/>
              <a:gd name="adj2" fmla="val 11788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6200000">
            <a:off x="-459249" y="3498001"/>
            <a:ext cx="1375698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Roboto Condensed" panose="020B0604020202020204" charset="0"/>
                <a:ea typeface="Roboto Condensed" panose="020B0604020202020204" charset="0"/>
              </a:rPr>
              <a:t>_</a:t>
            </a:r>
            <a:r>
              <a:rPr lang="en-US" sz="1200" dirty="0" err="1">
                <a:latin typeface="Roboto Condensed" panose="020B0604020202020204" charset="0"/>
                <a:ea typeface="Roboto Condensed" panose="020B0604020202020204" charset="0"/>
              </a:rPr>
              <a:t>ProductList.cshtml</a:t>
            </a:r>
            <a:endParaRPr lang="en-US" sz="12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65" name="U-Turn Arrow 64"/>
          <p:cNvSpPr/>
          <p:nvPr/>
        </p:nvSpPr>
        <p:spPr>
          <a:xfrm rot="16200000">
            <a:off x="-796989" y="2682940"/>
            <a:ext cx="2651129" cy="904748"/>
          </a:xfrm>
          <a:prstGeom prst="uturnArrow">
            <a:avLst>
              <a:gd name="adj1" fmla="val 4535"/>
              <a:gd name="adj2" fmla="val 6185"/>
              <a:gd name="adj3" fmla="val 11316"/>
              <a:gd name="adj4" fmla="val 18285"/>
              <a:gd name="adj5" fmla="val 10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633" y="1360293"/>
            <a:ext cx="3764286" cy="295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7" name="Elbow Connector 226"/>
          <p:cNvCxnSpPr>
            <a:endCxn id="4101" idx="2"/>
          </p:cNvCxnSpPr>
          <p:nvPr/>
        </p:nvCxnSpPr>
        <p:spPr>
          <a:xfrm rot="10800000" flipV="1">
            <a:off x="2175058" y="4137838"/>
            <a:ext cx="3616143" cy="620977"/>
          </a:xfrm>
          <a:prstGeom prst="bentConnector4">
            <a:avLst>
              <a:gd name="adj1" fmla="val 18"/>
              <a:gd name="adj2" fmla="val 136813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83129" y="1533247"/>
            <a:ext cx="31451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Roboto Condensed" panose="020B0604020202020204" charset="0"/>
                <a:ea typeface="Roboto Condensed" panose="020B0604020202020204" charset="0"/>
              </a:rPr>
              <a:t>1</a:t>
            </a:r>
            <a:endParaRPr lang="en-US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50039" y="2720301"/>
            <a:ext cx="31451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Roboto Condensed" panose="020B0604020202020204" charset="0"/>
                <a:ea typeface="Roboto Condensed" panose="020B0604020202020204" charset="0"/>
              </a:rPr>
              <a:t>2</a:t>
            </a:r>
            <a:endParaRPr lang="en-US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5529" y="4726224"/>
            <a:ext cx="31451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Roboto Condensed" panose="020B0604020202020204" charset="0"/>
                <a:ea typeface="Roboto Condensed" panose="020B0604020202020204" charset="0"/>
              </a:rPr>
              <a:t>3</a:t>
            </a:r>
            <a:endParaRPr lang="en-US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190" y="2548541"/>
            <a:ext cx="31451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Roboto Condensed" panose="020B0604020202020204" charset="0"/>
                <a:ea typeface="Roboto Condensed" panose="020B0604020202020204" charset="0"/>
              </a:rPr>
              <a:t>4</a:t>
            </a:r>
            <a:endParaRPr lang="en-US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1726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71550"/>
            <a:ext cx="4233333" cy="26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8003857" y="3638550"/>
            <a:ext cx="1063943" cy="1154061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28600" y="122172"/>
            <a:ext cx="7086600" cy="468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FF9800"/>
                </a:solidFill>
              </a:rPr>
              <a:t>Case Study </a:t>
            </a:r>
            <a:r>
              <a:rPr lang="en" sz="2400" b="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Arial"/>
              </a:rPr>
              <a:t>Master Detail </a:t>
            </a:r>
            <a:r>
              <a:rPr lang="en" sz="2400" b="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Arial"/>
              </a:rPr>
              <a:t>– </a:t>
            </a:r>
            <a:r>
              <a:rPr lang="en" sz="24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Arial"/>
              </a:rPr>
              <a:t>Product List Search</a:t>
            </a:r>
            <a:endParaRPr sz="24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3187" y="4109542"/>
            <a:ext cx="1571264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_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ProductList.cshtml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4101" name="Picture 5" descr="C:\Users\Xsis\AppData\Local\Temp\SNAGHTMLe98eb6d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31"/>
          <a:stretch/>
        </p:blipFill>
        <p:spPr bwMode="auto">
          <a:xfrm>
            <a:off x="667676" y="4012898"/>
            <a:ext cx="3014762" cy="745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633" y="1360293"/>
            <a:ext cx="3764286" cy="295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7" name="Elbow Connector 226"/>
          <p:cNvCxnSpPr>
            <a:endCxn id="4101" idx="2"/>
          </p:cNvCxnSpPr>
          <p:nvPr/>
        </p:nvCxnSpPr>
        <p:spPr>
          <a:xfrm rot="10800000" flipV="1">
            <a:off x="2175058" y="4137838"/>
            <a:ext cx="3616143" cy="620977"/>
          </a:xfrm>
          <a:prstGeom prst="bentConnector4">
            <a:avLst>
              <a:gd name="adj1" fmla="val 18"/>
              <a:gd name="adj2" fmla="val 136813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5529" y="4726224"/>
            <a:ext cx="31451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Roboto Condensed" panose="020B0604020202020204" charset="0"/>
                <a:ea typeface="Roboto Condensed" panose="020B0604020202020204" charset="0"/>
              </a:rPr>
              <a:t>3</a:t>
            </a:r>
            <a:endParaRPr lang="en-US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0767" y="666750"/>
            <a:ext cx="1571264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_</a:t>
            </a:r>
            <a:r>
              <a:rPr lang="en-US" dirty="0" err="1" smtClean="0">
                <a:latin typeface="Roboto Condensed" panose="020B0604020202020204" charset="0"/>
                <a:ea typeface="Roboto Condensed" panose="020B0604020202020204" charset="0"/>
              </a:rPr>
              <a:t>ProductList.cshtml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65" name="U-Turn Arrow 64"/>
          <p:cNvSpPr/>
          <p:nvPr/>
        </p:nvSpPr>
        <p:spPr>
          <a:xfrm rot="16200000">
            <a:off x="-203989" y="3275940"/>
            <a:ext cx="1465130" cy="904748"/>
          </a:xfrm>
          <a:prstGeom prst="uturnArrow">
            <a:avLst>
              <a:gd name="adj1" fmla="val 4535"/>
              <a:gd name="adj2" fmla="val 6185"/>
              <a:gd name="adj3" fmla="val 11316"/>
              <a:gd name="adj4" fmla="val 18285"/>
              <a:gd name="adj5" fmla="val 10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190" y="2548541"/>
            <a:ext cx="31451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Roboto Condensed" panose="020B0604020202020204" charset="0"/>
                <a:ea typeface="Roboto Condensed" panose="020B0604020202020204" charset="0"/>
              </a:rPr>
              <a:t>4</a:t>
            </a:r>
            <a:endParaRPr lang="en-US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-459249" y="3879001"/>
            <a:ext cx="1375698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Roboto Condensed" panose="020B0604020202020204" charset="0"/>
                <a:ea typeface="Roboto Condensed" panose="020B0604020202020204" charset="0"/>
              </a:rPr>
              <a:t>_</a:t>
            </a:r>
            <a:r>
              <a:rPr lang="en-US" sz="1200" dirty="0" err="1">
                <a:latin typeface="Roboto Condensed" panose="020B0604020202020204" charset="0"/>
                <a:ea typeface="Roboto Condensed" panose="020B0604020202020204" charset="0"/>
              </a:rPr>
              <a:t>ProductList.cshtml</a:t>
            </a:r>
            <a:endParaRPr lang="en-US" sz="12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" name="U-Turn Arrow 2"/>
          <p:cNvSpPr/>
          <p:nvPr/>
        </p:nvSpPr>
        <p:spPr>
          <a:xfrm rot="5400000">
            <a:off x="2789935" y="2902165"/>
            <a:ext cx="1506727" cy="1142999"/>
          </a:xfrm>
          <a:prstGeom prst="uturnArrow">
            <a:avLst>
              <a:gd name="adj1" fmla="val 3106"/>
              <a:gd name="adj2" fmla="val 6185"/>
              <a:gd name="adj3" fmla="val 11316"/>
              <a:gd name="adj4" fmla="val 18285"/>
              <a:gd name="adj5" fmla="val 405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3379" y="2557788"/>
            <a:ext cx="31451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Roboto Condensed" panose="020B0604020202020204" charset="0"/>
                <a:ea typeface="Roboto Condensed" panose="020B0604020202020204" charset="0"/>
              </a:rPr>
              <a:t>1</a:t>
            </a:r>
            <a:endParaRPr lang="en-US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3077864" y="1339708"/>
            <a:ext cx="3856336" cy="3128577"/>
          </a:xfrm>
          <a:prstGeom prst="bentConnector4">
            <a:avLst>
              <a:gd name="adj1" fmla="val 45493"/>
              <a:gd name="adj2" fmla="val 11788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0950" y="3705121"/>
            <a:ext cx="145745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Condensed" panose="020B0604020202020204" charset="0"/>
                <a:ea typeface="Roboto Condensed" panose="020B0604020202020204" charset="0"/>
              </a:rPr>
              <a:t>OrderController.cs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62290" y="2720301"/>
            <a:ext cx="31451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Roboto Condensed" panose="020B0604020202020204" charset="0"/>
                <a:ea typeface="Roboto Condensed" panose="020B0604020202020204" charset="0"/>
              </a:rPr>
              <a:t>2</a:t>
            </a:r>
            <a:endParaRPr lang="en-US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24473" y="1047750"/>
            <a:ext cx="160492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Condensed" panose="020B0604020202020204" charset="0"/>
                <a:ea typeface="Roboto Condensed" panose="020B0604020202020204" charset="0"/>
              </a:rPr>
              <a:t>ProductRepo.cshtml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6582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Xsis\AppData\Local\Temp\SNAGHTML1b7a8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5" y="590550"/>
            <a:ext cx="4046666" cy="1693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26" y="2343150"/>
            <a:ext cx="2906667" cy="14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79" y="3799683"/>
            <a:ext cx="3966667" cy="1286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8003857" y="3638550"/>
            <a:ext cx="1063943" cy="1154061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28600" y="122172"/>
            <a:ext cx="5567700" cy="468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FF9800"/>
                </a:solidFill>
              </a:rPr>
              <a:t>Case Study </a:t>
            </a:r>
            <a:r>
              <a:rPr lang="en" sz="2400" b="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Arial"/>
              </a:rPr>
              <a:t>Master Detail – </a:t>
            </a:r>
            <a:r>
              <a:rPr lang="en" sz="2400" b="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Arial"/>
              </a:rPr>
              <a:t>Select Product</a:t>
            </a:r>
            <a:endParaRPr sz="2400" b="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62536" y="601813"/>
            <a:ext cx="1571264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_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ProductList.cshtml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33" y="3525283"/>
            <a:ext cx="3386667" cy="646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800" y="901283"/>
            <a:ext cx="2900000" cy="1746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41444" y="3486150"/>
            <a:ext cx="1079142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Condensed" panose="020B0604020202020204" charset="0"/>
                <a:ea typeface="Roboto Condensed" panose="020B0604020202020204" charset="0"/>
              </a:rPr>
              <a:t>Index.cshtml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3800" y="3262639"/>
            <a:ext cx="145745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Condensed" panose="020B0604020202020204" charset="0"/>
                <a:ea typeface="Roboto Condensed" panose="020B0604020202020204" charset="0"/>
              </a:rPr>
              <a:t>OrderController.cs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65075" y="572967"/>
            <a:ext cx="1130438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Condensed" panose="020B0604020202020204" charset="0"/>
                <a:ea typeface="Roboto Condensed" panose="020B0604020202020204" charset="0"/>
              </a:rPr>
              <a:t>OrderRepo.cs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3" name="Shape 32"/>
          <p:cNvSpPr/>
          <p:nvPr/>
        </p:nvSpPr>
        <p:spPr>
          <a:xfrm rot="5400000" flipV="1">
            <a:off x="2278295" y="1495384"/>
            <a:ext cx="1101092" cy="746844"/>
          </a:xfrm>
          <a:prstGeom prst="swooshArrow">
            <a:avLst>
              <a:gd name="adj1" fmla="val 16310"/>
              <a:gd name="adj2" fmla="val 3137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9" name="TextBox 58"/>
          <p:cNvSpPr txBox="1"/>
          <p:nvPr/>
        </p:nvSpPr>
        <p:spPr>
          <a:xfrm>
            <a:off x="3344293" y="4367540"/>
            <a:ext cx="846707" cy="261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Roboto Condensed" panose="020B0604020202020204" charset="0"/>
                <a:ea typeface="Roboto Condensed" panose="020B0604020202020204" charset="0"/>
              </a:rPr>
              <a:t>_</a:t>
            </a:r>
            <a:r>
              <a:rPr lang="en-US" sz="1100" dirty="0" err="1" smtClean="0">
                <a:latin typeface="Roboto Condensed" panose="020B0604020202020204" charset="0"/>
                <a:ea typeface="Roboto Condensed" panose="020B0604020202020204" charset="0"/>
              </a:rPr>
              <a:t>List.cshtml</a:t>
            </a:r>
            <a:endParaRPr lang="en-US" sz="11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4" name="Curved Up Arrow 13"/>
          <p:cNvSpPr/>
          <p:nvPr/>
        </p:nvSpPr>
        <p:spPr>
          <a:xfrm rot="15377148">
            <a:off x="6521259" y="1686624"/>
            <a:ext cx="3240664" cy="1198846"/>
          </a:xfrm>
          <a:prstGeom prst="curvedUpArrow">
            <a:avLst>
              <a:gd name="adj1" fmla="val 6018"/>
              <a:gd name="adj2" fmla="val 13757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949308" y="2800350"/>
            <a:ext cx="1346592" cy="770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949308" y="3255384"/>
            <a:ext cx="927494" cy="66776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905000" y="3230880"/>
            <a:ext cx="1043168" cy="112372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5901" y="2491740"/>
            <a:ext cx="146134" cy="1423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329290" y="2705040"/>
            <a:ext cx="31451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Roboto Condensed" panose="020B0604020202020204" charset="0"/>
                <a:ea typeface="Roboto Condensed" panose="020B0604020202020204" charset="0"/>
              </a:rPr>
              <a:t>1</a:t>
            </a:r>
            <a:endParaRPr lang="en-US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34000" y="2800350"/>
            <a:ext cx="31451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Roboto Condensed" panose="020B0604020202020204" charset="0"/>
                <a:ea typeface="Roboto Condensed" panose="020B0604020202020204" charset="0"/>
              </a:rPr>
              <a:t>3</a:t>
            </a:r>
            <a:endParaRPr lang="en-US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372290" y="3086040"/>
            <a:ext cx="31451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Roboto Condensed" panose="020B0604020202020204" charset="0"/>
                <a:ea typeface="Roboto Condensed" panose="020B0604020202020204" charset="0"/>
              </a:rPr>
              <a:t>2</a:t>
            </a:r>
            <a:endParaRPr lang="en-US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08094" y="3314640"/>
            <a:ext cx="31451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Roboto Condensed" panose="020B0604020202020204" charset="0"/>
                <a:ea typeface="Roboto Condensed" panose="020B0604020202020204" charset="0"/>
              </a:rPr>
              <a:t>4</a:t>
            </a:r>
            <a:endParaRPr lang="en-US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38400" y="3486150"/>
            <a:ext cx="31451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Roboto Condensed" panose="020B0604020202020204" charset="0"/>
                <a:ea typeface="Roboto Condensed" panose="020B0604020202020204" charset="0"/>
              </a:rPr>
              <a:t>5</a:t>
            </a:r>
            <a:endParaRPr lang="en-US" sz="20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2815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03857" y="3638550"/>
            <a:ext cx="1063943" cy="1154061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28600" y="122172"/>
            <a:ext cx="5567700" cy="468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FF9800"/>
                </a:solidFill>
              </a:rPr>
              <a:t>Case Study </a:t>
            </a:r>
            <a:r>
              <a:rPr lang="en" sz="2400" b="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Arial"/>
              </a:rPr>
              <a:t>Master Detail – </a:t>
            </a:r>
            <a:r>
              <a:rPr lang="en" sz="2400" b="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Arial"/>
              </a:rPr>
              <a:t>Payment</a:t>
            </a:r>
            <a:endParaRPr sz="2400" b="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Arial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3121342"/>
            <a:ext cx="6914762" cy="192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Google Shape;193;p12"/>
          <p:cNvSpPr txBox="1">
            <a:spLocks/>
          </p:cNvSpPr>
          <p:nvPr/>
        </p:nvSpPr>
        <p:spPr>
          <a:xfrm>
            <a:off x="7086600" y="885576"/>
            <a:ext cx="1929959" cy="99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b="1" dirty="0" smtClean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Payment </a:t>
            </a:r>
            <a:r>
              <a:rPr lang="en-US" sz="16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</a:rPr>
              <a:t>to show </a:t>
            </a:r>
            <a:r>
              <a:rPr lang="en-US" sz="16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pop-up </a:t>
            </a:r>
            <a:r>
              <a:rPr lang="en-US" sz="16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modal </a:t>
            </a:r>
            <a:r>
              <a:rPr lang="en-US" sz="16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of Payment</a:t>
            </a:r>
            <a:r>
              <a:rPr lang="en-US" sz="16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b="1" dirty="0" smtClean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Pay! </a:t>
            </a:r>
            <a:r>
              <a:rPr lang="en-US" sz="16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</a:rPr>
              <a:t>to </a:t>
            </a:r>
            <a:r>
              <a:rPr lang="en-US" sz="16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execute </a:t>
            </a:r>
            <a:r>
              <a:rPr lang="en-US" sz="16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payment </a:t>
            </a:r>
            <a:r>
              <a:rPr lang="en-US" sz="16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order</a:t>
            </a:r>
            <a:r>
              <a:rPr lang="en-US" sz="16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16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and than</a:t>
            </a:r>
            <a:r>
              <a:rPr lang="en-US" sz="16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1600" u="sng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Reference No.</a:t>
            </a:r>
            <a:r>
              <a:rPr lang="en-US" sz="16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16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&amp; </a:t>
            </a:r>
            <a:r>
              <a:rPr lang="en-US" sz="1600" b="1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”Thank You”</a:t>
            </a:r>
            <a:r>
              <a:rPr lang="en-US" sz="16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will be appeared.</a:t>
            </a:r>
            <a:endParaRPr lang="en-US" sz="1600" dirty="0" smtClean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b="1" dirty="0" smtClean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Close </a:t>
            </a:r>
            <a:r>
              <a:rPr lang="en-US" sz="16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</a:rPr>
              <a:t>to </a:t>
            </a:r>
            <a:r>
              <a:rPr lang="en-US" sz="16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hide modal of payment and than </a:t>
            </a:r>
            <a:r>
              <a:rPr lang="en-US" sz="16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new transaction.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7824" y="3257550"/>
            <a:ext cx="1079142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Condensed" panose="020B0604020202020204" charset="0"/>
                <a:ea typeface="Roboto Condensed" panose="020B0604020202020204" charset="0"/>
              </a:rPr>
              <a:t>Index.cshtml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3" name="Right Brace 32"/>
          <p:cNvSpPr/>
          <p:nvPr/>
        </p:nvSpPr>
        <p:spPr>
          <a:xfrm rot="5400000">
            <a:off x="3255435" y="1256151"/>
            <a:ext cx="228598" cy="6587068"/>
          </a:xfrm>
          <a:prstGeom prst="rightBrace">
            <a:avLst>
              <a:gd name="adj1" fmla="val 11430"/>
              <a:gd name="adj2" fmla="val 6606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380309" y="4663985"/>
            <a:ext cx="1874231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_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OrderByProduct.cshtml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97" y="855640"/>
            <a:ext cx="2857143" cy="2180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75" y="861919"/>
            <a:ext cx="2857143" cy="2180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676400" y="2724150"/>
            <a:ext cx="2743200" cy="1524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883488" y="590550"/>
            <a:ext cx="1383712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_</a:t>
            </a:r>
            <a:r>
              <a:rPr lang="en-US" dirty="0" err="1" smtClean="0">
                <a:latin typeface="Roboto Condensed" panose="020B0604020202020204" charset="0"/>
                <a:ea typeface="Roboto Condensed" panose="020B0604020202020204" charset="0"/>
              </a:rPr>
              <a:t>Payment.cshtml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" name="Up Arrow 2"/>
          <p:cNvSpPr/>
          <p:nvPr/>
        </p:nvSpPr>
        <p:spPr>
          <a:xfrm>
            <a:off x="1295400" y="3042872"/>
            <a:ext cx="152400" cy="443278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64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03857" y="3638550"/>
            <a:ext cx="1063943" cy="1154061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28600" y="122172"/>
            <a:ext cx="5715000" cy="468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FF9800"/>
                </a:solidFill>
              </a:rPr>
              <a:t>Case Study </a:t>
            </a:r>
            <a:r>
              <a:rPr lang="en" sz="2400" b="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Arial"/>
              </a:rPr>
              <a:t>Master Detail – </a:t>
            </a:r>
            <a:r>
              <a:rPr lang="en" sz="2400" b="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Arial"/>
              </a:rPr>
              <a:t>Browser Inspact</a:t>
            </a:r>
            <a:endParaRPr sz="2400" b="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Arial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12162"/>
            <a:ext cx="5319048" cy="1480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1" y="2419350"/>
            <a:ext cx="8905912" cy="25699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&lt;td&gt;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&lt;input data-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="true" id="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name="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type="hidden" value="2"&gt;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&lt;input class="form-control text-box single-line" id="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name="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type="text" value="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Nasi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Goreng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Biasa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&lt;/td&gt;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&lt;td&gt;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&lt;input class="form-control text-right text-box single-line" id="Price" name="Price"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type="text" value="18000.00"&gt;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&lt;/td&gt;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&lt;td&gt;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&lt;input type="number" class="form-control text-right" id="Quantity" name="Quantity" value="1"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ChangeQuantity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(this)"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onkeyup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ChangeQuantity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(this)"&gt;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&lt;/td&gt;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&lt;td&gt;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&lt;input class="form-control text-right text-box single-line" id="Amount" name="Amount"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type="text" value="18000.00"&gt;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&lt;/td&gt;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&lt;td&gt;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&lt;button type="button" class="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-danger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-remove"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RemoveOrder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(this)" title="Remove"&gt;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&lt;span class="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glyphicon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glyphicon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-trash" aria-hidden="true"&gt;&lt;/span&gt;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&lt;/button&gt;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&lt;/td&gt;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773680"/>
            <a:ext cx="4419600" cy="110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57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03857" y="3638550"/>
            <a:ext cx="1063943" cy="1154061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28600" y="122172"/>
            <a:ext cx="5567700" cy="468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FF9800"/>
                </a:solidFill>
              </a:rPr>
              <a:t>Case Study </a:t>
            </a:r>
            <a:r>
              <a:rPr lang="en" sz="2400" b="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Arial"/>
              </a:rPr>
              <a:t>Master Detail – </a:t>
            </a:r>
            <a:r>
              <a:rPr lang="en" sz="2400" b="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Arial"/>
              </a:rPr>
              <a:t>Recalculate</a:t>
            </a:r>
            <a:endParaRPr sz="2400" b="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0" y="895351"/>
            <a:ext cx="5077420" cy="3576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658956" y="2780596"/>
            <a:ext cx="5319048" cy="1541621"/>
            <a:chOff x="2224752" y="514350"/>
            <a:chExt cx="5319048" cy="154162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4752" y="514350"/>
              <a:ext cx="5319048" cy="1480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4549913" y="792795"/>
              <a:ext cx="899605" cy="3077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latin typeface="Roboto Condensed" panose="020B0604020202020204" charset="0"/>
                  <a:ea typeface="Roboto Condensed" panose="020B0604020202020204" charset="0"/>
                </a:rPr>
                <a:t>#order-list</a:t>
              </a:r>
              <a:endParaRPr lang="en-US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917" y="1131715"/>
              <a:ext cx="1301959" cy="246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Roboto Condensed" panose="020B0604020202020204" charset="0"/>
                  <a:ea typeface="Roboto Condensed" panose="020B0604020202020204" charset="0"/>
                </a:rPr>
                <a:t>input[name=‘Quantity’]</a:t>
              </a:r>
              <a:endParaRPr lang="en-US" sz="10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74876" y="1131350"/>
              <a:ext cx="1274708" cy="246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Roboto Condensed" panose="020B0604020202020204" charset="0"/>
                  <a:ea typeface="Roboto Condensed" panose="020B0604020202020204" charset="0"/>
                </a:rPr>
                <a:t>input[name=‘Amount’]</a:t>
              </a:r>
              <a:endParaRPr lang="en-US" sz="10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45024" y="1131715"/>
              <a:ext cx="1133644" cy="246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Roboto Condensed" panose="020B0604020202020204" charset="0"/>
                  <a:ea typeface="Roboto Condensed" panose="020B0604020202020204" charset="0"/>
                </a:rPr>
                <a:t>input[name=‘Price’]</a:t>
              </a:r>
              <a:endParaRPr lang="en-US" sz="10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00600" y="1809750"/>
              <a:ext cx="910827" cy="246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Roboto Condensed" panose="020B0604020202020204" charset="0"/>
                  <a:ea typeface="Roboto Condensed" panose="020B0604020202020204" charset="0"/>
                </a:rPr>
                <a:t>#total-quantity</a:t>
              </a:r>
              <a:endParaRPr lang="en-US" sz="10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18809" y="1809750"/>
              <a:ext cx="891591" cy="246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Roboto Condensed" panose="020B0604020202020204" charset="0"/>
                  <a:ea typeface="Roboto Condensed" panose="020B0604020202020204" charset="0"/>
                </a:rPr>
                <a:t>#total-amount</a:t>
              </a:r>
              <a:endParaRPr lang="en-US" sz="10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67199" y="895351"/>
            <a:ext cx="4818797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type="number" class="form-control text-right" id="Quantity" name="Quantity" value="1"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ChangeQuantity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(this)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onkeyup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ChangeQuantity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(this)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03319" y="741462"/>
            <a:ext cx="1079142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Condensed" panose="020B0604020202020204" charset="0"/>
                <a:ea typeface="Roboto Condensed" panose="020B0604020202020204" charset="0"/>
              </a:rPr>
              <a:t>Index.cshtml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678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Goal</a:t>
            </a:r>
            <a:endParaRPr sz="40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228600" y="1200150"/>
            <a:ext cx="8686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dirty="0"/>
              <a:t>The participants will be able and understand </a:t>
            </a:r>
            <a:r>
              <a:rPr lang="en-US" sz="2400" dirty="0" smtClean="0"/>
              <a:t>about </a:t>
            </a:r>
            <a:r>
              <a:rPr lang="en-US" sz="2400" dirty="0" err="1" smtClean="0"/>
              <a:t>ASP.Net</a:t>
            </a:r>
            <a:r>
              <a:rPr lang="en-US" sz="2400" dirty="0" smtClean="0"/>
              <a:t> MVC .</a:t>
            </a:r>
            <a:r>
              <a:rPr lang="en-US" sz="2400" dirty="0" err="1" smtClean="0"/>
              <a:t>NetFramework</a:t>
            </a:r>
            <a:r>
              <a:rPr lang="en-US" sz="2400" dirty="0" smtClean="0"/>
              <a:t> </a:t>
            </a:r>
            <a:r>
              <a:rPr lang="en-US" sz="2400" dirty="0"/>
              <a:t>4.5.x </a:t>
            </a:r>
            <a:r>
              <a:rPr lang="en-US" sz="2400" dirty="0" smtClean="0"/>
              <a:t>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grpSp>
        <p:nvGrpSpPr>
          <p:cNvPr id="26" name="Google Shape;631;p37"/>
          <p:cNvGrpSpPr/>
          <p:nvPr/>
        </p:nvGrpSpPr>
        <p:grpSpPr>
          <a:xfrm>
            <a:off x="304800" y="615416"/>
            <a:ext cx="323793" cy="339493"/>
            <a:chOff x="5961125" y="1623900"/>
            <a:chExt cx="427450" cy="448175"/>
          </a:xfrm>
        </p:grpSpPr>
        <p:sp>
          <p:nvSpPr>
            <p:cNvPr id="27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93;p12"/>
          <p:cNvSpPr txBox="1">
            <a:spLocks noGrp="1"/>
          </p:cNvSpPr>
          <p:nvPr>
            <p:ph type="body" idx="1"/>
          </p:nvPr>
        </p:nvSpPr>
        <p:spPr>
          <a:xfrm>
            <a:off x="304800" y="2038350"/>
            <a:ext cx="8343468" cy="24384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sz="2400" b="1" dirty="0" err="1" smtClean="0">
                <a:solidFill>
                  <a:srgbClr val="FF9800"/>
                </a:solidFill>
              </a:rPr>
              <a:t>FullStack</a:t>
            </a:r>
            <a:r>
              <a:rPr lang="en-US" sz="2400" b="1" dirty="0" smtClean="0">
                <a:solidFill>
                  <a:srgbClr val="FF9800"/>
                </a:solidFill>
              </a:rPr>
              <a:t> Web Developer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2400" b="1" dirty="0" smtClean="0">
                <a:solidFill>
                  <a:srgbClr val="FF9800"/>
                </a:solidFill>
              </a:rPr>
              <a:t>Database Design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2400" b="1" dirty="0" smtClean="0">
                <a:solidFill>
                  <a:srgbClr val="FF9800"/>
                </a:solidFill>
              </a:rPr>
              <a:t>Solution Skeleton 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2400" b="1" dirty="0" smtClean="0">
                <a:solidFill>
                  <a:srgbClr val="FF9800"/>
                </a:solidFill>
              </a:rPr>
              <a:t>MVC Web Application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2400" b="1" dirty="0" smtClean="0">
                <a:solidFill>
                  <a:srgbClr val="FF9800"/>
                </a:solidFill>
              </a:rPr>
              <a:t>Web Method: Get &amp; Post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2400" b="1" dirty="0" smtClean="0">
                <a:solidFill>
                  <a:srgbClr val="FF9800"/>
                </a:solidFill>
              </a:rPr>
              <a:t>UI Bootstrap Framework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2400" b="1" dirty="0" err="1" smtClean="0">
                <a:solidFill>
                  <a:srgbClr val="FF9800"/>
                </a:solidFill>
              </a:rPr>
              <a:t>Jquery</a:t>
            </a:r>
            <a:r>
              <a:rPr lang="en-US" sz="2400" b="1" dirty="0" smtClean="0">
                <a:solidFill>
                  <a:srgbClr val="FF9800"/>
                </a:solidFill>
              </a:rPr>
              <a:t> &amp; AJAX Transaction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400" dirty="0" smtClean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2400" dirty="0"/>
          </a:p>
        </p:txBody>
      </p:sp>
      <p:grpSp>
        <p:nvGrpSpPr>
          <p:cNvPr id="48" name="Google Shape;631;p37"/>
          <p:cNvGrpSpPr/>
          <p:nvPr/>
        </p:nvGrpSpPr>
        <p:grpSpPr>
          <a:xfrm>
            <a:off x="5419130" y="3154650"/>
            <a:ext cx="1519618" cy="1593301"/>
            <a:chOff x="5961125" y="1623900"/>
            <a:chExt cx="427450" cy="448175"/>
          </a:xfrm>
        </p:grpSpPr>
        <p:sp>
          <p:nvSpPr>
            <p:cNvPr id="49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31750" cap="rnd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0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31750" cap="rnd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1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31750" cap="rnd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2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31750" cap="rnd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3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31750" cap="rnd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4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31750" cap="rnd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5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31750" cap="rnd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2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2" y="775276"/>
            <a:ext cx="4317718" cy="4166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8003857" y="3638550"/>
            <a:ext cx="1063943" cy="1154061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28600" y="122172"/>
            <a:ext cx="5567700" cy="468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FF9800"/>
                </a:solidFill>
              </a:rPr>
              <a:t>Case Study </a:t>
            </a:r>
            <a:r>
              <a:rPr lang="en" sz="2400" b="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Arial"/>
              </a:rPr>
              <a:t>Master Detail – </a:t>
            </a:r>
            <a:r>
              <a:rPr lang="en" sz="2400" b="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Arial"/>
              </a:rPr>
              <a:t>Get order list</a:t>
            </a:r>
            <a:endParaRPr sz="2400" b="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33800" y="2325529"/>
            <a:ext cx="5319048" cy="1541621"/>
            <a:chOff x="3824952" y="2352655"/>
            <a:chExt cx="5319048" cy="154162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4952" y="2352655"/>
              <a:ext cx="5319048" cy="1480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5729065" y="2631100"/>
              <a:ext cx="899605" cy="3077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latin typeface="Roboto Condensed" panose="020B0604020202020204" charset="0"/>
                  <a:ea typeface="Roboto Condensed" panose="020B0604020202020204" charset="0"/>
                </a:rPr>
                <a:t>#order-list</a:t>
              </a:r>
              <a:endParaRPr lang="en-US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73117" y="2970020"/>
              <a:ext cx="1301959" cy="246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Roboto Condensed" panose="020B0604020202020204" charset="0"/>
                  <a:ea typeface="Roboto Condensed" panose="020B0604020202020204" charset="0"/>
                </a:rPr>
                <a:t>input[name=‘Quantity’]</a:t>
              </a:r>
              <a:endParaRPr lang="en-US" sz="10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75076" y="2969655"/>
              <a:ext cx="1274708" cy="246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Roboto Condensed" panose="020B0604020202020204" charset="0"/>
                  <a:ea typeface="Roboto Condensed" panose="020B0604020202020204" charset="0"/>
                </a:rPr>
                <a:t>input[name=‘Amount’]</a:t>
              </a:r>
              <a:endParaRPr lang="en-US" sz="10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45224" y="2970020"/>
              <a:ext cx="1133644" cy="246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Roboto Condensed" panose="020B0604020202020204" charset="0"/>
                  <a:ea typeface="Roboto Condensed" panose="020B0604020202020204" charset="0"/>
                </a:rPr>
                <a:t>input[name=‘Price’]</a:t>
              </a:r>
              <a:endParaRPr lang="en-US" sz="10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00800" y="3648055"/>
              <a:ext cx="910827" cy="246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Roboto Condensed" panose="020B0604020202020204" charset="0"/>
                  <a:ea typeface="Roboto Condensed" panose="020B0604020202020204" charset="0"/>
                </a:rPr>
                <a:t>#total-quantity</a:t>
              </a:r>
              <a:endParaRPr lang="en-US" sz="10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19009" y="3648055"/>
              <a:ext cx="891591" cy="246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Roboto Condensed" panose="020B0604020202020204" charset="0"/>
                  <a:ea typeface="Roboto Condensed" panose="020B0604020202020204" charset="0"/>
                </a:rPr>
                <a:t>#total-amount</a:t>
              </a:r>
              <a:endParaRPr lang="en-US" sz="10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96675" y="2358047"/>
              <a:ext cx="880369" cy="246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Roboto Condensed" panose="020B0604020202020204" charset="0"/>
                  <a:ea typeface="Roboto Condensed" panose="020B0604020202020204" charset="0"/>
                </a:rPr>
                <a:t>#</a:t>
              </a:r>
              <a:r>
                <a:rPr lang="en-US" sz="1000" dirty="0" err="1" smtClean="0">
                  <a:latin typeface="Roboto Condensed" panose="020B0604020202020204" charset="0"/>
                  <a:ea typeface="Roboto Condensed" panose="020B0604020202020204" charset="0"/>
                </a:rPr>
                <a:t>btn</a:t>
              </a:r>
              <a:r>
                <a:rPr lang="en-US" sz="1000" dirty="0" smtClean="0">
                  <a:latin typeface="Roboto Condensed" panose="020B0604020202020204" charset="0"/>
                  <a:ea typeface="Roboto Condensed" panose="020B0604020202020204" charset="0"/>
                </a:rPr>
                <a:t>-payment</a:t>
              </a:r>
              <a:endParaRPr lang="en-US" sz="1000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8871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Environment</a:t>
            </a:r>
            <a:endParaRPr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FF9800"/>
                </a:solidFill>
              </a:rPr>
              <a:t>EDIT IN POWERPOINT®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"Download as PowerPoint template". You will get a .pptx file that you can edit in PowerPoint.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Remember to download and install the fonts used in this presentation (you’ll find the links to the font files needed in the </a:t>
            </a:r>
            <a:r>
              <a:rPr lang="en" sz="1200" u="sng" dirty="0">
                <a:hlinkClick r:id="rId3" action="ppaction://hlinksldjump"/>
              </a:rPr>
              <a:t>Presentation design slide</a:t>
            </a:r>
            <a:r>
              <a:rPr lang="en" sz="1200" dirty="0"/>
              <a:t>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 dirty="0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3F5378"/>
                </a:solidFill>
              </a:rPr>
              <a:t>More info on how to use this template at </a:t>
            </a:r>
            <a:r>
              <a:rPr lang="en" sz="1000" b="1" i="1" u="sng">
                <a:solidFill>
                  <a:srgbClr val="3F5378"/>
                </a:solidFill>
                <a:hlinkClick r:id="rId4"/>
              </a:rPr>
              <a:t>www.slidescarnival.com/help-use-presentation-template</a:t>
            </a:r>
            <a:endParaRPr sz="1000" b="1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</a:rPr>
              <a:t>This template is free to use under </a:t>
            </a:r>
            <a:r>
              <a:rPr lang="en" sz="1000" i="1" u="sng">
                <a:solidFill>
                  <a:srgbClr val="3F5378"/>
                </a:solidFill>
                <a:hlinkClick r:id="rId5"/>
              </a:rPr>
              <a:t>Creative Commons Attribution license</a:t>
            </a:r>
            <a:r>
              <a:rPr lang="en" sz="1000" i="1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FF9800"/>
                </a:solidFill>
              </a:rPr>
              <a:t>EDIT IN GOOGLE SLIDES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"Use as Google Slides Theme".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have to be signed in to your Google account.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22" name="Google Shape;697;p37"/>
          <p:cNvGrpSpPr/>
          <p:nvPr/>
        </p:nvGrpSpPr>
        <p:grpSpPr>
          <a:xfrm>
            <a:off x="304800" y="656219"/>
            <a:ext cx="392063" cy="291505"/>
            <a:chOff x="5247525" y="3007275"/>
            <a:chExt cx="517575" cy="384825"/>
          </a:xfrm>
        </p:grpSpPr>
        <p:sp>
          <p:nvSpPr>
            <p:cNvPr id="23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HELLO!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 am Jayden Smith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sz="2000" b="1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BIG CONCEPT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6130690" y="378837"/>
            <a:ext cx="2257574" cy="2448794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02" name="Google Shape;302;p20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Environment</a:t>
            </a:r>
            <a:endParaRPr sz="40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228600" y="1200150"/>
            <a:ext cx="38100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 smtClean="0">
                <a:solidFill>
                  <a:srgbClr val="FF9800"/>
                </a:solidFill>
              </a:rPr>
              <a:t>IDE</a:t>
            </a:r>
            <a:endParaRPr sz="24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/>
              <a:t>Visual Studio 2013/2015/2017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/>
              <a:t>Or Latest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 smtClean="0">
                <a:solidFill>
                  <a:srgbClr val="FF9800"/>
                </a:solidFill>
              </a:rPr>
              <a:t>DBMS</a:t>
            </a:r>
            <a:endParaRPr lang="en-US" sz="2400" dirty="0">
              <a:solidFill>
                <a:srgbClr val="FF98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dirty="0" smtClean="0"/>
              <a:t>Ms. SQL Server 2012/2014</a:t>
            </a:r>
            <a:endParaRPr lang="en-US" sz="24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dirty="0"/>
              <a:t>Or Latest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2400" dirty="0"/>
          </a:p>
        </p:txBody>
      </p:sp>
      <p:grpSp>
        <p:nvGrpSpPr>
          <p:cNvPr id="22" name="Google Shape;697;p37"/>
          <p:cNvGrpSpPr/>
          <p:nvPr/>
        </p:nvGrpSpPr>
        <p:grpSpPr>
          <a:xfrm>
            <a:off x="304800" y="656219"/>
            <a:ext cx="392063" cy="291505"/>
            <a:chOff x="5247525" y="3007275"/>
            <a:chExt cx="517575" cy="384825"/>
          </a:xfrm>
        </p:grpSpPr>
        <p:sp>
          <p:nvSpPr>
            <p:cNvPr id="23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15" name="Google Shape;193;p12"/>
          <p:cNvSpPr txBox="1">
            <a:spLocks noGrp="1"/>
          </p:cNvSpPr>
          <p:nvPr>
            <p:ph type="body" idx="1"/>
          </p:nvPr>
        </p:nvSpPr>
        <p:spPr>
          <a:xfrm>
            <a:off x="4833914" y="1200150"/>
            <a:ext cx="38100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 smtClean="0">
                <a:solidFill>
                  <a:srgbClr val="FF9800"/>
                </a:solidFill>
              </a:rPr>
              <a:t>Framework</a:t>
            </a:r>
            <a:endParaRPr sz="24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/>
              <a:t>.</a:t>
            </a:r>
            <a:r>
              <a:rPr lang="en-US" sz="2400" dirty="0" err="1" smtClean="0"/>
              <a:t>NetFramework</a:t>
            </a:r>
            <a:r>
              <a:rPr lang="en-US" sz="2400" dirty="0" smtClean="0"/>
              <a:t> 4.5.x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 smtClean="0">
                <a:solidFill>
                  <a:srgbClr val="FF9800"/>
                </a:solidFill>
              </a:rPr>
              <a:t>ORM</a:t>
            </a:r>
            <a:endParaRPr lang="en-US" sz="2400" dirty="0">
              <a:solidFill>
                <a:srgbClr val="FF98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dirty="0" smtClean="0"/>
              <a:t>Entity Framework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0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 smtClean="0">
                <a:solidFill>
                  <a:srgbClr val="FF9800"/>
                </a:solidFill>
              </a:rPr>
              <a:t>UI</a:t>
            </a:r>
            <a:endParaRPr lang="en-US" sz="2400" dirty="0">
              <a:solidFill>
                <a:srgbClr val="FF98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dirty="0" smtClean="0"/>
              <a:t>Bootstrap</a:t>
            </a:r>
            <a:endParaRPr lang="en-US" sz="24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4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622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880100" y="1810081"/>
          <a:ext cx="5422200" cy="2740900"/>
        </p:xfrm>
        <a:graphic>
          <a:graphicData uri="http://schemas.openxmlformats.org/drawingml/2006/table">
            <a:tbl>
              <a:tblPr>
                <a:noFill/>
                <a:tableStyleId>{380AA214-FA48-4AD7-9DFC-DEE107CAFA56}</a:tableStyleId>
              </a:tblPr>
              <a:tblGrid>
                <a:gridCol w="1355550"/>
                <a:gridCol w="1355550"/>
                <a:gridCol w="1355550"/>
                <a:gridCol w="1355550"/>
              </a:tblGrid>
              <a:tr h="68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/>
          <p:nvPr/>
        </p:nvSpPr>
        <p:spPr>
          <a:xfrm>
            <a:off x="514725" y="7901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359" name="Google Shape;359;p24"/>
          <p:cNvGrpSpPr/>
          <p:nvPr/>
        </p:nvGrpSpPr>
        <p:grpSpPr>
          <a:xfrm rot="10800000">
            <a:off x="1712742" y="1488722"/>
            <a:ext cx="1134224" cy="322897"/>
            <a:chOff x="2689942" y="1287960"/>
            <a:chExt cx="7261354" cy="2067200"/>
          </a:xfrm>
        </p:grpSpPr>
        <p:sp>
          <p:nvSpPr>
            <p:cNvPr id="360" name="Google Shape;360;p24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10800000" flipH="1">
              <a:off x="3905360" y="1697078"/>
              <a:ext cx="48012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 flipH="1">
              <a:off x="26899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 rot="10800000">
              <a:off x="2689947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Google Shape;365;p24"/>
          <p:cNvSpPr/>
          <p:nvPr/>
        </p:nvSpPr>
        <p:spPr>
          <a:xfrm>
            <a:off x="1209130" y="21159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2992605" y="33704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3907005" y="184139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786205" y="23779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4621130" y="39976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7412180" y="403672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1" name="Google Shape;371;p24"/>
          <p:cNvCxnSpPr>
            <a:stCxn id="361" idx="2"/>
          </p:cNvCxnSpPr>
          <p:nvPr/>
        </p:nvCxnSpPr>
        <p:spPr>
          <a:xfrm>
            <a:off x="2282144" y="1747714"/>
            <a:ext cx="0" cy="167400"/>
          </a:xfrm>
          <a:prstGeom prst="straightConnector1">
            <a:avLst/>
          </a:prstGeom>
          <a:noFill/>
          <a:ln w="19050" cap="flat" cmpd="sng">
            <a:solidFill>
              <a:srgbClr val="FF9800"/>
            </a:solidFill>
            <a:prstDash val="solid"/>
            <a:round/>
            <a:headEnd type="none" w="sm" len="sm"/>
            <a:tailEnd type="diamond" w="sm" len="sm"/>
          </a:ln>
        </p:spPr>
      </p:cxn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4294967295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6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90" name="Google Shape;390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96" name="Google Shape;396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08" name="Google Shape;408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0" name="Google Shape;410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2" name="Google Shape;412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4" name="Google Shape;444;p28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5" name="Google Shape;445;p28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47" name="Google Shape;447;p28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8" name="Google Shape;448;p2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9" name="Google Shape;449;p28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464" name="Google Shape;464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00" y="801050"/>
            <a:ext cx="8428201" cy="3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  <a:endParaRPr>
              <a:solidFill>
                <a:srgbClr val="3F5378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/>
          <p:nvPr/>
        </p:nvSpPr>
        <p:spPr>
          <a:xfrm>
            <a:off x="44610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ANDROID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472" name="Google Shape;472;p30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http://www.tutorialsteacher.com/Content/images/mvc/request-handling-in-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58637"/>
            <a:ext cx="5410200" cy="168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MVC Introduction</a:t>
            </a:r>
            <a:endParaRPr sz="40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228600" y="1200150"/>
            <a:ext cx="86868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 smtClean="0">
                <a:solidFill>
                  <a:srgbClr val="FF9800"/>
                </a:solidFill>
              </a:rPr>
              <a:t>Model </a:t>
            </a:r>
            <a:r>
              <a:rPr lang="en-US" sz="1800" dirty="0" smtClean="0"/>
              <a:t>represents </a:t>
            </a:r>
            <a:r>
              <a:rPr lang="en-US" sz="1800" dirty="0"/>
              <a:t>shape of the </a:t>
            </a:r>
            <a:r>
              <a:rPr lang="en-US" sz="1800" u="sng" dirty="0"/>
              <a:t>data and business logic</a:t>
            </a:r>
            <a:r>
              <a:rPr lang="en-US" sz="1800" dirty="0"/>
              <a:t>. It maintains the data of the application. Model objects retrieve and store model state in a </a:t>
            </a:r>
            <a:r>
              <a:rPr lang="en-US" sz="1800" dirty="0" smtClean="0"/>
              <a:t>database.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grpSp>
        <p:nvGrpSpPr>
          <p:cNvPr id="49" name="Google Shape;557;p37"/>
          <p:cNvGrpSpPr/>
          <p:nvPr/>
        </p:nvGrpSpPr>
        <p:grpSpPr>
          <a:xfrm>
            <a:off x="307565" y="665198"/>
            <a:ext cx="321028" cy="282282"/>
            <a:chOff x="1929775" y="320925"/>
            <a:chExt cx="423800" cy="372650"/>
          </a:xfrm>
        </p:grpSpPr>
        <p:sp>
          <p:nvSpPr>
            <p:cNvPr id="50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93;p12"/>
          <p:cNvSpPr txBox="1">
            <a:spLocks noGrp="1"/>
          </p:cNvSpPr>
          <p:nvPr>
            <p:ph type="body" idx="1"/>
          </p:nvPr>
        </p:nvSpPr>
        <p:spPr>
          <a:xfrm>
            <a:off x="228600" y="3364153"/>
            <a:ext cx="5995264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400" b="1" dirty="0" smtClean="0">
                <a:solidFill>
                  <a:srgbClr val="FF9800"/>
                </a:solidFill>
              </a:rPr>
              <a:t>Controller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handles the user request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Typically, user interact with View, which in-tern raises appropriate URL request, this request will be handled by a controller. The controller renders the appropriate view with the model data as a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response. </a:t>
            </a:r>
            <a:endParaRPr lang="en-US" sz="1800" dirty="0" smtClean="0"/>
          </a:p>
        </p:txBody>
      </p:sp>
      <p:sp>
        <p:nvSpPr>
          <p:cNvPr id="57" name="Google Shape;193;p12"/>
          <p:cNvSpPr txBox="1">
            <a:spLocks noGrp="1"/>
          </p:cNvSpPr>
          <p:nvPr>
            <p:ph type="body" idx="1"/>
          </p:nvPr>
        </p:nvSpPr>
        <p:spPr>
          <a:xfrm>
            <a:off x="228600" y="2038350"/>
            <a:ext cx="3360921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400" b="1" dirty="0" smtClean="0">
                <a:solidFill>
                  <a:srgbClr val="FF9800"/>
                </a:solidFill>
              </a:rPr>
              <a:t>View </a:t>
            </a:r>
            <a:r>
              <a:rPr lang="en-US" sz="1800" dirty="0" smtClean="0"/>
              <a:t>is </a:t>
            </a:r>
            <a:r>
              <a:rPr lang="en-US" sz="1800" dirty="0"/>
              <a:t>a </a:t>
            </a:r>
            <a:r>
              <a:rPr lang="en-US" sz="1800" u="sng" dirty="0"/>
              <a:t>user interface</a:t>
            </a:r>
            <a:r>
              <a:rPr lang="en-US" sz="1800" dirty="0"/>
              <a:t>. View display data using model to the user and also enables them to modify the data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07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>
            <a:off x="43148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81" name="Google Shape;481;p3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iPHONE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/>
          <p:nvPr/>
        </p:nvSpPr>
        <p:spPr>
          <a:xfrm>
            <a:off x="4101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Google Shape;488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89" name="Google Shape;489;p32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TABLET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860949"/>
            <a:ext cx="4269672" cy="332398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DESKTOP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@username &amp; user@mail.me</a:t>
            </a:r>
            <a:endParaRPr sz="2000" b="1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/>
              </a:rPr>
              <a:t>SlidesCarnival</a:t>
            </a:r>
            <a:endParaRPr sz="2400">
              <a:solidFill>
                <a:srgbClr val="3F5378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/>
              </a:rPr>
              <a:t>Startup Stock Photos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1" name="Google Shape;521;p3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Roboto Condensed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Roboto Condensed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  <a:endParaRPr sz="1800">
              <a:solidFill>
                <a:srgbClr val="3F537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lang="en" sz="1800" b="1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lang="en" sz="1800" b="1"/>
              <a:t>#263248</a:t>
            </a:r>
            <a:r>
              <a:rPr lang="en" sz="1800" b="1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lang="en" sz="1800" b="1">
                <a:solidFill>
                  <a:srgbClr val="FF9800"/>
                </a:solidFill>
              </a:rPr>
              <a:t>#ff9800</a:t>
            </a:r>
            <a:endParaRPr sz="1800" b="1">
              <a:solidFill>
                <a:srgbClr val="FF9800"/>
              </a:solidFill>
            </a:endParaRPr>
          </a:p>
        </p:txBody>
      </p:sp>
      <p:sp>
        <p:nvSpPr>
          <p:cNvPr id="522" name="Google Shape;522;p36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Google Shape;523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Google Shape;525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Google Shape;536;p37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37" name="Google Shape;537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52" name="Google Shape;552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58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7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37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566" name="Google Shape;566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37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7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Google Shape;572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7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580" name="Google Shape;580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37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37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589" name="Google Shape;589;p3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7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592" name="Google Shape;59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7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595" name="Google Shape;595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599" name="Google Shape;599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7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07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7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14" name="Google Shape;614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7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7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20" name="Google Shape;620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7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23" name="Google Shape;623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7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29" name="Google Shape;629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32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7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Google Shape;640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7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46" name="Google Shape;646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7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55" name="Google Shape;655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7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60" name="Google Shape;660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665" name="Google Shape;665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7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670" name="Google Shape;670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673" name="Google Shape;673;p3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7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676" name="Google Shape;676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37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680" name="Google Shape;680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683" name="Google Shape;683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37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37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694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7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37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698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01" name="Google Shape;701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06" name="Google Shape;706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37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37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11" name="Google Shape;711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18" name="Google Shape;718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7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28" name="Google Shape;728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7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32" name="Google Shape;732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36" name="Google Shape;736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7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42" name="Google Shape;742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45" name="Google Shape;745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7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53" name="Google Shape;753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37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60" name="Google Shape;760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7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763" name="Google Shape;763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37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37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772" name="Google Shape;772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7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781" name="Google Shape;781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7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784" name="Google Shape;784;p3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7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791" name="Google Shape;791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7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799" name="Google Shape;799;p3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37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03" name="Google Shape;803;p3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7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10" name="Google Shape;810;p3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7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14" name="Google Shape;814;p3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7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18" name="Google Shape;818;p3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7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24" name="Google Shape;824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37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52" name="Google Shape;852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7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876" name="Google Shape;876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891" name="Google Shape;891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Google Shape;895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37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02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37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11" name="Google Shape;911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7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15" name="Google Shape;915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37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21" name="Google Shape;921;p3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7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29" name="Google Shape;929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7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Google Shape;936;p3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37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Google Shape;946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37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58" name="Google Shape;958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7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964" name="Google Shape;964;p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7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Google Shape;97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37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975" name="Google Shape;975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37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978" name="Google Shape;978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7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Google Shape;989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0" name="Google Shape;990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  <a:endParaRPr sz="9600">
              <a:solidFill>
                <a:srgbClr val="FF9800"/>
              </a:solidFill>
            </a:endParaRPr>
          </a:p>
        </p:txBody>
      </p:sp>
      <p:sp>
        <p:nvSpPr>
          <p:cNvPr id="991" name="Google Shape;991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03857" y="3638550"/>
            <a:ext cx="1063943" cy="1154061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pic>
        <p:nvPicPr>
          <p:cNvPr id="1026" name="Picture 2" descr="C:\Users\Xsis\AppData\Local\Temp\SNAGHTML493b2e5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3" y="960884"/>
            <a:ext cx="1801429" cy="22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Xsis\AppData\Local\Temp\SNAGHTML493dac2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76698"/>
            <a:ext cx="3082857" cy="1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Google Shape;248;p17"/>
          <p:cNvSpPr txBox="1">
            <a:spLocks/>
          </p:cNvSpPr>
          <p:nvPr/>
        </p:nvSpPr>
        <p:spPr>
          <a:xfrm>
            <a:off x="228600" y="122172"/>
            <a:ext cx="6324600" cy="46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 smtClean="0">
                <a:solidFill>
                  <a:srgbClr val="FF9800"/>
                </a:solidFill>
              </a:rPr>
              <a:t>Introduce MVC </a:t>
            </a:r>
            <a:r>
              <a:rPr lang="en-US" sz="2400" b="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– Create New Project</a:t>
            </a:r>
            <a:endParaRPr lang="en-US" sz="2400" b="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038" name="Picture 14" descr="C:\Users\Xsis\AppData\Local\Temp\SNAGHTML4c7fd5e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47750"/>
            <a:ext cx="4927619" cy="294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hape 25"/>
          <p:cNvSpPr/>
          <p:nvPr/>
        </p:nvSpPr>
        <p:spPr>
          <a:xfrm>
            <a:off x="2659874" y="1845452"/>
            <a:ext cx="1384758" cy="933967"/>
          </a:xfrm>
          <a:prstGeom prst="swooshArrow">
            <a:avLst>
              <a:gd name="adj1" fmla="val 16310"/>
              <a:gd name="adj2" fmla="val 31370"/>
            </a:avLst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33926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03857" y="3638550"/>
            <a:ext cx="1063943" cy="1154061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pic>
        <p:nvPicPr>
          <p:cNvPr id="2054" name="Picture 6" descr="C:\Users\Xsis\AppData\Local\Temp\SNAGHTML495f79f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1813"/>
            <a:ext cx="4865714" cy="379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Xsis\AppData\Local\Temp\SNAGHTML495da7a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72" y="1352550"/>
            <a:ext cx="4463334" cy="176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Shape 26"/>
          <p:cNvSpPr/>
          <p:nvPr/>
        </p:nvSpPr>
        <p:spPr>
          <a:xfrm>
            <a:off x="3276600" y="2038350"/>
            <a:ext cx="1384758" cy="933967"/>
          </a:xfrm>
          <a:prstGeom prst="swooshArrow">
            <a:avLst>
              <a:gd name="adj1" fmla="val 16310"/>
              <a:gd name="adj2" fmla="val 31370"/>
            </a:avLst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Shape 25"/>
          <p:cNvSpPr/>
          <p:nvPr/>
        </p:nvSpPr>
        <p:spPr>
          <a:xfrm rot="9733081">
            <a:off x="4768720" y="3197514"/>
            <a:ext cx="1384758" cy="933967"/>
          </a:xfrm>
          <a:prstGeom prst="swooshArrow">
            <a:avLst>
              <a:gd name="adj1" fmla="val 16310"/>
              <a:gd name="adj2" fmla="val 31370"/>
            </a:avLst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Google Shape;248;p17"/>
          <p:cNvSpPr txBox="1">
            <a:spLocks/>
          </p:cNvSpPr>
          <p:nvPr/>
        </p:nvSpPr>
        <p:spPr>
          <a:xfrm>
            <a:off x="228600" y="122172"/>
            <a:ext cx="5567700" cy="46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>
                <a:solidFill>
                  <a:srgbClr val="FF9800"/>
                </a:solidFill>
              </a:rPr>
              <a:t>Introduce </a:t>
            </a:r>
            <a:r>
              <a:rPr lang="en-US" sz="2800" dirty="0" smtClean="0">
                <a:solidFill>
                  <a:srgbClr val="FF9800"/>
                </a:solidFill>
              </a:rPr>
              <a:t>MVC </a:t>
            </a:r>
            <a:r>
              <a:rPr lang="en-US" sz="2400" b="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</a:rPr>
              <a:t>– Select Template</a:t>
            </a:r>
            <a:endParaRPr lang="en-US" sz="2400" b="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98539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03857" y="3638550"/>
            <a:ext cx="1063943" cy="1154061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5181600" y="938113"/>
            <a:ext cx="200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Command: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 Ctrl-F5</a:t>
            </a: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59" y="1539601"/>
            <a:ext cx="3813333" cy="235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Google Shape;248;p17"/>
          <p:cNvSpPr txBox="1">
            <a:spLocks/>
          </p:cNvSpPr>
          <p:nvPr/>
        </p:nvSpPr>
        <p:spPr>
          <a:xfrm>
            <a:off x="228600" y="122172"/>
            <a:ext cx="5567700" cy="46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>
                <a:solidFill>
                  <a:srgbClr val="FF9800"/>
                </a:solidFill>
              </a:rPr>
              <a:t>Introduce </a:t>
            </a:r>
            <a:r>
              <a:rPr lang="en-US" sz="2800" dirty="0" smtClean="0">
                <a:solidFill>
                  <a:srgbClr val="FF9800"/>
                </a:solidFill>
              </a:rPr>
              <a:t>MVC </a:t>
            </a:r>
            <a:r>
              <a:rPr lang="en-US" sz="2400" b="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</a:rPr>
              <a:t>– Running </a:t>
            </a:r>
            <a:r>
              <a:rPr lang="en-US" sz="2400" b="0" dirty="0" err="1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</a:rPr>
              <a:t>ASP.Net</a:t>
            </a:r>
            <a:endParaRPr lang="en-US" sz="2400" b="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</a:endParaRPr>
          </a:p>
        </p:txBody>
      </p:sp>
      <p:pic>
        <p:nvPicPr>
          <p:cNvPr id="3077" name="Picture 5" descr="C:\Users\Xsis\AppData\Local\Temp\SNAGHTML4c95764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1125"/>
            <a:ext cx="4852381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665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03857" y="3638550"/>
            <a:ext cx="1063943" cy="1154061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pic>
        <p:nvPicPr>
          <p:cNvPr id="4100" name="Picture 4" descr="C:\Users\Xsis\AppData\Local\Temp\SNAGHTML4970ca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14550"/>
            <a:ext cx="2216191" cy="9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Xsis\AppData\Local\Temp\SNAGHTML4973fc7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9288"/>
            <a:ext cx="3986666" cy="386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hape 27"/>
          <p:cNvSpPr/>
          <p:nvPr/>
        </p:nvSpPr>
        <p:spPr>
          <a:xfrm>
            <a:off x="3810000" y="2343150"/>
            <a:ext cx="2264736" cy="933967"/>
          </a:xfrm>
          <a:prstGeom prst="swooshArrow">
            <a:avLst>
              <a:gd name="adj1" fmla="val 16310"/>
              <a:gd name="adj2" fmla="val 31370"/>
            </a:avLst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Google Shape;248;p17"/>
          <p:cNvSpPr txBox="1">
            <a:spLocks/>
          </p:cNvSpPr>
          <p:nvPr/>
        </p:nvSpPr>
        <p:spPr>
          <a:xfrm>
            <a:off x="228600" y="122172"/>
            <a:ext cx="5567700" cy="46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>
                <a:solidFill>
                  <a:srgbClr val="FF9800"/>
                </a:solidFill>
              </a:rPr>
              <a:t>Introduce </a:t>
            </a:r>
            <a:r>
              <a:rPr lang="en-US" sz="2800" dirty="0" smtClean="0">
                <a:solidFill>
                  <a:srgbClr val="FF9800"/>
                </a:solidFill>
              </a:rPr>
              <a:t>MVC </a:t>
            </a:r>
            <a:r>
              <a:rPr lang="en-US" sz="2400" b="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</a:rPr>
              <a:t>– Project URL</a:t>
            </a:r>
            <a:endParaRPr lang="en-US" sz="2400" b="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72129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03857" y="3638550"/>
            <a:ext cx="1063943" cy="1154061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228600" y="122172"/>
            <a:ext cx="5567700" cy="468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>
                <a:solidFill>
                  <a:srgbClr val="FF9800"/>
                </a:solidFill>
              </a:rPr>
              <a:t>Introduce</a:t>
            </a:r>
            <a:r>
              <a:rPr lang="en" sz="2800" dirty="0" smtClean="0">
                <a:solidFill>
                  <a:srgbClr val="FF9800"/>
                </a:solidFill>
              </a:rPr>
              <a:t> </a:t>
            </a:r>
            <a:r>
              <a:rPr lang="en" sz="2800" dirty="0" smtClean="0">
                <a:solidFill>
                  <a:srgbClr val="FF9800"/>
                </a:solidFill>
              </a:rPr>
              <a:t>MVC </a:t>
            </a:r>
            <a:r>
              <a:rPr lang="en" sz="2400" b="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</a:rPr>
              <a:t>– Views</a:t>
            </a:r>
            <a:endParaRPr sz="2400" b="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</a:endParaRPr>
          </a:p>
        </p:txBody>
      </p:sp>
      <p:pic>
        <p:nvPicPr>
          <p:cNvPr id="1026" name="Picture 2" descr="C:\Users\Xsis\AppData\Local\Temp\SNAGHTML390749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57171"/>
            <a:ext cx="6636191" cy="419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193;p12"/>
          <p:cNvSpPr txBox="1">
            <a:spLocks/>
          </p:cNvSpPr>
          <p:nvPr/>
        </p:nvSpPr>
        <p:spPr>
          <a:xfrm>
            <a:off x="7086600" y="885576"/>
            <a:ext cx="1929959" cy="1686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b="1" dirty="0" smtClean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View Name </a:t>
            </a:r>
            <a:r>
              <a:rPr lang="en-US" sz="1600" dirty="0" smtClean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default is Action Name.</a:t>
            </a:r>
          </a:p>
        </p:txBody>
      </p:sp>
    </p:spTree>
    <p:extLst>
      <p:ext uri="{BB962C8B-B14F-4D97-AF65-F5344CB8AC3E}">
        <p14:creationId xmlns:p14="http://schemas.microsoft.com/office/powerpoint/2010/main" val="24944182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6643</TotalTime>
  <Words>1722</Words>
  <Application>Microsoft Office PowerPoint</Application>
  <PresentationFormat>On-screen Show (16:9)</PresentationFormat>
  <Paragraphs>318</Paragraphs>
  <Slides>47</Slides>
  <Notes>47</Notes>
  <HiddenSlides>27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Arvo</vt:lpstr>
      <vt:lpstr>Roboto Condensed</vt:lpstr>
      <vt:lpstr>Roboto Condensed Light</vt:lpstr>
      <vt:lpstr>Courier New</vt:lpstr>
      <vt:lpstr>Salerio template</vt:lpstr>
      <vt:lpstr>BootCamp ASP.Net 4.5.x MVC</vt:lpstr>
      <vt:lpstr>Goal</vt:lpstr>
      <vt:lpstr>Environment</vt:lpstr>
      <vt:lpstr>MVC Introduction</vt:lpstr>
      <vt:lpstr>PowerPoint Presentation</vt:lpstr>
      <vt:lpstr>PowerPoint Presentation</vt:lpstr>
      <vt:lpstr>PowerPoint Presentation</vt:lpstr>
      <vt:lpstr>PowerPoint Presentation</vt:lpstr>
      <vt:lpstr>Introduce MVC – Views</vt:lpstr>
      <vt:lpstr>Introduce MVC – Route Configuration</vt:lpstr>
      <vt:lpstr>Introduce MVC – ViewBag</vt:lpstr>
      <vt:lpstr>Introduce MVC – RenderBody</vt:lpstr>
      <vt:lpstr>Case Study Master Detail – P.O.S</vt:lpstr>
      <vt:lpstr>Case Study Master Detail – Product List Modal</vt:lpstr>
      <vt:lpstr>Case Study Master Detail – Product List Search</vt:lpstr>
      <vt:lpstr>Case Study Master Detail – Select Product</vt:lpstr>
      <vt:lpstr>Case Study Master Detail – Payment</vt:lpstr>
      <vt:lpstr>Case Study Master Detail – Browser Inspact</vt:lpstr>
      <vt:lpstr>Case Study Master Detail – Recalculate</vt:lpstr>
      <vt:lpstr>Case Study Master Detail – Get order list</vt:lpstr>
      <vt:lpstr>Environment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GRAPH TITLE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.Net 5.2.x</dc:title>
  <dc:creator>Atur Aritonang</dc:creator>
  <cp:lastModifiedBy>Xsis</cp:lastModifiedBy>
  <cp:revision>332</cp:revision>
  <dcterms:modified xsi:type="dcterms:W3CDTF">2019-02-11T02:40:10Z</dcterms:modified>
</cp:coreProperties>
</file>