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9"/>
  </p:notesMasterIdLst>
  <p:sldIdLst>
    <p:sldId id="256" r:id="rId2"/>
    <p:sldId id="358" r:id="rId3"/>
    <p:sldId id="285" r:id="rId4"/>
    <p:sldId id="284" r:id="rId5"/>
    <p:sldId id="388" r:id="rId6"/>
    <p:sldId id="389" r:id="rId7"/>
    <p:sldId id="390" r:id="rId8"/>
    <p:sldId id="353" r:id="rId9"/>
    <p:sldId id="354" r:id="rId10"/>
    <p:sldId id="355" r:id="rId11"/>
    <p:sldId id="356" r:id="rId12"/>
    <p:sldId id="357" r:id="rId13"/>
    <p:sldId id="385" r:id="rId14"/>
    <p:sldId id="434" r:id="rId15"/>
    <p:sldId id="363" r:id="rId16"/>
    <p:sldId id="377" r:id="rId17"/>
    <p:sldId id="391" r:id="rId18"/>
    <p:sldId id="367" r:id="rId19"/>
    <p:sldId id="376" r:id="rId20"/>
    <p:sldId id="365" r:id="rId21"/>
    <p:sldId id="369" r:id="rId22"/>
    <p:sldId id="368" r:id="rId23"/>
    <p:sldId id="370" r:id="rId24"/>
    <p:sldId id="393" r:id="rId25"/>
    <p:sldId id="399" r:id="rId26"/>
    <p:sldId id="440" r:id="rId27"/>
    <p:sldId id="372" r:id="rId28"/>
    <p:sldId id="373" r:id="rId29"/>
    <p:sldId id="375" r:id="rId30"/>
    <p:sldId id="374" r:id="rId31"/>
    <p:sldId id="386" r:id="rId32"/>
    <p:sldId id="387" r:id="rId33"/>
    <p:sldId id="366" r:id="rId34"/>
    <p:sldId id="381" r:id="rId35"/>
    <p:sldId id="382" r:id="rId36"/>
    <p:sldId id="384" r:id="rId37"/>
    <p:sldId id="360" r:id="rId38"/>
    <p:sldId id="320" r:id="rId39"/>
    <p:sldId id="392" r:id="rId40"/>
    <p:sldId id="328" r:id="rId41"/>
    <p:sldId id="336" r:id="rId42"/>
    <p:sldId id="337" r:id="rId43"/>
    <p:sldId id="394" r:id="rId44"/>
    <p:sldId id="395" r:id="rId45"/>
    <p:sldId id="396" r:id="rId46"/>
    <p:sldId id="397" r:id="rId47"/>
    <p:sldId id="323" r:id="rId48"/>
    <p:sldId id="398" r:id="rId49"/>
    <p:sldId id="332" r:id="rId50"/>
    <p:sldId id="335" r:id="rId51"/>
    <p:sldId id="439" r:id="rId52"/>
    <p:sldId id="333" r:id="rId53"/>
    <p:sldId id="334" r:id="rId54"/>
    <p:sldId id="402" r:id="rId55"/>
    <p:sldId id="435" r:id="rId56"/>
    <p:sldId id="406" r:id="rId57"/>
    <p:sldId id="419" r:id="rId58"/>
    <p:sldId id="420" r:id="rId59"/>
    <p:sldId id="403" r:id="rId60"/>
    <p:sldId id="415" r:id="rId61"/>
    <p:sldId id="407" r:id="rId62"/>
    <p:sldId id="441" r:id="rId63"/>
    <p:sldId id="410" r:id="rId64"/>
    <p:sldId id="416" r:id="rId65"/>
    <p:sldId id="412" r:id="rId66"/>
    <p:sldId id="414" r:id="rId67"/>
    <p:sldId id="413" r:id="rId68"/>
    <p:sldId id="425" r:id="rId69"/>
    <p:sldId id="417" r:id="rId70"/>
    <p:sldId id="418" r:id="rId71"/>
    <p:sldId id="421" r:id="rId72"/>
    <p:sldId id="422" r:id="rId73"/>
    <p:sldId id="423" r:id="rId74"/>
    <p:sldId id="424" r:id="rId75"/>
    <p:sldId id="426" r:id="rId76"/>
    <p:sldId id="427" r:id="rId77"/>
    <p:sldId id="428" r:id="rId78"/>
    <p:sldId id="429" r:id="rId79"/>
    <p:sldId id="431" r:id="rId80"/>
    <p:sldId id="432" r:id="rId81"/>
    <p:sldId id="433" r:id="rId82"/>
    <p:sldId id="400" r:id="rId83"/>
    <p:sldId id="436" r:id="rId84"/>
    <p:sldId id="401" r:id="rId85"/>
    <p:sldId id="437" r:id="rId86"/>
    <p:sldId id="438" r:id="rId87"/>
    <p:sldId id="258" r:id="rId88"/>
  </p:sldIdLst>
  <p:sldSz cx="9144000" cy="5143500" type="screen16x9"/>
  <p:notesSz cx="6858000" cy="9144000"/>
  <p:embeddedFontLst>
    <p:embeddedFont>
      <p:font typeface="Arvo" panose="020B0604020202020204" charset="0"/>
      <p:regular r:id="rId90"/>
      <p:bold r:id="rId91"/>
      <p:italic r:id="rId92"/>
      <p:boldItalic r:id="rId93"/>
    </p:embeddedFont>
    <p:embeddedFont>
      <p:font typeface="verdana" panose="020B0604030504040204" pitchFamily="34" charset="0"/>
      <p:regular r:id="rId94"/>
      <p:bold r:id="rId95"/>
      <p:italic r:id="rId96"/>
      <p:boldItalic r:id="rId97"/>
    </p:embeddedFont>
    <p:embeddedFont>
      <p:font typeface="verdana" panose="020B0604030504040204" pitchFamily="34" charset="0"/>
      <p:regular r:id="rId94"/>
      <p:bold r:id="rId95"/>
      <p:italic r:id="rId96"/>
      <p:boldItalic r:id="rId97"/>
    </p:embeddedFont>
    <p:embeddedFont>
      <p:font typeface="Roboto Condensed Light" panose="020B0604020202020204" charset="0"/>
      <p:regular r:id="rId98"/>
      <p:bold r:id="rId99"/>
      <p:italic r:id="rId100"/>
      <p:boldItalic r:id="rId101"/>
    </p:embeddedFont>
    <p:embeddedFont>
      <p:font typeface="Roboto Condensed" panose="020B0604020202020204" charset="0"/>
      <p:regular r:id="rId102"/>
      <p:bold r:id="rId103"/>
      <p:italic r:id="rId104"/>
      <p:boldItalic r:id="rId10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0AA214-FA48-4AD7-9DFC-DEE107CAFA56}">
  <a:tblStyle styleId="{380AA214-FA48-4AD7-9DFC-DEE107CAFA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6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3.fntdata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4.fntdata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104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1.fntdata"/><Relationship Id="rId105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24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457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383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72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721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083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876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22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87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107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957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33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17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5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xsis.co.id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F/file.html" TargetMode="External"/><Relationship Id="rId2" Type="http://schemas.openxmlformats.org/officeDocument/2006/relationships/hyperlink" Target="https://www.webopedia.com/TERM/D/databas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ebopedia.com/TERM/N/network.html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62484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Java Bootcamp </a:t>
            </a:r>
            <a:br>
              <a:rPr lang="en" dirty="0" smtClean="0"/>
            </a:br>
            <a:r>
              <a:rPr lang="en" dirty="0" smtClean="0"/>
              <a:t>Spring MVC Framework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6628695" y="2805050"/>
            <a:ext cx="2407686" cy="1831883"/>
            <a:chOff x="6628695" y="2805050"/>
            <a:chExt cx="2407686" cy="18318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8229600" y="478155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Ver. 0.1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</p:txBody>
      </p:sp>
      <p:pic>
        <p:nvPicPr>
          <p:cNvPr id="1034" name="Picture 10" descr="Hasil gambar untuk Spring Framewo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47" y="2091811"/>
            <a:ext cx="1673225" cy="11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HTML (</a:t>
            </a:r>
            <a:r>
              <a:rPr lang="en-GB" b="0" dirty="0"/>
              <a:t>Document Object </a:t>
            </a:r>
            <a:r>
              <a:rPr lang="en-GB" b="0" dirty="0" smtClean="0"/>
              <a:t>Model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948725" cy="1033762"/>
          </a:xfrm>
        </p:spPr>
        <p:txBody>
          <a:bodyPr/>
          <a:lstStyle/>
          <a:p>
            <a:r>
              <a:rPr lang="en-GB" sz="1600" dirty="0"/>
              <a:t>When a web page is loaded, the browser creates a </a:t>
            </a:r>
            <a:r>
              <a:rPr lang="en-GB" sz="1600" b="1" dirty="0"/>
              <a:t>D</a:t>
            </a:r>
            <a:r>
              <a:rPr lang="en-GB" sz="1600" dirty="0"/>
              <a:t>ocument </a:t>
            </a:r>
            <a:r>
              <a:rPr lang="en-GB" sz="1600" b="1" dirty="0"/>
              <a:t>O</a:t>
            </a:r>
            <a:r>
              <a:rPr lang="en-GB" sz="1600" dirty="0"/>
              <a:t>bject </a:t>
            </a:r>
            <a:r>
              <a:rPr lang="en-GB" sz="1600" b="1" dirty="0"/>
              <a:t>M</a:t>
            </a:r>
            <a:r>
              <a:rPr lang="en-GB" sz="1600" dirty="0"/>
              <a:t>odel of the page.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13903"/>
            <a:ext cx="6543675" cy="29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643925" cy="2724300"/>
          </a:xfrm>
        </p:spPr>
        <p:txBody>
          <a:bodyPr/>
          <a:lstStyle/>
          <a:p>
            <a:r>
              <a:rPr lang="en-GB" dirty="0"/>
              <a:t>CSS is used to control the style of a web document in a simple and easy way</a:t>
            </a:r>
            <a:r>
              <a:rPr lang="en-GB" dirty="0" smtClean="0"/>
              <a:t>.</a:t>
            </a:r>
          </a:p>
          <a:p>
            <a:r>
              <a:rPr lang="en-GB" dirty="0"/>
              <a:t>CSS handles the look and feel part of a web page.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ontrol </a:t>
            </a:r>
            <a:r>
              <a:rPr lang="en-GB" dirty="0"/>
              <a:t>the </a:t>
            </a:r>
            <a:r>
              <a:rPr lang="en-GB" dirty="0" err="1"/>
              <a:t>color</a:t>
            </a:r>
            <a:r>
              <a:rPr lang="en-GB" dirty="0"/>
              <a:t> of the text, the style of </a:t>
            </a:r>
            <a:r>
              <a:rPr lang="en-GB" dirty="0" smtClean="0"/>
              <a:t>fonts and </a:t>
            </a:r>
            <a:r>
              <a:rPr lang="en-GB" dirty="0" err="1" smtClean="0"/>
              <a:t>Desain</a:t>
            </a:r>
            <a:r>
              <a:rPr lang="en-GB" dirty="0" smtClean="0"/>
              <a:t> UX of HTML page.</a:t>
            </a:r>
          </a:p>
          <a:p>
            <a:r>
              <a:rPr lang="en-GB" dirty="0" smtClean="0"/>
              <a:t>Manage display </a:t>
            </a:r>
            <a:r>
              <a:rPr lang="en-GB" dirty="0"/>
              <a:t>for different devices and screen sizes as well as a variety of other effects.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3052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CSS Code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81150"/>
            <a:ext cx="5179333" cy="29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491525" cy="27243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please open </a:t>
            </a:r>
            <a:r>
              <a:rPr lang="en-US" dirty="0">
                <a:hlinkClick r:id="rId2"/>
              </a:rPr>
              <a:t>http://www.xsis.co.id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GB" dirty="0" smtClean="0"/>
              <a:t>From </a:t>
            </a:r>
            <a:r>
              <a:rPr lang="en-GB" dirty="0"/>
              <a:t>what has been learned html and </a:t>
            </a:r>
            <a:r>
              <a:rPr lang="en-GB" dirty="0" err="1"/>
              <a:t>css</a:t>
            </a:r>
            <a:r>
              <a:rPr lang="en-GB" dirty="0"/>
              <a:t>, please create it according to the site with your own design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93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554325" y="4083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Spring Framework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028950"/>
            <a:ext cx="4337075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Hello World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Spring Starter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Spring MVC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Maven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4" y="0"/>
            <a:ext cx="3422675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 2 &amp; 3</a:t>
            </a:r>
            <a:endParaRPr sz="66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590290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Java Web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110525" cy="2724300"/>
          </a:xfrm>
        </p:spPr>
        <p:txBody>
          <a:bodyPr/>
          <a:lstStyle/>
          <a:p>
            <a:r>
              <a:rPr lang="en-US" dirty="0" smtClean="0"/>
              <a:t>Create Web Project with Spring boot</a:t>
            </a:r>
          </a:p>
          <a:p>
            <a:r>
              <a:rPr lang="en-US" dirty="0" smtClean="0"/>
              <a:t>Spring MVC</a:t>
            </a:r>
          </a:p>
          <a:p>
            <a:r>
              <a:rPr lang="en-US" dirty="0" smtClean="0"/>
              <a:t>Compilation Code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78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Prequitest Spring Boot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07565" y="1657350"/>
            <a:ext cx="8686800" cy="22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/>
              <a:t>Java 1.8</a:t>
            </a:r>
          </a:p>
          <a:p>
            <a:r>
              <a:rPr lang="en-GB" sz="2400" dirty="0" err="1"/>
              <a:t>Gradle</a:t>
            </a:r>
            <a:r>
              <a:rPr lang="en-GB" sz="2400" dirty="0"/>
              <a:t> 2.3+ or Maven 3.0+</a:t>
            </a:r>
          </a:p>
          <a:p>
            <a:r>
              <a:rPr lang="en-GB" sz="2400" dirty="0"/>
              <a:t>Spring Framework 5.0.0.BUILD-SNAPSHOT</a:t>
            </a:r>
          </a:p>
          <a:p>
            <a:r>
              <a:rPr lang="en-GB" sz="2400" dirty="0"/>
              <a:t>An IDE (Spring Tool Suit) Version</a:t>
            </a:r>
            <a:r>
              <a:rPr lang="en-GB" sz="2400"/>
              <a:t>: </a:t>
            </a:r>
            <a:r>
              <a:rPr lang="en-GB" sz="2400" smtClean="0"/>
              <a:t>4.0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grpSp>
        <p:nvGrpSpPr>
          <p:cNvPr id="49" name="Google Shape;557;p37"/>
          <p:cNvGrpSpPr/>
          <p:nvPr/>
        </p:nvGrpSpPr>
        <p:grpSpPr>
          <a:xfrm>
            <a:off x="307565" y="665198"/>
            <a:ext cx="321028" cy="282282"/>
            <a:chOff x="1929775" y="320925"/>
            <a:chExt cx="423800" cy="372650"/>
          </a:xfrm>
        </p:grpSpPr>
        <p:sp>
          <p:nvSpPr>
            <p:cNvPr id="50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8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60437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4000" dirty="0" smtClean="0"/>
              <a:t>Spring Starter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07565" y="1657350"/>
            <a:ext cx="86868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Spring Maven Project</a:t>
            </a:r>
          </a:p>
          <a:p>
            <a:r>
              <a:rPr lang="en-US" sz="2400" dirty="0"/>
              <a:t>Spring Project Wizard</a:t>
            </a:r>
          </a:p>
          <a:p>
            <a:r>
              <a:rPr lang="en-US" sz="2400" dirty="0"/>
              <a:t>Spring </a:t>
            </a:r>
            <a:r>
              <a:rPr lang="en-US" sz="2400" dirty="0" err="1" smtClean="0"/>
              <a:t>Initializr</a:t>
            </a:r>
            <a:endParaRPr lang="en-GB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grpSp>
        <p:nvGrpSpPr>
          <p:cNvPr id="49" name="Google Shape;557;p37"/>
          <p:cNvGrpSpPr/>
          <p:nvPr/>
        </p:nvGrpSpPr>
        <p:grpSpPr>
          <a:xfrm>
            <a:off x="307565" y="665198"/>
            <a:ext cx="321028" cy="282282"/>
            <a:chOff x="1929775" y="320925"/>
            <a:chExt cx="423800" cy="372650"/>
          </a:xfrm>
        </p:grpSpPr>
        <p:sp>
          <p:nvSpPr>
            <p:cNvPr id="50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46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Project With Spring Boot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28750"/>
            <a:ext cx="3133375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12" y="1885950"/>
            <a:ext cx="2680841" cy="2996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75" y="1428750"/>
            <a:ext cx="2743200" cy="3066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24926" cy="2557762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GB" dirty="0"/>
              <a:t>commonly used to present the form of data and application data. Model Object is used to receive and store in a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 </a:t>
            </a:r>
            <a:r>
              <a:rPr lang="en-GB" dirty="0"/>
              <a:t>is a User Interface to display data models, and can also be used to change data</a:t>
            </a:r>
            <a:r>
              <a:rPr lang="en-US" dirty="0" smtClean="0"/>
              <a:t>.</a:t>
            </a:r>
          </a:p>
          <a:p>
            <a:r>
              <a:rPr lang="en-GB" dirty="0"/>
              <a:t>The controller will be responsible for handling user requests, where with this the user will always communicate with the application via the controller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645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554325" y="4083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Spring Framework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028950"/>
            <a:ext cx="4337075" cy="1371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Environment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HTML and </a:t>
            </a:r>
            <a:r>
              <a:rPr lang="en-US" dirty="0" err="1" smtClean="0"/>
              <a:t>Css</a:t>
            </a:r>
            <a:r>
              <a:rPr lang="en-US" dirty="0" smtClean="0"/>
              <a:t> Layout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397133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As Controller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8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07565" y="1657350"/>
            <a:ext cx="8531635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Create Controller Package</a:t>
            </a:r>
          </a:p>
          <a:p>
            <a:r>
              <a:rPr lang="en-US" sz="1800" dirty="0" smtClean="0"/>
              <a:t>Create Hello Class as Controller</a:t>
            </a:r>
          </a:p>
        </p:txBody>
      </p:sp>
    </p:spTree>
    <p:extLst>
      <p:ext uri="{BB962C8B-B14F-4D97-AF65-F5344CB8AC3E}">
        <p14:creationId xmlns:p14="http://schemas.microsoft.com/office/powerpoint/2010/main" val="3219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Controller </a:t>
            </a:r>
            <a:r>
              <a:rPr lang="en-US" dirty="0" smtClean="0"/>
              <a:t>Package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53" y="1504950"/>
            <a:ext cx="3789329" cy="2690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41318"/>
            <a:ext cx="3989178" cy="2923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1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Hello Class as </a:t>
            </a:r>
            <a:r>
              <a:rPr lang="en-US" dirty="0" smtClean="0"/>
              <a:t>Controller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1150"/>
            <a:ext cx="4929188" cy="2808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44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as 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129325" cy="2405362"/>
          </a:xfrm>
        </p:spPr>
        <p:txBody>
          <a:bodyPr/>
          <a:lstStyle/>
          <a:p>
            <a:r>
              <a:rPr lang="en-US" dirty="0" smtClean="0"/>
              <a:t>Setup View POM Dependency</a:t>
            </a:r>
          </a:p>
          <a:p>
            <a:r>
              <a:rPr lang="en-US" dirty="0" smtClean="0"/>
              <a:t>Create JSP View Directory</a:t>
            </a:r>
          </a:p>
          <a:p>
            <a:r>
              <a:rPr lang="en-US" dirty="0" smtClean="0"/>
              <a:t>Configure </a:t>
            </a:r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856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Application with Maven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491525" cy="957562"/>
          </a:xfrm>
        </p:spPr>
        <p:txBody>
          <a:bodyPr/>
          <a:lstStyle/>
          <a:p>
            <a:r>
              <a:rPr lang="en-GB" dirty="0"/>
              <a:t>Maven’s primary goal is to allow a developer to comprehend the complete state of a development effort in the shortest period of time.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32417" y="2267350"/>
            <a:ext cx="7310097" cy="2064750"/>
          </a:xfrm>
        </p:spPr>
        <p:txBody>
          <a:bodyPr/>
          <a:lstStyle/>
          <a:p>
            <a:r>
              <a:rPr lang="en-GB" dirty="0"/>
              <a:t>Making the build process easy</a:t>
            </a:r>
          </a:p>
          <a:p>
            <a:r>
              <a:rPr lang="en-GB" dirty="0"/>
              <a:t>Providing a uniform build system</a:t>
            </a:r>
          </a:p>
          <a:p>
            <a:r>
              <a:rPr lang="en-GB" dirty="0"/>
              <a:t>Providing quality project information</a:t>
            </a:r>
          </a:p>
          <a:p>
            <a:r>
              <a:rPr lang="en-GB" dirty="0"/>
              <a:t>Providing guidelines for best practices development</a:t>
            </a:r>
          </a:p>
          <a:p>
            <a:r>
              <a:rPr lang="en-GB" dirty="0"/>
              <a:t>Allowing transparent migration to new features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214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796325" cy="1871962"/>
          </a:xfrm>
        </p:spPr>
        <p:txBody>
          <a:bodyPr/>
          <a:lstStyle/>
          <a:p>
            <a:r>
              <a:rPr lang="en-GB" dirty="0" smtClean="0"/>
              <a:t>View is </a:t>
            </a:r>
            <a:r>
              <a:rPr lang="en-GB" dirty="0"/>
              <a:t>useful for handling as a user interface of a </a:t>
            </a:r>
            <a:r>
              <a:rPr lang="en-GB" dirty="0" smtClean="0"/>
              <a:t>request.</a:t>
            </a:r>
            <a:endParaRPr lang="en-US" dirty="0" smtClean="0"/>
          </a:p>
          <a:p>
            <a:r>
              <a:rPr lang="en-GB" dirty="0"/>
              <a:t>Many libraries to support View in java, including: JSTL, </a:t>
            </a:r>
            <a:r>
              <a:rPr lang="en-GB" dirty="0" err="1"/>
              <a:t>Thymleaf</a:t>
            </a:r>
            <a:r>
              <a:rPr lang="en-GB" dirty="0"/>
              <a:t>, Tiles and </a:t>
            </a:r>
            <a:r>
              <a:rPr lang="en-GB" dirty="0" err="1"/>
              <a:t>sitemesh</a:t>
            </a:r>
            <a:r>
              <a:rPr lang="en-GB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17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796325" cy="2724300"/>
          </a:xfrm>
        </p:spPr>
        <p:txBody>
          <a:bodyPr/>
          <a:lstStyle/>
          <a:p>
            <a:r>
              <a:rPr lang="en-GB" dirty="0"/>
              <a:t> </a:t>
            </a:r>
            <a:r>
              <a:rPr lang="en-GB" dirty="0" smtClean="0"/>
              <a:t>Ideal </a:t>
            </a:r>
            <a:r>
              <a:rPr lang="en-GB" dirty="0"/>
              <a:t>for modern-day HTML5 JVM web </a:t>
            </a:r>
            <a:r>
              <a:rPr lang="en-GB" dirty="0" smtClean="0"/>
              <a:t>development</a:t>
            </a:r>
          </a:p>
          <a:p>
            <a:r>
              <a:rPr lang="en-GB" dirty="0" smtClean="0"/>
              <a:t>modern </a:t>
            </a:r>
            <a:r>
              <a:rPr lang="en-GB" dirty="0"/>
              <a:t>server-side Java template engine for both web and standalone </a:t>
            </a:r>
            <a:r>
              <a:rPr lang="en-GB" dirty="0" smtClean="0"/>
              <a:t>environments.</a:t>
            </a:r>
          </a:p>
          <a:p>
            <a:r>
              <a:rPr lang="en-GB" dirty="0" err="1" smtClean="0"/>
              <a:t>Thymeleaf</a:t>
            </a:r>
            <a:r>
              <a:rPr lang="en-GB" dirty="0" smtClean="0"/>
              <a:t> </a:t>
            </a:r>
            <a:r>
              <a:rPr lang="en-GB" dirty="0"/>
              <a:t>still look and work like </a:t>
            </a:r>
            <a:r>
              <a:rPr lang="en-GB" dirty="0" smtClean="0"/>
              <a:t>HTML.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2946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Thymeleaf</a:t>
            </a:r>
            <a:r>
              <a:rPr lang="en-US" dirty="0" smtClean="0"/>
              <a:t> Directory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643925" cy="1338562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Thymleaf</a:t>
            </a:r>
            <a:r>
              <a:rPr lang="en-US" dirty="0" smtClean="0"/>
              <a:t> directory  “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smtClean="0"/>
              <a:t>-&gt; main </a:t>
            </a:r>
            <a:r>
              <a:rPr lang="en-US" dirty="0" smtClean="0"/>
              <a:t>-&gt; resources -&gt; templates”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71750"/>
            <a:ext cx="2896696" cy="15993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74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smtClean="0"/>
              <a:t>HTML</a:t>
            </a:r>
            <a:r>
              <a:rPr lang="en-US" dirty="0" smtClean="0"/>
              <a:t> </a:t>
            </a:r>
            <a:r>
              <a:rPr lang="en-US" dirty="0" smtClean="0"/>
              <a:t>File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85" y="1158775"/>
            <a:ext cx="8371115" cy="1285950"/>
          </a:xfrm>
        </p:spPr>
        <p:txBody>
          <a:bodyPr/>
          <a:lstStyle/>
          <a:p>
            <a:r>
              <a:rPr lang="en-US" dirty="0" smtClean="0"/>
              <a:t>Right Click on </a:t>
            </a:r>
            <a:r>
              <a:rPr lang="en-US" dirty="0" smtClean="0"/>
              <a:t>template directory </a:t>
            </a:r>
            <a:r>
              <a:rPr lang="en-US" dirty="0" smtClean="0"/>
              <a:t>and Open Wizard to Create new </a:t>
            </a:r>
            <a:r>
              <a:rPr lang="en-US" dirty="0" smtClean="0"/>
              <a:t>HTML </a:t>
            </a:r>
            <a:r>
              <a:rPr lang="en-US" dirty="0" smtClean="0"/>
              <a:t>File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8" y="2419350"/>
            <a:ext cx="3025775" cy="2187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70173"/>
            <a:ext cx="3712430" cy="2681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0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smtClean="0"/>
              <a:t>Code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1150"/>
            <a:ext cx="5398052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6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Goal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8686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2400" dirty="0"/>
              <a:t>Participants are able to understand Spring well, so participants can benefit from the spring framework itself, including:</a:t>
            </a:r>
            <a:endParaRPr lang="en-US" sz="24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grpSp>
        <p:nvGrpSpPr>
          <p:cNvPr id="26" name="Google Shape;631;p37"/>
          <p:cNvGrpSpPr/>
          <p:nvPr/>
        </p:nvGrpSpPr>
        <p:grpSpPr>
          <a:xfrm>
            <a:off x="304800" y="615416"/>
            <a:ext cx="323793" cy="339493"/>
            <a:chOff x="5961125" y="1623900"/>
            <a:chExt cx="427450" cy="448175"/>
          </a:xfrm>
        </p:grpSpPr>
        <p:sp>
          <p:nvSpPr>
            <p:cNvPr id="27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16904" y="2578697"/>
            <a:ext cx="8343468" cy="24384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err="1" smtClean="0">
                <a:solidFill>
                  <a:srgbClr val="FF9800"/>
                </a:solidFill>
              </a:rPr>
              <a:t>FullStack</a:t>
            </a:r>
            <a:r>
              <a:rPr lang="en-US" sz="2400" b="1" dirty="0" smtClean="0">
                <a:solidFill>
                  <a:srgbClr val="FF9800"/>
                </a:solidFill>
              </a:rPr>
              <a:t> Web Developer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Database Design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Solution Skeleton 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MVC Web Application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Web Method: Get &amp; Post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smtClean="0">
                <a:solidFill>
                  <a:srgbClr val="FF9800"/>
                </a:solidFill>
              </a:rPr>
              <a:t>UI Bootstrap Framework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2400" b="1" dirty="0" err="1" smtClean="0">
                <a:solidFill>
                  <a:srgbClr val="FF9800"/>
                </a:solidFill>
              </a:rPr>
              <a:t>Jquery</a:t>
            </a:r>
            <a:r>
              <a:rPr lang="en-US" sz="2400" b="1" dirty="0" smtClean="0">
                <a:solidFill>
                  <a:srgbClr val="FF9800"/>
                </a:solidFill>
              </a:rPr>
              <a:t> &amp; AJAX</a:t>
            </a:r>
            <a:endParaRPr lang="en-US" sz="2400" dirty="0" smtClean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48" name="Google Shape;631;p37"/>
          <p:cNvGrpSpPr/>
          <p:nvPr/>
        </p:nvGrpSpPr>
        <p:grpSpPr>
          <a:xfrm>
            <a:off x="7351577" y="3256724"/>
            <a:ext cx="1519618" cy="1593301"/>
            <a:chOff x="5961125" y="1623900"/>
            <a:chExt cx="427450" cy="448175"/>
          </a:xfrm>
        </p:grpSpPr>
        <p:sp>
          <p:nvSpPr>
            <p:cNvPr id="49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0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1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3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5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31750" cap="rnd" cmpd="sng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2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application.properties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04664"/>
            <a:ext cx="6629400" cy="678450"/>
          </a:xfrm>
        </p:spPr>
        <p:txBody>
          <a:bodyPr/>
          <a:lstStyle/>
          <a:p>
            <a:r>
              <a:rPr lang="en-US" dirty="0" smtClean="0"/>
              <a:t>Open and add script configuration in </a:t>
            </a:r>
            <a:r>
              <a:rPr lang="en-US" dirty="0" err="1" smtClean="0"/>
              <a:t>application.properties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79" y="2128096"/>
            <a:ext cx="2952750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2064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Properties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24926" cy="2786362"/>
          </a:xfrm>
        </p:spPr>
        <p:txBody>
          <a:bodyPr/>
          <a:lstStyle/>
          <a:p>
            <a:r>
              <a:rPr lang="en-GB" dirty="0"/>
              <a:t>File properties are used to store ‘N’ the number of properties in one file to run applications in different environments.</a:t>
            </a:r>
            <a:endParaRPr lang="en-GB" dirty="0" smtClean="0"/>
          </a:p>
          <a:p>
            <a:r>
              <a:rPr lang="en-GB" dirty="0"/>
              <a:t>Spring Boot provides various properties that can be specified in the project "</a:t>
            </a:r>
            <a:r>
              <a:rPr lang="en-GB" dirty="0" err="1"/>
              <a:t>application.properties</a:t>
            </a:r>
            <a:r>
              <a:rPr lang="en-GB" dirty="0"/>
              <a:t>" </a:t>
            </a:r>
            <a:r>
              <a:rPr lang="en-GB" dirty="0" smtClean="0"/>
              <a:t>file.</a:t>
            </a:r>
          </a:p>
          <a:p>
            <a:r>
              <a:rPr lang="en-GB" dirty="0"/>
              <a:t>This property has a default value and you can set it in the property file, such as: PORT number and Database </a:t>
            </a:r>
            <a:r>
              <a:rPr lang="en-GB" dirty="0" smtClean="0"/>
              <a:t>Configuration.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359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" y="1"/>
          <a:ext cx="9143999" cy="5338952"/>
        </p:xfrm>
        <a:graphic>
          <a:graphicData uri="http://schemas.openxmlformats.org/drawingml/2006/table">
            <a:tbl>
              <a:tblPr/>
              <a:tblGrid>
                <a:gridCol w="2198541">
                  <a:extLst>
                    <a:ext uri="{9D8B030D-6E8A-4147-A177-3AD203B41FA5}">
                      <a16:colId xmlns:a16="http://schemas.microsoft.com/office/drawing/2014/main" val="243351965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729020307"/>
                    </a:ext>
                  </a:extLst>
                </a:gridCol>
                <a:gridCol w="5433291">
                  <a:extLst>
                    <a:ext uri="{9D8B030D-6E8A-4147-A177-3AD203B41FA5}">
                      <a16:colId xmlns:a16="http://schemas.microsoft.com/office/drawing/2014/main" val="1574127346"/>
                    </a:ext>
                  </a:extLst>
                </a:gridCol>
              </a:tblGrid>
              <a:tr h="16090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}</a:t>
                      </a:r>
                      <a:endParaRPr lang="en-GB" sz="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442" marR="8442" marT="8442" marB="8442">
                    <a:lnL w="7620" cap="flat" cmpd="sng" algn="ctr">
                      <a:solidFill>
                        <a:srgbClr val="20C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C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C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</a:p>
                  </a:txBody>
                  <a:tcPr marL="8442" marR="8442" marT="8442" marB="8442">
                    <a:lnL w="7620" cap="flat" cmpd="sng" algn="ctr">
                      <a:solidFill>
                        <a:srgbClr val="20C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C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C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8442" marR="8442" marT="8442" marB="8442">
                    <a:lnL w="7620" cap="flat" cmpd="sng" algn="ctr">
                      <a:solidFill>
                        <a:srgbClr val="20C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C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C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507151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banner.charset</a:t>
                      </a:r>
                      <a:endParaRPr lang="en-GB" sz="8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UTF-8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banner file encoding.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49101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banner.location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classpath:banner.txt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banner file location.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901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logging.file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log file name. For example data.log.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5523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spring.application.index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application index.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3695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spring.application.name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application name.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2244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spring.application.admin.enabled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enable admin features for the application.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89573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spring.config.location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config file locations.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59491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spring.config.name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application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config file name.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40447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spring.mail.default-encoding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UTF-8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default MimeMessage encoding.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886178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spring.mail.host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SMTP server host. For example smtp.example.com.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8709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spring.mail.password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login password of the SMTP server.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41847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spring.mail.port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SMTP server port.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376836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spring.mail.test-connection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test that the mail server is available on startup.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138980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spring.mail.username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login user of the SMTP server.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037492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spring.main.sources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sources for the application.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53557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server.address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network address to which the server should bind to.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244104"/>
                  </a:ext>
                </a:extLst>
              </a:tr>
              <a:tr h="296418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server.connection-timeout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time in milliseconds that connectors will wait for another HTTP request before closing the connection.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31796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server.context-path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context path of the application.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15824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server.port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8080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HTTP port.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662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server.server-header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for the Server response header (no header is sent if empty)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7257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server.servlet-path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/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path of the main dispatcher servlet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0032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server.ssl.enabled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enable SSL support.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66047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spring.http.multipart.enabled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enable support of multi-part uploads.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45447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spring.http.multipart.max-file-size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1MB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max file size.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2852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spring.mvc.async.request-timeout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time in milliseconds.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366739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spring.mvc.date-format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date format. For example dd/MM/yyyy.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53358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spring.mvc.locale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locale for the application.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23347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spring.social.facebook.app-id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application's Facebook App ID.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08586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spring.social.linkedin.app-id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application's LinkedIn App ID.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94675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spring.social.twitter.app-id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8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application's Twitter App ID.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881938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security.basic.authorize-mode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role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security authorize mode to apply.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403907"/>
                  </a:ext>
                </a:extLst>
              </a:tr>
              <a:tr h="154559"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security.basic.enabled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enable basic authentication.</a:t>
                      </a:r>
                    </a:p>
                  </a:txBody>
                  <a:tcPr marL="5628" marR="5628" marT="5628" marB="5628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04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1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Application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3" y="2038350"/>
            <a:ext cx="5232923" cy="27701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404607"/>
            <a:ext cx="3100875" cy="1425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8800" y="1960072"/>
            <a:ext cx="238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 in your browser 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00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Spring Boot</a:t>
            </a:r>
            <a:endParaRPr sz="4000"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07565" y="1657350"/>
            <a:ext cx="86868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dirty="0"/>
              <a:t>Spring Boot makes us to accelerate and provide standard facilities when developing </a:t>
            </a:r>
            <a:r>
              <a:rPr lang="en-GB" sz="1400" dirty="0" smtClean="0"/>
              <a:t>applications</a:t>
            </a:r>
          </a:p>
          <a:p>
            <a:r>
              <a:rPr lang="en-GB" sz="1400" dirty="0"/>
              <a:t>Predefined Templates, where spring has provided templates for several processes including: JDBC, Hibernate and JPA, which doesn't require much code for that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Loose Couple, that is, with the presence of DI (Dependency Injection) it will eliminate dependency on other libraries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Providing ‘starters’ library easily to make standard </a:t>
            </a:r>
            <a:r>
              <a:rPr lang="en-GB" sz="1400" dirty="0" smtClean="0"/>
              <a:t>configurations</a:t>
            </a:r>
          </a:p>
          <a:p>
            <a:r>
              <a:rPr lang="en-GB" sz="1400" dirty="0"/>
              <a:t>Does not require XML </a:t>
            </a:r>
            <a:r>
              <a:rPr lang="en-GB" sz="1400" dirty="0" smtClean="0"/>
              <a:t>configuration</a:t>
            </a:r>
          </a:p>
          <a:p>
            <a:r>
              <a:rPr lang="en-GB" sz="1400" dirty="0"/>
              <a:t>It is the starting point for building spring-based applications, and is designed to make initial configuration as fast as possible</a:t>
            </a:r>
            <a:r>
              <a:rPr lang="en-GB" sz="1400" dirty="0" smtClean="0"/>
              <a:t>.</a:t>
            </a:r>
          </a:p>
          <a:p>
            <a:r>
              <a:rPr lang="en-GB" sz="1400" dirty="0"/>
              <a:t>Easy to do a test, for example: JUNIT.</a:t>
            </a:r>
            <a:endParaRPr lang="en-GB" sz="24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grpSp>
        <p:nvGrpSpPr>
          <p:cNvPr id="49" name="Google Shape;557;p37"/>
          <p:cNvGrpSpPr/>
          <p:nvPr/>
        </p:nvGrpSpPr>
        <p:grpSpPr>
          <a:xfrm>
            <a:off x="307565" y="665198"/>
            <a:ext cx="321028" cy="282282"/>
            <a:chOff x="1929775" y="320925"/>
            <a:chExt cx="423800" cy="372650"/>
          </a:xfrm>
        </p:grpSpPr>
        <p:sp>
          <p:nvSpPr>
            <p:cNvPr id="50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365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60437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4000" dirty="0"/>
              <a:t>Dependency Management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07565" y="1657350"/>
            <a:ext cx="86868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dirty="0"/>
              <a:t>Spring Boot automatically manages dependencies and configurations. so there is no need to specify the version for all the dependencies in the spring boot</a:t>
            </a:r>
            <a:r>
              <a:rPr lang="en-GB" sz="2400" dirty="0" smtClean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grpSp>
        <p:nvGrpSpPr>
          <p:cNvPr id="49" name="Google Shape;557;p37"/>
          <p:cNvGrpSpPr/>
          <p:nvPr/>
        </p:nvGrpSpPr>
        <p:grpSpPr>
          <a:xfrm>
            <a:off x="307565" y="665198"/>
            <a:ext cx="321028" cy="282282"/>
            <a:chOff x="1929775" y="320925"/>
            <a:chExt cx="423800" cy="372650"/>
          </a:xfrm>
        </p:grpSpPr>
        <p:sp>
          <p:nvSpPr>
            <p:cNvPr id="50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66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Annotation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720125" cy="957562"/>
          </a:xfrm>
        </p:spPr>
        <p:txBody>
          <a:bodyPr/>
          <a:lstStyle/>
          <a:p>
            <a:r>
              <a:rPr lang="en-GB" dirty="0"/>
              <a:t>Starting from Spring 2.5 it becomes possible to configure Dependency Injection using "</a:t>
            </a:r>
            <a:r>
              <a:rPr lang="en-GB" dirty="0" smtClean="0"/>
              <a:t>Annotation“.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990600" y="2501900"/>
            <a:ext cx="6248400" cy="2724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@</a:t>
            </a:r>
            <a:r>
              <a:rPr lang="en-US" dirty="0" err="1"/>
              <a:t>Autowired</a:t>
            </a:r>
            <a:r>
              <a:rPr lang="en-US" dirty="0"/>
              <a:t>		</a:t>
            </a:r>
            <a:r>
              <a:rPr lang="en-US" dirty="0" smtClean="0"/>
              <a:t>7</a:t>
            </a:r>
            <a:r>
              <a:rPr lang="en-US" dirty="0"/>
              <a:t>. @</a:t>
            </a:r>
            <a:r>
              <a:rPr lang="en-US" dirty="0" err="1"/>
              <a:t>RequestBody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@Controller		</a:t>
            </a:r>
            <a:r>
              <a:rPr lang="en-US" dirty="0" smtClean="0"/>
              <a:t>8</a:t>
            </a:r>
            <a:r>
              <a:rPr lang="en-US" dirty="0"/>
              <a:t>. @</a:t>
            </a:r>
            <a:r>
              <a:rPr lang="en-US" dirty="0" err="1"/>
              <a:t>ResponseBody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@Component		</a:t>
            </a:r>
            <a:r>
              <a:rPr lang="en-US" dirty="0" smtClean="0"/>
              <a:t>9</a:t>
            </a:r>
            <a:r>
              <a:rPr lang="en-US" dirty="0"/>
              <a:t>. @</a:t>
            </a:r>
            <a:r>
              <a:rPr lang="en-US" dirty="0" err="1"/>
              <a:t>ResponseStatus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@Service		</a:t>
            </a:r>
            <a:r>
              <a:rPr lang="en-US" dirty="0" smtClean="0"/>
              <a:t>10</a:t>
            </a:r>
            <a:r>
              <a:rPr lang="en-US" dirty="0"/>
              <a:t>. @</a:t>
            </a:r>
            <a:r>
              <a:rPr lang="en-US" dirty="0" err="1"/>
              <a:t>ModelAttribute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@Repository		</a:t>
            </a:r>
            <a:r>
              <a:rPr lang="en-US" dirty="0" smtClean="0"/>
              <a:t>11</a:t>
            </a:r>
            <a:r>
              <a:rPr lang="en-US" dirty="0"/>
              <a:t>. @</a:t>
            </a:r>
            <a:r>
              <a:rPr lang="en-US" dirty="0" err="1"/>
              <a:t>RequestParam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@</a:t>
            </a:r>
            <a:r>
              <a:rPr lang="en-US" dirty="0" err="1"/>
              <a:t>RequestMapping</a:t>
            </a:r>
            <a:r>
              <a:rPr lang="en-US" dirty="0"/>
              <a:t>	</a:t>
            </a:r>
            <a:r>
              <a:rPr lang="en-US" dirty="0" smtClean="0"/>
              <a:t>12</a:t>
            </a:r>
            <a:r>
              <a:rPr lang="en-US" dirty="0"/>
              <a:t>. @Transactional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126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554325" y="4083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Spring Framework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028951"/>
            <a:ext cx="4663111" cy="175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Working with Database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ORM and Spring Data </a:t>
            </a:r>
            <a:r>
              <a:rPr lang="en-US" dirty="0" err="1" smtClean="0"/>
              <a:t>Jpa</a:t>
            </a:r>
            <a:endParaRPr lang="en-US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Knowing Service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Knowing Repository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46036" y="1962150"/>
            <a:ext cx="468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 4 &amp; 5</a:t>
            </a:r>
            <a:endParaRPr sz="44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931274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JDBC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37988"/>
            <a:ext cx="8762999" cy="2724300"/>
          </a:xfrm>
        </p:spPr>
        <p:txBody>
          <a:bodyPr/>
          <a:lstStyle/>
          <a:p>
            <a:r>
              <a:rPr lang="en-GB" sz="1600" dirty="0"/>
              <a:t>Spring Boot provides a library to connect to our app with JDBC</a:t>
            </a:r>
            <a:r>
              <a:rPr lang="en-GB" sz="1600" dirty="0" smtClean="0"/>
              <a:t>.</a:t>
            </a:r>
          </a:p>
          <a:p>
            <a:r>
              <a:rPr lang="en-GB" sz="1600" dirty="0"/>
              <a:t>The following are the steps to create and setup JDBC with Spring Boot</a:t>
            </a:r>
            <a:r>
              <a:rPr lang="en-GB" sz="1600" dirty="0" smtClean="0"/>
              <a:t>.</a:t>
            </a:r>
            <a:endParaRPr lang="en-GB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1</a:t>
            </a:r>
            <a:r>
              <a:rPr lang="en-US" sz="1600" dirty="0"/>
              <a:t>. </a:t>
            </a:r>
            <a:r>
              <a:rPr lang="en-GB" sz="1600" dirty="0"/>
              <a:t>Configure the connection database for both the username and password in the </a:t>
            </a:r>
            <a:r>
              <a:rPr lang="en-GB" sz="1600" dirty="0" err="1"/>
              <a:t>Application.properties</a:t>
            </a:r>
            <a:r>
              <a:rPr lang="en-GB" sz="1600" dirty="0"/>
              <a:t> file.</a:t>
            </a:r>
          </a:p>
          <a:p>
            <a:pPr marL="0" indent="0">
              <a:buNone/>
            </a:pPr>
            <a:r>
              <a:rPr lang="en-US" sz="1600" dirty="0"/>
              <a:t>	2. </a:t>
            </a:r>
            <a:r>
              <a:rPr lang="en-GB" sz="1600" dirty="0"/>
              <a:t>Create Controller, Service and DAO for query CRUD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01268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Database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212" y="1504950"/>
            <a:ext cx="7807988" cy="762000"/>
          </a:xfrm>
        </p:spPr>
        <p:txBody>
          <a:bodyPr/>
          <a:lstStyle/>
          <a:p>
            <a:r>
              <a:rPr lang="en-US" dirty="0" smtClean="0"/>
              <a:t>Create Database in </a:t>
            </a:r>
            <a:r>
              <a:rPr lang="en-US" dirty="0" err="1" smtClean="0"/>
              <a:t>Postgresql</a:t>
            </a:r>
            <a:r>
              <a:rPr lang="en-US" dirty="0" smtClean="0"/>
              <a:t> “</a:t>
            </a:r>
            <a:r>
              <a:rPr lang="en-US" dirty="0" err="1" smtClean="0"/>
              <a:t>Sample_Spring</a:t>
            </a:r>
            <a:r>
              <a:rPr lang="en-US" dirty="0" err="1"/>
              <a:t>_</a:t>
            </a:r>
            <a:r>
              <a:rPr lang="en-US" dirty="0" err="1" smtClean="0"/>
              <a:t>Boot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Configure file </a:t>
            </a:r>
            <a:r>
              <a:rPr lang="en-US" dirty="0" err="1" smtClean="0"/>
              <a:t>application.properties</a:t>
            </a:r>
            <a:r>
              <a:rPr lang="en-US" dirty="0" smtClean="0"/>
              <a:t> to </a:t>
            </a:r>
            <a:r>
              <a:rPr lang="en-US" dirty="0" err="1" smtClean="0"/>
              <a:t>postgresql</a:t>
            </a:r>
            <a:r>
              <a:rPr lang="en-US" dirty="0" smtClean="0"/>
              <a:t> Driver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2" y="2555464"/>
            <a:ext cx="6804945" cy="2588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7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Environment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38100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 smtClean="0">
                <a:solidFill>
                  <a:srgbClr val="FF9800"/>
                </a:solidFill>
              </a:rPr>
              <a:t>IDE / Editor</a:t>
            </a:r>
            <a:endParaRPr sz="24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Spring Tool Suit (STS) Latest Version.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DBMS / Database Server</a:t>
            </a:r>
            <a:endParaRPr lang="en-US" sz="2400" dirty="0">
              <a:solidFill>
                <a:srgbClr val="FF98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err="1" smtClean="0"/>
              <a:t>Postgresql</a:t>
            </a:r>
            <a:r>
              <a:rPr lang="en-US" sz="2400" dirty="0"/>
              <a:t> </a:t>
            </a:r>
            <a:r>
              <a:rPr lang="en-US" sz="2400" dirty="0" smtClean="0"/>
              <a:t>9.x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Operating System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400" dirty="0" smtClean="0"/>
              <a:t>Ubuntu 18.04</a:t>
            </a:r>
            <a:endParaRPr lang="en-US" sz="2400" dirty="0">
              <a:solidFill>
                <a:srgbClr val="FF98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  <p:grpSp>
        <p:nvGrpSpPr>
          <p:cNvPr id="22" name="Google Shape;697;p37"/>
          <p:cNvGrpSpPr/>
          <p:nvPr/>
        </p:nvGrpSpPr>
        <p:grpSpPr>
          <a:xfrm>
            <a:off x="304800" y="656219"/>
            <a:ext cx="392063" cy="291505"/>
            <a:chOff x="5247525" y="3007275"/>
            <a:chExt cx="517575" cy="384825"/>
          </a:xfrm>
        </p:grpSpPr>
        <p:sp>
          <p:nvSpPr>
            <p:cNvPr id="23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sp>
        <p:nvSpPr>
          <p:cNvPr id="15" name="Google Shape;193;p12"/>
          <p:cNvSpPr txBox="1">
            <a:spLocks noGrp="1"/>
          </p:cNvSpPr>
          <p:nvPr>
            <p:ph type="body" idx="1"/>
          </p:nvPr>
        </p:nvSpPr>
        <p:spPr>
          <a:xfrm>
            <a:off x="4833914" y="1200150"/>
            <a:ext cx="38100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 smtClean="0">
                <a:solidFill>
                  <a:srgbClr val="FF9800"/>
                </a:solidFill>
              </a:rPr>
              <a:t>Framework</a:t>
            </a:r>
            <a:endParaRPr sz="24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smtClean="0"/>
              <a:t>Spring Boot 2.1.x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ORM</a:t>
            </a:r>
            <a:endParaRPr lang="en-US" sz="2400" dirty="0">
              <a:solidFill>
                <a:srgbClr val="FF98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smtClean="0"/>
              <a:t>Spring Data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0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b="1" dirty="0" smtClean="0">
                <a:solidFill>
                  <a:srgbClr val="FF9800"/>
                </a:solidFill>
              </a:rPr>
              <a:t>UI</a:t>
            </a:r>
            <a:endParaRPr lang="en-US" sz="2400" dirty="0">
              <a:solidFill>
                <a:srgbClr val="FF9800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400" dirty="0" smtClean="0"/>
              <a:t>Bootstrap, </a:t>
            </a:r>
            <a:r>
              <a:rPr lang="en-US" sz="2400" dirty="0" err="1" smtClean="0"/>
              <a:t>Adminlte</a:t>
            </a:r>
            <a:endParaRPr lang="en-US" sz="2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4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622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567725" cy="1871962"/>
          </a:xfrm>
        </p:spPr>
        <p:txBody>
          <a:bodyPr/>
          <a:lstStyle/>
          <a:p>
            <a:r>
              <a:rPr lang="en-GB" dirty="0"/>
              <a:t>ORM (Object Relational Mapping) is a programming technique for converting data between relational databases to OOP such as java, C, and others</a:t>
            </a:r>
            <a:r>
              <a:rPr lang="en-US" dirty="0" smtClean="0"/>
              <a:t>.</a:t>
            </a:r>
          </a:p>
          <a:p>
            <a:r>
              <a:rPr lang="en-GB" dirty="0" smtClean="0"/>
              <a:t>For </a:t>
            </a:r>
            <a:r>
              <a:rPr lang="en-GB" dirty="0"/>
              <a:t>training this time automatically using ORM: Hibernate.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96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JPA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643925" cy="2724300"/>
          </a:xfrm>
        </p:spPr>
        <p:txBody>
          <a:bodyPr/>
          <a:lstStyle/>
          <a:p>
            <a:r>
              <a:rPr lang="en-GB" dirty="0"/>
              <a:t>JPA is a framework in java programming using the Object Relational </a:t>
            </a:r>
            <a:r>
              <a:rPr lang="en-GB" dirty="0" err="1"/>
              <a:t>Maping</a:t>
            </a:r>
            <a:r>
              <a:rPr lang="en-GB" dirty="0"/>
              <a:t> (ORM) approach to manage relational </a:t>
            </a:r>
            <a:r>
              <a:rPr lang="en-GB" dirty="0" smtClean="0"/>
              <a:t>data.</a:t>
            </a:r>
          </a:p>
          <a:p>
            <a:r>
              <a:rPr lang="en-GB" dirty="0"/>
              <a:t>Spring Boot provides a spring-boot-starter-data-</a:t>
            </a:r>
            <a:r>
              <a:rPr lang="en-GB" dirty="0" err="1"/>
              <a:t>jpa</a:t>
            </a:r>
            <a:r>
              <a:rPr lang="en-GB" dirty="0"/>
              <a:t> starter to efficiently connect Spring applications with relational databases</a:t>
            </a:r>
            <a:r>
              <a:rPr lang="en-GB" dirty="0" smtClean="0"/>
              <a:t>.</a:t>
            </a:r>
          </a:p>
          <a:p>
            <a:r>
              <a:rPr lang="en-GB" dirty="0"/>
              <a:t>Spring Data JPA is a library / framework that added the JPA repository abstraction layer.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765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/>
              <a:t>Data JPA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796325" cy="2724300"/>
          </a:xfrm>
        </p:spPr>
        <p:txBody>
          <a:bodyPr/>
          <a:lstStyle/>
          <a:p>
            <a:r>
              <a:rPr lang="en-GB" sz="1800" dirty="0"/>
              <a:t>Create and support </a:t>
            </a:r>
            <a:r>
              <a:rPr lang="en-GB" sz="1800" dirty="0" smtClean="0"/>
              <a:t>repositories.</a:t>
            </a:r>
          </a:p>
          <a:p>
            <a:r>
              <a:rPr lang="en-US" sz="1800" dirty="0" smtClean="0"/>
              <a:t>Support </a:t>
            </a:r>
            <a:r>
              <a:rPr lang="en-US" sz="1800" dirty="0"/>
              <a:t>JPA Query</a:t>
            </a:r>
          </a:p>
          <a:p>
            <a:r>
              <a:rPr lang="en-US" sz="1800" dirty="0"/>
              <a:t>Support batch loading, sorting </a:t>
            </a:r>
            <a:r>
              <a:rPr lang="en-US" sz="1800" dirty="0" err="1"/>
              <a:t>dan</a:t>
            </a:r>
            <a:r>
              <a:rPr lang="en-US" sz="1800" dirty="0"/>
              <a:t> dynamical query</a:t>
            </a:r>
          </a:p>
          <a:p>
            <a:r>
              <a:rPr lang="en-US" sz="1800" dirty="0"/>
              <a:t>Support </a:t>
            </a:r>
            <a:r>
              <a:rPr lang="en-GB" sz="1800" dirty="0" smtClean="0"/>
              <a:t>“</a:t>
            </a:r>
            <a:r>
              <a:rPr lang="en-GB" sz="1800" dirty="0"/>
              <a:t>Mapping for entities”</a:t>
            </a:r>
          </a:p>
          <a:p>
            <a:r>
              <a:rPr lang="en-GB" sz="1800" dirty="0"/>
              <a:t>Reduce general CRUD operations scripts using </a:t>
            </a:r>
            <a:r>
              <a:rPr lang="en-GB" sz="1800" dirty="0" err="1"/>
              <a:t>CrudRepository</a:t>
            </a:r>
            <a:r>
              <a:rPr lang="en-GB" sz="1800" dirty="0"/>
              <a:t> or </a:t>
            </a:r>
            <a:r>
              <a:rPr lang="en-GB" sz="1800" dirty="0" err="1" smtClean="0"/>
              <a:t>JpaRepository</a:t>
            </a:r>
            <a:endParaRPr lang="en-GB" sz="1800" dirty="0" smtClean="0"/>
          </a:p>
          <a:p>
            <a:r>
              <a:rPr lang="en-GB" sz="1800" dirty="0"/>
              <a:t>The Repository configuration uses java </a:t>
            </a:r>
            <a:r>
              <a:rPr lang="en-GB" sz="1800" dirty="0" err="1"/>
              <a:t>config</a:t>
            </a:r>
            <a:r>
              <a:rPr lang="en-GB" sz="1800" dirty="0"/>
              <a:t> with @</a:t>
            </a:r>
            <a:r>
              <a:rPr lang="en-GB" sz="1800" dirty="0" err="1" smtClean="0"/>
              <a:t>EnableJpaRepositories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6394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8024926" cy="2024362"/>
          </a:xfrm>
        </p:spPr>
        <p:txBody>
          <a:bodyPr/>
          <a:lstStyle/>
          <a:p>
            <a:r>
              <a:rPr lang="en-GB" dirty="0"/>
              <a:t>Domain model instances often need to be persisted in a database, and in Java, they typically conform to the Java Beans </a:t>
            </a:r>
            <a:r>
              <a:rPr lang="en-GB" dirty="0" smtClean="0"/>
              <a:t>specification.</a:t>
            </a:r>
          </a:p>
          <a:p>
            <a:r>
              <a:rPr lang="en-GB" dirty="0"/>
              <a:t>For example, in a shop application, some of your domain model classes would be Product, Order, </a:t>
            </a:r>
            <a:r>
              <a:rPr lang="en-GB" dirty="0" err="1"/>
              <a:t>ShoppingCart</a:t>
            </a:r>
            <a:r>
              <a:rPr lang="en-GB" dirty="0"/>
              <a:t> and Customer.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074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110525" cy="881362"/>
          </a:xfrm>
        </p:spPr>
        <p:txBody>
          <a:bodyPr/>
          <a:lstStyle/>
          <a:p>
            <a:r>
              <a:rPr lang="en-US" dirty="0" smtClean="0"/>
              <a:t>Create Model Package</a:t>
            </a:r>
          </a:p>
          <a:p>
            <a:r>
              <a:rPr lang="en-US" dirty="0" smtClean="0"/>
              <a:t>Create Data Model Class</a:t>
            </a:r>
          </a:p>
          <a:p>
            <a:r>
              <a:rPr lang="en-GB" dirty="0"/>
              <a:t>give annotations to the model class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9511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Model Package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3550"/>
            <a:ext cx="4419600" cy="3180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863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Employee Data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06019"/>
            <a:ext cx="7643925" cy="576562"/>
          </a:xfrm>
        </p:spPr>
        <p:txBody>
          <a:bodyPr/>
          <a:lstStyle/>
          <a:p>
            <a:r>
              <a:rPr lang="en-US" dirty="0" smtClean="0"/>
              <a:t>Don’t forget Getter and Setter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9" y="1581150"/>
            <a:ext cx="6069812" cy="2738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6270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Repository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643925" cy="2724300"/>
          </a:xfrm>
        </p:spPr>
        <p:txBody>
          <a:bodyPr/>
          <a:lstStyle/>
          <a:p>
            <a:r>
              <a:rPr lang="en-GB" dirty="0"/>
              <a:t>Is a data abstraction for the implementation of data access in the database</a:t>
            </a:r>
            <a:r>
              <a:rPr lang="en-GB" dirty="0" smtClean="0"/>
              <a:t>.</a:t>
            </a:r>
          </a:p>
          <a:p>
            <a:r>
              <a:rPr lang="en-GB" dirty="0"/>
              <a:t>facilitate in communication with the database, especially when standard features are provided in ready-to-use activities</a:t>
            </a:r>
            <a:r>
              <a:rPr lang="en-US" dirty="0" smtClean="0"/>
              <a:t>.</a:t>
            </a:r>
          </a:p>
          <a:p>
            <a:r>
              <a:rPr lang="en-GB" dirty="0"/>
              <a:t>Super classes that are commonly used are </a:t>
            </a:r>
            <a:r>
              <a:rPr lang="en-GB" dirty="0" err="1" smtClean="0"/>
              <a:t>JpaRepository</a:t>
            </a:r>
            <a:r>
              <a:rPr lang="en-US" dirty="0" smtClean="0"/>
              <a:t>.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853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Repository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262925" cy="1262362"/>
          </a:xfrm>
        </p:spPr>
        <p:txBody>
          <a:bodyPr/>
          <a:lstStyle/>
          <a:p>
            <a:r>
              <a:rPr lang="en-US" dirty="0" smtClean="0"/>
              <a:t>Create Package </a:t>
            </a:r>
            <a:r>
              <a:rPr lang="en-US" dirty="0" err="1" smtClean="0"/>
              <a:t>Repsitory</a:t>
            </a:r>
            <a:endParaRPr lang="en-US" dirty="0" smtClean="0"/>
          </a:p>
          <a:p>
            <a:r>
              <a:rPr lang="en-US" dirty="0" smtClean="0"/>
              <a:t>Create Class Extends </a:t>
            </a:r>
            <a:r>
              <a:rPr lang="en-US" dirty="0" err="1" smtClean="0"/>
              <a:t>JpaRespository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89900"/>
            <a:ext cx="6770493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85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415325" cy="2724300"/>
          </a:xfrm>
        </p:spPr>
        <p:txBody>
          <a:bodyPr/>
          <a:lstStyle/>
          <a:p>
            <a:r>
              <a:rPr lang="en-GB" dirty="0"/>
              <a:t>Service layers are commonly used for the implementation of a logic application business</a:t>
            </a:r>
            <a:r>
              <a:rPr lang="en-GB" dirty="0" smtClean="0"/>
              <a:t>.</a:t>
            </a:r>
          </a:p>
          <a:p>
            <a:pPr fontAlgn="t"/>
            <a:r>
              <a:rPr lang="en-GB" dirty="0" smtClean="0"/>
              <a:t>As </a:t>
            </a:r>
            <a:r>
              <a:rPr lang="en-GB" dirty="0"/>
              <a:t>a template for calling DAO or Spring Repository.</a:t>
            </a:r>
          </a:p>
          <a:p>
            <a:r>
              <a:rPr lang="en-GB" dirty="0"/>
              <a:t>Makes it easy for maintenance and development because it can separate between front end and backend applications.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06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Spring Framework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07565" y="1657350"/>
            <a:ext cx="8686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This spring was created by Rod Johnson which aims to overcome system design problems in enterprise application development. </a:t>
            </a:r>
          </a:p>
          <a:p>
            <a:r>
              <a:rPr lang="en-GB" sz="1800" dirty="0"/>
              <a:t>Spring also implements several </a:t>
            </a:r>
            <a:r>
              <a:rPr lang="en-GB" sz="1800" dirty="0" err="1"/>
              <a:t>IoC</a:t>
            </a:r>
            <a:r>
              <a:rPr lang="en-GB" sz="1800" dirty="0"/>
              <a:t> (Inversion of Control) technologies into an MVC (Model-View-</a:t>
            </a:r>
            <a:r>
              <a:rPr lang="en-GB" sz="1800" dirty="0" err="1"/>
              <a:t>Controler</a:t>
            </a:r>
            <a:r>
              <a:rPr lang="en-GB" sz="1800" dirty="0" smtClean="0"/>
              <a:t>)</a:t>
            </a:r>
          </a:p>
          <a:p>
            <a:r>
              <a:rPr lang="en-GB" sz="1800" dirty="0"/>
              <a:t>Intended for applications that require high performance, are easy to test, and can be </a:t>
            </a:r>
            <a:r>
              <a:rPr lang="en-GB" sz="1800" dirty="0" smtClean="0"/>
              <a:t>reused.</a:t>
            </a:r>
            <a:endParaRPr lang="en-US" sz="1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grpSp>
        <p:nvGrpSpPr>
          <p:cNvPr id="49" name="Google Shape;557;p37"/>
          <p:cNvGrpSpPr/>
          <p:nvPr/>
        </p:nvGrpSpPr>
        <p:grpSpPr>
          <a:xfrm>
            <a:off x="307565" y="665198"/>
            <a:ext cx="321028" cy="282282"/>
            <a:chOff x="1929775" y="320925"/>
            <a:chExt cx="423800" cy="372650"/>
          </a:xfrm>
        </p:grpSpPr>
        <p:sp>
          <p:nvSpPr>
            <p:cNvPr id="50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76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Service Layer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14550"/>
            <a:ext cx="4726444" cy="295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02675" y="1186896"/>
            <a:ext cx="7415325" cy="851454"/>
          </a:xfrm>
        </p:spPr>
        <p:txBody>
          <a:bodyPr/>
          <a:lstStyle/>
          <a:p>
            <a:r>
              <a:rPr lang="en-GB" dirty="0" smtClean="0"/>
              <a:t>Create Repository Directory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EmployeeService</a:t>
            </a:r>
            <a:r>
              <a:rPr lang="en-US" dirty="0" smtClean="0"/>
              <a:t> Class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199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99" y="1365582"/>
            <a:ext cx="8305799" cy="596568"/>
          </a:xfrm>
        </p:spPr>
        <p:txBody>
          <a:bodyPr/>
          <a:lstStyle/>
          <a:p>
            <a:r>
              <a:rPr lang="en-GB" sz="1600" dirty="0"/>
              <a:t>A database transaction is a sequence of actions that are treated as a single unit of </a:t>
            </a:r>
            <a:r>
              <a:rPr lang="en-GB" sz="1600" dirty="0" smtClean="0"/>
              <a:t>work</a:t>
            </a:r>
            <a:endParaRPr lang="en-US" sz="1600" dirty="0" smtClean="0"/>
          </a:p>
          <a:p>
            <a:pPr marL="101600" indent="0">
              <a:buNone/>
            </a:pPr>
            <a:r>
              <a:rPr lang="en-GB" sz="1600" b="1" dirty="0" smtClean="0"/>
              <a:t>	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04799" y="1809750"/>
            <a:ext cx="8305799" cy="2393451"/>
          </a:xfrm>
        </p:spPr>
        <p:txBody>
          <a:bodyPr/>
          <a:lstStyle/>
          <a:p>
            <a:r>
              <a:rPr lang="en-GB" sz="1600" b="1" dirty="0"/>
              <a:t>Atomicity</a:t>
            </a:r>
            <a:r>
              <a:rPr lang="en-GB" sz="1600" dirty="0"/>
              <a:t> − A transaction should be treated as a single unit of operation, which means either the entire sequence of operations is successful or unsuccessful</a:t>
            </a:r>
            <a:r>
              <a:rPr lang="en-GB" sz="1600" dirty="0" smtClean="0"/>
              <a:t>.</a:t>
            </a:r>
          </a:p>
          <a:p>
            <a:r>
              <a:rPr lang="en-GB" sz="1600" b="1" dirty="0"/>
              <a:t>Consistency</a:t>
            </a:r>
            <a:r>
              <a:rPr lang="en-GB" sz="1600" dirty="0"/>
              <a:t> − This represents the consistency of the referential integrity of the database, unique primary keys in tables, etc</a:t>
            </a:r>
            <a:r>
              <a:rPr lang="en-GB" sz="1600" dirty="0" smtClean="0"/>
              <a:t>.</a:t>
            </a:r>
          </a:p>
          <a:p>
            <a:r>
              <a:rPr lang="en-GB" sz="1600" b="1" dirty="0"/>
              <a:t>Isolation</a:t>
            </a:r>
            <a:r>
              <a:rPr lang="en-GB" sz="1600" dirty="0"/>
              <a:t> − There may be many transaction processing with the same data set at the same time. Each transaction should be isolated from others to prevent data corruption</a:t>
            </a:r>
            <a:r>
              <a:rPr lang="en-GB" sz="1600" dirty="0" smtClean="0"/>
              <a:t>.</a:t>
            </a:r>
          </a:p>
          <a:p>
            <a:r>
              <a:rPr lang="en-GB" sz="1600" b="1" dirty="0"/>
              <a:t>Durability</a:t>
            </a:r>
            <a:r>
              <a:rPr lang="en-GB" sz="1600" dirty="0"/>
              <a:t> − Once a transaction has completed, the results of this transaction have to be made permanent and cannot be erased from the database due to system failure.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62727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4950"/>
            <a:ext cx="6096000" cy="3517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4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CRUD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14987"/>
            <a:ext cx="5895974" cy="3728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51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Employee CRUD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196125" cy="3548362"/>
          </a:xfrm>
        </p:spPr>
        <p:txBody>
          <a:bodyPr/>
          <a:lstStyle/>
          <a:p>
            <a:r>
              <a:rPr lang="en-US" dirty="0" smtClean="0"/>
              <a:t>Create CRUD Employee Table</a:t>
            </a:r>
          </a:p>
          <a:p>
            <a:pPr lvl="1"/>
            <a:r>
              <a:rPr lang="en-US" dirty="0" smtClean="0"/>
              <a:t>Save data Form</a:t>
            </a:r>
          </a:p>
          <a:p>
            <a:pPr lvl="2"/>
            <a:r>
              <a:rPr lang="en-US" dirty="0" smtClean="0"/>
              <a:t>Add Form Validation</a:t>
            </a:r>
          </a:p>
          <a:p>
            <a:pPr lvl="1"/>
            <a:r>
              <a:rPr lang="en-US" dirty="0" smtClean="0"/>
              <a:t>Show Data to HTML Table</a:t>
            </a:r>
          </a:p>
          <a:p>
            <a:pPr lvl="1"/>
            <a:r>
              <a:rPr lang="en-US" dirty="0" smtClean="0"/>
              <a:t>Update Data</a:t>
            </a:r>
          </a:p>
          <a:p>
            <a:pPr lvl="1"/>
            <a:r>
              <a:rPr lang="en-US" dirty="0" smtClean="0"/>
              <a:t>Delete Data</a:t>
            </a:r>
          </a:p>
          <a:p>
            <a:r>
              <a:rPr lang="en-US" dirty="0" smtClean="0"/>
              <a:t>Populate Data with </a:t>
            </a:r>
            <a:r>
              <a:rPr lang="en-US" dirty="0" err="1" smtClean="0"/>
              <a:t>Datatables</a:t>
            </a:r>
            <a:endParaRPr lang="en-US" dirty="0" smtClean="0"/>
          </a:p>
          <a:p>
            <a:r>
              <a:rPr lang="en-US" dirty="0" smtClean="0"/>
              <a:t>Working with Ajax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0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1554325" y="408300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Spring Framework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028951"/>
            <a:ext cx="4663111" cy="1752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Operation CRUD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Data Model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Create Form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Form Validation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0" indent="-342900" algn="l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46036" y="1962150"/>
            <a:ext cx="46806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 6, 7</a:t>
            </a:r>
            <a:endParaRPr sz="44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887947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Data Form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348526" cy="2633962"/>
          </a:xfrm>
        </p:spPr>
        <p:txBody>
          <a:bodyPr/>
          <a:lstStyle/>
          <a:p>
            <a:r>
              <a:rPr lang="en-US" dirty="0" smtClean="0"/>
              <a:t>Create Data Model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EmployeeController</a:t>
            </a:r>
            <a:r>
              <a:rPr lang="en-US" dirty="0" smtClean="0"/>
              <a:t> as Controller</a:t>
            </a:r>
          </a:p>
          <a:p>
            <a:r>
              <a:rPr lang="en-US" dirty="0" smtClean="0"/>
              <a:t>Create Form as View and Add Form Validation</a:t>
            </a:r>
          </a:p>
          <a:p>
            <a:r>
              <a:rPr lang="en-US" dirty="0" smtClean="0"/>
              <a:t>Create Repository</a:t>
            </a:r>
          </a:p>
          <a:p>
            <a:r>
              <a:rPr lang="en-US" dirty="0" smtClean="0"/>
              <a:t>Create Service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96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 Model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500925" cy="2724300"/>
          </a:xfrm>
        </p:spPr>
        <p:txBody>
          <a:bodyPr/>
          <a:lstStyle/>
          <a:p>
            <a:r>
              <a:rPr lang="en-US" dirty="0" smtClean="0"/>
              <a:t>Create Package Model.</a:t>
            </a:r>
          </a:p>
          <a:p>
            <a:r>
              <a:rPr lang="en-US" dirty="0" smtClean="0"/>
              <a:t>Create Class Employee Model </a:t>
            </a:r>
            <a:r>
              <a:rPr lang="en-US" dirty="0"/>
              <a:t>to define Object data </a:t>
            </a:r>
            <a:r>
              <a:rPr lang="en-US" dirty="0" smtClean="0"/>
              <a:t>Employee to database.</a:t>
            </a:r>
          </a:p>
          <a:p>
            <a:r>
              <a:rPr lang="en-US" dirty="0" smtClean="0"/>
              <a:t>Object Database will generated by Hibernate ORM</a:t>
            </a:r>
          </a:p>
          <a:p>
            <a:r>
              <a:rPr lang="en-US" dirty="0" smtClean="0"/>
              <a:t>Give Hibernate Annotation and Validator.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52400" y="4108399"/>
            <a:ext cx="7543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</a:rPr>
              <a:t>Data Model often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Verdana" panose="020B0604030504040204" pitchFamily="34" charset="0"/>
              </a:rPr>
              <a:t>map roughly to the records of a corresponding database table</a:t>
            </a:r>
          </a:p>
        </p:txBody>
      </p:sp>
    </p:spTree>
    <p:extLst>
      <p:ext uri="{BB962C8B-B14F-4D97-AF65-F5344CB8AC3E}">
        <p14:creationId xmlns:p14="http://schemas.microsoft.com/office/powerpoint/2010/main" val="14745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</a:t>
            </a:r>
            <a:r>
              <a:rPr lang="en-US" dirty="0" smtClean="0"/>
              <a:t>Model (Code)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3" y="1428750"/>
            <a:ext cx="5760842" cy="2971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73108" y="1352550"/>
            <a:ext cx="26897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*&gt; @Entity, </a:t>
            </a:r>
            <a:r>
              <a:rPr lang="en-GB" sz="1050" i="1" dirty="0">
                <a:latin typeface="Roboto Condensed" panose="020B0604020202020204" charset="0"/>
                <a:ea typeface="Roboto Condensed" panose="020B0604020202020204" charset="0"/>
              </a:rPr>
              <a:t>EJB 3 standard annotations are contained in the </a:t>
            </a:r>
            <a:r>
              <a:rPr lang="en-GB" sz="1050" b="1" i="1" dirty="0" smtClean="0">
                <a:latin typeface="Roboto Condensed" panose="020B0604020202020204" charset="0"/>
                <a:ea typeface="Roboto Condensed" panose="020B0604020202020204" charset="0"/>
              </a:rPr>
              <a:t>java persistence </a:t>
            </a:r>
            <a:r>
              <a:rPr lang="en-GB" sz="1050" i="1" dirty="0" smtClean="0">
                <a:latin typeface="Roboto Condensed" panose="020B0604020202020204" charset="0"/>
                <a:ea typeface="Roboto Condensed" panose="020B0604020202020204" charset="0"/>
              </a:rPr>
              <a:t>package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50" b="1" i="1" dirty="0" smtClean="0">
              <a:solidFill>
                <a:srgbClr val="242729"/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*&gt; </a:t>
            </a:r>
            <a:r>
              <a:rPr lang="en-GB" sz="1050" b="1" i="1" dirty="0" smtClean="0">
                <a:latin typeface="Roboto Condensed" panose="020B0604020202020204" charset="0"/>
                <a:ea typeface="Roboto Condensed" panose="020B0604020202020204" charset="0"/>
              </a:rPr>
              <a:t>@</a:t>
            </a:r>
            <a:r>
              <a:rPr lang="en-GB" sz="1050" b="1" i="1" dirty="0">
                <a:latin typeface="Roboto Condensed" panose="020B0604020202020204" charset="0"/>
                <a:ea typeface="Roboto Condensed" panose="020B0604020202020204" charset="0"/>
              </a:rPr>
              <a:t>Table</a:t>
            </a:r>
            <a:r>
              <a:rPr lang="en-GB" sz="1050" i="1" dirty="0">
                <a:latin typeface="Roboto Condensed" panose="020B0604020202020204" charset="0"/>
                <a:ea typeface="Roboto Condensed" panose="020B0604020202020204" charset="0"/>
              </a:rPr>
              <a:t> annotation allows you to specify the details of the table that will be used to persist the entity in the database</a:t>
            </a:r>
            <a:endParaRPr lang="en-GB" sz="1050" i="1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50" i="1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i="1" dirty="0" smtClean="0">
                <a:latin typeface="Roboto Condensed" panose="020B0604020202020204" charset="0"/>
                <a:ea typeface="Roboto Condensed" panose="020B0604020202020204" charset="0"/>
              </a:rPr>
              <a:t>*&gt; </a:t>
            </a:r>
            <a:r>
              <a:rPr lang="en-US" altLang="en-US" sz="1050" b="1" i="1" dirty="0" smtClean="0">
                <a:latin typeface="Roboto Condensed" panose="020B0604020202020204" charset="0"/>
                <a:ea typeface="Roboto Condensed" panose="020B0604020202020204" charset="0"/>
              </a:rPr>
              <a:t>@Id</a:t>
            </a:r>
            <a:r>
              <a:rPr lang="en-US" altLang="en-US" sz="1050" i="1" dirty="0" smtClean="0">
                <a:latin typeface="Roboto Condensed" panose="020B0604020202020204" charset="0"/>
                <a:ea typeface="Roboto Condensed" panose="020B0604020202020204" charset="0"/>
              </a:rPr>
              <a:t> mean </a:t>
            </a:r>
            <a:r>
              <a:rPr lang="en-GB" sz="1050" i="1" dirty="0" smtClean="0">
                <a:latin typeface="Roboto Condensed" panose="020B0604020202020204" charset="0"/>
                <a:ea typeface="Roboto Condensed" panose="020B0604020202020204" charset="0"/>
              </a:rPr>
              <a:t>a </a:t>
            </a:r>
            <a:r>
              <a:rPr lang="en-GB" sz="1050" i="1" dirty="0">
                <a:latin typeface="Roboto Condensed" panose="020B0604020202020204" charset="0"/>
                <a:ea typeface="Roboto Condensed" panose="020B0604020202020204" charset="0"/>
              </a:rPr>
              <a:t>primary key, which you annotate on the class </a:t>
            </a:r>
            <a:endParaRPr lang="en-GB" sz="1050" i="1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50" i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i="1" dirty="0" smtClean="0">
                <a:latin typeface="Roboto Condensed" panose="020B0604020202020204" charset="0"/>
                <a:ea typeface="Roboto Condensed" panose="020B0604020202020204" charset="0"/>
              </a:rPr>
              <a:t>*&gt; </a:t>
            </a:r>
            <a:r>
              <a:rPr lang="en-GB" sz="1050" b="1" i="1" dirty="0">
                <a:latin typeface="Roboto Condensed" panose="020B0604020202020204" charset="0"/>
                <a:ea typeface="Roboto Condensed" panose="020B0604020202020204" charset="0"/>
              </a:rPr>
              <a:t>@Column</a:t>
            </a:r>
            <a:r>
              <a:rPr lang="en-GB" sz="1050" i="1" dirty="0">
                <a:latin typeface="Roboto Condensed" panose="020B0604020202020204" charset="0"/>
                <a:ea typeface="Roboto Condensed" panose="020B0604020202020204" charset="0"/>
              </a:rPr>
              <a:t> annotation is used to specify the details of the column to which a field or property will be </a:t>
            </a:r>
            <a:r>
              <a:rPr lang="en-GB" sz="1050" i="1" dirty="0" smtClean="0">
                <a:latin typeface="Roboto Condensed" panose="020B0604020202020204" charset="0"/>
                <a:ea typeface="Roboto Condensed" panose="020B0604020202020204" charset="0"/>
              </a:rPr>
              <a:t>mapped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050" i="1" dirty="0">
              <a:latin typeface="Roboto Condensed" panose="020B0604020202020204" charset="0"/>
              <a:ea typeface="Roboto Condensed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050" i="1" dirty="0" smtClean="0">
                <a:latin typeface="Roboto Condensed" panose="020B0604020202020204" charset="0"/>
                <a:ea typeface="Roboto Condensed" panose="020B0604020202020204" charset="0"/>
              </a:rPr>
              <a:t>*&gt; </a:t>
            </a:r>
            <a:r>
              <a:rPr lang="en-US" sz="1050" b="1" i="1" dirty="0" smtClean="0">
                <a:latin typeface="Roboto Condensed" panose="020B0604020202020204" charset="0"/>
                <a:ea typeface="Roboto Condensed" panose="020B0604020202020204" charset="0"/>
              </a:rPr>
              <a:t>@</a:t>
            </a:r>
            <a:r>
              <a:rPr lang="en-US" sz="1050" b="1" i="1" dirty="0" err="1" smtClean="0">
                <a:latin typeface="Roboto Condensed" panose="020B0604020202020204" charset="0"/>
                <a:ea typeface="Roboto Condensed" panose="020B0604020202020204" charset="0"/>
              </a:rPr>
              <a:t>GeneratedValue</a:t>
            </a:r>
            <a:r>
              <a:rPr lang="en-US" sz="1050" b="1" i="1" dirty="0" smtClean="0">
                <a:latin typeface="Roboto Condensed" panose="020B0604020202020204" charset="0"/>
                <a:ea typeface="Roboto Condensed" panose="020B0604020202020204" charset="0"/>
              </a:rPr>
              <a:t> </a:t>
            </a:r>
            <a:r>
              <a:rPr lang="en-US" sz="1050" i="1" dirty="0" smtClean="0">
                <a:latin typeface="Roboto Condensed" panose="020B0604020202020204" charset="0"/>
                <a:ea typeface="Roboto Condensed" panose="020B0604020202020204" charset="0"/>
              </a:rPr>
              <a:t>is Annotation to generate code id incrementally, like </a:t>
            </a:r>
            <a:r>
              <a:rPr lang="en-US" sz="1050" i="1" dirty="0" err="1" smtClean="0">
                <a:latin typeface="Roboto Condensed" panose="020B0604020202020204" charset="0"/>
                <a:ea typeface="Roboto Condensed" panose="020B0604020202020204" charset="0"/>
              </a:rPr>
              <a:t>autoicrement</a:t>
            </a:r>
            <a:r>
              <a:rPr lang="en-US" sz="1050" i="1" dirty="0" smtClean="0">
                <a:latin typeface="Roboto Condensed" panose="020B0604020202020204" charset="0"/>
                <a:ea typeface="Roboto Condensed" panose="020B0604020202020204" charset="0"/>
              </a:rPr>
              <a:t> or serial</a:t>
            </a:r>
            <a:endParaRPr lang="en-GB" sz="1050" i="1" dirty="0" smtClean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3333750"/>
            <a:ext cx="1979199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*&gt; </a:t>
            </a:r>
            <a:r>
              <a:rPr lang="en-US" altLang="en-US" sz="1050" b="1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@</a:t>
            </a:r>
            <a:r>
              <a:rPr lang="en-US" altLang="en-US" sz="1050" b="1" i="1" dirty="0" err="1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NotNull</a:t>
            </a:r>
            <a:r>
              <a:rPr lang="en-US" altLang="en-US" sz="1050" b="1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, </a:t>
            </a:r>
            <a:r>
              <a:rPr lang="en-US" altLang="en-US" sz="1050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is annotation of </a:t>
            </a:r>
            <a:r>
              <a:rPr lang="en-GB" altLang="en-US" sz="1050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validator </a:t>
            </a:r>
            <a:r>
              <a:rPr lang="en-GB" altLang="en-US" sz="1050" i="1" dirty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for data can not be </a:t>
            </a:r>
            <a:r>
              <a:rPr lang="en-GB" altLang="en-US" sz="1050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empty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*&gt; </a:t>
            </a:r>
            <a:r>
              <a:rPr lang="en-US" altLang="en-US" sz="1050" b="1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@Size, </a:t>
            </a:r>
            <a:r>
              <a:rPr lang="en-GB" altLang="en-US" sz="1050" i="1" dirty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is a validator for </a:t>
            </a:r>
            <a:r>
              <a:rPr lang="en-GB" altLang="en-US" sz="1050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sizing inputting </a:t>
            </a:r>
            <a:r>
              <a:rPr lang="en-GB" altLang="en-US" sz="1050" i="1" dirty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data </a:t>
            </a:r>
            <a:r>
              <a:rPr lang="en-GB" altLang="en-US" sz="1050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of characters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*&gt; @Email, </a:t>
            </a:r>
            <a:r>
              <a:rPr lang="en-US" altLang="en-US" sz="1050" i="1" dirty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is annotation of </a:t>
            </a:r>
            <a:r>
              <a:rPr lang="en-GB" altLang="en-US" sz="1050" i="1" dirty="0" smtClean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validator, requires </a:t>
            </a:r>
            <a:r>
              <a:rPr lang="en-GB" altLang="en-US" sz="1050" i="1" dirty="0">
                <a:solidFill>
                  <a:srgbClr val="242729"/>
                </a:solidFill>
                <a:latin typeface="Roboto Condensed" panose="020B0604020202020204" charset="0"/>
                <a:ea typeface="Roboto Condensed" panose="020B0604020202020204" charset="0"/>
              </a:rPr>
              <a:t>that the data that is filled in is in the form of e-mail</a:t>
            </a:r>
            <a:endParaRPr lang="en-GB" sz="1050" i="1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Employee Controller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75746"/>
            <a:ext cx="7391400" cy="2210100"/>
          </a:xfrm>
        </p:spPr>
        <p:txBody>
          <a:bodyPr/>
          <a:lstStyle/>
          <a:p>
            <a:r>
              <a:rPr lang="en-US" sz="1600" dirty="0" smtClean="0"/>
              <a:t>Create Package Controller</a:t>
            </a:r>
          </a:p>
          <a:p>
            <a:r>
              <a:rPr lang="en-US" sz="1600" dirty="0" smtClean="0"/>
              <a:t>Create Class </a:t>
            </a:r>
            <a:r>
              <a:rPr lang="en-US" sz="1600" dirty="0" err="1" smtClean="0"/>
              <a:t>EmployeeController</a:t>
            </a:r>
            <a:endParaRPr lang="en-US" sz="1600" dirty="0" smtClean="0"/>
          </a:p>
          <a:p>
            <a:r>
              <a:rPr lang="en-US" sz="1600" dirty="0" smtClean="0"/>
              <a:t>Define Request Method of Controller to Handle Request Header</a:t>
            </a:r>
          </a:p>
          <a:p>
            <a:r>
              <a:rPr lang="en-US" sz="1600" dirty="0" smtClean="0"/>
              <a:t>Create Routing URL with @</a:t>
            </a:r>
            <a:r>
              <a:rPr lang="en-US" sz="1600" dirty="0" err="1" smtClean="0"/>
              <a:t>RequestMapping</a:t>
            </a:r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8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228600" y="394170"/>
            <a:ext cx="65771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4000" dirty="0"/>
              <a:t>Benefits of Spring Framework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07565" y="1657350"/>
            <a:ext cx="8686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Spring helps developers develop enterprise-class applications.  </a:t>
            </a:r>
          </a:p>
          <a:p>
            <a:r>
              <a:rPr lang="en-GB" sz="1800" dirty="0"/>
              <a:t>Spring does not recreate, but actually utilizes some existing technologies such as some ORM frameworks, logging frameworks, and other technologies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Application testing in Spring is done </a:t>
            </a:r>
            <a:r>
              <a:rPr lang="en-GB" sz="1800" dirty="0" smtClean="0"/>
              <a:t>simply.</a:t>
            </a:r>
          </a:p>
          <a:p>
            <a:r>
              <a:rPr lang="en-GB" sz="1800" dirty="0"/>
              <a:t>Web Framework Spring is a well-designed web MVC </a:t>
            </a:r>
            <a:r>
              <a:rPr lang="en-GB" sz="1800" dirty="0" smtClean="0"/>
              <a:t>Framework.</a:t>
            </a:r>
            <a:endParaRPr lang="en-GB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11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Employee Controller (Code)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50073"/>
            <a:ext cx="7370617" cy="559677"/>
          </a:xfrm>
        </p:spPr>
        <p:txBody>
          <a:bodyPr/>
          <a:lstStyle/>
          <a:p>
            <a:r>
              <a:rPr lang="en-US" sz="1400" dirty="0" smtClean="0"/>
              <a:t>Create </a:t>
            </a:r>
            <a:r>
              <a:rPr lang="en-US" sz="1400" dirty="0" err="1" smtClean="0"/>
              <a:t>EmployeeController</a:t>
            </a:r>
            <a:r>
              <a:rPr lang="en-US" sz="1400" dirty="0" smtClean="0"/>
              <a:t> in Package </a:t>
            </a:r>
            <a:r>
              <a:rPr lang="en-US" sz="1400" dirty="0" err="1" smtClean="0"/>
              <a:t>Controler</a:t>
            </a:r>
            <a:r>
              <a:rPr lang="en-US" sz="1400" dirty="0" smtClean="0"/>
              <a:t> (filename : EmployeeController.java)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60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6324600" y="1657350"/>
            <a:ext cx="26897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 smtClean="0">
                <a:solidFill>
                  <a:srgbClr val="242729"/>
                </a:solidFill>
                <a:latin typeface="+mj-lt"/>
              </a:rPr>
              <a:t>*&gt; </a:t>
            </a:r>
            <a:r>
              <a:rPr lang="en-GB" sz="1050" b="1" i="1" dirty="0">
                <a:latin typeface="+mj-lt"/>
              </a:rPr>
              <a:t>@Controller </a:t>
            </a:r>
            <a:r>
              <a:rPr lang="en-GB" sz="1050" i="1" dirty="0">
                <a:latin typeface="+mj-lt"/>
              </a:rPr>
              <a:t>annotation indicates that a particular class serves the role of a </a:t>
            </a:r>
            <a:r>
              <a:rPr lang="en-GB" sz="1050" i="1" dirty="0" smtClean="0">
                <a:latin typeface="+mj-lt"/>
              </a:rPr>
              <a:t>controller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50" i="1" dirty="0" smtClean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 smtClean="0">
                <a:latin typeface="+mj-lt"/>
              </a:rPr>
              <a:t>*&gt;</a:t>
            </a:r>
            <a:r>
              <a:rPr lang="en-US" altLang="en-US" sz="1050" i="1" dirty="0" smtClean="0">
                <a:latin typeface="+mj-lt"/>
              </a:rPr>
              <a:t> </a:t>
            </a:r>
            <a:r>
              <a:rPr lang="en-US" altLang="en-US" sz="1050" b="1" i="1" dirty="0" smtClean="0">
                <a:latin typeface="+mj-lt"/>
              </a:rPr>
              <a:t>@</a:t>
            </a:r>
            <a:r>
              <a:rPr lang="en-US" altLang="en-US" sz="1050" b="1" i="1" dirty="0" err="1" smtClean="0">
                <a:latin typeface="+mj-lt"/>
              </a:rPr>
              <a:t>RequestMapping</a:t>
            </a:r>
            <a:r>
              <a:rPr lang="en-US" altLang="en-US" sz="1050" i="1" dirty="0" smtClean="0">
                <a:latin typeface="+mj-lt"/>
              </a:rPr>
              <a:t> </a:t>
            </a:r>
            <a:r>
              <a:rPr lang="en-GB" sz="1050" i="1" dirty="0"/>
              <a:t>annotation that specify what HTTP Request is handled by the controller and by its method.</a:t>
            </a:r>
            <a:endParaRPr lang="en-US" altLang="en-US" sz="105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50" i="1" dirty="0" smtClean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 smtClean="0">
                <a:latin typeface="+mj-lt"/>
              </a:rPr>
              <a:t>*&gt; @</a:t>
            </a:r>
            <a:r>
              <a:rPr lang="en-US" altLang="en-US" sz="1050" b="1" i="1" dirty="0" err="1" smtClean="0">
                <a:latin typeface="+mj-lt"/>
              </a:rPr>
              <a:t>ModelAttribute</a:t>
            </a:r>
            <a:r>
              <a:rPr lang="en-US" altLang="en-US" sz="1050" i="1" dirty="0" smtClean="0">
                <a:latin typeface="+mj-lt"/>
              </a:rPr>
              <a:t> </a:t>
            </a:r>
            <a:r>
              <a:rPr lang="en-GB" sz="1050" i="1" dirty="0" smtClean="0"/>
              <a:t>refers </a:t>
            </a:r>
            <a:r>
              <a:rPr lang="en-GB" sz="1050" i="1" dirty="0"/>
              <a:t>to a property of the Model </a:t>
            </a:r>
            <a:r>
              <a:rPr lang="en-GB" sz="1050" i="1" dirty="0" smtClean="0"/>
              <a:t>object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5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 smtClean="0">
                <a:latin typeface="+mj-lt"/>
              </a:rPr>
              <a:t>*&gt; </a:t>
            </a:r>
            <a:r>
              <a:rPr lang="en-GB" sz="1050" b="1" i="1" dirty="0" smtClean="0"/>
              <a:t>Model parameter</a:t>
            </a:r>
            <a:r>
              <a:rPr lang="en-GB" sz="1050" i="1" dirty="0" smtClean="0"/>
              <a:t> </a:t>
            </a:r>
            <a:r>
              <a:rPr lang="en-GB" sz="1050" i="1" dirty="0"/>
              <a:t>can supply attributes used for rendering views</a:t>
            </a:r>
            <a:r>
              <a:rPr lang="en-GB" sz="1050" i="1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50" i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i="1" dirty="0" smtClean="0">
                <a:latin typeface="+mj-lt"/>
              </a:rPr>
              <a:t>*&gt; </a:t>
            </a:r>
            <a:r>
              <a:rPr lang="en-US" altLang="en-US" sz="1050" b="1" i="1" dirty="0" smtClean="0">
                <a:latin typeface="+mj-lt"/>
              </a:rPr>
              <a:t>@</a:t>
            </a:r>
            <a:r>
              <a:rPr lang="en-US" altLang="en-US" sz="1050" b="1" i="1" dirty="0" err="1" smtClean="0">
                <a:latin typeface="+mj-lt"/>
              </a:rPr>
              <a:t>PostMapping</a:t>
            </a:r>
            <a:r>
              <a:rPr lang="en-US" altLang="en-US" sz="1050" i="1" dirty="0" smtClean="0">
                <a:latin typeface="+mj-lt"/>
              </a:rPr>
              <a:t> refers to Method </a:t>
            </a:r>
            <a:r>
              <a:rPr lang="en-US" altLang="en-US" sz="1050" b="1" i="1" dirty="0" smtClean="0">
                <a:latin typeface="+mj-lt"/>
              </a:rPr>
              <a:t>POST</a:t>
            </a:r>
            <a:r>
              <a:rPr lang="en-US" altLang="en-US" sz="1050" i="1" dirty="0" smtClean="0">
                <a:latin typeface="+mj-lt"/>
              </a:rPr>
              <a:t> Request Header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38" y="1843210"/>
            <a:ext cx="5461412" cy="2633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93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Form </a:t>
            </a:r>
            <a:r>
              <a:rPr lang="en-US" dirty="0" smtClean="0"/>
              <a:t>as </a:t>
            </a:r>
            <a:r>
              <a:rPr lang="en-US" dirty="0"/>
              <a:t>View and Add Form </a:t>
            </a:r>
            <a:r>
              <a:rPr lang="en-US" dirty="0" smtClean="0"/>
              <a:t>Validation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04556"/>
            <a:ext cx="7262925" cy="500362"/>
          </a:xfrm>
        </p:spPr>
        <p:txBody>
          <a:bodyPr/>
          <a:lstStyle/>
          <a:p>
            <a:r>
              <a:rPr lang="en-US" sz="1600" dirty="0" smtClean="0"/>
              <a:t>Create file : </a:t>
            </a:r>
            <a:r>
              <a:rPr lang="en-US" sz="1600" b="1" dirty="0" smtClean="0"/>
              <a:t>form-employee.html</a:t>
            </a:r>
            <a:r>
              <a:rPr lang="en-US" sz="1600" dirty="0" smtClean="0"/>
              <a:t> </a:t>
            </a:r>
            <a:r>
              <a:rPr lang="en-US" sz="1600" dirty="0" smtClean="0"/>
              <a:t>as view</a:t>
            </a:r>
            <a:endParaRPr lang="en-GB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61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39993"/>
            <a:ext cx="1937242" cy="2248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91" y="1675708"/>
            <a:ext cx="8943384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486426" y="3682393"/>
            <a:ext cx="521742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i="1" dirty="0" smtClean="0"/>
              <a:t>@{…} </a:t>
            </a:r>
            <a:r>
              <a:rPr lang="en-GB" i="1" dirty="0"/>
              <a:t>shows the application </a:t>
            </a:r>
            <a:r>
              <a:rPr lang="en-GB" i="1" dirty="0" smtClean="0"/>
              <a:t>root</a:t>
            </a:r>
          </a:p>
          <a:p>
            <a:pPr marL="285750" indent="-285750">
              <a:buFontTx/>
              <a:buChar char="-"/>
            </a:pPr>
            <a:r>
              <a:rPr lang="en-GB" b="1" i="1" dirty="0" err="1" smtClean="0"/>
              <a:t>th:object</a:t>
            </a:r>
            <a:r>
              <a:rPr lang="en-GB" i="1" dirty="0" smtClean="0"/>
              <a:t> </a:t>
            </a:r>
            <a:r>
              <a:rPr lang="en-GB" i="1" dirty="0"/>
              <a:t>refers to object data </a:t>
            </a:r>
            <a:r>
              <a:rPr lang="en-GB" i="1" dirty="0" smtClean="0"/>
              <a:t>model</a:t>
            </a:r>
          </a:p>
          <a:p>
            <a:pPr marL="285750" indent="-285750">
              <a:buFontTx/>
              <a:buChar char="-"/>
            </a:pPr>
            <a:r>
              <a:rPr lang="en-GB" b="1" i="1" dirty="0"/>
              <a:t>*{….}</a:t>
            </a:r>
            <a:r>
              <a:rPr lang="en-GB" i="1" dirty="0"/>
              <a:t> mean shows fields of defined </a:t>
            </a:r>
            <a:r>
              <a:rPr lang="en-GB" i="1" dirty="0" smtClean="0"/>
              <a:t>objects</a:t>
            </a:r>
          </a:p>
          <a:p>
            <a:pPr marL="285750" indent="-285750">
              <a:buFontTx/>
              <a:buChar char="-"/>
            </a:pPr>
            <a:r>
              <a:rPr lang="en-GB" b="1" i="1" dirty="0"/>
              <a:t>${#</a:t>
            </a:r>
            <a:r>
              <a:rPr lang="en-GB" b="1" i="1" dirty="0" err="1"/>
              <a:t>fields.hasErrors</a:t>
            </a:r>
            <a:r>
              <a:rPr lang="en-GB" b="1" i="1" dirty="0"/>
              <a:t> </a:t>
            </a:r>
            <a:r>
              <a:rPr lang="en-GB" i="1" dirty="0"/>
              <a:t>to display error messages in each field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3928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Datatable</a:t>
            </a:r>
            <a:r>
              <a:rPr lang="en-US" dirty="0"/>
              <a:t> </a:t>
            </a:r>
            <a:r>
              <a:rPr lang="en-US" dirty="0" smtClean="0"/>
              <a:t>html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0690"/>
            <a:ext cx="5053125" cy="3213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943600" y="2038350"/>
            <a:ext cx="3035765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i="1" dirty="0"/>
              <a:t>$</a:t>
            </a:r>
            <a:r>
              <a:rPr lang="en-GB" b="1" i="1" dirty="0" smtClean="0"/>
              <a:t>{…} </a:t>
            </a:r>
            <a:r>
              <a:rPr lang="en-GB" i="1" dirty="0"/>
              <a:t>shows the </a:t>
            </a:r>
            <a:r>
              <a:rPr lang="en-GB" i="1" dirty="0" smtClean="0"/>
              <a:t>Object or file data Model</a:t>
            </a:r>
          </a:p>
          <a:p>
            <a:pPr marL="285750" indent="-285750">
              <a:buFontTx/>
              <a:buChar char="-"/>
            </a:pPr>
            <a:r>
              <a:rPr lang="en-GB" b="1" i="1" dirty="0" err="1" smtClean="0"/>
              <a:t>th:each</a:t>
            </a:r>
            <a:r>
              <a:rPr lang="en-GB" b="1" i="1" dirty="0" smtClean="0"/>
              <a:t> </a:t>
            </a:r>
            <a:r>
              <a:rPr lang="en-GB" i="1" dirty="0" smtClean="0"/>
              <a:t>mean “</a:t>
            </a:r>
            <a:r>
              <a:rPr lang="en-GB" dirty="0" smtClean="0"/>
              <a:t>for</a:t>
            </a:r>
            <a:r>
              <a:rPr lang="en-GB" dirty="0"/>
              <a:t> </a:t>
            </a:r>
            <a:r>
              <a:rPr lang="en-GB" b="1" dirty="0" smtClean="0"/>
              <a:t>each”</a:t>
            </a:r>
            <a:r>
              <a:rPr lang="en-GB" dirty="0"/>
              <a:t> element in </a:t>
            </a:r>
            <a:r>
              <a:rPr lang="en-GB" b="1" dirty="0"/>
              <a:t>the</a:t>
            </a:r>
            <a:r>
              <a:rPr lang="en-GB" dirty="0"/>
              <a:t> result of evaluating </a:t>
            </a:r>
            <a:r>
              <a:rPr lang="en-GB" dirty="0" smtClean="0"/>
              <a:t>list ${object}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9301767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Repository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81150"/>
            <a:ext cx="7327814" cy="2362200"/>
          </a:xfrm>
        </p:spPr>
        <p:txBody>
          <a:bodyPr/>
          <a:lstStyle/>
          <a:p>
            <a:r>
              <a:rPr lang="en-US" sz="1600" dirty="0" smtClean="0">
                <a:latin typeface="Roboto Condensed" panose="020B0604020202020204" charset="0"/>
                <a:ea typeface="Roboto Condensed" panose="020B0604020202020204" charset="0"/>
              </a:rPr>
              <a:t>Create Package Repository</a:t>
            </a:r>
          </a:p>
          <a:p>
            <a:r>
              <a:rPr lang="en-US" sz="1600" dirty="0" smtClean="0">
                <a:latin typeface="Roboto Condensed" panose="020B0604020202020204" charset="0"/>
                <a:ea typeface="Roboto Condensed" panose="020B0604020202020204" charset="0"/>
              </a:rPr>
              <a:t>Create Class </a:t>
            </a:r>
            <a:r>
              <a:rPr lang="en-US" sz="1600" dirty="0" err="1" smtClean="0">
                <a:latin typeface="Roboto Condensed" panose="020B0604020202020204" charset="0"/>
                <a:ea typeface="Roboto Condensed" panose="020B0604020202020204" charset="0"/>
              </a:rPr>
              <a:t>EmployeeRepository</a:t>
            </a:r>
            <a:endParaRPr lang="en-US" sz="16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r>
              <a:rPr lang="en-GB" sz="1600" dirty="0" smtClean="0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Generically 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refers to a central place where data is stored and </a:t>
            </a:r>
            <a:r>
              <a:rPr lang="en-GB" sz="1600" dirty="0" smtClean="0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maintained</a:t>
            </a:r>
          </a:p>
          <a:p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A repository can be a place where multiple </a:t>
            </a:r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hlinkClick r:id="rId2"/>
              </a:rPr>
              <a:t>databases</a:t>
            </a:r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or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hlinkClick r:id="rId3"/>
              </a:rPr>
              <a:t>files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</a:rPr>
              <a:t> are located for distribution over a </a:t>
            </a:r>
            <a:r>
              <a:rPr lang="en-GB" sz="1600" u="sng" dirty="0" smtClean="0">
                <a:solidFill>
                  <a:schemeClr val="accent4">
                    <a:lumMod val="50000"/>
                  </a:schemeClr>
                </a:solidFill>
                <a:latin typeface="Roboto Condensed" panose="020B0604020202020204" charset="0"/>
                <a:ea typeface="Roboto Condensed" panose="020B0604020202020204" charset="0"/>
                <a:hlinkClick r:id="rId4"/>
              </a:rPr>
              <a:t>network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US" sz="1600" dirty="0" smtClean="0">
              <a:latin typeface="Roboto Condensed" panose="020B0604020202020204" charset="0"/>
              <a:ea typeface="Roboto Condensed" panose="020B0604020202020204" charset="0"/>
            </a:endParaRPr>
          </a:p>
          <a:p>
            <a:endParaRPr lang="en-GB" sz="1600" dirty="0">
              <a:latin typeface="Roboto Condensed" panose="020B0604020202020204" charset="0"/>
              <a:ea typeface="Roboto Condensed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63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0" y="4271080"/>
            <a:ext cx="845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* </a:t>
            </a:r>
            <a:r>
              <a:rPr lang="en-GB" dirty="0" smtClean="0">
                <a:solidFill>
                  <a:schemeClr val="accent4">
                    <a:lumMod val="50000"/>
                  </a:schemeClr>
                </a:solidFill>
              </a:rPr>
              <a:t>*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39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Repository (code)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64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3550"/>
            <a:ext cx="6307931" cy="2200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9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415325" cy="2724300"/>
          </a:xfrm>
        </p:spPr>
        <p:txBody>
          <a:bodyPr/>
          <a:lstStyle/>
          <a:p>
            <a:r>
              <a:rPr lang="en-GB" dirty="0"/>
              <a:t>Service layers are commonly used for the implementation of a logic application business</a:t>
            </a:r>
            <a:r>
              <a:rPr lang="en-GB" dirty="0" smtClean="0"/>
              <a:t>.</a:t>
            </a:r>
          </a:p>
          <a:p>
            <a:pPr fontAlgn="t"/>
            <a:r>
              <a:rPr lang="en-GB" dirty="0" smtClean="0"/>
              <a:t>As </a:t>
            </a:r>
            <a:r>
              <a:rPr lang="en-GB" dirty="0"/>
              <a:t>a template for calling DAO or Spring Repository.</a:t>
            </a:r>
          </a:p>
          <a:p>
            <a:r>
              <a:rPr lang="en-GB" dirty="0"/>
              <a:t>Makes it easy for maintenance and development because it can separate between front end and backend applications.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42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Implementation of Service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420" y="1581150"/>
            <a:ext cx="6590980" cy="2724300"/>
          </a:xfrm>
        </p:spPr>
        <p:txBody>
          <a:bodyPr/>
          <a:lstStyle/>
          <a:p>
            <a:r>
              <a:rPr lang="en-US" dirty="0" smtClean="0"/>
              <a:t>Create Service Package</a:t>
            </a:r>
          </a:p>
          <a:p>
            <a:r>
              <a:rPr lang="en-US" dirty="0" smtClean="0"/>
              <a:t>Create Service Class</a:t>
            </a:r>
          </a:p>
          <a:p>
            <a:r>
              <a:rPr lang="en-US" dirty="0" err="1" smtClean="0"/>
              <a:t>Autowired</a:t>
            </a:r>
            <a:r>
              <a:rPr lang="en-US" dirty="0" smtClean="0"/>
              <a:t> Spring Repository if want communicate with database.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7774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Implementation of Service (Code)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67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76200" y="4789105"/>
            <a:ext cx="632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The transaction management code is tightly bound to the business logic.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92292"/>
            <a:ext cx="5181601" cy="2365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410201" y="1581150"/>
            <a:ext cx="350520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 smtClean="0">
                <a:solidFill>
                  <a:srgbClr val="242729"/>
                </a:solidFill>
                <a:latin typeface="+mj-lt"/>
              </a:rPr>
              <a:t>*&gt; @</a:t>
            </a:r>
            <a:r>
              <a:rPr lang="en-US" altLang="en-US" sz="1050" b="1" i="1" dirty="0">
                <a:solidFill>
                  <a:srgbClr val="242729"/>
                </a:solidFill>
                <a:latin typeface="+mj-lt"/>
              </a:rPr>
              <a:t>Service</a:t>
            </a:r>
            <a:r>
              <a:rPr lang="en-US" altLang="en-US" sz="1050" i="1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 beans hold the business logic and call methods in the repository layer.</a:t>
            </a:r>
            <a:r>
              <a:rPr lang="en-US" altLang="en-US" sz="1050" i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50" i="1" dirty="0">
              <a:latin typeface="+mj-lt"/>
            </a:endParaRPr>
          </a:p>
          <a:p>
            <a:pPr lvl="0">
              <a:buClrTx/>
            </a:pPr>
            <a:r>
              <a:rPr lang="en-GB" sz="1050" b="1" i="1" dirty="0" smtClean="0">
                <a:latin typeface="+mj-lt"/>
              </a:rPr>
              <a:t>*&gt; @</a:t>
            </a:r>
            <a:r>
              <a:rPr lang="en-GB" sz="1050" b="1" i="1" dirty="0" err="1">
                <a:latin typeface="+mj-lt"/>
              </a:rPr>
              <a:t>Autowired</a:t>
            </a:r>
            <a:r>
              <a:rPr lang="en-GB" sz="1050" i="1" dirty="0">
                <a:latin typeface="+mj-lt"/>
              </a:rPr>
              <a:t> annotation to auto wire bean on the setter method, constructor or a field</a:t>
            </a:r>
            <a:r>
              <a:rPr lang="en-GB" sz="1050" i="1" dirty="0" smtClean="0">
                <a:latin typeface="+mj-lt"/>
              </a:rPr>
              <a:t>.</a:t>
            </a:r>
          </a:p>
          <a:p>
            <a:pPr lvl="0">
              <a:buClrTx/>
            </a:pPr>
            <a:endParaRPr lang="en-GB" sz="1050" i="1" dirty="0">
              <a:latin typeface="+mj-lt"/>
            </a:endParaRPr>
          </a:p>
          <a:p>
            <a:pPr lvl="0">
              <a:buClrTx/>
            </a:pPr>
            <a:r>
              <a:rPr lang="en-GB" sz="1050" b="1" i="1" dirty="0" smtClean="0">
                <a:latin typeface="+mj-lt"/>
              </a:rPr>
              <a:t>*&gt; @Transactional </a:t>
            </a:r>
            <a:r>
              <a:rPr lang="en-GB" sz="1050" i="1" dirty="0" smtClean="0">
                <a:latin typeface="+mj-lt"/>
              </a:rPr>
              <a:t>Annotation will </a:t>
            </a:r>
            <a:r>
              <a:rPr lang="en-GB" sz="1050" dirty="0" smtClean="0">
                <a:latin typeface="+mj-lt"/>
              </a:rPr>
              <a:t>needs </a:t>
            </a:r>
            <a:r>
              <a:rPr lang="en-GB" sz="1050" dirty="0">
                <a:latin typeface="+mj-lt"/>
              </a:rPr>
              <a:t>to be explicitly written so as to commit when everything is successful and rolling back if anything goes wrong. </a:t>
            </a:r>
            <a:endParaRPr lang="en-GB" sz="105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41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Save Method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803725" cy="500362"/>
          </a:xfrm>
        </p:spPr>
        <p:txBody>
          <a:bodyPr/>
          <a:lstStyle/>
          <a:p>
            <a:r>
              <a:rPr lang="en-US" dirty="0" smtClean="0"/>
              <a:t>Add Method Save at </a:t>
            </a:r>
            <a:r>
              <a:rPr lang="en-US" dirty="0" err="1" smtClean="0"/>
              <a:t>EmployeeController</a:t>
            </a:r>
            <a:r>
              <a:rPr lang="en-US" dirty="0" smtClean="0"/>
              <a:t> class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68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6817906" y="3714750"/>
            <a:ext cx="20574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0" b="1" i="1" dirty="0" smtClean="0">
                <a:solidFill>
                  <a:srgbClr val="242729"/>
                </a:solidFill>
                <a:latin typeface="+mj-lt"/>
              </a:rPr>
              <a:t>*&gt; @Valid</a:t>
            </a:r>
            <a:r>
              <a:rPr lang="en-US" altLang="en-US" sz="1050" i="1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 </a:t>
            </a:r>
            <a:r>
              <a:rPr lang="en-GB" altLang="en-US" sz="1050" i="1" dirty="0" smtClean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will </a:t>
            </a:r>
            <a:r>
              <a:rPr lang="en-GB" altLang="en-US" sz="1050" i="1" dirty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ensure that Form Validation is active</a:t>
            </a:r>
            <a:r>
              <a:rPr lang="en-US" altLang="en-US" sz="1050" i="1" dirty="0" smtClean="0">
                <a:solidFill>
                  <a:srgbClr val="242729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en-US" sz="1050" i="1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altLang="en-US" sz="1050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34743"/>
            <a:ext cx="6242747" cy="2301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85589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Show Data to HTML </a:t>
            </a:r>
            <a:r>
              <a:rPr lang="en-US" dirty="0" smtClean="0"/>
              <a:t>Table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881925" cy="1414762"/>
          </a:xfrm>
        </p:spPr>
        <p:txBody>
          <a:bodyPr/>
          <a:lstStyle/>
          <a:p>
            <a:r>
              <a:rPr lang="en-US" dirty="0" smtClean="0"/>
              <a:t>Add Method get Data Employee in </a:t>
            </a:r>
            <a:r>
              <a:rPr lang="en-US" dirty="0" err="1" smtClean="0"/>
              <a:t>EmployeeService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Modify Index method in </a:t>
            </a:r>
            <a:r>
              <a:rPr lang="en-US" dirty="0" err="1" smtClean="0"/>
              <a:t>EmployeeController</a:t>
            </a:r>
            <a:endParaRPr lang="en-US" dirty="0" smtClean="0"/>
          </a:p>
          <a:p>
            <a:r>
              <a:rPr lang="en-US" dirty="0" smtClean="0"/>
              <a:t>Create Table and </a:t>
            </a:r>
            <a:r>
              <a:rPr lang="en-US" dirty="0" err="1" smtClean="0"/>
              <a:t>Foreach</a:t>
            </a:r>
            <a:r>
              <a:rPr lang="en-US" dirty="0" smtClean="0"/>
              <a:t> Data List Object in view HTML table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69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43" y="2952750"/>
            <a:ext cx="4995863" cy="21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Spring Modul</a:t>
            </a:r>
            <a:endParaRPr sz="40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07565" y="1657350"/>
            <a:ext cx="86868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GB" sz="2400" dirty="0"/>
              <a:t>Spring framework consists of many modules such as IOC, AOP, DAO, Context, ORM, MVC WEB, Context, Expression Language, JDBC, ORM, Transactions, JMS, WEB, Servlet and many more.</a:t>
            </a:r>
            <a:endParaRPr lang="en-US" sz="18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7835108" y="23856"/>
            <a:ext cx="1036087" cy="788305"/>
            <a:chOff x="6628695" y="2805050"/>
            <a:chExt cx="2407686" cy="183188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95" y="2805050"/>
              <a:ext cx="1296104" cy="18318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294" y="3271651"/>
              <a:ext cx="1036087" cy="908082"/>
            </a:xfrm>
            <a:prstGeom prst="rect">
              <a:avLst/>
            </a:prstGeom>
          </p:spPr>
        </p:pic>
      </p:grpSp>
      <p:grpSp>
        <p:nvGrpSpPr>
          <p:cNvPr id="49" name="Google Shape;557;p37"/>
          <p:cNvGrpSpPr/>
          <p:nvPr/>
        </p:nvGrpSpPr>
        <p:grpSpPr>
          <a:xfrm>
            <a:off x="307565" y="665198"/>
            <a:ext cx="321028" cy="282282"/>
            <a:chOff x="1929775" y="320925"/>
            <a:chExt cx="423800" cy="372650"/>
          </a:xfrm>
        </p:grpSpPr>
        <p:sp>
          <p:nvSpPr>
            <p:cNvPr id="50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70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Data to HTML </a:t>
            </a:r>
            <a:r>
              <a:rPr lang="en-US" dirty="0" smtClean="0"/>
              <a:t>Table (Code)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788" y="2474902"/>
            <a:ext cx="3378300" cy="500362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00B0F0"/>
                </a:solidFill>
              </a:rPr>
              <a:t>EmployeeController</a:t>
            </a:r>
            <a:r>
              <a:rPr lang="en-US" sz="1400" b="1" dirty="0" smtClean="0">
                <a:solidFill>
                  <a:srgbClr val="00B0F0"/>
                </a:solidFill>
              </a:rPr>
              <a:t> Class as Controller</a:t>
            </a:r>
          </a:p>
          <a:p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1" y="1778124"/>
            <a:ext cx="3124200" cy="609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40715" y="1329413"/>
            <a:ext cx="3378300" cy="500362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00B0F0"/>
                </a:solidFill>
              </a:rPr>
              <a:t>EmployeeService</a:t>
            </a:r>
            <a:r>
              <a:rPr lang="en-US" sz="1400" b="1" dirty="0" smtClean="0">
                <a:solidFill>
                  <a:srgbClr val="00B0F0"/>
                </a:solidFill>
              </a:rPr>
              <a:t> class as Service</a:t>
            </a:r>
          </a:p>
          <a:p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4648200" y="1239545"/>
            <a:ext cx="3378300" cy="500362"/>
          </a:xfrm>
        </p:spPr>
        <p:txBody>
          <a:bodyPr/>
          <a:lstStyle/>
          <a:p>
            <a:r>
              <a:rPr lang="en-US" sz="1400" b="1" dirty="0" smtClean="0">
                <a:solidFill>
                  <a:srgbClr val="00B0F0"/>
                </a:solidFill>
              </a:rPr>
              <a:t>HTML (</a:t>
            </a:r>
            <a:r>
              <a:rPr lang="en-US" sz="1400" b="1" dirty="0" err="1" smtClean="0">
                <a:solidFill>
                  <a:srgbClr val="00B0F0"/>
                </a:solidFill>
              </a:rPr>
              <a:t>Thymeleaf</a:t>
            </a:r>
            <a:r>
              <a:rPr lang="en-US" sz="1400" b="1" dirty="0" smtClean="0">
                <a:solidFill>
                  <a:srgbClr val="00B0F0"/>
                </a:solidFill>
              </a:rPr>
              <a:t>) </a:t>
            </a:r>
            <a:r>
              <a:rPr lang="en-US" sz="1400" b="1" dirty="0" smtClean="0">
                <a:solidFill>
                  <a:srgbClr val="00B0F0"/>
                </a:solidFill>
              </a:rPr>
              <a:t>as View</a:t>
            </a:r>
          </a:p>
          <a:p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91" y="2966374"/>
            <a:ext cx="4085704" cy="15659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739907"/>
            <a:ext cx="4052817" cy="2694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6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186725" cy="3319762"/>
          </a:xfrm>
        </p:spPr>
        <p:txBody>
          <a:bodyPr/>
          <a:lstStyle/>
          <a:p>
            <a:r>
              <a:rPr lang="en-US" dirty="0" smtClean="0"/>
              <a:t>Create Modal from Bootstrap</a:t>
            </a:r>
          </a:p>
          <a:p>
            <a:r>
              <a:rPr lang="en-US" dirty="0" smtClean="0"/>
              <a:t>Create method getting data by id</a:t>
            </a:r>
          </a:p>
          <a:p>
            <a:r>
              <a:rPr lang="en-US" dirty="0" smtClean="0"/>
              <a:t>Create Update method in Controller to handle Request</a:t>
            </a:r>
          </a:p>
          <a:p>
            <a:r>
              <a:rPr lang="en-US" dirty="0" smtClean="0"/>
              <a:t>Create Update method in Service</a:t>
            </a:r>
          </a:p>
          <a:p>
            <a:r>
              <a:rPr lang="en-US" dirty="0"/>
              <a:t>must know about </a:t>
            </a:r>
            <a:r>
              <a:rPr lang="en-US" dirty="0" smtClean="0"/>
              <a:t>Bootstrap</a:t>
            </a:r>
          </a:p>
          <a:p>
            <a:r>
              <a:rPr lang="en-US" dirty="0" smtClean="0"/>
              <a:t>must </a:t>
            </a:r>
            <a:r>
              <a:rPr lang="en-US" dirty="0"/>
              <a:t>know about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must </a:t>
            </a:r>
            <a:r>
              <a:rPr lang="en-US" dirty="0"/>
              <a:t>know about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</a:p>
          <a:p>
            <a:r>
              <a:rPr lang="en-US" dirty="0"/>
              <a:t>must know about </a:t>
            </a:r>
            <a:r>
              <a:rPr lang="en-US" dirty="0" smtClean="0"/>
              <a:t>Ajax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1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Boostrap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Framework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958125" cy="3414112"/>
          </a:xfrm>
        </p:spPr>
        <p:txBody>
          <a:bodyPr/>
          <a:lstStyle/>
          <a:p>
            <a:r>
              <a:rPr lang="en-GB" dirty="0"/>
              <a:t>Bootstrap is an open source toolkit for developing with HTML, CSS, and </a:t>
            </a:r>
            <a:r>
              <a:rPr lang="en-GB" dirty="0" smtClean="0"/>
              <a:t>JS</a:t>
            </a:r>
          </a:p>
          <a:p>
            <a:r>
              <a:rPr lang="en-GB" dirty="0"/>
              <a:t>some very useful features from </a:t>
            </a:r>
            <a:r>
              <a:rPr lang="en-GB" dirty="0" smtClean="0"/>
              <a:t>User Interface </a:t>
            </a:r>
            <a:r>
              <a:rPr lang="en-GB" dirty="0"/>
              <a:t>are tables, responsive media queries, grid systems, </a:t>
            </a:r>
            <a:r>
              <a:rPr lang="en-GB" dirty="0" smtClean="0"/>
              <a:t>Modal, </a:t>
            </a:r>
            <a:r>
              <a:rPr lang="en-GB" dirty="0"/>
              <a:t>UI templates, </a:t>
            </a:r>
            <a:r>
              <a:rPr lang="en-GB" dirty="0" err="1"/>
              <a:t>datatable</a:t>
            </a:r>
            <a:r>
              <a:rPr lang="en-GB" dirty="0"/>
              <a:t>, and </a:t>
            </a:r>
            <a:r>
              <a:rPr lang="en-GB" dirty="0" smtClean="0"/>
              <a:t>others.</a:t>
            </a:r>
          </a:p>
          <a:p>
            <a:r>
              <a:rPr lang="en-GB" dirty="0"/>
              <a:t>supports </a:t>
            </a:r>
            <a:r>
              <a:rPr lang="en-GB" dirty="0" err="1"/>
              <a:t>javascript</a:t>
            </a:r>
            <a:r>
              <a:rPr lang="en-GB" dirty="0"/>
              <a:t> libraries with </a:t>
            </a:r>
            <a:r>
              <a:rPr lang="en-GB" dirty="0" err="1"/>
              <a:t>jquery</a:t>
            </a:r>
            <a:r>
              <a:rPr lang="en-GB" dirty="0"/>
              <a:t>, such as </a:t>
            </a:r>
            <a:r>
              <a:rPr lang="en-GB" dirty="0" smtClean="0"/>
              <a:t>Modal, </a:t>
            </a:r>
            <a:r>
              <a:rPr lang="en-GB" dirty="0"/>
              <a:t>Events and tooltips</a:t>
            </a:r>
            <a:r>
              <a:rPr lang="en-GB" dirty="0" smtClean="0"/>
              <a:t>.</a:t>
            </a:r>
          </a:p>
          <a:p>
            <a:r>
              <a:rPr lang="en-GB" dirty="0"/>
              <a:t>one of the bootstrap templates that is often used is </a:t>
            </a:r>
            <a:r>
              <a:rPr lang="en-GB" dirty="0" err="1" smtClean="0"/>
              <a:t>adminlte</a:t>
            </a:r>
            <a:r>
              <a:rPr lang="en-GB" dirty="0" smtClean="0"/>
              <a:t>, see </a:t>
            </a:r>
            <a:r>
              <a:rPr lang="en-GB" dirty="0"/>
              <a:t>more https://adminlte.io</a:t>
            </a:r>
            <a:r>
              <a:rPr lang="en-GB" dirty="0" smtClean="0"/>
              <a:t>/</a:t>
            </a:r>
          </a:p>
          <a:p>
            <a:r>
              <a:rPr lang="en-US" dirty="0"/>
              <a:t>See </a:t>
            </a:r>
            <a:r>
              <a:rPr lang="en-US" dirty="0" smtClean="0"/>
              <a:t>Bootstrap more </a:t>
            </a:r>
            <a:r>
              <a:rPr lang="en-US" dirty="0"/>
              <a:t>at </a:t>
            </a:r>
            <a:r>
              <a:rPr lang="en-US" dirty="0">
                <a:hlinkClick r:id="rId2"/>
              </a:rPr>
              <a:t>https://getbootstrap.com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017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Bootstrap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400" y="1458084"/>
            <a:ext cx="3429000" cy="1456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52" y="1428750"/>
            <a:ext cx="5486778" cy="297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8600" y="4532690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Roboto Condensed" panose="020B0604020202020204" charset="0"/>
                <a:ea typeface="Roboto Condensed" panose="020B0604020202020204" charset="0"/>
              </a:rPr>
              <a:t>Modal </a:t>
            </a:r>
            <a:r>
              <a:rPr lang="en-GB" dirty="0">
                <a:solidFill>
                  <a:srgbClr val="0070C0"/>
                </a:solidFill>
                <a:latin typeface="Roboto Condensed" panose="020B0604020202020204" charset="0"/>
                <a:ea typeface="Roboto Condensed" panose="020B0604020202020204" charset="0"/>
              </a:rPr>
              <a:t>plugin to add dialogs to your site for </a:t>
            </a:r>
            <a:r>
              <a:rPr lang="en-GB" dirty="0" err="1">
                <a:solidFill>
                  <a:srgbClr val="0070C0"/>
                </a:solidFill>
                <a:latin typeface="Roboto Condensed" panose="020B0604020202020204" charset="0"/>
                <a:ea typeface="Roboto Condensed" panose="020B0604020202020204" charset="0"/>
              </a:rPr>
              <a:t>lightboxes</a:t>
            </a:r>
            <a:r>
              <a:rPr lang="en-GB" dirty="0">
                <a:solidFill>
                  <a:srgbClr val="0070C0"/>
                </a:solidFill>
                <a:latin typeface="Roboto Condensed" panose="020B0604020202020204" charset="0"/>
                <a:ea typeface="Roboto Condensed" panose="020B0604020202020204" charset="0"/>
              </a:rPr>
              <a:t>, user notifications, or completely custom content</a:t>
            </a:r>
          </a:p>
        </p:txBody>
      </p:sp>
    </p:spTree>
    <p:extLst>
      <p:ext uri="{BB962C8B-B14F-4D97-AF65-F5344CB8AC3E}">
        <p14:creationId xmlns:p14="http://schemas.microsoft.com/office/powerpoint/2010/main" val="5649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Modal From </a:t>
            </a:r>
            <a:r>
              <a:rPr lang="en-US" dirty="0" smtClean="0"/>
              <a:t>Bootstrap 1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549" y="1368261"/>
            <a:ext cx="3047999" cy="457200"/>
          </a:xfrm>
        </p:spPr>
        <p:txBody>
          <a:bodyPr/>
          <a:lstStyle/>
          <a:p>
            <a:r>
              <a:rPr lang="en-US" sz="1400" dirty="0" smtClean="0"/>
              <a:t>Add tag Modal div to html</a:t>
            </a:r>
            <a:endParaRPr lang="en-GB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5461"/>
            <a:ext cx="5054831" cy="2211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24" y="3705225"/>
            <a:ext cx="5260718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285992" y="1612636"/>
            <a:ext cx="3047999" cy="457200"/>
          </a:xfrm>
        </p:spPr>
        <p:txBody>
          <a:bodyPr/>
          <a:lstStyle/>
          <a:p>
            <a:r>
              <a:rPr lang="en-US" sz="1400" dirty="0" smtClean="0"/>
              <a:t>Add class </a:t>
            </a:r>
            <a:r>
              <a:rPr lang="en-US" sz="1400" b="1" dirty="0" smtClean="0"/>
              <a:t>Employee-update-</a:t>
            </a:r>
            <a:r>
              <a:rPr lang="en-US" sz="1400" b="1" dirty="0" err="1" smtClean="0"/>
              <a:t>btn</a:t>
            </a:r>
            <a:endParaRPr lang="en-GB" sz="1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103" y="2159127"/>
            <a:ext cx="3420472" cy="1195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320470" y="4578340"/>
            <a:ext cx="2779914" cy="371443"/>
          </a:xfrm>
        </p:spPr>
        <p:txBody>
          <a:bodyPr/>
          <a:lstStyle/>
          <a:p>
            <a:r>
              <a:rPr lang="en-US" sz="1400" dirty="0"/>
              <a:t>Call Modal Id with </a:t>
            </a:r>
            <a:r>
              <a:rPr lang="en-US" sz="1400" dirty="0" err="1"/>
              <a:t>javascript</a:t>
            </a:r>
            <a:endParaRPr lang="en-GB" sz="1400" dirty="0"/>
          </a:p>
        </p:txBody>
      </p:sp>
      <p:sp>
        <p:nvSpPr>
          <p:cNvPr id="11" name="Curved Down Arrow 10"/>
          <p:cNvSpPr/>
          <p:nvPr/>
        </p:nvSpPr>
        <p:spPr>
          <a:xfrm>
            <a:off x="3911146" y="1248065"/>
            <a:ext cx="1956254" cy="464117"/>
          </a:xfrm>
          <a:prstGeom prst="curvedDownArrow">
            <a:avLst>
              <a:gd name="adj1" fmla="val 25000"/>
              <a:gd name="adj2" fmla="val 50000"/>
              <a:gd name="adj3" fmla="val 2599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2924935">
            <a:off x="7426015" y="3497124"/>
            <a:ext cx="578658" cy="1138227"/>
          </a:xfrm>
          <a:prstGeom prst="curvedLeftArrow">
            <a:avLst>
              <a:gd name="adj1" fmla="val 19227"/>
              <a:gd name="adj2" fmla="val 50000"/>
              <a:gd name="adj3" fmla="val 380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Modal From </a:t>
            </a:r>
            <a:r>
              <a:rPr lang="en-US" dirty="0" smtClean="0"/>
              <a:t>Bootstrap 2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504950"/>
            <a:ext cx="5105399" cy="609600"/>
          </a:xfrm>
        </p:spPr>
        <p:txBody>
          <a:bodyPr/>
          <a:lstStyle/>
          <a:p>
            <a:r>
              <a:rPr lang="en-US" dirty="0" smtClean="0"/>
              <a:t>Modify Class “modal-body” to Form Content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82" y="2266950"/>
            <a:ext cx="3081773" cy="19954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98928"/>
            <a:ext cx="5221433" cy="2885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2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</a:t>
            </a:r>
            <a:r>
              <a:rPr lang="en-US" dirty="0" err="1" smtClean="0"/>
              <a:t>Asyncronous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and XML)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415325" cy="2724300"/>
          </a:xfrm>
        </p:spPr>
        <p:txBody>
          <a:bodyPr/>
          <a:lstStyle/>
          <a:p>
            <a:r>
              <a:rPr lang="en-GB" dirty="0"/>
              <a:t>AJAX = </a:t>
            </a:r>
            <a:r>
              <a:rPr lang="en-GB" b="1" dirty="0"/>
              <a:t>A</a:t>
            </a:r>
            <a:r>
              <a:rPr lang="en-GB" dirty="0"/>
              <a:t>synchronous </a:t>
            </a:r>
            <a:r>
              <a:rPr lang="en-GB" b="1" dirty="0"/>
              <a:t>J</a:t>
            </a:r>
            <a:r>
              <a:rPr lang="en-GB" dirty="0"/>
              <a:t>avaScript </a:t>
            </a:r>
            <a:r>
              <a:rPr lang="en-GB" b="1" dirty="0"/>
              <a:t>A</a:t>
            </a:r>
            <a:r>
              <a:rPr lang="en-GB" dirty="0"/>
              <a:t>nd </a:t>
            </a:r>
            <a:r>
              <a:rPr lang="en-GB" b="1" dirty="0"/>
              <a:t>X</a:t>
            </a:r>
            <a:r>
              <a:rPr lang="en-GB" dirty="0"/>
              <a:t>ML</a:t>
            </a:r>
            <a:r>
              <a:rPr lang="en-GB" dirty="0" smtClean="0"/>
              <a:t>.</a:t>
            </a:r>
          </a:p>
          <a:p>
            <a:r>
              <a:rPr lang="en-GB" dirty="0"/>
              <a:t>AJAX just uses a combination of:</a:t>
            </a:r>
          </a:p>
          <a:p>
            <a:pPr marL="101600" indent="0">
              <a:buNone/>
            </a:pPr>
            <a:r>
              <a:rPr lang="en-GB" dirty="0" smtClean="0"/>
              <a:t>	</a:t>
            </a:r>
            <a:r>
              <a:rPr lang="en-GB" sz="1200" dirty="0" smtClean="0"/>
              <a:t>* A </a:t>
            </a:r>
            <a:r>
              <a:rPr lang="en-GB" sz="1200" dirty="0"/>
              <a:t>browser built-in </a:t>
            </a:r>
            <a:r>
              <a:rPr lang="en-GB" sz="1200" dirty="0" err="1"/>
              <a:t>XMLHttpRequest</a:t>
            </a:r>
            <a:r>
              <a:rPr lang="en-GB" sz="1200" dirty="0"/>
              <a:t> object (to request data from a web </a:t>
            </a:r>
            <a:r>
              <a:rPr lang="en-GB" sz="1200" dirty="0" smtClean="0"/>
              <a:t>server)</a:t>
            </a:r>
          </a:p>
          <a:p>
            <a:pPr marL="101600" indent="0">
              <a:buNone/>
            </a:pPr>
            <a:r>
              <a:rPr lang="en-GB" sz="1200" dirty="0"/>
              <a:t>	</a:t>
            </a:r>
            <a:r>
              <a:rPr lang="en-GB" sz="1200" dirty="0" smtClean="0"/>
              <a:t>* JavaScript </a:t>
            </a:r>
            <a:r>
              <a:rPr lang="en-GB" sz="1200" dirty="0"/>
              <a:t>and HTML DOM (to display or use the data)</a:t>
            </a:r>
          </a:p>
          <a:p>
            <a:r>
              <a:rPr lang="en-GB" dirty="0"/>
              <a:t>AJAX allows web pages to be updated asynchronously by exchanging data with a web server behind the </a:t>
            </a:r>
            <a:r>
              <a:rPr lang="en-GB" dirty="0" smtClean="0"/>
              <a:t>scenes.</a:t>
            </a:r>
          </a:p>
          <a:p>
            <a:r>
              <a:rPr lang="en-GB" dirty="0"/>
              <a:t>possible to update parts of a web page, without reloading the whole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62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method getting data by </a:t>
            </a:r>
            <a:r>
              <a:rPr lang="en-US" dirty="0" smtClean="0"/>
              <a:t>id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77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228600" y="3333750"/>
            <a:ext cx="441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Create method getting data by id in </a:t>
            </a:r>
            <a:r>
              <a:rPr lang="en-US" dirty="0" err="1" smtClean="0">
                <a:solidFill>
                  <a:srgbClr val="002060"/>
                </a:solidFill>
              </a:rPr>
              <a:t>EmployeeService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9" y="1428750"/>
            <a:ext cx="4591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Create method getting data by id in </a:t>
            </a:r>
            <a:r>
              <a:rPr lang="en-US" dirty="0" err="1">
                <a:solidFill>
                  <a:srgbClr val="002060"/>
                </a:solidFill>
              </a:rPr>
              <a:t>EmployeeController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1" y="1820681"/>
            <a:ext cx="5334001" cy="12883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01027"/>
            <a:ext cx="5648325" cy="1162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6058387" y="1722302"/>
            <a:ext cx="2206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Create Request with Ajax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>
            <a:off x="45242" y="2879254"/>
            <a:ext cx="488158" cy="1445096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08" y="2064589"/>
            <a:ext cx="3362385" cy="1921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Curved Up Arrow 14"/>
          <p:cNvSpPr/>
          <p:nvPr/>
        </p:nvSpPr>
        <p:spPr>
          <a:xfrm rot="20082954">
            <a:off x="4967203" y="4211245"/>
            <a:ext cx="2224052" cy="722424"/>
          </a:xfrm>
          <a:prstGeom prst="curvedUpArrow">
            <a:avLst>
              <a:gd name="adj1" fmla="val 25000"/>
              <a:gd name="adj2" fmla="val 50000"/>
              <a:gd name="adj3" fmla="val 432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Ajax 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657350"/>
            <a:ext cx="7339125" cy="2724300"/>
          </a:xfrm>
        </p:spPr>
        <p:txBody>
          <a:bodyPr/>
          <a:lstStyle/>
          <a:p>
            <a:r>
              <a:rPr lang="en-GB" dirty="0"/>
              <a:t>Update a web page without reloading the page</a:t>
            </a:r>
          </a:p>
          <a:p>
            <a:r>
              <a:rPr lang="en-GB" dirty="0"/>
              <a:t>Request data from a server - after the page has loaded</a:t>
            </a:r>
          </a:p>
          <a:p>
            <a:r>
              <a:rPr lang="en-GB" dirty="0"/>
              <a:t>Receive data from a server - after the page has loaded</a:t>
            </a:r>
          </a:p>
          <a:p>
            <a:r>
              <a:rPr lang="en-GB" dirty="0"/>
              <a:t>Send data to a server - in the background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17687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Output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729525" cy="1871962"/>
          </a:xfrm>
        </p:spPr>
        <p:txBody>
          <a:bodyPr/>
          <a:lstStyle/>
          <a:p>
            <a:r>
              <a:rPr lang="en-GB" dirty="0"/>
              <a:t>Writing into an HTML element, using </a:t>
            </a:r>
            <a:r>
              <a:rPr lang="en-GB" dirty="0" err="1"/>
              <a:t>innerHTML</a:t>
            </a:r>
            <a:r>
              <a:rPr lang="en-GB" dirty="0"/>
              <a:t>.</a:t>
            </a:r>
          </a:p>
          <a:p>
            <a:r>
              <a:rPr lang="en-GB" dirty="0"/>
              <a:t>Writing into the HTML output using </a:t>
            </a:r>
            <a:r>
              <a:rPr lang="en-GB" dirty="0" err="1"/>
              <a:t>document.write</a:t>
            </a:r>
            <a:r>
              <a:rPr lang="en-GB" dirty="0"/>
              <a:t>().</a:t>
            </a:r>
          </a:p>
          <a:p>
            <a:r>
              <a:rPr lang="en-GB" dirty="0"/>
              <a:t>Writing into an alert box, using </a:t>
            </a:r>
            <a:r>
              <a:rPr lang="en-GB" dirty="0" err="1"/>
              <a:t>window.alert</a:t>
            </a:r>
            <a:r>
              <a:rPr lang="en-GB" dirty="0"/>
              <a:t>().</a:t>
            </a:r>
          </a:p>
          <a:p>
            <a:r>
              <a:rPr lang="en-GB" dirty="0"/>
              <a:t>Writing into the browser console, using console.log().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59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7339125" cy="2724300"/>
          </a:xfrm>
        </p:spPr>
        <p:txBody>
          <a:bodyPr/>
          <a:lstStyle/>
          <a:p>
            <a:r>
              <a:rPr lang="en-GB" dirty="0"/>
              <a:t>HTML is the standard </a:t>
            </a:r>
            <a:r>
              <a:rPr lang="en-GB" dirty="0" err="1"/>
              <a:t>markup</a:t>
            </a:r>
            <a:r>
              <a:rPr lang="en-GB" dirty="0"/>
              <a:t> language for creating Web pages</a:t>
            </a:r>
            <a:r>
              <a:rPr lang="en-GB" dirty="0" smtClean="0"/>
              <a:t>.</a:t>
            </a:r>
          </a:p>
          <a:p>
            <a:r>
              <a:rPr lang="en-GB" dirty="0"/>
              <a:t>HTML stands for Hyper Text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/>
              <a:t>HTML describes the structure of Web pages using </a:t>
            </a:r>
            <a:r>
              <a:rPr lang="en-GB" dirty="0" err="1"/>
              <a:t>markup</a:t>
            </a:r>
            <a:endParaRPr lang="en-GB" dirty="0"/>
          </a:p>
          <a:p>
            <a:r>
              <a:rPr lang="en-GB" dirty="0"/>
              <a:t>HTML elements are the building blocks of HTML pages</a:t>
            </a:r>
          </a:p>
          <a:p>
            <a:r>
              <a:rPr lang="en-GB" dirty="0"/>
              <a:t>HTML elements are represented by tags</a:t>
            </a:r>
          </a:p>
          <a:p>
            <a:r>
              <a:rPr lang="en-GB" dirty="0"/>
              <a:t>HTML tags label pieces of content such as "heading", "paragraph", "table", and so on</a:t>
            </a:r>
          </a:p>
          <a:p>
            <a:r>
              <a:rPr lang="en-GB" dirty="0"/>
              <a:t>Browsers do not display the HTML tags, but use them to render the content of the page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8036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28750"/>
            <a:ext cx="8548876" cy="2717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312650"/>
            <a:ext cx="6896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58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Console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81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44030"/>
            <a:ext cx="842421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85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POS Project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6803725" cy="1567162"/>
          </a:xfrm>
        </p:spPr>
        <p:txBody>
          <a:bodyPr/>
          <a:lstStyle/>
          <a:p>
            <a:r>
              <a:rPr lang="en-US" dirty="0" smtClean="0"/>
              <a:t>Tables: 1. Category, 2. Variant, Product, 3. Order, 4. </a:t>
            </a:r>
            <a:r>
              <a:rPr lang="en-US" dirty="0" err="1" smtClean="0"/>
              <a:t>OrderDetail</a:t>
            </a:r>
            <a:endParaRPr lang="en-US" dirty="0" smtClean="0"/>
          </a:p>
          <a:p>
            <a:r>
              <a:rPr lang="en-US" dirty="0"/>
              <a:t>Create Relation POS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Create CRUD </a:t>
            </a:r>
            <a:endParaRPr lang="en-US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1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4" y="3486151"/>
            <a:ext cx="4184675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US" dirty="0" smtClean="0"/>
              <a:t>Task &amp; Case of POS</a:t>
            </a:r>
          </a:p>
          <a:p>
            <a:pPr lvl="0" indent="-457200" algn="l" rtl="0">
              <a:spcBef>
                <a:spcPts val="0"/>
              </a:spcBef>
              <a:spcAft>
                <a:spcPts val="1000"/>
              </a:spcAft>
              <a:buAutoNum type="arabicPeriod"/>
            </a:pP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380999" y="1809750"/>
            <a:ext cx="4176925" cy="117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Day 8 - 10</a:t>
            </a:r>
            <a:endParaRPr sz="6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12049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Relation POS tables ERD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1150"/>
            <a:ext cx="5738836" cy="337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4" y="1537988"/>
            <a:ext cx="5510326" cy="1490962"/>
          </a:xfrm>
        </p:spPr>
        <p:txBody>
          <a:bodyPr/>
          <a:lstStyle/>
          <a:p>
            <a:r>
              <a:rPr lang="en-US" dirty="0" smtClean="0"/>
              <a:t>Category</a:t>
            </a:r>
          </a:p>
          <a:p>
            <a:r>
              <a:rPr lang="en-US" dirty="0" smtClean="0"/>
              <a:t>Variant</a:t>
            </a:r>
          </a:p>
          <a:p>
            <a:r>
              <a:rPr lang="en-US" dirty="0" smtClean="0"/>
              <a:t>Product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7145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40264"/>
            <a:ext cx="2534699" cy="2876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57200" y="1632487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CRUD Category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28141"/>
            <a:ext cx="3127359" cy="2960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22626" y="1620364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CRUD Category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567988"/>
            <a:ext cx="2233125" cy="3034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6705600" y="1226458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CRUD </a:t>
            </a:r>
            <a:r>
              <a:rPr lang="en-US" dirty="0" smtClean="0">
                <a:solidFill>
                  <a:srgbClr val="0070C0"/>
                </a:solidFill>
              </a:rPr>
              <a:t>Product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871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rgbClr val="FF9800"/>
                </a:solidFill>
              </a:rPr>
              <a:t>Thank You</a:t>
            </a:r>
            <a:endParaRPr sz="6000" dirty="0">
              <a:solidFill>
                <a:srgbClr val="FF9800"/>
              </a:solidFill>
            </a:endParaRPr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49505"/>
            <a:ext cx="5410200" cy="34025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825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9849</TotalTime>
  <Words>2678</Words>
  <Application>Microsoft Office PowerPoint</Application>
  <PresentationFormat>On-screen Show (16:9)</PresentationFormat>
  <Paragraphs>507</Paragraphs>
  <Slides>87</Slides>
  <Notes>16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Arvo</vt:lpstr>
      <vt:lpstr>times new roman</vt:lpstr>
      <vt:lpstr>verdana</vt:lpstr>
      <vt:lpstr>verdana</vt:lpstr>
      <vt:lpstr>Roboto Condensed Light</vt:lpstr>
      <vt:lpstr>Arial</vt:lpstr>
      <vt:lpstr>Roboto Condensed</vt:lpstr>
      <vt:lpstr>Salerio template</vt:lpstr>
      <vt:lpstr>Java Bootcamp  Spring MVC Framework</vt:lpstr>
      <vt:lpstr>Spring Framework</vt:lpstr>
      <vt:lpstr>Goal</vt:lpstr>
      <vt:lpstr>Environment</vt:lpstr>
      <vt:lpstr>Spring Framework</vt:lpstr>
      <vt:lpstr>Benefits of Spring Framework</vt:lpstr>
      <vt:lpstr>Spring Modul</vt:lpstr>
      <vt:lpstr>HTML</vt:lpstr>
      <vt:lpstr>HTML Code</vt:lpstr>
      <vt:lpstr>DOM HTML (Document Object Model)</vt:lpstr>
      <vt:lpstr>CSS (cascading style sheets)</vt:lpstr>
      <vt:lpstr>Sample CSS Code</vt:lpstr>
      <vt:lpstr>Task</vt:lpstr>
      <vt:lpstr>Spring Framework</vt:lpstr>
      <vt:lpstr>Hello Java Web </vt:lpstr>
      <vt:lpstr>Prequitest Spring Boot</vt:lpstr>
      <vt:lpstr>Spring Starter</vt:lpstr>
      <vt:lpstr>Create New Project With Spring Boot</vt:lpstr>
      <vt:lpstr>Spring MVC</vt:lpstr>
      <vt:lpstr>Hello As Controller</vt:lpstr>
      <vt:lpstr>Create Controller Package</vt:lpstr>
      <vt:lpstr>Create Hello Class as Controller</vt:lpstr>
      <vt:lpstr>JSP as View</vt:lpstr>
      <vt:lpstr>Build Application with Maven</vt:lpstr>
      <vt:lpstr>View</vt:lpstr>
      <vt:lpstr>Thymeleaf</vt:lpstr>
      <vt:lpstr>Thymeleaf Directory</vt:lpstr>
      <vt:lpstr>Create HTML File</vt:lpstr>
      <vt:lpstr>HTML Code</vt:lpstr>
      <vt:lpstr>Configure application.properties</vt:lpstr>
      <vt:lpstr>Application Properties</vt:lpstr>
      <vt:lpstr>PowerPoint Presentation</vt:lpstr>
      <vt:lpstr>RUN Application</vt:lpstr>
      <vt:lpstr>Spring Boot</vt:lpstr>
      <vt:lpstr>Dependency Management</vt:lpstr>
      <vt:lpstr>Spring Annotation</vt:lpstr>
      <vt:lpstr>Spring Framework</vt:lpstr>
      <vt:lpstr>Spring Boot JDBC</vt:lpstr>
      <vt:lpstr>Working with Database</vt:lpstr>
      <vt:lpstr>ORM </vt:lpstr>
      <vt:lpstr>Spring Boot JPA</vt:lpstr>
      <vt:lpstr>Spring Data JPA</vt:lpstr>
      <vt:lpstr>Data Model</vt:lpstr>
      <vt:lpstr>Create Model</vt:lpstr>
      <vt:lpstr>Create Model Package</vt:lpstr>
      <vt:lpstr>Create Employee Data Model</vt:lpstr>
      <vt:lpstr>Spring Data Repository</vt:lpstr>
      <vt:lpstr>Create Repository</vt:lpstr>
      <vt:lpstr>Service Layer</vt:lpstr>
      <vt:lpstr>Create Service Layer</vt:lpstr>
      <vt:lpstr>Transaction</vt:lpstr>
      <vt:lpstr>Saving Data</vt:lpstr>
      <vt:lpstr>Sample CRUD</vt:lpstr>
      <vt:lpstr> Employee CRUD</vt:lpstr>
      <vt:lpstr>Spring Framework</vt:lpstr>
      <vt:lpstr>Save Data Form</vt:lpstr>
      <vt:lpstr>Create Data Model</vt:lpstr>
      <vt:lpstr>Create Data Model (Code)</vt:lpstr>
      <vt:lpstr>Create Employee Controller</vt:lpstr>
      <vt:lpstr>Create Employee Controller (Code)</vt:lpstr>
      <vt:lpstr>Create Form as View and Add Form Validation</vt:lpstr>
      <vt:lpstr>Show Datatable html</vt:lpstr>
      <vt:lpstr>Create Repository</vt:lpstr>
      <vt:lpstr>Create Repository (code)</vt:lpstr>
      <vt:lpstr>Service Layer</vt:lpstr>
      <vt:lpstr>Create Implementation of Service</vt:lpstr>
      <vt:lpstr>Create Implementation of Service (Code) </vt:lpstr>
      <vt:lpstr>Add Save Method</vt:lpstr>
      <vt:lpstr>Show Data to HTML Table</vt:lpstr>
      <vt:lpstr>Show Data to HTML Table (Code)</vt:lpstr>
      <vt:lpstr>Update Data</vt:lpstr>
      <vt:lpstr>Boostrap Ui Framework</vt:lpstr>
      <vt:lpstr>Modal Bootstrap</vt:lpstr>
      <vt:lpstr>Create Modal From Bootstrap 1</vt:lpstr>
      <vt:lpstr>Create Modal From Bootstrap 2</vt:lpstr>
      <vt:lpstr>Ajax (Asyncronous Javascript and XML)</vt:lpstr>
      <vt:lpstr>Create method getting data by id</vt:lpstr>
      <vt:lpstr>Why Use Ajax ?</vt:lpstr>
      <vt:lpstr>Javascript Output</vt:lpstr>
      <vt:lpstr>Javascript Object</vt:lpstr>
      <vt:lpstr>Browser Console</vt:lpstr>
      <vt:lpstr>Create POS Project</vt:lpstr>
      <vt:lpstr>PowerPoint Presentation</vt:lpstr>
      <vt:lpstr>Create Relation POS tables ERD</vt:lpstr>
      <vt:lpstr>Master</vt:lpstr>
      <vt:lpstr>User 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.Net 5.2.x</dc:title>
  <dc:creator>Atur Aritonang</dc:creator>
  <cp:lastModifiedBy>arrizaqu</cp:lastModifiedBy>
  <cp:revision>687</cp:revision>
  <dcterms:modified xsi:type="dcterms:W3CDTF">2019-04-08T04:31:32Z</dcterms:modified>
</cp:coreProperties>
</file>