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34"/>
  </p:notesMasterIdLst>
  <p:sldIdLst>
    <p:sldId id="276" r:id="rId2"/>
    <p:sldId id="277" r:id="rId3"/>
    <p:sldId id="278" r:id="rId4"/>
    <p:sldId id="279" r:id="rId5"/>
    <p:sldId id="321" r:id="rId6"/>
    <p:sldId id="280" r:id="rId7"/>
    <p:sldId id="281" r:id="rId8"/>
    <p:sldId id="307" r:id="rId9"/>
    <p:sldId id="308" r:id="rId10"/>
    <p:sldId id="296" r:id="rId11"/>
    <p:sldId id="314" r:id="rId12"/>
    <p:sldId id="315" r:id="rId13"/>
    <p:sldId id="311" r:id="rId14"/>
    <p:sldId id="284" r:id="rId15"/>
    <p:sldId id="306" r:id="rId16"/>
    <p:sldId id="322" r:id="rId17"/>
    <p:sldId id="312" r:id="rId18"/>
    <p:sldId id="283" r:id="rId19"/>
    <p:sldId id="285" r:id="rId20"/>
    <p:sldId id="286" r:id="rId21"/>
    <p:sldId id="287" r:id="rId22"/>
    <p:sldId id="288" r:id="rId23"/>
    <p:sldId id="289" r:id="rId24"/>
    <p:sldId id="290" r:id="rId25"/>
    <p:sldId id="291" r:id="rId26"/>
    <p:sldId id="310" r:id="rId27"/>
    <p:sldId id="293" r:id="rId28"/>
    <p:sldId id="294" r:id="rId29"/>
    <p:sldId id="317" r:id="rId30"/>
    <p:sldId id="318" r:id="rId31"/>
    <p:sldId id="319" r:id="rId32"/>
    <p:sldId id="32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103" autoAdjust="0"/>
    <p:restoredTop sz="94660"/>
  </p:normalViewPr>
  <p:slideViewPr>
    <p:cSldViewPr snapToGrid="0">
      <p:cViewPr>
        <p:scale>
          <a:sx n="69" d="100"/>
          <a:sy n="69" d="100"/>
        </p:scale>
        <p:origin x="-732" y="-35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BE2816-F184-4422-9B7E-70D521CD66B9}" type="doc">
      <dgm:prSet loTypeId="urn:microsoft.com/office/officeart/2005/8/layout/vList4#1" loCatId="picture" qsTypeId="urn:microsoft.com/office/officeart/2005/8/quickstyle/simple1" qsCatId="simple" csTypeId="urn:microsoft.com/office/officeart/2005/8/colors/colorful2" csCatId="colorful" phldr="1"/>
      <dgm:spPr/>
      <dgm:t>
        <a:bodyPr/>
        <a:lstStyle/>
        <a:p>
          <a:endParaRPr lang="en-IN"/>
        </a:p>
      </dgm:t>
    </dgm:pt>
    <dgm:pt modelId="{B9EF69D7-299A-4541-AA55-EB00FA87722B}" type="pres">
      <dgm:prSet presAssocID="{73BE2816-F184-4422-9B7E-70D521CD66B9}" presName="linear" presStyleCnt="0">
        <dgm:presLayoutVars>
          <dgm:dir/>
          <dgm:resizeHandles val="exact"/>
        </dgm:presLayoutVars>
      </dgm:prSet>
      <dgm:spPr/>
      <dgm:t>
        <a:bodyPr/>
        <a:lstStyle/>
        <a:p>
          <a:endParaRPr lang="en-IN"/>
        </a:p>
      </dgm:t>
    </dgm:pt>
  </dgm:ptLst>
  <dgm:cxnLst>
    <dgm:cxn modelId="{F0249261-8A42-45B9-ABC7-C2D582E7285A}" type="presOf" srcId="{73BE2816-F184-4422-9B7E-70D521CD66B9}" destId="{B9EF69D7-299A-4541-AA55-EB00FA87722B}" srcOrd="0" destOrd="0" presId="urn:microsoft.com/office/officeart/2005/8/layout/vList4#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91408F-2869-4070-A731-345420BFB74E}"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IN"/>
        </a:p>
      </dgm:t>
    </dgm:pt>
    <dgm:pt modelId="{DB956AA8-D564-4718-911B-3310EE2052A9}">
      <dgm:prSet/>
      <dgm:spPr>
        <a:solidFill>
          <a:schemeClr val="accent3">
            <a:lumMod val="40000"/>
            <a:lumOff val="60000"/>
          </a:schemeClr>
        </a:solidFill>
      </dgm:spPr>
      <dgm:t>
        <a:bodyPr/>
        <a:lstStyle/>
        <a:p>
          <a:pPr algn="l"/>
          <a:r>
            <a:rPr lang="en-IN" b="1" dirty="0">
              <a:solidFill>
                <a:schemeClr val="bg1"/>
              </a:solidFill>
            </a:rPr>
            <a:t>Importing Dataset Module</a:t>
          </a:r>
          <a:r>
            <a:rPr lang="en-IN" dirty="0">
              <a:solidFill>
                <a:schemeClr val="bg1"/>
              </a:solidFill>
            </a:rPr>
            <a:t>: In this module, we import the trajectory model based dataset</a:t>
          </a:r>
        </a:p>
      </dgm:t>
    </dgm:pt>
    <dgm:pt modelId="{7CAABE10-841A-410E-A685-E12AE657304C}" type="parTrans" cxnId="{B36AD26A-D903-445D-B140-02EF0E4326B1}">
      <dgm:prSet/>
      <dgm:spPr/>
      <dgm:t>
        <a:bodyPr/>
        <a:lstStyle/>
        <a:p>
          <a:endParaRPr lang="en-IN"/>
        </a:p>
      </dgm:t>
    </dgm:pt>
    <dgm:pt modelId="{F4E674E7-6ACD-4312-B567-AE5A16CAB136}" type="sibTrans" cxnId="{B36AD26A-D903-445D-B140-02EF0E4326B1}">
      <dgm:prSet/>
      <dgm:spPr/>
      <dgm:t>
        <a:bodyPr/>
        <a:lstStyle/>
        <a:p>
          <a:endParaRPr lang="en-IN"/>
        </a:p>
      </dgm:t>
    </dgm:pt>
    <dgm:pt modelId="{D465FE13-58A6-4AAC-AB2E-F6503BA54DD1}">
      <dgm:prSet/>
      <dgm:spPr>
        <a:solidFill>
          <a:schemeClr val="accent3">
            <a:lumMod val="60000"/>
            <a:lumOff val="40000"/>
          </a:schemeClr>
        </a:solidFill>
      </dgm:spPr>
      <dgm:t>
        <a:bodyPr/>
        <a:lstStyle/>
        <a:p>
          <a:pPr algn="l"/>
          <a:r>
            <a:rPr lang="en-IN" b="1" dirty="0">
              <a:solidFill>
                <a:schemeClr val="bg1"/>
              </a:solidFill>
            </a:rPr>
            <a:t>Generating the model Module</a:t>
          </a:r>
          <a:r>
            <a:rPr lang="en-IN" dirty="0">
              <a:solidFill>
                <a:schemeClr val="bg1"/>
              </a:solidFill>
            </a:rPr>
            <a:t>: In this module, we perform the generating of the LSTM model </a:t>
          </a:r>
        </a:p>
      </dgm:t>
    </dgm:pt>
    <dgm:pt modelId="{01BDA627-2696-403F-B9B4-9A9501817E75}" type="parTrans" cxnId="{A6D860DD-60EA-443B-9C76-DFBB0C4FA6F9}">
      <dgm:prSet/>
      <dgm:spPr/>
      <dgm:t>
        <a:bodyPr/>
        <a:lstStyle/>
        <a:p>
          <a:endParaRPr lang="en-IN"/>
        </a:p>
      </dgm:t>
    </dgm:pt>
    <dgm:pt modelId="{C7C406DF-9535-4970-A612-ACC72070772F}" type="sibTrans" cxnId="{A6D860DD-60EA-443B-9C76-DFBB0C4FA6F9}">
      <dgm:prSet/>
      <dgm:spPr/>
      <dgm:t>
        <a:bodyPr/>
        <a:lstStyle/>
        <a:p>
          <a:endParaRPr lang="en-IN"/>
        </a:p>
      </dgm:t>
    </dgm:pt>
    <dgm:pt modelId="{482A8B6B-E372-4FAD-90D2-16A5D46C4EC7}">
      <dgm:prSet/>
      <dgm:spPr>
        <a:solidFill>
          <a:schemeClr val="accent3">
            <a:lumMod val="75000"/>
          </a:schemeClr>
        </a:solidFill>
      </dgm:spPr>
      <dgm:t>
        <a:bodyPr/>
        <a:lstStyle/>
        <a:p>
          <a:pPr algn="l"/>
          <a:r>
            <a:rPr lang="en-IN" b="1" dirty="0">
              <a:solidFill>
                <a:schemeClr val="bg1"/>
              </a:solidFill>
            </a:rPr>
            <a:t>Training the model</a:t>
          </a:r>
          <a:r>
            <a:rPr lang="en-IN" dirty="0">
              <a:solidFill>
                <a:schemeClr val="bg1"/>
              </a:solidFill>
            </a:rPr>
            <a:t>: The LSTM model is trained with seq2seq.</a:t>
          </a:r>
        </a:p>
      </dgm:t>
    </dgm:pt>
    <dgm:pt modelId="{3B0FC3BD-9B86-4DD2-AA41-CF17855764D3}" type="parTrans" cxnId="{4CCCEF2D-6031-4CFA-BDF7-F406EF45289E}">
      <dgm:prSet/>
      <dgm:spPr/>
      <dgm:t>
        <a:bodyPr/>
        <a:lstStyle/>
        <a:p>
          <a:endParaRPr lang="en-IN"/>
        </a:p>
      </dgm:t>
    </dgm:pt>
    <dgm:pt modelId="{FFEC7015-94B4-4FF6-ACC3-69CD35F3AC29}" type="sibTrans" cxnId="{4CCCEF2D-6031-4CFA-BDF7-F406EF45289E}">
      <dgm:prSet/>
      <dgm:spPr/>
      <dgm:t>
        <a:bodyPr/>
        <a:lstStyle/>
        <a:p>
          <a:endParaRPr lang="en-IN"/>
        </a:p>
      </dgm:t>
    </dgm:pt>
    <dgm:pt modelId="{E702C097-38D4-4C4D-B102-33B08D72840D}">
      <dgm:prSet/>
      <dgm:spPr>
        <a:solidFill>
          <a:schemeClr val="accent3">
            <a:lumMod val="50000"/>
          </a:schemeClr>
        </a:solidFill>
      </dgm:spPr>
      <dgm:t>
        <a:bodyPr/>
        <a:lstStyle/>
        <a:p>
          <a:pPr algn="l"/>
          <a:r>
            <a:rPr lang="en-IN" b="1" dirty="0">
              <a:solidFill>
                <a:schemeClr val="bg1"/>
              </a:solidFill>
            </a:rPr>
            <a:t>Predicting Trajectory: </a:t>
          </a:r>
          <a:r>
            <a:rPr lang="en-IN" dirty="0">
              <a:solidFill>
                <a:schemeClr val="bg1"/>
              </a:solidFill>
            </a:rPr>
            <a:t>This model presents a prompt which asks the latitude and longitude of the given user to try and predict the next location.</a:t>
          </a:r>
        </a:p>
      </dgm:t>
    </dgm:pt>
    <dgm:pt modelId="{05BB08C6-58A4-409B-BE06-03CD4A0D7364}" type="parTrans" cxnId="{7A11A510-65D7-42CC-BE4E-D5279238DAF1}">
      <dgm:prSet/>
      <dgm:spPr/>
      <dgm:t>
        <a:bodyPr/>
        <a:lstStyle/>
        <a:p>
          <a:endParaRPr lang="en-IN"/>
        </a:p>
      </dgm:t>
    </dgm:pt>
    <dgm:pt modelId="{B9C02EF9-1F05-4B0E-86E9-6F06FF796631}" type="sibTrans" cxnId="{7A11A510-65D7-42CC-BE4E-D5279238DAF1}">
      <dgm:prSet/>
      <dgm:spPr/>
      <dgm:t>
        <a:bodyPr/>
        <a:lstStyle/>
        <a:p>
          <a:endParaRPr lang="en-IN"/>
        </a:p>
      </dgm:t>
    </dgm:pt>
    <dgm:pt modelId="{0B5C210F-7212-42C7-A7E7-ED2A34FEA96E}" type="pres">
      <dgm:prSet presAssocID="{6B91408F-2869-4070-A731-345420BFB74E}" presName="Name0" presStyleCnt="0">
        <dgm:presLayoutVars>
          <dgm:dir/>
          <dgm:resizeHandles val="exact"/>
        </dgm:presLayoutVars>
      </dgm:prSet>
      <dgm:spPr/>
      <dgm:t>
        <a:bodyPr/>
        <a:lstStyle/>
        <a:p>
          <a:endParaRPr lang="en-IN"/>
        </a:p>
      </dgm:t>
    </dgm:pt>
    <dgm:pt modelId="{EFFDC09E-93E3-4C76-AEFD-3174AC0B66EB}" type="pres">
      <dgm:prSet presAssocID="{DB956AA8-D564-4718-911B-3310EE2052A9}" presName="node" presStyleLbl="node1" presStyleIdx="0" presStyleCnt="4">
        <dgm:presLayoutVars>
          <dgm:bulletEnabled val="1"/>
        </dgm:presLayoutVars>
      </dgm:prSet>
      <dgm:spPr/>
      <dgm:t>
        <a:bodyPr/>
        <a:lstStyle/>
        <a:p>
          <a:endParaRPr lang="en-IN"/>
        </a:p>
      </dgm:t>
    </dgm:pt>
    <dgm:pt modelId="{0FCC833A-827F-4598-ADD9-D60D2FDDC2F6}" type="pres">
      <dgm:prSet presAssocID="{F4E674E7-6ACD-4312-B567-AE5A16CAB136}" presName="sibTrans" presStyleCnt="0"/>
      <dgm:spPr/>
    </dgm:pt>
    <dgm:pt modelId="{DFC9C89D-2E3A-4F80-819A-B6E41D8907FB}" type="pres">
      <dgm:prSet presAssocID="{D465FE13-58A6-4AAC-AB2E-F6503BA54DD1}" presName="node" presStyleLbl="node1" presStyleIdx="1" presStyleCnt="4">
        <dgm:presLayoutVars>
          <dgm:bulletEnabled val="1"/>
        </dgm:presLayoutVars>
      </dgm:prSet>
      <dgm:spPr/>
      <dgm:t>
        <a:bodyPr/>
        <a:lstStyle/>
        <a:p>
          <a:endParaRPr lang="en-IN"/>
        </a:p>
      </dgm:t>
    </dgm:pt>
    <dgm:pt modelId="{96ACBAFA-0C8E-4E46-89FA-65E3368CF1E7}" type="pres">
      <dgm:prSet presAssocID="{C7C406DF-9535-4970-A612-ACC72070772F}" presName="sibTrans" presStyleCnt="0"/>
      <dgm:spPr/>
    </dgm:pt>
    <dgm:pt modelId="{0ABA2E06-E751-47B5-BEA2-0A1F26D279B2}" type="pres">
      <dgm:prSet presAssocID="{482A8B6B-E372-4FAD-90D2-16A5D46C4EC7}" presName="node" presStyleLbl="node1" presStyleIdx="2" presStyleCnt="4" custLinFactNeighborX="2">
        <dgm:presLayoutVars>
          <dgm:bulletEnabled val="1"/>
        </dgm:presLayoutVars>
      </dgm:prSet>
      <dgm:spPr/>
      <dgm:t>
        <a:bodyPr/>
        <a:lstStyle/>
        <a:p>
          <a:endParaRPr lang="en-IN"/>
        </a:p>
      </dgm:t>
    </dgm:pt>
    <dgm:pt modelId="{91F33D1D-482F-4ECA-A739-752F9241238E}" type="pres">
      <dgm:prSet presAssocID="{FFEC7015-94B4-4FF6-ACC3-69CD35F3AC29}" presName="sibTrans" presStyleCnt="0"/>
      <dgm:spPr/>
    </dgm:pt>
    <dgm:pt modelId="{2D216080-96BD-4522-8F4F-650EFFC8B633}" type="pres">
      <dgm:prSet presAssocID="{E702C097-38D4-4C4D-B102-33B08D72840D}" presName="node" presStyleLbl="node1" presStyleIdx="3" presStyleCnt="4">
        <dgm:presLayoutVars>
          <dgm:bulletEnabled val="1"/>
        </dgm:presLayoutVars>
      </dgm:prSet>
      <dgm:spPr/>
      <dgm:t>
        <a:bodyPr/>
        <a:lstStyle/>
        <a:p>
          <a:endParaRPr lang="en-IN"/>
        </a:p>
      </dgm:t>
    </dgm:pt>
  </dgm:ptLst>
  <dgm:cxnLst>
    <dgm:cxn modelId="{443C0169-0BD0-423E-A8A4-E3CA35FCA1EC}" type="presOf" srcId="{E702C097-38D4-4C4D-B102-33B08D72840D}" destId="{2D216080-96BD-4522-8F4F-650EFFC8B633}" srcOrd="0" destOrd="0" presId="urn:microsoft.com/office/officeart/2005/8/layout/hList6"/>
    <dgm:cxn modelId="{642638F1-1117-42DA-ADBA-B6BD54E2A1B8}" type="presOf" srcId="{482A8B6B-E372-4FAD-90D2-16A5D46C4EC7}" destId="{0ABA2E06-E751-47B5-BEA2-0A1F26D279B2}" srcOrd="0" destOrd="0" presId="urn:microsoft.com/office/officeart/2005/8/layout/hList6"/>
    <dgm:cxn modelId="{7A11A510-65D7-42CC-BE4E-D5279238DAF1}" srcId="{6B91408F-2869-4070-A731-345420BFB74E}" destId="{E702C097-38D4-4C4D-B102-33B08D72840D}" srcOrd="3" destOrd="0" parTransId="{05BB08C6-58A4-409B-BE06-03CD4A0D7364}" sibTransId="{B9C02EF9-1F05-4B0E-86E9-6F06FF796631}"/>
    <dgm:cxn modelId="{4CCCEF2D-6031-4CFA-BDF7-F406EF45289E}" srcId="{6B91408F-2869-4070-A731-345420BFB74E}" destId="{482A8B6B-E372-4FAD-90D2-16A5D46C4EC7}" srcOrd="2" destOrd="0" parTransId="{3B0FC3BD-9B86-4DD2-AA41-CF17855764D3}" sibTransId="{FFEC7015-94B4-4FF6-ACC3-69CD35F3AC29}"/>
    <dgm:cxn modelId="{125A532E-153D-4B88-9B1C-EAF685A6F11F}" type="presOf" srcId="{D465FE13-58A6-4AAC-AB2E-F6503BA54DD1}" destId="{DFC9C89D-2E3A-4F80-819A-B6E41D8907FB}" srcOrd="0" destOrd="0" presId="urn:microsoft.com/office/officeart/2005/8/layout/hList6"/>
    <dgm:cxn modelId="{BE590139-640F-4163-BC02-85E57BA42CA2}" type="presOf" srcId="{DB956AA8-D564-4718-911B-3310EE2052A9}" destId="{EFFDC09E-93E3-4C76-AEFD-3174AC0B66EB}" srcOrd="0" destOrd="0" presId="urn:microsoft.com/office/officeart/2005/8/layout/hList6"/>
    <dgm:cxn modelId="{A6D860DD-60EA-443B-9C76-DFBB0C4FA6F9}" srcId="{6B91408F-2869-4070-A731-345420BFB74E}" destId="{D465FE13-58A6-4AAC-AB2E-F6503BA54DD1}" srcOrd="1" destOrd="0" parTransId="{01BDA627-2696-403F-B9B4-9A9501817E75}" sibTransId="{C7C406DF-9535-4970-A612-ACC72070772F}"/>
    <dgm:cxn modelId="{B36AD26A-D903-445D-B140-02EF0E4326B1}" srcId="{6B91408F-2869-4070-A731-345420BFB74E}" destId="{DB956AA8-D564-4718-911B-3310EE2052A9}" srcOrd="0" destOrd="0" parTransId="{7CAABE10-841A-410E-A685-E12AE657304C}" sibTransId="{F4E674E7-6ACD-4312-B567-AE5A16CAB136}"/>
    <dgm:cxn modelId="{788AA761-67F2-4CB6-890C-380BD6D5949C}" type="presOf" srcId="{6B91408F-2869-4070-A731-345420BFB74E}" destId="{0B5C210F-7212-42C7-A7E7-ED2A34FEA96E}" srcOrd="0" destOrd="0" presId="urn:microsoft.com/office/officeart/2005/8/layout/hList6"/>
    <dgm:cxn modelId="{A4F80D4B-58AB-4A64-96CF-C3BB99E81F35}" type="presParOf" srcId="{0B5C210F-7212-42C7-A7E7-ED2A34FEA96E}" destId="{EFFDC09E-93E3-4C76-AEFD-3174AC0B66EB}" srcOrd="0" destOrd="0" presId="urn:microsoft.com/office/officeart/2005/8/layout/hList6"/>
    <dgm:cxn modelId="{ACD64783-B862-49E1-A610-694A7334B361}" type="presParOf" srcId="{0B5C210F-7212-42C7-A7E7-ED2A34FEA96E}" destId="{0FCC833A-827F-4598-ADD9-D60D2FDDC2F6}" srcOrd="1" destOrd="0" presId="urn:microsoft.com/office/officeart/2005/8/layout/hList6"/>
    <dgm:cxn modelId="{E6D66054-AD57-4523-BC73-6CAE9396A2D9}" type="presParOf" srcId="{0B5C210F-7212-42C7-A7E7-ED2A34FEA96E}" destId="{DFC9C89D-2E3A-4F80-819A-B6E41D8907FB}" srcOrd="2" destOrd="0" presId="urn:microsoft.com/office/officeart/2005/8/layout/hList6"/>
    <dgm:cxn modelId="{0EC94FBC-3B31-409C-8BEC-D4B64257F56A}" type="presParOf" srcId="{0B5C210F-7212-42C7-A7E7-ED2A34FEA96E}" destId="{96ACBAFA-0C8E-4E46-89FA-65E3368CF1E7}" srcOrd="3" destOrd="0" presId="urn:microsoft.com/office/officeart/2005/8/layout/hList6"/>
    <dgm:cxn modelId="{4D313FE8-F08E-4DF1-84FE-72AEB157CA35}" type="presParOf" srcId="{0B5C210F-7212-42C7-A7E7-ED2A34FEA96E}" destId="{0ABA2E06-E751-47B5-BEA2-0A1F26D279B2}" srcOrd="4" destOrd="0" presId="urn:microsoft.com/office/officeart/2005/8/layout/hList6"/>
    <dgm:cxn modelId="{7E5E33DB-86EE-4DA3-96F3-C2702155280F}" type="presParOf" srcId="{0B5C210F-7212-42C7-A7E7-ED2A34FEA96E}" destId="{91F33D1D-482F-4ECA-A739-752F9241238E}" srcOrd="5" destOrd="0" presId="urn:microsoft.com/office/officeart/2005/8/layout/hList6"/>
    <dgm:cxn modelId="{C97D60A7-CB46-4DF6-B3BD-9A6FB957B43E}" type="presParOf" srcId="{0B5C210F-7212-42C7-A7E7-ED2A34FEA96E}" destId="{2D216080-96BD-4522-8F4F-650EFFC8B633}" srcOrd="6" destOrd="0" presId="urn:microsoft.com/office/officeart/2005/8/layout/h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05/8/layout/vList4#1">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1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1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A0EA98-5831-4853-B862-C702E6EB345C}" type="slidenum">
              <a:rPr lang="en-US" smtClean="0"/>
              <a:pPr/>
              <a:t>18</a:t>
            </a:fld>
            <a:endParaRPr lang="en-US"/>
          </a:p>
        </p:txBody>
      </p:sp>
    </p:spTree>
    <p:extLst>
      <p:ext uri="{BB962C8B-B14F-4D97-AF65-F5344CB8AC3E}">
        <p14:creationId xmlns:p14="http://schemas.microsoft.com/office/powerpoint/2010/main" xmlns="" val="42870243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2097157" name="Picture 6" descr="Celestia-R1---OverlayTitleHD.png"/>
          <p:cNvPicPr>
            <a:picLocks noChangeAspect="1"/>
          </p:cNvPicPr>
          <p:nvPr/>
        </p:nvPicPr>
        <p:blipFill>
          <a:blip r:embed="rId2"/>
          <a:stretch>
            <a:fillRect/>
          </a:stretch>
        </p:blipFill>
        <p:spPr>
          <a:xfrm>
            <a:off x="0" y="0"/>
            <a:ext cx="12188825" cy="6856214"/>
          </a:xfrm>
          <a:prstGeom prst="rect">
            <a:avLst/>
          </a:prstGeom>
        </p:spPr>
      </p:pic>
      <p:sp>
        <p:nvSpPr>
          <p:cNvPr id="1048591"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1048592"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593" name="Date Placeholder 3"/>
          <p:cNvSpPr>
            <a:spLocks noGrp="1"/>
          </p:cNvSpPr>
          <p:nvPr>
            <p:ph type="dt" sz="half" idx="10"/>
          </p:nvPr>
        </p:nvSpPr>
        <p:spPr>
          <a:xfrm>
            <a:off x="8932558" y="5870575"/>
            <a:ext cx="1600200" cy="377825"/>
          </a:xfrm>
        </p:spPr>
        <p:txBody>
          <a:bodyPr/>
          <a:lstStyle/>
          <a:p>
            <a:fld id="{0E43FA62-AF6C-4CF0-A8B0-889047E9DAED}" type="datetimeFigureOut">
              <a:rPr lang="en-IN" smtClean="0"/>
              <a:pPr/>
              <a:t>14-05-2020</a:t>
            </a:fld>
            <a:endParaRPr lang="en-IN"/>
          </a:p>
        </p:txBody>
      </p:sp>
      <p:sp>
        <p:nvSpPr>
          <p:cNvPr id="1048594" name="Footer Placeholder 4"/>
          <p:cNvSpPr>
            <a:spLocks noGrp="1"/>
          </p:cNvSpPr>
          <p:nvPr>
            <p:ph type="ftr" sz="quarter" idx="11"/>
          </p:nvPr>
        </p:nvSpPr>
        <p:spPr>
          <a:xfrm>
            <a:off x="3962399" y="5870575"/>
            <a:ext cx="4893958" cy="377825"/>
          </a:xfrm>
        </p:spPr>
        <p:txBody>
          <a:bodyPr/>
          <a:lstStyle/>
          <a:p>
            <a:endParaRPr lang="en-IN"/>
          </a:p>
        </p:txBody>
      </p:sp>
      <p:sp>
        <p:nvSpPr>
          <p:cNvPr id="1048595" name="Slide Number Placeholder 5"/>
          <p:cNvSpPr>
            <a:spLocks noGrp="1"/>
          </p:cNvSpPr>
          <p:nvPr>
            <p:ph type="sldNum" sz="quarter" idx="12"/>
          </p:nvPr>
        </p:nvSpPr>
        <p:spPr>
          <a:xfrm>
            <a:off x="10608958" y="5870575"/>
            <a:ext cx="551167" cy="377825"/>
          </a:xfrm>
        </p:spPr>
        <p:txBody>
          <a:bodyPr/>
          <a:lstStyle/>
          <a:p>
            <a:fld id="{2FE7FAC7-6AFD-47F0-852D-EC03998582A8}"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2097174" name="Picture 7"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76"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1048677"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78"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9" name="Date Placeholder 4"/>
          <p:cNvSpPr>
            <a:spLocks noGrp="1"/>
          </p:cNvSpPr>
          <p:nvPr>
            <p:ph type="dt" sz="half" idx="10"/>
          </p:nvPr>
        </p:nvSpPr>
        <p:spPr/>
        <p:txBody>
          <a:bodyPr/>
          <a:lstStyle/>
          <a:p>
            <a:fld id="{0E43FA62-AF6C-4CF0-A8B0-889047E9DAED}" type="datetimeFigureOut">
              <a:rPr lang="en-IN" smtClean="0"/>
              <a:pPr/>
              <a:t>14-05-2020</a:t>
            </a:fld>
            <a:endParaRPr lang="en-IN"/>
          </a:p>
        </p:txBody>
      </p:sp>
      <p:sp>
        <p:nvSpPr>
          <p:cNvPr id="1048680" name="Footer Placeholder 5"/>
          <p:cNvSpPr>
            <a:spLocks noGrp="1"/>
          </p:cNvSpPr>
          <p:nvPr>
            <p:ph type="ftr" sz="quarter" idx="11"/>
          </p:nvPr>
        </p:nvSpPr>
        <p:spPr/>
        <p:txBody>
          <a:bodyPr/>
          <a:lstStyle/>
          <a:p>
            <a:endParaRPr lang="en-IN"/>
          </a:p>
        </p:txBody>
      </p:sp>
      <p:sp>
        <p:nvSpPr>
          <p:cNvPr id="1048681" name="Slide Number Placeholder 6"/>
          <p:cNvSpPr>
            <a:spLocks noGrp="1"/>
          </p:cNvSpPr>
          <p:nvPr>
            <p:ph type="sldNum" sz="quarter" idx="12"/>
          </p:nvPr>
        </p:nvSpPr>
        <p:spPr/>
        <p:txBody>
          <a:bodyPr/>
          <a:lstStyle/>
          <a:p>
            <a:fld id="{2FE7FAC7-6AFD-47F0-852D-EC03998582A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2097167" name="Picture 6"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30"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1048631"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32" name="Date Placeholder 3"/>
          <p:cNvSpPr>
            <a:spLocks noGrp="1"/>
          </p:cNvSpPr>
          <p:nvPr>
            <p:ph type="dt" sz="half" idx="10"/>
          </p:nvPr>
        </p:nvSpPr>
        <p:spPr/>
        <p:txBody>
          <a:bodyPr/>
          <a:lstStyle/>
          <a:p>
            <a:fld id="{0E43FA62-AF6C-4CF0-A8B0-889047E9DAED}" type="datetimeFigureOut">
              <a:rPr lang="en-IN" smtClean="0"/>
              <a:pPr/>
              <a:t>14-05-2020</a:t>
            </a:fld>
            <a:endParaRPr lang="en-IN"/>
          </a:p>
        </p:txBody>
      </p:sp>
      <p:sp>
        <p:nvSpPr>
          <p:cNvPr id="1048633" name="Footer Placeholder 4"/>
          <p:cNvSpPr>
            <a:spLocks noGrp="1"/>
          </p:cNvSpPr>
          <p:nvPr>
            <p:ph type="ftr" sz="quarter" idx="11"/>
          </p:nvPr>
        </p:nvSpPr>
        <p:spPr/>
        <p:txBody>
          <a:bodyPr/>
          <a:lstStyle/>
          <a:p>
            <a:endParaRPr lang="en-IN"/>
          </a:p>
        </p:txBody>
      </p:sp>
      <p:sp>
        <p:nvSpPr>
          <p:cNvPr id="1048634" name="Slide Number Placeholder 5"/>
          <p:cNvSpPr>
            <a:spLocks noGrp="1"/>
          </p:cNvSpPr>
          <p:nvPr>
            <p:ph type="sldNum" sz="quarter" idx="12"/>
          </p:nvPr>
        </p:nvSpPr>
        <p:spPr/>
        <p:txBody>
          <a:bodyPr/>
          <a:lstStyle/>
          <a:p>
            <a:fld id="{2FE7FAC7-6AFD-47F0-852D-EC03998582A8}"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2097173" name="Picture 15"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68"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48669"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48670"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48671" name="Text Placeholder 9"/>
          <p:cNvSpPr>
            <a:spLocks noGrp="1"/>
          </p:cNvSpPr>
          <p:nvPr>
            <p:ph type="body" sz="quarter" idx="13"/>
          </p:nvPr>
        </p:nvSpPr>
        <p:spPr>
          <a:xfrm>
            <a:off x="1097875" y="3352800"/>
            <a:ext cx="9339184" cy="381000"/>
          </a:xfrm>
        </p:spPr>
        <p:txBody>
          <a:bodyPr anchor="ctr"/>
          <a:lstStyle>
            <a:lvl1pPr marL="0" indent="0">
              <a:buFontTx/>
              <a:buNone/>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72"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73" name="Date Placeholder 3"/>
          <p:cNvSpPr>
            <a:spLocks noGrp="1"/>
          </p:cNvSpPr>
          <p:nvPr>
            <p:ph type="dt" sz="half" idx="10"/>
          </p:nvPr>
        </p:nvSpPr>
        <p:spPr/>
        <p:txBody>
          <a:bodyPr/>
          <a:lstStyle/>
          <a:p>
            <a:fld id="{0E43FA62-AF6C-4CF0-A8B0-889047E9DAED}" type="datetimeFigureOut">
              <a:rPr lang="en-IN" smtClean="0"/>
              <a:pPr/>
              <a:t>14-05-2020</a:t>
            </a:fld>
            <a:endParaRPr lang="en-IN"/>
          </a:p>
        </p:txBody>
      </p:sp>
      <p:sp>
        <p:nvSpPr>
          <p:cNvPr id="1048674" name="Footer Placeholder 4"/>
          <p:cNvSpPr>
            <a:spLocks noGrp="1"/>
          </p:cNvSpPr>
          <p:nvPr>
            <p:ph type="ftr" sz="quarter" idx="11"/>
          </p:nvPr>
        </p:nvSpPr>
        <p:spPr/>
        <p:txBody>
          <a:bodyPr/>
          <a:lstStyle/>
          <a:p>
            <a:endParaRPr lang="en-IN"/>
          </a:p>
        </p:txBody>
      </p:sp>
      <p:sp>
        <p:nvSpPr>
          <p:cNvPr id="1048675" name="Slide Number Placeholder 5"/>
          <p:cNvSpPr>
            <a:spLocks noGrp="1"/>
          </p:cNvSpPr>
          <p:nvPr>
            <p:ph type="sldNum" sz="quarter" idx="12"/>
          </p:nvPr>
        </p:nvSpPr>
        <p:spPr/>
        <p:txBody>
          <a:bodyPr/>
          <a:lstStyle/>
          <a:p>
            <a:fld id="{2FE7FAC7-6AFD-47F0-852D-EC03998582A8}"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2097166" name="Picture 7"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25"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1048626"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27" name="Date Placeholder 3"/>
          <p:cNvSpPr>
            <a:spLocks noGrp="1"/>
          </p:cNvSpPr>
          <p:nvPr>
            <p:ph type="dt" sz="half" idx="10"/>
          </p:nvPr>
        </p:nvSpPr>
        <p:spPr/>
        <p:txBody>
          <a:bodyPr/>
          <a:lstStyle/>
          <a:p>
            <a:fld id="{0E43FA62-AF6C-4CF0-A8B0-889047E9DAED}" type="datetimeFigureOut">
              <a:rPr lang="en-IN" smtClean="0"/>
              <a:pPr/>
              <a:t>14-05-2020</a:t>
            </a:fld>
            <a:endParaRPr lang="en-IN"/>
          </a:p>
        </p:txBody>
      </p:sp>
      <p:sp>
        <p:nvSpPr>
          <p:cNvPr id="1048628" name="Footer Placeholder 4"/>
          <p:cNvSpPr>
            <a:spLocks noGrp="1"/>
          </p:cNvSpPr>
          <p:nvPr>
            <p:ph type="ftr" sz="quarter" idx="11"/>
          </p:nvPr>
        </p:nvSpPr>
        <p:spPr/>
        <p:txBody>
          <a:bodyPr/>
          <a:lstStyle/>
          <a:p>
            <a:endParaRPr lang="en-IN"/>
          </a:p>
        </p:txBody>
      </p:sp>
      <p:sp>
        <p:nvSpPr>
          <p:cNvPr id="1048629" name="Slide Number Placeholder 5"/>
          <p:cNvSpPr>
            <a:spLocks noGrp="1"/>
          </p:cNvSpPr>
          <p:nvPr>
            <p:ph type="sldNum" sz="quarter" idx="12"/>
          </p:nvPr>
        </p:nvSpPr>
        <p:spPr/>
        <p:txBody>
          <a:bodyPr/>
          <a:lstStyle/>
          <a:p>
            <a:fld id="{2FE7FAC7-6AFD-47F0-852D-EC03998582A8}" type="slidenum">
              <a:rPr lang="en-IN" smtClean="0"/>
              <a:pPr/>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2097176" name="Picture 10"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88"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48689"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48690"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48691"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1048692"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93" name="Date Placeholder 3"/>
          <p:cNvSpPr>
            <a:spLocks noGrp="1"/>
          </p:cNvSpPr>
          <p:nvPr>
            <p:ph type="dt" sz="half" idx="10"/>
          </p:nvPr>
        </p:nvSpPr>
        <p:spPr/>
        <p:txBody>
          <a:bodyPr/>
          <a:lstStyle/>
          <a:p>
            <a:fld id="{0E43FA62-AF6C-4CF0-A8B0-889047E9DAED}" type="datetimeFigureOut">
              <a:rPr lang="en-IN" smtClean="0"/>
              <a:pPr/>
              <a:t>14-05-2020</a:t>
            </a:fld>
            <a:endParaRPr lang="en-IN"/>
          </a:p>
        </p:txBody>
      </p:sp>
      <p:sp>
        <p:nvSpPr>
          <p:cNvPr id="1048694" name="Footer Placeholder 4"/>
          <p:cNvSpPr>
            <a:spLocks noGrp="1"/>
          </p:cNvSpPr>
          <p:nvPr>
            <p:ph type="ftr" sz="quarter" idx="11"/>
          </p:nvPr>
        </p:nvSpPr>
        <p:spPr/>
        <p:txBody>
          <a:bodyPr/>
          <a:lstStyle/>
          <a:p>
            <a:endParaRPr lang="en-IN"/>
          </a:p>
        </p:txBody>
      </p:sp>
      <p:sp>
        <p:nvSpPr>
          <p:cNvPr id="1048695" name="Slide Number Placeholder 5"/>
          <p:cNvSpPr>
            <a:spLocks noGrp="1"/>
          </p:cNvSpPr>
          <p:nvPr>
            <p:ph type="sldNum" sz="quarter" idx="12"/>
          </p:nvPr>
        </p:nvSpPr>
        <p:spPr/>
        <p:txBody>
          <a:bodyPr/>
          <a:lstStyle/>
          <a:p>
            <a:fld id="{2FE7FAC7-6AFD-47F0-852D-EC03998582A8}" type="slidenum">
              <a:rPr lang="en-IN" smtClean="0"/>
              <a:pPr/>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2097169" name="Picture 7"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41"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48642"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104864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4" name="Date Placeholder 3"/>
          <p:cNvSpPr>
            <a:spLocks noGrp="1"/>
          </p:cNvSpPr>
          <p:nvPr>
            <p:ph type="dt" sz="half" idx="10"/>
          </p:nvPr>
        </p:nvSpPr>
        <p:spPr/>
        <p:txBody>
          <a:bodyPr/>
          <a:lstStyle/>
          <a:p>
            <a:fld id="{0E43FA62-AF6C-4CF0-A8B0-889047E9DAED}" type="datetimeFigureOut">
              <a:rPr lang="en-IN" smtClean="0"/>
              <a:pPr/>
              <a:t>14-05-2020</a:t>
            </a:fld>
            <a:endParaRPr lang="en-IN"/>
          </a:p>
        </p:txBody>
      </p:sp>
      <p:sp>
        <p:nvSpPr>
          <p:cNvPr id="1048645" name="Footer Placeholder 4"/>
          <p:cNvSpPr>
            <a:spLocks noGrp="1"/>
          </p:cNvSpPr>
          <p:nvPr>
            <p:ph type="ftr" sz="quarter" idx="11"/>
          </p:nvPr>
        </p:nvSpPr>
        <p:spPr/>
        <p:txBody>
          <a:bodyPr/>
          <a:lstStyle/>
          <a:p>
            <a:endParaRPr lang="en-IN"/>
          </a:p>
        </p:txBody>
      </p:sp>
      <p:sp>
        <p:nvSpPr>
          <p:cNvPr id="1048646" name="Slide Number Placeholder 5"/>
          <p:cNvSpPr>
            <a:spLocks noGrp="1"/>
          </p:cNvSpPr>
          <p:nvPr>
            <p:ph type="sldNum" sz="quarter" idx="12"/>
          </p:nvPr>
        </p:nvSpPr>
        <p:spPr/>
        <p:txBody>
          <a:bodyPr/>
          <a:lstStyle/>
          <a:p>
            <a:fld id="{2FE7FAC7-6AFD-47F0-852D-EC03998582A8}" type="slidenum">
              <a:rPr lang="en-IN" smtClean="0"/>
              <a:pPr/>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2097178" name="Picture 6"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702"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3" name="Date Placeholder 3"/>
          <p:cNvSpPr>
            <a:spLocks noGrp="1"/>
          </p:cNvSpPr>
          <p:nvPr>
            <p:ph type="dt" sz="half" idx="10"/>
          </p:nvPr>
        </p:nvSpPr>
        <p:spPr/>
        <p:txBody>
          <a:bodyPr/>
          <a:lstStyle/>
          <a:p>
            <a:fld id="{0E43FA62-AF6C-4CF0-A8B0-889047E9DAED}" type="datetimeFigureOut">
              <a:rPr lang="en-IN" smtClean="0"/>
              <a:pPr/>
              <a:t>14-05-2020</a:t>
            </a:fld>
            <a:endParaRPr lang="en-IN"/>
          </a:p>
        </p:txBody>
      </p:sp>
      <p:sp>
        <p:nvSpPr>
          <p:cNvPr id="1048704" name="Footer Placeholder 4"/>
          <p:cNvSpPr>
            <a:spLocks noGrp="1"/>
          </p:cNvSpPr>
          <p:nvPr>
            <p:ph type="ftr" sz="quarter" idx="11"/>
          </p:nvPr>
        </p:nvSpPr>
        <p:spPr/>
        <p:txBody>
          <a:bodyPr/>
          <a:lstStyle/>
          <a:p>
            <a:endParaRPr lang="en-IN"/>
          </a:p>
        </p:txBody>
      </p:sp>
      <p:sp>
        <p:nvSpPr>
          <p:cNvPr id="1048705" name="Slide Number Placeholder 5"/>
          <p:cNvSpPr>
            <a:spLocks noGrp="1"/>
          </p:cNvSpPr>
          <p:nvPr>
            <p:ph type="sldNum" sz="quarter" idx="12"/>
          </p:nvPr>
        </p:nvSpPr>
        <p:spPr/>
        <p:txBody>
          <a:bodyPr/>
          <a:lstStyle/>
          <a:p>
            <a:fld id="{2FE7FAC7-6AFD-47F0-852D-EC03998582A8}" type="slidenum">
              <a:rPr lang="en-IN" smtClean="0"/>
              <a:pPr/>
              <a:t>‹#›</a:t>
            </a:fld>
            <a:endParaRPr lang="en-IN"/>
          </a:p>
        </p:txBody>
      </p:sp>
      <p:sp>
        <p:nvSpPr>
          <p:cNvPr id="1048706"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2097172" name="Picture 6"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63"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1048664"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5" name="Date Placeholder 3"/>
          <p:cNvSpPr>
            <a:spLocks noGrp="1"/>
          </p:cNvSpPr>
          <p:nvPr>
            <p:ph type="dt" sz="half" idx="10"/>
          </p:nvPr>
        </p:nvSpPr>
        <p:spPr/>
        <p:txBody>
          <a:bodyPr/>
          <a:lstStyle/>
          <a:p>
            <a:fld id="{0E43FA62-AF6C-4CF0-A8B0-889047E9DAED}" type="datetimeFigureOut">
              <a:rPr lang="en-IN" smtClean="0"/>
              <a:pPr/>
              <a:t>14-05-2020</a:t>
            </a:fld>
            <a:endParaRPr lang="en-IN"/>
          </a:p>
        </p:txBody>
      </p:sp>
      <p:sp>
        <p:nvSpPr>
          <p:cNvPr id="1048666" name="Footer Placeholder 4"/>
          <p:cNvSpPr>
            <a:spLocks noGrp="1"/>
          </p:cNvSpPr>
          <p:nvPr>
            <p:ph type="ftr" sz="quarter" idx="11"/>
          </p:nvPr>
        </p:nvSpPr>
        <p:spPr/>
        <p:txBody>
          <a:bodyPr/>
          <a:lstStyle/>
          <a:p>
            <a:endParaRPr lang="en-IN"/>
          </a:p>
        </p:txBody>
      </p:sp>
      <p:sp>
        <p:nvSpPr>
          <p:cNvPr id="1048667" name="Slide Number Placeholder 5"/>
          <p:cNvSpPr>
            <a:spLocks noGrp="1"/>
          </p:cNvSpPr>
          <p:nvPr>
            <p:ph type="sldNum" sz="quarter" idx="12"/>
          </p:nvPr>
        </p:nvSpPr>
        <p:spPr/>
        <p:txBody>
          <a:bodyPr/>
          <a:lstStyle/>
          <a:p>
            <a:fld id="{2FE7FAC7-6AFD-47F0-852D-EC03998582A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097152" name="Picture 6"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581" name="Title 1"/>
          <p:cNvSpPr>
            <a:spLocks noGrp="1"/>
          </p:cNvSpPr>
          <p:nvPr>
            <p:ph type="title"/>
          </p:nvPr>
        </p:nvSpPr>
        <p:spPr/>
        <p:txBody>
          <a:bodyPr/>
          <a:lstStyle/>
          <a:p>
            <a:r>
              <a:rPr lang="en-US"/>
              <a:t>Click to edit Master title style</a:t>
            </a:r>
            <a:endParaRPr lang="en-US" dirty="0"/>
          </a:p>
        </p:txBody>
      </p:sp>
      <p:sp>
        <p:nvSpPr>
          <p:cNvPr id="1048582"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3" name="Date Placeholder 3"/>
          <p:cNvSpPr>
            <a:spLocks noGrp="1"/>
          </p:cNvSpPr>
          <p:nvPr>
            <p:ph type="dt" sz="half" idx="10"/>
          </p:nvPr>
        </p:nvSpPr>
        <p:spPr/>
        <p:txBody>
          <a:bodyPr/>
          <a:lstStyle/>
          <a:p>
            <a:fld id="{0E43FA62-AF6C-4CF0-A8B0-889047E9DAED}" type="datetimeFigureOut">
              <a:rPr lang="en-IN" smtClean="0"/>
              <a:pPr/>
              <a:t>14-05-2020</a:t>
            </a:fld>
            <a:endParaRPr lang="en-IN"/>
          </a:p>
        </p:txBody>
      </p:sp>
      <p:sp>
        <p:nvSpPr>
          <p:cNvPr id="1048584" name="Footer Placeholder 4"/>
          <p:cNvSpPr>
            <a:spLocks noGrp="1"/>
          </p:cNvSpPr>
          <p:nvPr>
            <p:ph type="ftr" sz="quarter" idx="11"/>
          </p:nvPr>
        </p:nvSpPr>
        <p:spPr/>
        <p:txBody>
          <a:bodyPr/>
          <a:lstStyle/>
          <a:p>
            <a:endParaRPr lang="en-IN"/>
          </a:p>
        </p:txBody>
      </p:sp>
      <p:sp>
        <p:nvSpPr>
          <p:cNvPr id="1048585" name="Slide Number Placeholder 5"/>
          <p:cNvSpPr>
            <a:spLocks noGrp="1"/>
          </p:cNvSpPr>
          <p:nvPr>
            <p:ph type="sldNum" sz="quarter" idx="12"/>
          </p:nvPr>
        </p:nvSpPr>
        <p:spPr/>
        <p:txBody>
          <a:bodyPr/>
          <a:lstStyle/>
          <a:p>
            <a:fld id="{2FE7FAC7-6AFD-47F0-852D-EC03998582A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2097170" name="Picture 6"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47"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1048648"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9" name="Date Placeholder 3"/>
          <p:cNvSpPr>
            <a:spLocks noGrp="1"/>
          </p:cNvSpPr>
          <p:nvPr>
            <p:ph type="dt" sz="half" idx="10"/>
          </p:nvPr>
        </p:nvSpPr>
        <p:spPr/>
        <p:txBody>
          <a:bodyPr/>
          <a:lstStyle/>
          <a:p>
            <a:fld id="{0E43FA62-AF6C-4CF0-A8B0-889047E9DAED}" type="datetimeFigureOut">
              <a:rPr lang="en-IN" smtClean="0"/>
              <a:pPr/>
              <a:t>14-05-2020</a:t>
            </a:fld>
            <a:endParaRPr lang="en-IN"/>
          </a:p>
        </p:txBody>
      </p:sp>
      <p:sp>
        <p:nvSpPr>
          <p:cNvPr id="1048650" name="Footer Placeholder 4"/>
          <p:cNvSpPr>
            <a:spLocks noGrp="1"/>
          </p:cNvSpPr>
          <p:nvPr>
            <p:ph type="ftr" sz="quarter" idx="11"/>
          </p:nvPr>
        </p:nvSpPr>
        <p:spPr/>
        <p:txBody>
          <a:bodyPr/>
          <a:lstStyle/>
          <a:p>
            <a:endParaRPr lang="en-IN"/>
          </a:p>
        </p:txBody>
      </p:sp>
      <p:sp>
        <p:nvSpPr>
          <p:cNvPr id="1048651" name="Slide Number Placeholder 5"/>
          <p:cNvSpPr>
            <a:spLocks noGrp="1"/>
          </p:cNvSpPr>
          <p:nvPr>
            <p:ph type="sldNum" sz="quarter" idx="12"/>
          </p:nvPr>
        </p:nvSpPr>
        <p:spPr/>
        <p:txBody>
          <a:bodyPr/>
          <a:lstStyle/>
          <a:p>
            <a:fld id="{2FE7FAC7-6AFD-47F0-852D-EC03998582A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2097175" name="Picture 7"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82" name="Title 1"/>
          <p:cNvSpPr>
            <a:spLocks noGrp="1"/>
          </p:cNvSpPr>
          <p:nvPr>
            <p:ph type="title"/>
          </p:nvPr>
        </p:nvSpPr>
        <p:spPr/>
        <p:txBody>
          <a:bodyPr/>
          <a:lstStyle/>
          <a:p>
            <a:r>
              <a:rPr lang="en-US"/>
              <a:t>Click to edit Master title style</a:t>
            </a:r>
            <a:endParaRPr lang="en-US" dirty="0"/>
          </a:p>
        </p:txBody>
      </p:sp>
      <p:sp>
        <p:nvSpPr>
          <p:cNvPr id="104868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5" name="Date Placeholder 4"/>
          <p:cNvSpPr>
            <a:spLocks noGrp="1"/>
          </p:cNvSpPr>
          <p:nvPr>
            <p:ph type="dt" sz="half" idx="10"/>
          </p:nvPr>
        </p:nvSpPr>
        <p:spPr/>
        <p:txBody>
          <a:bodyPr/>
          <a:lstStyle/>
          <a:p>
            <a:fld id="{0E43FA62-AF6C-4CF0-A8B0-889047E9DAED}" type="datetimeFigureOut">
              <a:rPr lang="en-IN" smtClean="0"/>
              <a:pPr/>
              <a:t>14-05-2020</a:t>
            </a:fld>
            <a:endParaRPr lang="en-IN"/>
          </a:p>
        </p:txBody>
      </p:sp>
      <p:sp>
        <p:nvSpPr>
          <p:cNvPr id="1048686" name="Footer Placeholder 5"/>
          <p:cNvSpPr>
            <a:spLocks noGrp="1"/>
          </p:cNvSpPr>
          <p:nvPr>
            <p:ph type="ftr" sz="quarter" idx="11"/>
          </p:nvPr>
        </p:nvSpPr>
        <p:spPr/>
        <p:txBody>
          <a:bodyPr/>
          <a:lstStyle/>
          <a:p>
            <a:endParaRPr lang="en-IN"/>
          </a:p>
        </p:txBody>
      </p:sp>
      <p:sp>
        <p:nvSpPr>
          <p:cNvPr id="1048687" name="Slide Number Placeholder 6"/>
          <p:cNvSpPr>
            <a:spLocks noGrp="1"/>
          </p:cNvSpPr>
          <p:nvPr>
            <p:ph type="sldNum" sz="quarter" idx="12"/>
          </p:nvPr>
        </p:nvSpPr>
        <p:spPr/>
        <p:txBody>
          <a:bodyPr/>
          <a:lstStyle/>
          <a:p>
            <a:fld id="{2FE7FAC7-6AFD-47F0-852D-EC03998582A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2" name="Title 1"/>
          <p:cNvSpPr>
            <a:spLocks noGrp="1"/>
          </p:cNvSpPr>
          <p:nvPr>
            <p:ph type="title"/>
          </p:nvPr>
        </p:nvSpPr>
        <p:spPr/>
        <p:txBody>
          <a:bodyPr/>
          <a:lstStyle/>
          <a:p>
            <a:r>
              <a:rPr lang="en-US"/>
              <a:t>Click to edit Master title style</a:t>
            </a:r>
            <a:endParaRPr lang="en-US" dirty="0"/>
          </a:p>
        </p:txBody>
      </p:sp>
      <p:sp>
        <p:nvSpPr>
          <p:cNvPr id="104865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7" name="Date Placeholder 6"/>
          <p:cNvSpPr>
            <a:spLocks noGrp="1"/>
          </p:cNvSpPr>
          <p:nvPr>
            <p:ph type="dt" sz="half" idx="10"/>
          </p:nvPr>
        </p:nvSpPr>
        <p:spPr/>
        <p:txBody>
          <a:bodyPr/>
          <a:lstStyle/>
          <a:p>
            <a:fld id="{0E43FA62-AF6C-4CF0-A8B0-889047E9DAED}" type="datetimeFigureOut">
              <a:rPr lang="en-IN" smtClean="0"/>
              <a:pPr/>
              <a:t>14-05-2020</a:t>
            </a:fld>
            <a:endParaRPr lang="en-IN"/>
          </a:p>
        </p:txBody>
      </p:sp>
      <p:sp>
        <p:nvSpPr>
          <p:cNvPr id="1048658" name="Footer Placeholder 7"/>
          <p:cNvSpPr>
            <a:spLocks noGrp="1"/>
          </p:cNvSpPr>
          <p:nvPr>
            <p:ph type="ftr" sz="quarter" idx="11"/>
          </p:nvPr>
        </p:nvSpPr>
        <p:spPr/>
        <p:txBody>
          <a:bodyPr/>
          <a:lstStyle/>
          <a:p>
            <a:endParaRPr lang="en-IN"/>
          </a:p>
        </p:txBody>
      </p:sp>
      <p:sp>
        <p:nvSpPr>
          <p:cNvPr id="1048659" name="Slide Number Placeholder 8"/>
          <p:cNvSpPr>
            <a:spLocks noGrp="1"/>
          </p:cNvSpPr>
          <p:nvPr>
            <p:ph type="sldNum" sz="quarter" idx="12"/>
          </p:nvPr>
        </p:nvSpPr>
        <p:spPr/>
        <p:txBody>
          <a:bodyPr/>
          <a:lstStyle/>
          <a:p>
            <a:fld id="{2FE7FAC7-6AFD-47F0-852D-EC03998582A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2097165" name="Picture 5"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21" name="Title 1"/>
          <p:cNvSpPr>
            <a:spLocks noGrp="1"/>
          </p:cNvSpPr>
          <p:nvPr>
            <p:ph type="title"/>
          </p:nvPr>
        </p:nvSpPr>
        <p:spPr/>
        <p:txBody>
          <a:bodyPr/>
          <a:lstStyle/>
          <a:p>
            <a:r>
              <a:rPr lang="en-US"/>
              <a:t>Click to edit Master title style</a:t>
            </a:r>
            <a:endParaRPr lang="en-US" dirty="0"/>
          </a:p>
        </p:txBody>
      </p:sp>
      <p:sp>
        <p:nvSpPr>
          <p:cNvPr id="1048622" name="Date Placeholder 2"/>
          <p:cNvSpPr>
            <a:spLocks noGrp="1"/>
          </p:cNvSpPr>
          <p:nvPr>
            <p:ph type="dt" sz="half" idx="10"/>
          </p:nvPr>
        </p:nvSpPr>
        <p:spPr/>
        <p:txBody>
          <a:bodyPr/>
          <a:lstStyle/>
          <a:p>
            <a:fld id="{0E43FA62-AF6C-4CF0-A8B0-889047E9DAED}" type="datetimeFigureOut">
              <a:rPr lang="en-IN" smtClean="0"/>
              <a:pPr/>
              <a:t>14-05-2020</a:t>
            </a:fld>
            <a:endParaRPr lang="en-IN"/>
          </a:p>
        </p:txBody>
      </p:sp>
      <p:sp>
        <p:nvSpPr>
          <p:cNvPr id="1048623" name="Footer Placeholder 3"/>
          <p:cNvSpPr>
            <a:spLocks noGrp="1"/>
          </p:cNvSpPr>
          <p:nvPr>
            <p:ph type="ftr" sz="quarter" idx="11"/>
          </p:nvPr>
        </p:nvSpPr>
        <p:spPr/>
        <p:txBody>
          <a:bodyPr/>
          <a:lstStyle/>
          <a:p>
            <a:endParaRPr lang="en-IN"/>
          </a:p>
        </p:txBody>
      </p:sp>
      <p:sp>
        <p:nvSpPr>
          <p:cNvPr id="1048624" name="Slide Number Placeholder 4"/>
          <p:cNvSpPr>
            <a:spLocks noGrp="1"/>
          </p:cNvSpPr>
          <p:nvPr>
            <p:ph type="sldNum" sz="quarter" idx="12"/>
          </p:nvPr>
        </p:nvSpPr>
        <p:spPr/>
        <p:txBody>
          <a:bodyPr/>
          <a:lstStyle/>
          <a:p>
            <a:fld id="{2FE7FAC7-6AFD-47F0-852D-EC03998582A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097171" name="Picture 4"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60" name="Date Placeholder 1"/>
          <p:cNvSpPr>
            <a:spLocks noGrp="1"/>
          </p:cNvSpPr>
          <p:nvPr>
            <p:ph type="dt" sz="half" idx="10"/>
          </p:nvPr>
        </p:nvSpPr>
        <p:spPr/>
        <p:txBody>
          <a:bodyPr/>
          <a:lstStyle/>
          <a:p>
            <a:fld id="{0E43FA62-AF6C-4CF0-A8B0-889047E9DAED}" type="datetimeFigureOut">
              <a:rPr lang="en-IN" smtClean="0"/>
              <a:pPr/>
              <a:t>14-05-2020</a:t>
            </a:fld>
            <a:endParaRPr lang="en-IN"/>
          </a:p>
        </p:txBody>
      </p:sp>
      <p:sp>
        <p:nvSpPr>
          <p:cNvPr id="1048661" name="Footer Placeholder 2"/>
          <p:cNvSpPr>
            <a:spLocks noGrp="1"/>
          </p:cNvSpPr>
          <p:nvPr>
            <p:ph type="ftr" sz="quarter" idx="11"/>
          </p:nvPr>
        </p:nvSpPr>
        <p:spPr/>
        <p:txBody>
          <a:bodyPr/>
          <a:lstStyle/>
          <a:p>
            <a:endParaRPr lang="en-IN"/>
          </a:p>
        </p:txBody>
      </p:sp>
      <p:sp>
        <p:nvSpPr>
          <p:cNvPr id="1048662" name="Slide Number Placeholder 3"/>
          <p:cNvSpPr>
            <a:spLocks noGrp="1"/>
          </p:cNvSpPr>
          <p:nvPr>
            <p:ph type="sldNum" sz="quarter" idx="12"/>
          </p:nvPr>
        </p:nvSpPr>
        <p:spPr/>
        <p:txBody>
          <a:bodyPr/>
          <a:lstStyle/>
          <a:p>
            <a:fld id="{2FE7FAC7-6AFD-47F0-852D-EC03998582A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2097177" name="Picture 7"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96"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1048697"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8"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99" name="Date Placeholder 4"/>
          <p:cNvSpPr>
            <a:spLocks noGrp="1"/>
          </p:cNvSpPr>
          <p:nvPr>
            <p:ph type="dt" sz="half" idx="10"/>
          </p:nvPr>
        </p:nvSpPr>
        <p:spPr/>
        <p:txBody>
          <a:bodyPr/>
          <a:lstStyle/>
          <a:p>
            <a:fld id="{0E43FA62-AF6C-4CF0-A8B0-889047E9DAED}" type="datetimeFigureOut">
              <a:rPr lang="en-IN" smtClean="0"/>
              <a:pPr/>
              <a:t>14-05-2020</a:t>
            </a:fld>
            <a:endParaRPr lang="en-IN"/>
          </a:p>
        </p:txBody>
      </p:sp>
      <p:sp>
        <p:nvSpPr>
          <p:cNvPr id="1048700" name="Footer Placeholder 5"/>
          <p:cNvSpPr>
            <a:spLocks noGrp="1"/>
          </p:cNvSpPr>
          <p:nvPr>
            <p:ph type="ftr" sz="quarter" idx="11"/>
          </p:nvPr>
        </p:nvSpPr>
        <p:spPr/>
        <p:txBody>
          <a:bodyPr/>
          <a:lstStyle/>
          <a:p>
            <a:endParaRPr lang="en-IN"/>
          </a:p>
        </p:txBody>
      </p:sp>
      <p:sp>
        <p:nvSpPr>
          <p:cNvPr id="1048701" name="Slide Number Placeholder 6"/>
          <p:cNvSpPr>
            <a:spLocks noGrp="1"/>
          </p:cNvSpPr>
          <p:nvPr>
            <p:ph type="sldNum" sz="quarter" idx="12"/>
          </p:nvPr>
        </p:nvSpPr>
        <p:spPr/>
        <p:txBody>
          <a:bodyPr/>
          <a:lstStyle/>
          <a:p>
            <a:fld id="{2FE7FAC7-6AFD-47F0-852D-EC03998582A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097168" name="Picture 7"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35"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048636"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37"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8" name="Date Placeholder 4"/>
          <p:cNvSpPr>
            <a:spLocks noGrp="1"/>
          </p:cNvSpPr>
          <p:nvPr>
            <p:ph type="dt" sz="half" idx="10"/>
          </p:nvPr>
        </p:nvSpPr>
        <p:spPr/>
        <p:txBody>
          <a:bodyPr/>
          <a:lstStyle/>
          <a:p>
            <a:fld id="{0E43FA62-AF6C-4CF0-A8B0-889047E9DAED}" type="datetimeFigureOut">
              <a:rPr lang="en-IN" smtClean="0"/>
              <a:pPr/>
              <a:t>14-05-2020</a:t>
            </a:fld>
            <a:endParaRPr lang="en-IN"/>
          </a:p>
        </p:txBody>
      </p:sp>
      <p:sp>
        <p:nvSpPr>
          <p:cNvPr id="1048639" name="Footer Placeholder 5"/>
          <p:cNvSpPr>
            <a:spLocks noGrp="1"/>
          </p:cNvSpPr>
          <p:nvPr>
            <p:ph type="ftr" sz="quarter" idx="11"/>
          </p:nvPr>
        </p:nvSpPr>
        <p:spPr/>
        <p:txBody>
          <a:bodyPr/>
          <a:lstStyle/>
          <a:p>
            <a:endParaRPr lang="en-IN"/>
          </a:p>
        </p:txBody>
      </p:sp>
      <p:sp>
        <p:nvSpPr>
          <p:cNvPr id="1048640" name="Slide Number Placeholder 6"/>
          <p:cNvSpPr>
            <a:spLocks noGrp="1"/>
          </p:cNvSpPr>
          <p:nvPr>
            <p:ph type="sldNum" sz="quarter" idx="12"/>
          </p:nvPr>
        </p:nvSpPr>
        <p:spPr/>
        <p:txBody>
          <a:bodyPr/>
          <a:lstStyle/>
          <a:p>
            <a:fld id="{2FE7FAC7-6AFD-47F0-852D-EC03998582A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1048577"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E43FA62-AF6C-4CF0-A8B0-889047E9DAED}" type="datetimeFigureOut">
              <a:rPr lang="en-IN" smtClean="0"/>
              <a:pPr/>
              <a:t>14-05-2020</a:t>
            </a:fld>
            <a:endParaRPr lang="en-IN"/>
          </a:p>
        </p:txBody>
      </p:sp>
      <p:sp>
        <p:nvSpPr>
          <p:cNvPr id="1048579"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1048580"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FE7FAC7-6AFD-47F0-852D-EC03998582A8}"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ctrTitle"/>
          </p:nvPr>
        </p:nvSpPr>
        <p:spPr/>
        <p:txBody>
          <a:bodyPr>
            <a:noAutofit/>
          </a:bodyPr>
          <a:lstStyle/>
          <a:p>
            <a:r>
              <a:rPr lang="en-IN" sz="3600" b="1" dirty="0"/>
              <a:t>Exploring Trajectory Prediction through Deep Learning Methods</a:t>
            </a:r>
            <a:r>
              <a:rPr lang="en-US" sz="3600" b="1" dirty="0"/>
              <a:t/>
            </a:r>
            <a:br>
              <a:rPr lang="en-US" sz="3600" b="1" dirty="0"/>
            </a:br>
            <a:endParaRPr lang="en-IN" sz="3600" dirty="0"/>
          </a:p>
        </p:txBody>
      </p:sp>
      <p:sp>
        <p:nvSpPr>
          <p:cNvPr id="1048597" name="Subtitle 2"/>
          <p:cNvSpPr>
            <a:spLocks noGrp="1"/>
          </p:cNvSpPr>
          <p:nvPr>
            <p:ph type="subTitle" idx="1"/>
          </p:nvPr>
        </p:nvSpPr>
        <p:spPr/>
        <p:txBody>
          <a:bodyPr>
            <a:normAutofit/>
          </a:bodyPr>
          <a:lstStyle/>
          <a:p>
            <a:r>
              <a:rPr lang="en-US" sz="2400" dirty="0"/>
              <a:t>Batch: </a:t>
            </a:r>
            <a:r>
              <a:rPr lang="en-IN" sz="2400" dirty="0"/>
              <a:t>CSEMPBNUM_L16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3" name="Title 1048712"/>
          <p:cNvSpPr>
            <a:spLocks noGrp="1"/>
          </p:cNvSpPr>
          <p:nvPr>
            <p:ph type="title"/>
          </p:nvPr>
        </p:nvSpPr>
        <p:spPr>
          <a:xfrm>
            <a:off x="676470" y="334348"/>
            <a:ext cx="10131425" cy="1456267"/>
          </a:xfrm>
        </p:spPr>
        <p:txBody>
          <a:bodyPr/>
          <a:lstStyle/>
          <a:p>
            <a:r>
              <a:rPr lang="en-US" dirty="0"/>
              <a:t>Literature survey </a:t>
            </a:r>
            <a:endParaRPr lang="en-IN" dirty="0"/>
          </a:p>
        </p:txBody>
      </p:sp>
      <p:sp>
        <p:nvSpPr>
          <p:cNvPr id="1048714" name="Content Placeholder 1048713"/>
          <p:cNvSpPr>
            <a:spLocks noGrp="1"/>
          </p:cNvSpPr>
          <p:nvPr>
            <p:ph idx="1"/>
          </p:nvPr>
        </p:nvSpPr>
        <p:spPr>
          <a:xfrm>
            <a:off x="499189" y="2001416"/>
            <a:ext cx="10131425" cy="4195667"/>
          </a:xfrm>
        </p:spPr>
        <p:txBody>
          <a:bodyPr>
            <a:normAutofit fontScale="92500" lnSpcReduction="20000"/>
          </a:bodyPr>
          <a:lstStyle/>
          <a:p>
            <a:pPr algn="just"/>
            <a:r>
              <a:rPr lang="en-IN" dirty="0"/>
              <a:t>Trajectory prediction is a very demanding process for many fields of work, these include travel companies, geographic companies, department of police etc. our work is based of the paper “Exploring Trajectory Predictions using Machine Learning Methods”, published by </a:t>
            </a:r>
            <a:r>
              <a:rPr lang="en-IN" dirty="0" err="1"/>
              <a:t>Chujie</a:t>
            </a:r>
            <a:r>
              <a:rPr lang="en-IN" dirty="0"/>
              <a:t> Wang, Lin Ma, </a:t>
            </a:r>
            <a:r>
              <a:rPr lang="en-IN" dirty="0" err="1"/>
              <a:t>Rongpeng</a:t>
            </a:r>
            <a:r>
              <a:rPr lang="en-IN" dirty="0"/>
              <a:t> Li, Tariq S. </a:t>
            </a:r>
            <a:r>
              <a:rPr lang="en-IN" dirty="0" err="1"/>
              <a:t>Durrani</a:t>
            </a:r>
            <a:r>
              <a:rPr lang="en-IN" dirty="0"/>
              <a:t>, and </a:t>
            </a:r>
            <a:r>
              <a:rPr lang="en-IN" dirty="0" err="1"/>
              <a:t>Honggang</a:t>
            </a:r>
            <a:r>
              <a:rPr lang="en-IN" dirty="0"/>
              <a:t> Zhang. The authors of the base paper have utilized simpler methods such as Linear regression and Support Vector Regression. Although researchers have proposed many mobility prediction methods, such as frequent patterns mining, Markov-based models and other machine learning methods, most of these methods are dedicated to discrete location prediction, which is actually a multi-classiﬁcation problem, and not suitable for predicting trajectories with ﬁxed sampling time intervals.</a:t>
            </a:r>
          </a:p>
          <a:p>
            <a:pPr algn="just"/>
            <a:r>
              <a:rPr lang="en-IN" dirty="0"/>
              <a:t>With the advances in deep learning, more optimal methods have come into light which provide better results and cover up discrepancies from the other simpler algorithms. Within the framework of deep learning, the Recurrent Neural Network (RNN) has proved its superiority in various time series problems not only in natural language processing ﬁeld (i.e. machine translation, speech recognition) but also some other ﬁelds (i.e. trafﬁc prediction, precipitation prediction). Therefore, as the improved versions of typical RNN, Long-Term Short-Term Memory (LSTM) and Extreme Learning Machine (ELM) which are promising algorithms for the trajectory prediction problem. However, the proposed method is speciﬁcally designed for the highway scenario and requires complex external features, including position and velocity of surrounding vehicles, which restricts its general applicability.</a:t>
            </a:r>
          </a:p>
          <a:p>
            <a:pPr algn="just"/>
            <a:endParaRPr lang="en-IN" dirty="0"/>
          </a:p>
          <a:p>
            <a:pPr algn="just"/>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5" name="Title 1048754"/>
          <p:cNvSpPr>
            <a:spLocks noGrp="1"/>
          </p:cNvSpPr>
          <p:nvPr>
            <p:ph type="title"/>
          </p:nvPr>
        </p:nvSpPr>
        <p:spPr/>
        <p:txBody>
          <a:bodyPr/>
          <a:lstStyle/>
          <a:p>
            <a:r>
              <a:rPr lang="en-US"/>
              <a:t>Literature survey</a:t>
            </a:r>
            <a:endParaRPr lang="en-IN"/>
          </a:p>
        </p:txBody>
      </p:sp>
      <p:sp>
        <p:nvSpPr>
          <p:cNvPr id="1048756" name="Content Placeholder 1048755"/>
          <p:cNvSpPr>
            <a:spLocks noGrp="1"/>
          </p:cNvSpPr>
          <p:nvPr>
            <p:ph idx="1"/>
          </p:nvPr>
        </p:nvSpPr>
        <p:spPr/>
        <p:txBody>
          <a:bodyPr>
            <a:normAutofit fontScale="88889" lnSpcReduction="20000"/>
          </a:bodyPr>
          <a:lstStyle/>
          <a:p>
            <a:pPr algn="just"/>
            <a:r>
              <a:rPr lang="en-IN" dirty="0"/>
              <a:t>Within the framework of deep learning, the work in applies LSTM to trajectory prediction for vehicles on highway. However, the proposed method is speciﬁcally designed for the highway scenario and requires complex external features, including position and velocity of surrounding vehicles, which restricts its general applicability. </a:t>
            </a:r>
            <a:r>
              <a:rPr lang="en-IN" dirty="0" err="1"/>
              <a:t>Alahi</a:t>
            </a:r>
            <a:r>
              <a:rPr lang="en-IN" dirty="0"/>
              <a:t> el al. proposed a social LSTM network for pedestrian trajectory prediction. However, it can only predict human trajectories through static images under a speciﬁc small range scene such as hotels and intersections. Feng et al. proposed a Deep Move model which combines the GRU network with the attention mechanism to predict future discrete locations from long-range and sparse trajectories. However, its prediction accuracy can only reach 59.3% in cellular network scenarios since it is difﬁcult to capture the trend of user movements in each cell from trajectories composed of discrete cells. We establish a Seq2Seq framework based on the LSTM encoder-decoder architecture to capture the temporal association within the trajectory like speed or direction. All trajectories in the speciﬁc area are utilized for the network to acquire the shared short-term mobility patterns caused by geographical constraints. Multi-user multi-step prediction promises to bring lots of signiﬁcant merits. Firstly, it allows for more practical </a:t>
            </a:r>
            <a:r>
              <a:rPr lang="en-IN" dirty="0" err="1"/>
              <a:t>nearreal</a:t>
            </a:r>
            <a:r>
              <a:rPr lang="en-IN" dirty="0"/>
              <a:t>-time resource pre-allocation. But it has to deal with the annoying error-accumulation effect. Secondly, the generalization ability of the prediction model across users also makes it feasible to quickly perform trajectory prediction for any user. Thirdly, the computation overhead of training a model for each user separately can be signiﬁcantly reduced. Therefore, we consider the real-world user movement scenario and propose a multi-user multi-step trajectory prediction framework.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7" name="Title 1048756"/>
          <p:cNvSpPr>
            <a:spLocks noGrp="1"/>
          </p:cNvSpPr>
          <p:nvPr>
            <p:ph type="title"/>
          </p:nvPr>
        </p:nvSpPr>
        <p:spPr/>
        <p:txBody>
          <a:bodyPr/>
          <a:lstStyle/>
          <a:p>
            <a:r>
              <a:rPr lang="en-US"/>
              <a:t>Literature survery</a:t>
            </a:r>
            <a:endParaRPr lang="en-IN"/>
          </a:p>
        </p:txBody>
      </p:sp>
      <p:sp>
        <p:nvSpPr>
          <p:cNvPr id="1048758" name="Content Placeholder 1048757"/>
          <p:cNvSpPr>
            <a:spLocks noGrp="1"/>
          </p:cNvSpPr>
          <p:nvPr>
            <p:ph idx="1"/>
          </p:nvPr>
        </p:nvSpPr>
        <p:spPr/>
        <p:txBody>
          <a:bodyPr/>
          <a:lstStyle/>
          <a:p>
            <a:pPr algn="just"/>
            <a:r>
              <a:rPr lang="en-IN" dirty="0"/>
              <a:t>Extreme learning machine (ELM) is a new learning algorithm for the single hidden layer feed-forward neural networks. They are feed-forward neural networks for classification, regression, clustering, sparse approximation, compression and feature learning with a single layer or multiple layers of hidden nodes, where the parameters of hidden nodes (not just the weights connecting inputs to hidden nodes) need not be tuned. These hidden nodes can be randomly assigned and never updated (i.e. they are random projection but with nonlinear transforms), or can be inherited from their ancestors without being changed. In most cases, the output weights of hidden nodes are usually learned in a single step, which essentially amounts to learning a linear model. Compared with the conventional neural network learning algorithm it overcomes the slow training speed and over-fitting problems and ELM is based on empirical risk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9" name="Title 1048748"/>
          <p:cNvSpPr>
            <a:spLocks noGrp="1"/>
          </p:cNvSpPr>
          <p:nvPr>
            <p:ph type="title"/>
          </p:nvPr>
        </p:nvSpPr>
        <p:spPr/>
        <p:txBody>
          <a:bodyPr/>
          <a:lstStyle/>
          <a:p>
            <a:r>
              <a:rPr lang="en-US"/>
              <a:t>Software requirements  </a:t>
            </a:r>
            <a:endParaRPr lang="en-IN"/>
          </a:p>
        </p:txBody>
      </p:sp>
      <p:sp>
        <p:nvSpPr>
          <p:cNvPr id="1048750" name="Content Placeholder 1048749"/>
          <p:cNvSpPr>
            <a:spLocks noGrp="1"/>
          </p:cNvSpPr>
          <p:nvPr>
            <p:ph idx="1"/>
          </p:nvPr>
        </p:nvSpPr>
        <p:spPr/>
        <p:txBody>
          <a:bodyPr>
            <a:normAutofit lnSpcReduction="10000"/>
          </a:bodyPr>
          <a:lstStyle/>
          <a:p>
            <a:r>
              <a:rPr lang="en-IN"/>
              <a:t>HOSTING ENVIRONMENT</a:t>
            </a:r>
            <a:r>
              <a:rPr lang="en-US"/>
              <a:t> :</a:t>
            </a:r>
            <a:endParaRPr lang="en-IN"/>
          </a:p>
          <a:p>
            <a:r>
              <a:rPr lang="en-IN"/>
              <a:t>Operating System: Windows 7 or later, Mac OS 10.9 or later or modern Linux</a:t>
            </a:r>
          </a:p>
          <a:p>
            <a:r>
              <a:rPr lang="en-IN"/>
              <a:t>Support Software: Visual Studio Code, v7 or higher, Node Js v8 or higher, Oracle 10g Express Edition, Anaconda </a:t>
            </a:r>
          </a:p>
          <a:p>
            <a:r>
              <a:rPr lang="en-IN"/>
              <a:t>Browser: Google Chrome v70 or higher.</a:t>
            </a:r>
          </a:p>
          <a:p>
            <a:endParaRPr lang="en-IN"/>
          </a:p>
          <a:p>
            <a:r>
              <a:rPr lang="en-IN"/>
              <a:t>DEPLOYING ENVIRONMENT</a:t>
            </a:r>
            <a:r>
              <a:rPr lang="en-US"/>
              <a:t> :</a:t>
            </a:r>
            <a:endParaRPr lang="en-IN"/>
          </a:p>
          <a:p>
            <a:r>
              <a:rPr lang="en-IN"/>
              <a:t>Operating System: Windows XP or later, Mac OS 7.0 or later or modern Linux, Anaconda, Jupyter Notebook</a:t>
            </a:r>
          </a:p>
          <a:p>
            <a:r>
              <a:rPr lang="en-IN"/>
              <a:t>Recommended Browser: Google Chrome (Across All Platforms)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a:xfrm>
            <a:off x="744280" y="115186"/>
            <a:ext cx="10131425" cy="1456267"/>
          </a:xfrm>
        </p:spPr>
        <p:txBody>
          <a:bodyPr/>
          <a:lstStyle/>
          <a:p>
            <a:pPr algn="ctr"/>
            <a:r>
              <a:rPr lang="en-US" dirty="0"/>
              <a:t>HARDWARE REQUIREMENTS</a:t>
            </a:r>
            <a:endParaRPr lang="en-IN" dirty="0"/>
          </a:p>
        </p:txBody>
      </p:sp>
      <p:sp>
        <p:nvSpPr>
          <p:cNvPr id="1048612" name="Content Placeholder 2"/>
          <p:cNvSpPr>
            <a:spLocks noGrp="1"/>
          </p:cNvSpPr>
          <p:nvPr>
            <p:ph idx="1"/>
          </p:nvPr>
        </p:nvSpPr>
        <p:spPr>
          <a:xfrm>
            <a:off x="685801" y="1839039"/>
            <a:ext cx="10131425" cy="3649133"/>
          </a:xfrm>
        </p:spPr>
        <p:txBody>
          <a:bodyPr/>
          <a:lstStyle/>
          <a:p>
            <a:pPr marL="0" indent="0" algn="just">
              <a:buFontTx/>
              <a:buNone/>
            </a:pPr>
            <a:r>
              <a:rPr lang="en-US" sz="2000" b="1" dirty="0"/>
              <a:t>Operating System supported by</a:t>
            </a:r>
          </a:p>
          <a:p>
            <a:pPr algn="just"/>
            <a:r>
              <a:rPr lang="en-US" sz="2000" dirty="0"/>
              <a:t>1.  Windows 7</a:t>
            </a:r>
          </a:p>
          <a:p>
            <a:pPr algn="just"/>
            <a:r>
              <a:rPr lang="en-US" sz="2000" dirty="0"/>
              <a:t>2.  Windows  XP</a:t>
            </a:r>
          </a:p>
          <a:p>
            <a:pPr algn="just"/>
            <a:r>
              <a:rPr lang="en-US" sz="2000" dirty="0"/>
              <a:t>3 . Windows 8</a:t>
            </a:r>
          </a:p>
          <a:p>
            <a:pPr algn="just"/>
            <a:r>
              <a:rPr lang="en-US" sz="2000" dirty="0"/>
              <a:t>Processor – Pentium IV or higher</a:t>
            </a:r>
          </a:p>
          <a:p>
            <a:pPr algn="just"/>
            <a:r>
              <a:rPr lang="en-US" sz="2000" dirty="0"/>
              <a:t>RAM         -- 256 MB</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6" name="Title 1048735"/>
          <p:cNvSpPr>
            <a:spLocks noGrp="1"/>
          </p:cNvSpPr>
          <p:nvPr>
            <p:ph type="title"/>
          </p:nvPr>
        </p:nvSpPr>
        <p:spPr>
          <a:xfrm>
            <a:off x="2664994" y="289774"/>
            <a:ext cx="10131425" cy="1456267"/>
          </a:xfrm>
        </p:spPr>
        <p:txBody>
          <a:bodyPr/>
          <a:lstStyle/>
          <a:p>
            <a:r>
              <a:rPr lang="en-US"/>
              <a:t>Overview of technologies</a:t>
            </a:r>
            <a:endParaRPr lang="en-IN"/>
          </a:p>
        </p:txBody>
      </p:sp>
      <p:sp>
        <p:nvSpPr>
          <p:cNvPr id="4" name="Rectangle 3">
            <a:extLst>
              <a:ext uri="{FF2B5EF4-FFF2-40B4-BE49-F238E27FC236}">
                <a16:creationId xmlns:a16="http://schemas.microsoft.com/office/drawing/2014/main" xmlns="" id="{9613866A-C069-4B30-ADEB-989F3D92C06C}"/>
              </a:ext>
            </a:extLst>
          </p:cNvPr>
          <p:cNvSpPr/>
          <p:nvPr/>
        </p:nvSpPr>
        <p:spPr>
          <a:xfrm>
            <a:off x="1041918" y="1746041"/>
            <a:ext cx="9786258" cy="2308324"/>
          </a:xfrm>
          <a:prstGeom prst="rect">
            <a:avLst/>
          </a:prstGeom>
        </p:spPr>
        <p:txBody>
          <a:bodyPr wrap="square">
            <a:spAutoFit/>
          </a:bodyPr>
          <a:lstStyle/>
          <a:p>
            <a:pPr algn="just"/>
            <a:r>
              <a:rPr lang="en-IN" dirty="0"/>
              <a:t>Anaconda Command Prompt is a library for prompting input on the command line for Python 3.3+. It is pure Python code with no dependencies. Anaconda command prompt is just like command prompt, but it makes sure that you are able to use anaconda and conda commands from the prompt, without having to change directories or your path. When you start Anaconda command prompt, you'll notice that it adds/("prepends") a bunch of locations to your PATH. These locations contain commands and scripts that you can run. So as long as you're in the Anaconda command prompt, you know you can use these commands. </a:t>
            </a:r>
          </a:p>
          <a:p>
            <a:pPr algn="just"/>
            <a:r>
              <a:rPr lang="en-IN" dirty="0"/>
              <a:t>Here are some libraries we utilized:</a:t>
            </a:r>
          </a:p>
        </p:txBody>
      </p:sp>
      <p:graphicFrame>
        <p:nvGraphicFramePr>
          <p:cNvPr id="2" name="Diagram 1">
            <a:extLst>
              <a:ext uri="{FF2B5EF4-FFF2-40B4-BE49-F238E27FC236}">
                <a16:creationId xmlns:a16="http://schemas.microsoft.com/office/drawing/2014/main" xmlns="" id="{4748BD49-5763-44A4-96F8-7AB5D132D598}"/>
              </a:ext>
            </a:extLst>
          </p:cNvPr>
          <p:cNvGraphicFramePr/>
          <p:nvPr>
            <p:extLst>
              <p:ext uri="{D42A27DB-BD31-4B8C-83A1-F6EECF244321}">
                <p14:modId xmlns:p14="http://schemas.microsoft.com/office/powerpoint/2010/main" xmlns="" val="1070993557"/>
              </p:ext>
            </p:extLst>
          </p:nvPr>
        </p:nvGraphicFramePr>
        <p:xfrm>
          <a:off x="3456248" y="908088"/>
          <a:ext cx="8128000" cy="1835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xmlns="" id="{6A10F6FC-85C5-4BDF-BD7A-161007B1754E}"/>
              </a:ext>
            </a:extLst>
          </p:cNvPr>
          <p:cNvSpPr/>
          <p:nvPr/>
        </p:nvSpPr>
        <p:spPr>
          <a:xfrm>
            <a:off x="1158240" y="4292663"/>
            <a:ext cx="9669936" cy="1754326"/>
          </a:xfrm>
          <a:prstGeom prst="rect">
            <a:avLst/>
          </a:prstGeom>
        </p:spPr>
        <p:txBody>
          <a:bodyPr wrap="square">
            <a:spAutoFit/>
          </a:bodyPr>
          <a:lstStyle/>
          <a:p>
            <a:r>
              <a:rPr lang="en-US" dirty="0"/>
              <a:t>1. Pandas</a:t>
            </a:r>
          </a:p>
          <a:p>
            <a:pPr algn="just"/>
            <a:r>
              <a:rPr lang="en-US" dirty="0"/>
              <a:t>	In computer programming, pandas is a software library written for the Python programming language for data manipulation and analysis. In particular, it offers data structures and operations for manipulating numerical tables and time series. It is free software released under the three-clause BSD license. The name is derived from the term "panel data", an econometrics term for data sets that include observations over multiple time periods for the same individuals.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758FB3B-F562-4AD1-844C-AAD888BFECF4}"/>
              </a:ext>
            </a:extLst>
          </p:cNvPr>
          <p:cNvSpPr/>
          <p:nvPr/>
        </p:nvSpPr>
        <p:spPr>
          <a:xfrm>
            <a:off x="622040" y="446068"/>
            <a:ext cx="10966580" cy="3970318"/>
          </a:xfrm>
          <a:prstGeom prst="rect">
            <a:avLst/>
          </a:prstGeom>
        </p:spPr>
        <p:txBody>
          <a:bodyPr wrap="square">
            <a:spAutoFit/>
          </a:bodyPr>
          <a:lstStyle/>
          <a:p>
            <a:pPr algn="just"/>
            <a:r>
              <a:rPr lang="en-IN" dirty="0"/>
              <a:t>2.  NUMPY  </a:t>
            </a:r>
          </a:p>
          <a:p>
            <a:pPr algn="just"/>
            <a:r>
              <a:rPr lang="en-IN" dirty="0"/>
              <a:t>NumPy is a library for the Python programming language, adding support for large, multidimensional arrays and matrices, along with a large collection of high-level mathematical functions to operate on these arrays. The ancestor of NumPy, Numeric, was originally created by Jim Hugunin with contributions from several other developers. In 2005, Travis Oliphant created NumPy by incorporating features of the competing Numarray into Numeric, with extensive modifications. NumPy is open-source software and has many contributors. </a:t>
            </a:r>
          </a:p>
          <a:p>
            <a:pPr algn="just"/>
            <a:r>
              <a:rPr lang="en-IN" dirty="0"/>
              <a:t>  </a:t>
            </a:r>
          </a:p>
          <a:p>
            <a:pPr algn="just"/>
            <a:r>
              <a:rPr lang="en-IN" dirty="0"/>
              <a:t>3. MATPLOTLIB </a:t>
            </a:r>
          </a:p>
          <a:p>
            <a:pPr algn="just"/>
            <a:r>
              <a:rPr lang="en-IN" dirty="0"/>
              <a:t>Matplotlib is a plotting library for the Python programming language and its numerical mathematics extension NumPy. It provides an object-oriented API for embedding plots into applications using general-purpose GUI toolkits like </a:t>
            </a:r>
            <a:r>
              <a:rPr lang="en-IN" dirty="0" err="1"/>
              <a:t>Tkinter</a:t>
            </a:r>
            <a:r>
              <a:rPr lang="en-IN" dirty="0"/>
              <a:t>, </a:t>
            </a:r>
            <a:r>
              <a:rPr lang="en-IN" dirty="0" err="1"/>
              <a:t>wxPython</a:t>
            </a:r>
            <a:r>
              <a:rPr lang="en-IN" dirty="0"/>
              <a:t>, Qt, or GTK+. There is also a procedural "</a:t>
            </a:r>
            <a:r>
              <a:rPr lang="en-IN" dirty="0" err="1"/>
              <a:t>pylab</a:t>
            </a:r>
            <a:r>
              <a:rPr lang="en-IN" dirty="0"/>
              <a:t>" interface based on a state machine (like OpenGL), designed to closely resemble that of MATLAB, though its use is discouraged. SciPy makes use of Matplotlib.  </a:t>
            </a:r>
          </a:p>
          <a:p>
            <a:pPr algn="just"/>
            <a:r>
              <a:rPr lang="en-IN" dirty="0"/>
              <a:t> </a:t>
            </a:r>
          </a:p>
        </p:txBody>
      </p:sp>
      <p:sp>
        <p:nvSpPr>
          <p:cNvPr id="5" name="Rectangle 4">
            <a:extLst>
              <a:ext uri="{FF2B5EF4-FFF2-40B4-BE49-F238E27FC236}">
                <a16:creationId xmlns:a16="http://schemas.microsoft.com/office/drawing/2014/main" xmlns="" id="{1707F7AA-1CA5-463B-AF3E-1C28F3D2A73E}"/>
              </a:ext>
            </a:extLst>
          </p:cNvPr>
          <p:cNvSpPr/>
          <p:nvPr/>
        </p:nvSpPr>
        <p:spPr>
          <a:xfrm>
            <a:off x="622039" y="4272677"/>
            <a:ext cx="10896601" cy="1754326"/>
          </a:xfrm>
          <a:prstGeom prst="rect">
            <a:avLst/>
          </a:prstGeom>
        </p:spPr>
        <p:txBody>
          <a:bodyPr wrap="square">
            <a:spAutoFit/>
          </a:bodyPr>
          <a:lstStyle/>
          <a:p>
            <a:pPr algn="just"/>
            <a:r>
              <a:rPr lang="en-IN" dirty="0"/>
              <a:t>4. SKLEARN </a:t>
            </a:r>
          </a:p>
          <a:p>
            <a:pPr algn="just"/>
            <a:r>
              <a:rPr lang="en-IN" dirty="0"/>
              <a:t> Scikit-learn (formerly </a:t>
            </a:r>
            <a:r>
              <a:rPr lang="en-IN" dirty="0" err="1"/>
              <a:t>scikits.learn</a:t>
            </a:r>
            <a:r>
              <a:rPr lang="en-IN" dirty="0"/>
              <a:t> and also known as </a:t>
            </a:r>
            <a:r>
              <a:rPr lang="en-IN" dirty="0" err="1"/>
              <a:t>sklearn</a:t>
            </a:r>
            <a:r>
              <a:rPr lang="en-IN" dirty="0"/>
              <a:t>) is a free software machine learning library for the Python programming language. It features various classification, regression and clustering algorithms including support vector machines, random forests, gradient boosting, k-means and DBSCAN, and is designed to interoperate with the Python numerical and scientific libraries NumPy and SciPy.  </a:t>
            </a:r>
          </a:p>
          <a:p>
            <a:pPr algn="just"/>
            <a:r>
              <a:rPr lang="en-IN" dirty="0"/>
              <a:t> </a:t>
            </a:r>
          </a:p>
        </p:txBody>
      </p:sp>
    </p:spTree>
    <p:extLst>
      <p:ext uri="{BB962C8B-B14F-4D97-AF65-F5344CB8AC3E}">
        <p14:creationId xmlns:p14="http://schemas.microsoft.com/office/powerpoint/2010/main" xmlns="" val="1028683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1" name="Title 1048750"/>
          <p:cNvSpPr>
            <a:spLocks noGrp="1"/>
          </p:cNvSpPr>
          <p:nvPr>
            <p:ph type="title"/>
          </p:nvPr>
        </p:nvSpPr>
        <p:spPr/>
        <p:txBody>
          <a:bodyPr/>
          <a:lstStyle/>
          <a:p>
            <a:r>
              <a:rPr lang="en-US"/>
              <a:t>Dataset </a:t>
            </a:r>
            <a:endParaRPr lang="en-IN"/>
          </a:p>
        </p:txBody>
      </p:sp>
      <p:sp>
        <p:nvSpPr>
          <p:cNvPr id="1048752" name="Content Placeholder 1048751"/>
          <p:cNvSpPr>
            <a:spLocks noGrp="1"/>
          </p:cNvSpPr>
          <p:nvPr>
            <p:ph idx="1"/>
          </p:nvPr>
        </p:nvSpPr>
        <p:spPr/>
        <p:txBody>
          <a:bodyPr/>
          <a:lstStyle/>
          <a:p>
            <a:pPr algn="just"/>
            <a:r>
              <a:rPr lang="en-IN" dirty="0"/>
              <a:t>In order to evaluate the performance of the mobility prediction framework, we adopt two types of datasets (i.e., a model-based dataset and a realistic dataset) for the reasons as follows. Given the strong randomness of user mobility, it is necessary to testify the performance of a proposed algorithm in a realistic environment. But considering that a realistic dataset is often collected in a user-voluntary manner, the dataset usually consists of user mobility trajectories lasting short duration and possessing irregular starting and ending time. Hence, we generate a model-based dataset from well-known models to assist in ﬁnding some intuitive guidance. </a:t>
            </a:r>
          </a:p>
          <a:p>
            <a:pPr algn="just"/>
            <a:r>
              <a:rPr lang="en-IN" dirty="0"/>
              <a:t>We utilize a large real-life GPS trajectory dataset from the </a:t>
            </a:r>
            <a:r>
              <a:rPr lang="en-IN" dirty="0" err="1"/>
              <a:t>Geolife</a:t>
            </a:r>
            <a:r>
              <a:rPr lang="en-IN" dirty="0"/>
              <a:t> project of Microsoft Research Asia. The dataset was collected by 182 users, containing 18,670 trajectories with various sampling rates. Each trajectory is represented by a series of time stamp points with latitude and longitude coordinates recorded by GPS-functioned phones. As an essential work for a large and messy raw dataset, we take the following </a:t>
            </a:r>
            <a:r>
              <a:rPr lang="en-IN" dirty="0" err="1"/>
              <a:t>preprocessing</a:t>
            </a:r>
            <a:r>
              <a:rPr lang="en-IN" dirty="0"/>
              <a:t> steps.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685801" y="0"/>
            <a:ext cx="10131425" cy="1456267"/>
          </a:xfrm>
        </p:spPr>
        <p:txBody>
          <a:bodyPr/>
          <a:lstStyle/>
          <a:p>
            <a:pPr algn="ctr"/>
            <a:r>
              <a:rPr lang="en-IN" b="1" dirty="0"/>
              <a:t>Modules</a:t>
            </a:r>
          </a:p>
        </p:txBody>
      </p:sp>
      <p:graphicFrame>
        <p:nvGraphicFramePr>
          <p:cNvPr id="5" name="Content Placeholder 4">
            <a:extLst>
              <a:ext uri="{FF2B5EF4-FFF2-40B4-BE49-F238E27FC236}">
                <a16:creationId xmlns:a16="http://schemas.microsoft.com/office/drawing/2014/main" xmlns="" id="{E6437485-59B0-4A0E-8CE4-858DEC20C0F5}"/>
              </a:ext>
            </a:extLst>
          </p:cNvPr>
          <p:cNvGraphicFramePr>
            <a:graphicFrameLocks noGrp="1"/>
          </p:cNvGraphicFramePr>
          <p:nvPr>
            <p:ph idx="1"/>
            <p:extLst>
              <p:ext uri="{D42A27DB-BD31-4B8C-83A1-F6EECF244321}">
                <p14:modId xmlns:p14="http://schemas.microsoft.com/office/powerpoint/2010/main" xmlns="" val="3004589299"/>
              </p:ext>
            </p:extLst>
          </p:nvPr>
        </p:nvGraphicFramePr>
        <p:xfrm>
          <a:off x="1030287" y="1508302"/>
          <a:ext cx="10131425" cy="41831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a:xfrm>
            <a:off x="685801" y="67340"/>
            <a:ext cx="10131425" cy="1456267"/>
          </a:xfrm>
        </p:spPr>
        <p:txBody>
          <a:bodyPr/>
          <a:lstStyle/>
          <a:p>
            <a:pPr algn="ctr"/>
            <a:r>
              <a:rPr lang="en-US" b="1" dirty="0"/>
              <a:t>UML Diagrams </a:t>
            </a:r>
            <a:endParaRPr lang="en-IN" b="1" dirty="0"/>
          </a:p>
        </p:txBody>
      </p:sp>
      <p:sp>
        <p:nvSpPr>
          <p:cNvPr id="1048614" name="Content Placeholder 2"/>
          <p:cNvSpPr>
            <a:spLocks noGrp="1"/>
          </p:cNvSpPr>
          <p:nvPr>
            <p:ph idx="1"/>
          </p:nvPr>
        </p:nvSpPr>
        <p:spPr>
          <a:xfrm>
            <a:off x="685801" y="1009009"/>
            <a:ext cx="10131425" cy="3649133"/>
          </a:xfrm>
        </p:spPr>
        <p:txBody>
          <a:bodyPr>
            <a:normAutofit/>
          </a:bodyPr>
          <a:lstStyle/>
          <a:p>
            <a:pPr algn="just"/>
            <a:r>
              <a:rPr lang="en-US" sz="2000" b="1" dirty="0">
                <a:latin typeface="Arial" panose="020B0604020202020204" pitchFamily="34" charset="0"/>
                <a:cs typeface="Arial" panose="020B0604020202020204" pitchFamily="34" charset="0"/>
              </a:rPr>
              <a:t>Use case Diagram:</a:t>
            </a:r>
          </a:p>
          <a:p>
            <a:pPr algn="just"/>
            <a:endParaRPr lang="en-US" sz="2000" b="1" dirty="0">
              <a:latin typeface="Arial" panose="020B0604020202020204" pitchFamily="34" charset="0"/>
              <a:cs typeface="Arial" panose="020B0604020202020204" pitchFamily="34" charset="0"/>
            </a:endParaRPr>
          </a:p>
          <a:p>
            <a:pPr algn="just"/>
            <a:endParaRPr lang="en-US" sz="2000" b="1" dirty="0">
              <a:latin typeface="Arial" panose="020B0604020202020204" pitchFamily="34" charset="0"/>
              <a:cs typeface="Arial" panose="020B0604020202020204" pitchFamily="34" charset="0"/>
            </a:endParaRPr>
          </a:p>
          <a:p>
            <a:pPr algn="just"/>
            <a:endParaRPr lang="en-US" sz="2000" b="1" dirty="0">
              <a:latin typeface="Arial" panose="020B0604020202020204" pitchFamily="34" charset="0"/>
              <a:cs typeface="Arial" panose="020B0604020202020204" pitchFamily="34" charset="0"/>
            </a:endParaRPr>
          </a:p>
          <a:p>
            <a:endParaRPr lang="en-IN" sz="2000" b="1" dirty="0"/>
          </a:p>
        </p:txBody>
      </p:sp>
      <p:pic>
        <p:nvPicPr>
          <p:cNvPr id="2097159" name="Picture 3"/>
          <p:cNvPicPr>
            <a:picLocks noChangeAspect="1"/>
          </p:cNvPicPr>
          <p:nvPr/>
        </p:nvPicPr>
        <p:blipFill>
          <a:blip r:embed="rId2"/>
          <a:stretch>
            <a:fillRect/>
          </a:stretch>
        </p:blipFill>
        <p:spPr>
          <a:xfrm>
            <a:off x="4161317" y="1724666"/>
            <a:ext cx="5829300" cy="41243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a:xfrm>
            <a:off x="426719" y="2763405"/>
            <a:ext cx="5730241" cy="1456267"/>
          </a:xfrm>
        </p:spPr>
        <p:txBody>
          <a:bodyPr/>
          <a:lstStyle/>
          <a:p>
            <a:pPr algn="ctr"/>
            <a:r>
              <a:rPr lang="en-US" b="1" dirty="0"/>
              <a:t>Contents</a:t>
            </a:r>
            <a:endParaRPr lang="en-IN" b="1" dirty="0"/>
          </a:p>
        </p:txBody>
      </p:sp>
      <p:sp>
        <p:nvSpPr>
          <p:cNvPr id="1048599" name="Content Placeholder 2"/>
          <p:cNvSpPr>
            <a:spLocks noGrp="1"/>
          </p:cNvSpPr>
          <p:nvPr>
            <p:ph idx="1"/>
          </p:nvPr>
        </p:nvSpPr>
        <p:spPr>
          <a:xfrm>
            <a:off x="5198226" y="493609"/>
            <a:ext cx="4278283" cy="5995860"/>
          </a:xfrm>
        </p:spPr>
        <p:txBody>
          <a:bodyPr>
            <a:normAutofit fontScale="94444"/>
          </a:bodyPr>
          <a:lstStyle/>
          <a:p>
            <a:pPr marL="457200" indent="-457200">
              <a:buFont typeface="+mj-lt"/>
              <a:buAutoNum type="arabicPeriod"/>
            </a:pPr>
            <a:r>
              <a:rPr lang="en-US" altLang="zh-CN" sz="2000" dirty="0"/>
              <a:t>ABSTRACT</a:t>
            </a:r>
          </a:p>
          <a:p>
            <a:pPr marL="457200" indent="-457200">
              <a:buFont typeface="+mj-lt"/>
              <a:buAutoNum type="arabicPeriod"/>
            </a:pPr>
            <a:r>
              <a:rPr lang="en-US" altLang="zh-CN" sz="2000" dirty="0" smtClean="0"/>
              <a:t>INTRODUCTION</a:t>
            </a:r>
            <a:endParaRPr lang="en-US" altLang="zh-CN" sz="2000" dirty="0"/>
          </a:p>
          <a:p>
            <a:pPr marL="457200" indent="-457200">
              <a:buFont typeface="+mj-lt"/>
              <a:buAutoNum type="arabicPeriod"/>
            </a:pPr>
            <a:r>
              <a:rPr lang="en-US" altLang="zh-CN" sz="2000" dirty="0"/>
              <a:t>EXISTING SYSTEM</a:t>
            </a:r>
          </a:p>
          <a:p>
            <a:pPr marL="457200" indent="-457200">
              <a:buFont typeface="+mj-lt"/>
              <a:buAutoNum type="arabicPeriod"/>
            </a:pPr>
            <a:r>
              <a:rPr lang="en-US" altLang="zh-CN" sz="2000" dirty="0"/>
              <a:t>PROPOSED </a:t>
            </a:r>
            <a:r>
              <a:rPr lang="en-US" altLang="zh-CN" sz="2000" dirty="0" smtClean="0"/>
              <a:t>SYSTEM</a:t>
            </a:r>
          </a:p>
          <a:p>
            <a:pPr marL="457200" indent="-457200">
              <a:buFont typeface="+mj-lt"/>
              <a:buAutoNum type="arabicPeriod"/>
            </a:pPr>
            <a:r>
              <a:rPr lang="en-US" altLang="zh-CN" sz="2000" dirty="0" smtClean="0"/>
              <a:t>LITERATURE SURVEY</a:t>
            </a:r>
            <a:endParaRPr lang="en-US" altLang="zh-CN" sz="2000" dirty="0"/>
          </a:p>
          <a:p>
            <a:pPr marL="457200" indent="-457200">
              <a:buFont typeface="+mj-lt"/>
              <a:buAutoNum type="arabicPeriod"/>
            </a:pPr>
            <a:r>
              <a:rPr lang="en-US" altLang="en-US" dirty="0"/>
              <a:t>SOFTWARE REQUIREMENTS</a:t>
            </a:r>
            <a:endParaRPr lang="zh-CN" altLang="en-US" dirty="0"/>
          </a:p>
          <a:p>
            <a:pPr marL="457200" indent="-457200">
              <a:buFont typeface="+mj-lt"/>
              <a:buAutoNum type="arabicPeriod"/>
            </a:pPr>
            <a:r>
              <a:rPr lang="en-US" altLang="zh-CN" sz="2000" dirty="0"/>
              <a:t>HARDWARE </a:t>
            </a:r>
            <a:r>
              <a:rPr lang="en-US" altLang="zh-CN" sz="2000" dirty="0" smtClean="0"/>
              <a:t>REQUIREMENTS</a:t>
            </a:r>
          </a:p>
          <a:p>
            <a:pPr marL="457200" indent="-457200">
              <a:buFont typeface="+mj-lt"/>
              <a:buAutoNum type="arabicPeriod"/>
            </a:pPr>
            <a:r>
              <a:rPr lang="en-US" dirty="0" smtClean="0">
                <a:ea typeface="宋体" pitchFamily="2" charset="-122"/>
              </a:rPr>
              <a:t>OVERVIEW OF TECHNOLOGIES </a:t>
            </a:r>
            <a:endParaRPr lang="zh-CN" altLang="en-US" dirty="0"/>
          </a:p>
          <a:p>
            <a:pPr marL="457200" indent="-457200">
              <a:buFont typeface="+mj-lt"/>
              <a:buAutoNum type="arabicPeriod"/>
            </a:pPr>
            <a:r>
              <a:rPr lang="en-US" altLang="zh-CN" sz="2000" dirty="0"/>
              <a:t>DATASET  </a:t>
            </a:r>
            <a:endParaRPr lang="zh-CN" altLang="en-US" dirty="0"/>
          </a:p>
          <a:p>
            <a:pPr marL="457200" indent="-457200">
              <a:buFont typeface="+mj-lt"/>
              <a:buAutoNum type="arabicPeriod"/>
            </a:pPr>
            <a:r>
              <a:rPr lang="en-US" altLang="zh-CN" sz="2000" dirty="0"/>
              <a:t>MODULES</a:t>
            </a:r>
          </a:p>
          <a:p>
            <a:pPr marL="457200" indent="-457200">
              <a:buFont typeface="+mj-lt"/>
              <a:buAutoNum type="arabicPeriod"/>
            </a:pPr>
            <a:r>
              <a:rPr lang="en-US" altLang="zh-CN" sz="2000" dirty="0"/>
              <a:t>UML DIAGRAMS</a:t>
            </a:r>
          </a:p>
          <a:p>
            <a:pPr marL="457200" indent="-457200">
              <a:buFont typeface="+mj-lt"/>
              <a:buAutoNum type="arabicPeriod"/>
            </a:pPr>
            <a:r>
              <a:rPr lang="en-US" sz="2000" dirty="0" smtClean="0"/>
              <a:t>CONCLUSION</a:t>
            </a:r>
            <a:endParaRPr lang="en-US" sz="2000" dirty="0"/>
          </a:p>
          <a:p>
            <a:pPr marL="457200" indent="-457200">
              <a:buFont typeface="+mj-lt"/>
              <a:buAutoNum type="arabicPeriod"/>
            </a:pPr>
            <a:r>
              <a:rPr lang="en-US" sz="2000" dirty="0"/>
              <a:t>REFERENCES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Content Placeholder 2"/>
          <p:cNvSpPr>
            <a:spLocks noGrp="1"/>
          </p:cNvSpPr>
          <p:nvPr>
            <p:ph idx="1"/>
          </p:nvPr>
        </p:nvSpPr>
        <p:spPr>
          <a:xfrm>
            <a:off x="568843" y="-904161"/>
            <a:ext cx="10131425" cy="3649133"/>
          </a:xfrm>
        </p:spPr>
        <p:txBody>
          <a:bodyPr>
            <a:normAutofit/>
          </a:bodyPr>
          <a:lstStyle/>
          <a:p>
            <a:r>
              <a:rPr lang="en-IN" sz="2400" b="1" dirty="0"/>
              <a:t>Class Diagram:</a:t>
            </a:r>
          </a:p>
        </p:txBody>
      </p:sp>
      <p:pic>
        <p:nvPicPr>
          <p:cNvPr id="2097160" name="Picture 3"/>
          <p:cNvPicPr>
            <a:picLocks noChangeAspect="1"/>
          </p:cNvPicPr>
          <p:nvPr/>
        </p:nvPicPr>
        <p:blipFill>
          <a:blip r:embed="rId2"/>
          <a:stretch>
            <a:fillRect/>
          </a:stretch>
        </p:blipFill>
        <p:spPr>
          <a:xfrm>
            <a:off x="2220211" y="1896361"/>
            <a:ext cx="7085116" cy="356345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Content Placeholder 2"/>
          <p:cNvSpPr>
            <a:spLocks noGrp="1"/>
          </p:cNvSpPr>
          <p:nvPr>
            <p:ph idx="1"/>
          </p:nvPr>
        </p:nvSpPr>
        <p:spPr>
          <a:xfrm>
            <a:off x="520996" y="-898844"/>
            <a:ext cx="10131425" cy="3649133"/>
          </a:xfrm>
        </p:spPr>
        <p:txBody>
          <a:bodyPr>
            <a:normAutofit/>
          </a:bodyPr>
          <a:lstStyle/>
          <a:p>
            <a:r>
              <a:rPr lang="en-IN" sz="2400" b="1" dirty="0"/>
              <a:t>Activity Diagram:</a:t>
            </a:r>
          </a:p>
        </p:txBody>
      </p:sp>
      <p:pic>
        <p:nvPicPr>
          <p:cNvPr id="2097161" name="Picture 4"/>
          <p:cNvPicPr>
            <a:picLocks noChangeAspect="1"/>
          </p:cNvPicPr>
          <p:nvPr/>
        </p:nvPicPr>
        <p:blipFill>
          <a:blip r:embed="rId2"/>
          <a:stretch>
            <a:fillRect/>
          </a:stretch>
        </p:blipFill>
        <p:spPr>
          <a:xfrm>
            <a:off x="4790742" y="585299"/>
            <a:ext cx="2375602" cy="568740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a:xfrm>
            <a:off x="669852" y="0"/>
            <a:ext cx="10131425" cy="1456267"/>
          </a:xfrm>
        </p:spPr>
        <p:txBody>
          <a:bodyPr/>
          <a:lstStyle/>
          <a:p>
            <a:pPr algn="ctr"/>
            <a:r>
              <a:rPr lang="en-IN" b="1" dirty="0"/>
              <a:t>Output Screenshots</a:t>
            </a:r>
          </a:p>
        </p:txBody>
      </p:sp>
      <p:pic>
        <p:nvPicPr>
          <p:cNvPr id="2097185" name="Picture 2097184"/>
          <p:cNvPicPr>
            <a:picLocks/>
          </p:cNvPicPr>
          <p:nvPr/>
        </p:nvPicPr>
        <p:blipFill>
          <a:blip r:embed="rId2"/>
          <a:stretch>
            <a:fillRect/>
          </a:stretch>
        </p:blipFill>
        <p:spPr>
          <a:xfrm>
            <a:off x="1200539" y="4525347"/>
            <a:ext cx="9790446" cy="1123707"/>
          </a:xfrm>
          <a:prstGeom prst="rect">
            <a:avLst/>
          </a:prstGeom>
        </p:spPr>
      </p:pic>
      <p:sp>
        <p:nvSpPr>
          <p:cNvPr id="2" name="Rectangle 1">
            <a:extLst>
              <a:ext uri="{FF2B5EF4-FFF2-40B4-BE49-F238E27FC236}">
                <a16:creationId xmlns:a16="http://schemas.microsoft.com/office/drawing/2014/main" xmlns="" id="{D9A91451-A825-4F81-B554-CFEF88441235}"/>
              </a:ext>
            </a:extLst>
          </p:cNvPr>
          <p:cNvSpPr/>
          <p:nvPr/>
        </p:nvSpPr>
        <p:spPr>
          <a:xfrm>
            <a:off x="1200539" y="1649688"/>
            <a:ext cx="10033518" cy="1477328"/>
          </a:xfrm>
          <a:prstGeom prst="rect">
            <a:avLst/>
          </a:prstGeom>
        </p:spPr>
        <p:txBody>
          <a:bodyPr wrap="square">
            <a:spAutoFit/>
          </a:bodyPr>
          <a:lstStyle/>
          <a:p>
            <a:pPr algn="just"/>
            <a:r>
              <a:rPr lang="en-US" dirty="0"/>
              <a:t>The multi user model includes data from multiple users. Thus, the prepared dataset include data from multiple user folders of the original </a:t>
            </a:r>
            <a:r>
              <a:rPr lang="en-US" dirty="0" err="1"/>
              <a:t>geolife</a:t>
            </a:r>
            <a:r>
              <a:rPr lang="en-US" dirty="0"/>
              <a:t> project dataset. The project code is developed in the python .</a:t>
            </a:r>
            <a:r>
              <a:rPr lang="en-US" dirty="0" err="1"/>
              <a:t>py</a:t>
            </a:r>
            <a:r>
              <a:rPr lang="en-US" dirty="0"/>
              <a:t> file. Therefore, the code is executed in the command prompt. The functions use TensorFlow modules to create deep neural network model for the multi user purpose. </a:t>
            </a:r>
          </a:p>
          <a:p>
            <a:r>
              <a:rPr lang="en-US" dirty="0"/>
              <a:t> </a:t>
            </a:r>
            <a:endParaRPr lang="en-IN" dirty="0"/>
          </a:p>
        </p:txBody>
      </p:sp>
      <p:sp>
        <p:nvSpPr>
          <p:cNvPr id="3" name="Rectangle 2">
            <a:extLst>
              <a:ext uri="{FF2B5EF4-FFF2-40B4-BE49-F238E27FC236}">
                <a16:creationId xmlns:a16="http://schemas.microsoft.com/office/drawing/2014/main" xmlns="" id="{FF684210-E67D-4CEA-8BB4-E463AE1D24CB}"/>
              </a:ext>
            </a:extLst>
          </p:cNvPr>
          <p:cNvSpPr/>
          <p:nvPr/>
        </p:nvSpPr>
        <p:spPr>
          <a:xfrm>
            <a:off x="1167882" y="3127016"/>
            <a:ext cx="9912220" cy="1200329"/>
          </a:xfrm>
          <a:prstGeom prst="rect">
            <a:avLst/>
          </a:prstGeom>
        </p:spPr>
        <p:txBody>
          <a:bodyPr wrap="square">
            <a:spAutoFit/>
          </a:bodyPr>
          <a:lstStyle/>
          <a:p>
            <a:pPr algn="just"/>
            <a:r>
              <a:rPr lang="en-US" dirty="0"/>
              <a:t>During execution the main function invokes all the function calls in it. The upload function accesses the dataset file present in the specified location. Then it opens up the data present in dataset file under read access. The dataset is loaded into a variable and a list is prepared for further use.  </a:t>
            </a:r>
          </a:p>
          <a:p>
            <a:r>
              <a:rPr lang="en-US" dirty="0"/>
              <a:t> </a:t>
            </a:r>
            <a:endParaRPr lang="en-IN" dirty="0"/>
          </a:p>
        </p:txBody>
      </p:sp>
      <p:sp>
        <p:nvSpPr>
          <p:cNvPr id="4" name="Rectangle 3">
            <a:extLst>
              <a:ext uri="{FF2B5EF4-FFF2-40B4-BE49-F238E27FC236}">
                <a16:creationId xmlns:a16="http://schemas.microsoft.com/office/drawing/2014/main" xmlns="" id="{1AF7749F-BC4D-43E2-9180-6B2EA73FA1F6}"/>
              </a:ext>
            </a:extLst>
          </p:cNvPr>
          <p:cNvSpPr/>
          <p:nvPr/>
        </p:nvSpPr>
        <p:spPr>
          <a:xfrm>
            <a:off x="4207296" y="5662390"/>
            <a:ext cx="3776931" cy="369332"/>
          </a:xfrm>
          <a:prstGeom prst="rect">
            <a:avLst/>
          </a:prstGeom>
        </p:spPr>
        <p:txBody>
          <a:bodyPr wrap="none">
            <a:spAutoFit/>
          </a:bodyPr>
          <a:lstStyle/>
          <a:p>
            <a:r>
              <a:rPr lang="en-US" dirty="0"/>
              <a:t> Running code file and dataset upload </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Content Placeholder 2"/>
          <p:cNvSpPr>
            <a:spLocks noGrp="1"/>
          </p:cNvSpPr>
          <p:nvPr>
            <p:ph idx="1"/>
          </p:nvPr>
        </p:nvSpPr>
        <p:spPr>
          <a:xfrm>
            <a:off x="191387" y="77186"/>
            <a:ext cx="10131425" cy="1129610"/>
          </a:xfrm>
        </p:spPr>
        <p:txBody>
          <a:bodyPr>
            <a:normAutofit/>
          </a:bodyPr>
          <a:lstStyle/>
          <a:p>
            <a:pPr algn="just"/>
            <a:r>
              <a:rPr lang="en-US" sz="2400" b="1" dirty="0"/>
              <a:t>Lstm model generation and the model attributes </a:t>
            </a:r>
            <a:endParaRPr lang="zh-CN" altLang="en-US"/>
          </a:p>
        </p:txBody>
      </p:sp>
      <p:pic>
        <p:nvPicPr>
          <p:cNvPr id="2097186" name="Picture 2097185"/>
          <p:cNvPicPr>
            <a:picLocks/>
          </p:cNvPicPr>
          <p:nvPr/>
        </p:nvPicPr>
        <p:blipFill>
          <a:blip r:embed="rId2"/>
          <a:stretch>
            <a:fillRect/>
          </a:stretch>
        </p:blipFill>
        <p:spPr>
          <a:xfrm>
            <a:off x="5227054" y="1136816"/>
            <a:ext cx="6802015" cy="5350987"/>
          </a:xfrm>
          <a:prstGeom prst="rect">
            <a:avLst/>
          </a:prstGeom>
        </p:spPr>
      </p:pic>
      <p:sp>
        <p:nvSpPr>
          <p:cNvPr id="2" name="Rectangle 1">
            <a:extLst>
              <a:ext uri="{FF2B5EF4-FFF2-40B4-BE49-F238E27FC236}">
                <a16:creationId xmlns:a16="http://schemas.microsoft.com/office/drawing/2014/main" xmlns="" id="{5698FA0A-66FE-4E7D-A315-29098A3D6259}"/>
              </a:ext>
            </a:extLst>
          </p:cNvPr>
          <p:cNvSpPr/>
          <p:nvPr/>
        </p:nvSpPr>
        <p:spPr>
          <a:xfrm>
            <a:off x="301228" y="1038844"/>
            <a:ext cx="4851919" cy="1773814"/>
          </a:xfrm>
          <a:prstGeom prst="rect">
            <a:avLst/>
          </a:prstGeom>
        </p:spPr>
        <p:txBody>
          <a:bodyPr wrap="square">
            <a:spAutoFit/>
          </a:bodyPr>
          <a:lstStyle/>
          <a:p>
            <a:pPr algn="just"/>
            <a:r>
              <a:rPr lang="en-US" dirty="0"/>
              <a:t>Now the function LSTM model is invoked in order to generate a LSTM (Long Short-Term Memory) model. This model is a deep neural network model that is designed to guide the process to the users next location. Thus, the model consists of some input, output and dense layers. </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Content Placeholder 2"/>
          <p:cNvSpPr>
            <a:spLocks noGrp="1"/>
          </p:cNvSpPr>
          <p:nvPr>
            <p:ph idx="1"/>
          </p:nvPr>
        </p:nvSpPr>
        <p:spPr>
          <a:xfrm>
            <a:off x="0" y="0"/>
            <a:ext cx="10131425" cy="1127445"/>
          </a:xfrm>
        </p:spPr>
        <p:txBody>
          <a:bodyPr>
            <a:normAutofit/>
          </a:bodyPr>
          <a:lstStyle/>
          <a:p>
            <a:r>
              <a:rPr lang="en-US" altLang="en-US" sz="2400" b="1" dirty="0"/>
              <a:t>TRAINING THE LSTM MODEL WITH EPOCHS FOR BETTER RESULTS</a:t>
            </a:r>
            <a:endParaRPr lang="zh-CN" altLang="en-US" dirty="0"/>
          </a:p>
        </p:txBody>
      </p:sp>
      <p:pic>
        <p:nvPicPr>
          <p:cNvPr id="2097187" name="Picture 2097186"/>
          <p:cNvPicPr>
            <a:picLocks/>
          </p:cNvPicPr>
          <p:nvPr/>
        </p:nvPicPr>
        <p:blipFill>
          <a:blip r:embed="rId2"/>
          <a:stretch>
            <a:fillRect/>
          </a:stretch>
        </p:blipFill>
        <p:spPr>
          <a:xfrm>
            <a:off x="5355771" y="1192760"/>
            <a:ext cx="6577017" cy="4886134"/>
          </a:xfrm>
          <a:prstGeom prst="rect">
            <a:avLst/>
          </a:prstGeom>
        </p:spPr>
      </p:pic>
      <p:sp>
        <p:nvSpPr>
          <p:cNvPr id="5" name="Rectangle 4">
            <a:extLst>
              <a:ext uri="{FF2B5EF4-FFF2-40B4-BE49-F238E27FC236}">
                <a16:creationId xmlns:a16="http://schemas.microsoft.com/office/drawing/2014/main" xmlns="" id="{8D60AB8E-4D10-49AA-ACC8-44834B2D6BC6}"/>
              </a:ext>
            </a:extLst>
          </p:cNvPr>
          <p:cNvSpPr/>
          <p:nvPr/>
        </p:nvSpPr>
        <p:spPr>
          <a:xfrm>
            <a:off x="359974" y="1618204"/>
            <a:ext cx="4705738" cy="4524315"/>
          </a:xfrm>
          <a:prstGeom prst="rect">
            <a:avLst/>
          </a:prstGeom>
        </p:spPr>
        <p:txBody>
          <a:bodyPr wrap="square">
            <a:spAutoFit/>
          </a:bodyPr>
          <a:lstStyle/>
          <a:p>
            <a:pPr algn="just"/>
            <a:r>
              <a:rPr lang="en-US" dirty="0"/>
              <a:t>The model generation is complete thus we train the model with the dataset that we have prepared which fits suitable for the project. The model is made up with encoders and decoders the idea behind the LSTM algorithm. The dataset in a csv file is passed on to the model and the list prepared in the beginning which consists of the values of dataset in a list format. All these resources are used in a processed way to train the model. And a certain number of epochs are run while training the model. The metrics for the epoch are also displayed accordingly. And certain metrics like accuracy and MSE values are calculated. </a:t>
            </a:r>
          </a:p>
          <a:p>
            <a:pPr algn="just"/>
            <a:r>
              <a:rPr lang="en-US" dirty="0"/>
              <a:t> </a:t>
            </a:r>
          </a:p>
          <a:p>
            <a:pPr algn="just"/>
            <a:r>
              <a:rPr lang="en-US" dirty="0"/>
              <a:t> </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extBox 4"/>
          <p:cNvSpPr txBox="1"/>
          <p:nvPr/>
        </p:nvSpPr>
        <p:spPr>
          <a:xfrm>
            <a:off x="599546" y="516005"/>
            <a:ext cx="7012172" cy="447039"/>
          </a:xfrm>
          <a:prstGeom prst="rect">
            <a:avLst/>
          </a:prstGeom>
          <a:noFill/>
        </p:spPr>
        <p:txBody>
          <a:bodyPr wrap="square" rtlCol="0">
            <a:spAutoFit/>
          </a:bodyPr>
          <a:lstStyle/>
          <a:p>
            <a:r>
              <a:rPr lang="en-US" altLang="en-US" sz="2400" b="1" dirty="0"/>
              <a:t>PREDICTING USER NEXT LOCATION</a:t>
            </a:r>
            <a:endParaRPr lang="zh-CN" altLang="en-US" dirty="0"/>
          </a:p>
        </p:txBody>
      </p:sp>
      <p:pic>
        <p:nvPicPr>
          <p:cNvPr id="2097188" name="Picture 2097187"/>
          <p:cNvPicPr>
            <a:picLocks/>
          </p:cNvPicPr>
          <p:nvPr/>
        </p:nvPicPr>
        <p:blipFill>
          <a:blip r:embed="rId2"/>
          <a:stretch>
            <a:fillRect/>
          </a:stretch>
        </p:blipFill>
        <p:spPr>
          <a:xfrm>
            <a:off x="642712" y="3198365"/>
            <a:ext cx="8925832" cy="2532664"/>
          </a:xfrm>
          <a:prstGeom prst="rect">
            <a:avLst/>
          </a:prstGeom>
        </p:spPr>
      </p:pic>
      <p:sp>
        <p:nvSpPr>
          <p:cNvPr id="4" name="Rectangle 3">
            <a:extLst>
              <a:ext uri="{FF2B5EF4-FFF2-40B4-BE49-F238E27FC236}">
                <a16:creationId xmlns:a16="http://schemas.microsoft.com/office/drawing/2014/main" xmlns="" id="{A5E7DEC1-7233-4E7F-8309-E0BB171E87AF}"/>
              </a:ext>
            </a:extLst>
          </p:cNvPr>
          <p:cNvSpPr/>
          <p:nvPr/>
        </p:nvSpPr>
        <p:spPr>
          <a:xfrm>
            <a:off x="561392" y="1230083"/>
            <a:ext cx="6483220" cy="1477328"/>
          </a:xfrm>
          <a:prstGeom prst="rect">
            <a:avLst/>
          </a:prstGeom>
        </p:spPr>
        <p:txBody>
          <a:bodyPr wrap="square">
            <a:spAutoFit/>
          </a:bodyPr>
          <a:lstStyle/>
          <a:p>
            <a:pPr algn="just"/>
            <a:r>
              <a:rPr lang="en-US" dirty="0"/>
              <a:t>This function is to predict the next location user using LSTM model created. The function requests for certain values of the user like longitude, latitude and user id. By providing those values to the model we predict the next location of the user. The model passes the data through the network created and predicts the next values. </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6" name="Title 1048745"/>
          <p:cNvSpPr>
            <a:spLocks noGrp="1"/>
          </p:cNvSpPr>
          <p:nvPr>
            <p:ph type="title"/>
          </p:nvPr>
        </p:nvSpPr>
        <p:spPr>
          <a:xfrm>
            <a:off x="41987" y="0"/>
            <a:ext cx="10131427" cy="566738"/>
          </a:xfrm>
        </p:spPr>
        <p:txBody>
          <a:bodyPr/>
          <a:lstStyle/>
          <a:p>
            <a:r>
              <a:rPr lang="en-US" dirty="0"/>
              <a:t>EML regression model and new location prediction </a:t>
            </a:r>
            <a:endParaRPr lang="en-IN" dirty="0"/>
          </a:p>
        </p:txBody>
      </p:sp>
      <p:pic>
        <p:nvPicPr>
          <p:cNvPr id="2097189" name="Picture Placeholder 2097188"/>
          <p:cNvPicPr>
            <a:picLocks noGrp="1"/>
          </p:cNvPicPr>
          <p:nvPr>
            <p:ph type="pic" idx="1"/>
          </p:nvPr>
        </p:nvPicPr>
        <p:blipFill>
          <a:blip r:embed="rId2"/>
          <a:srcRect l="-6763" r="-6763"/>
          <a:stretch>
            <a:fillRect/>
          </a:stretch>
        </p:blipFill>
        <p:spPr>
          <a:xfrm>
            <a:off x="2467947" y="3222778"/>
            <a:ext cx="8759827" cy="3164976"/>
          </a:xfrm>
        </p:spPr>
      </p:pic>
      <p:sp>
        <p:nvSpPr>
          <p:cNvPr id="1048748" name="Text Placeholder 1048747"/>
          <p:cNvSpPr>
            <a:spLocks noGrp="1"/>
          </p:cNvSpPr>
          <p:nvPr>
            <p:ph type="body" sz="half" idx="2"/>
          </p:nvPr>
        </p:nvSpPr>
        <p:spPr>
          <a:xfrm>
            <a:off x="10777173" y="9495516"/>
            <a:ext cx="725853" cy="1016336"/>
          </a:xfrm>
        </p:spPr>
        <p:txBody>
          <a:bodyPr>
            <a:normAutofit/>
          </a:bodyPr>
          <a:lstStyle/>
          <a:p>
            <a:endParaRPr lang="en-IN"/>
          </a:p>
        </p:txBody>
      </p:sp>
      <p:sp>
        <p:nvSpPr>
          <p:cNvPr id="2" name="Rectangle 1">
            <a:extLst>
              <a:ext uri="{FF2B5EF4-FFF2-40B4-BE49-F238E27FC236}">
                <a16:creationId xmlns:a16="http://schemas.microsoft.com/office/drawing/2014/main" xmlns="" id="{F7961566-042C-4637-BE8C-FD54B0D148A7}"/>
              </a:ext>
            </a:extLst>
          </p:cNvPr>
          <p:cNvSpPr/>
          <p:nvPr/>
        </p:nvSpPr>
        <p:spPr>
          <a:xfrm>
            <a:off x="265923" y="683968"/>
            <a:ext cx="6096000" cy="2308324"/>
          </a:xfrm>
          <a:prstGeom prst="rect">
            <a:avLst/>
          </a:prstGeom>
        </p:spPr>
        <p:txBody>
          <a:bodyPr>
            <a:spAutoFit/>
          </a:bodyPr>
          <a:lstStyle/>
          <a:p>
            <a:pPr algn="just"/>
            <a:r>
              <a:rPr lang="en-US" dirty="0"/>
              <a:t>The function we have invoked works on creating a model for EML regression algorithm. And this model helps us in predicting the next location of a particular user after all the user location points are trained. The model prepares a new location values which point to values that are potentially the next location after users last location. The function takes user id as input and training data is shown to know the latitude and longitude values. And displays finally calculated new location values. </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Content Placeholder 2"/>
          <p:cNvSpPr>
            <a:spLocks noGrp="1"/>
          </p:cNvSpPr>
          <p:nvPr>
            <p:ph idx="1"/>
          </p:nvPr>
        </p:nvSpPr>
        <p:spPr>
          <a:xfrm>
            <a:off x="180754" y="116991"/>
            <a:ext cx="10131425" cy="1185923"/>
          </a:xfrm>
        </p:spPr>
        <p:txBody>
          <a:bodyPr>
            <a:normAutofit/>
          </a:bodyPr>
          <a:lstStyle/>
          <a:p>
            <a:r>
              <a:rPr lang="en-US" sz="2400" b="1" dirty="0"/>
              <a:t>Graphical representation of comparison</a:t>
            </a:r>
            <a:endParaRPr lang="zh-CN" altLang="en-US"/>
          </a:p>
        </p:txBody>
      </p:sp>
      <p:pic>
        <p:nvPicPr>
          <p:cNvPr id="2097190" name="Picture 2097189"/>
          <p:cNvPicPr>
            <a:picLocks/>
          </p:cNvPicPr>
          <p:nvPr/>
        </p:nvPicPr>
        <p:blipFill>
          <a:blip r:embed="rId2"/>
          <a:stretch>
            <a:fillRect/>
          </a:stretch>
        </p:blipFill>
        <p:spPr>
          <a:xfrm>
            <a:off x="806596" y="1302914"/>
            <a:ext cx="5155665" cy="5132410"/>
          </a:xfrm>
          <a:prstGeom prst="rect">
            <a:avLst/>
          </a:prstGeom>
        </p:spPr>
      </p:pic>
      <p:sp>
        <p:nvSpPr>
          <p:cNvPr id="2" name="Rectangle 1">
            <a:extLst>
              <a:ext uri="{FF2B5EF4-FFF2-40B4-BE49-F238E27FC236}">
                <a16:creationId xmlns:a16="http://schemas.microsoft.com/office/drawing/2014/main" xmlns="" id="{8AF22030-D5E4-48E2-9356-D744ABA3366E}"/>
              </a:ext>
            </a:extLst>
          </p:cNvPr>
          <p:cNvSpPr/>
          <p:nvPr/>
        </p:nvSpPr>
        <p:spPr>
          <a:xfrm>
            <a:off x="6096000" y="1612650"/>
            <a:ext cx="6096000" cy="1477328"/>
          </a:xfrm>
          <a:prstGeom prst="rect">
            <a:avLst/>
          </a:prstGeom>
        </p:spPr>
        <p:txBody>
          <a:bodyPr>
            <a:spAutoFit/>
          </a:bodyPr>
          <a:lstStyle/>
          <a:p>
            <a:r>
              <a:rPr lang="en-US" dirty="0"/>
              <a:t>In the adjacent  graph we can see with LSTM more prediction error is there on comparison with ELM. In above graph x-axis contains algorithm name and y-axis contains error rate. This graph proves that Extreme learning machine has an advantage over the LSTM. </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title"/>
          </p:nvPr>
        </p:nvSpPr>
        <p:spPr>
          <a:xfrm>
            <a:off x="685801" y="0"/>
            <a:ext cx="10131425" cy="1456267"/>
          </a:xfrm>
        </p:spPr>
        <p:txBody>
          <a:bodyPr/>
          <a:lstStyle/>
          <a:p>
            <a:pPr algn="ctr"/>
            <a:r>
              <a:rPr lang="en-US" b="1" dirty="0"/>
              <a:t>Conclusion</a:t>
            </a:r>
            <a:endParaRPr lang="en-IN" b="1" dirty="0"/>
          </a:p>
        </p:txBody>
      </p:sp>
      <p:sp>
        <p:nvSpPr>
          <p:cNvPr id="1048587" name="Content Placeholder 2"/>
          <p:cNvSpPr>
            <a:spLocks noGrp="1"/>
          </p:cNvSpPr>
          <p:nvPr>
            <p:ph idx="1"/>
          </p:nvPr>
        </p:nvSpPr>
        <p:spPr>
          <a:xfrm>
            <a:off x="783772" y="1412721"/>
            <a:ext cx="10131425" cy="4807688"/>
          </a:xfrm>
        </p:spPr>
        <p:txBody>
          <a:bodyPr>
            <a:normAutofit fontScale="92500" lnSpcReduction="20000"/>
          </a:bodyPr>
          <a:lstStyle/>
          <a:p>
            <a:pPr algn="just"/>
            <a:r>
              <a:rPr lang="en-US" dirty="0">
                <a:cs typeface="Arial" panose="020B0604020202020204" pitchFamily="34" charset="0"/>
              </a:rPr>
              <a:t>In this paper, we investigate the significance of trajectory prediction and explore feasible approaches from both the single-user perspective and multi-user perspective. For single-user trajectory prediction, we propose a basic LSTM framework and experimental results on a model-based mobility dataset illustrate the superiority of LSTM to make predictions based on pre-learning of user-specific mobility patterns. For multi-user multi-step prediction, we further propose a region-oriented prediction scheme and put forward an LSTM-based Seq2Seq framework. Experiments on a realistic dataset show that the proposed framework outperforms the other competing approaches, which demonstrate its outstanding generalization ability for multi-user prediction as well as robustness and stability for multi-step prediction. Our current work does not consider the semantic context in the trajectory like the point of interests because of the limitation of data. For future work, we plan to combine our algorithm with some semantic information to improve the prediction performance. </a:t>
            </a:r>
          </a:p>
          <a:p>
            <a:pPr marL="0" indent="0" algn="just">
              <a:buNone/>
            </a:pPr>
            <a:r>
              <a:rPr lang="en-US" dirty="0">
                <a:cs typeface="Arial" panose="020B0604020202020204" pitchFamily="34" charset="0"/>
              </a:rPr>
              <a:t> </a:t>
            </a:r>
          </a:p>
          <a:p>
            <a:pPr algn="just"/>
            <a:r>
              <a:rPr lang="en-US" dirty="0">
                <a:cs typeface="Arial" panose="020B0604020202020204" pitchFamily="34" charset="0"/>
              </a:rPr>
              <a:t>Though, the aforementioned experimental results have shown the superiority of basic LSTM framework for learning user-speciﬁc mobility pattern, there still exist several issues to address for practical applications. First is the poor generalization ability of the proposed user speciﬁc mobility model. Usually, it is necessary to predict the trajectories of multi-users simultaneously in practical applications. Therefore, we need to train speciﬁc prediction models for each user of interest, which is not a sensible approach. On one hand, it incurs large computation overhead. On the other hand, training such a model usually needs a lot of historical data of the user, leading to cold start problem for users with insufﬁcient training data. Second is the error-accumulation effect for multi-step prediction. When the position measurements are suspended, the prediction is rapidly unable to follow the actual evolution of trajectory accurately, resulting in negative impacts on practical applications</a:t>
            </a: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2" name="Title 1048761"/>
          <p:cNvSpPr>
            <a:spLocks noGrp="1"/>
          </p:cNvSpPr>
          <p:nvPr>
            <p:ph type="title"/>
          </p:nvPr>
        </p:nvSpPr>
        <p:spPr/>
        <p:txBody>
          <a:bodyPr/>
          <a:lstStyle/>
          <a:p>
            <a:r>
              <a:rPr lang="en-US"/>
              <a:t>References </a:t>
            </a:r>
            <a:endParaRPr lang="en-IN"/>
          </a:p>
        </p:txBody>
      </p:sp>
      <p:sp>
        <p:nvSpPr>
          <p:cNvPr id="1048763" name="Content Placeholder 1048762"/>
          <p:cNvSpPr>
            <a:spLocks noGrp="1"/>
          </p:cNvSpPr>
          <p:nvPr>
            <p:ph idx="1"/>
          </p:nvPr>
        </p:nvSpPr>
        <p:spPr>
          <a:xfrm>
            <a:off x="685801" y="2142067"/>
            <a:ext cx="10856728" cy="4509202"/>
          </a:xfrm>
        </p:spPr>
        <p:txBody>
          <a:bodyPr>
            <a:normAutofit fontScale="88889" lnSpcReduction="20000"/>
          </a:bodyPr>
          <a:lstStyle/>
          <a:p>
            <a:r>
              <a:rPr lang="en-US"/>
              <a:t>A :  CONFERENCE</a:t>
            </a:r>
            <a:r>
              <a:rPr lang="en-IN"/>
              <a:t> PROCEEDINGS</a:t>
            </a:r>
          </a:p>
          <a:p>
            <a:r>
              <a:rPr lang="en-IN"/>
              <a:t>Z. Kai, S. Tarkoma, S. Liu, and H. Vo, “Urban human mobility data mining: An overview,” in IEEE International Conference on Big Data, 2017.</a:t>
            </a:r>
          </a:p>
          <a:p>
            <a:r>
              <a:rPr lang="en-IN"/>
              <a:t> C. Yao, J. Guo, and C. Yang, “Achieving high throughput with predictive resource allocation,” in 2016 IEEE Global Conference on Signal and Information Processing (GlobalSIP). IEEE, 2016, pp. 768–772.</a:t>
            </a:r>
          </a:p>
          <a:p>
            <a:r>
              <a:rPr lang="en-IN"/>
              <a:t> B. D. Ziebart, A. L. Maas, A. K. Dey, and J. A. Bagnell, “Navigate like a cabbie: Probabilistic reasoning from observed context-aware behavior,” in Proceedings of the 10th International Conference on Ubiquitous Computing. ACM, 2008, pp. 322–331.</a:t>
            </a:r>
          </a:p>
          <a:p>
            <a:r>
              <a:rPr lang="en-IN"/>
              <a:t> M. Morzy, “Mining frequent trajectories of moving objects for location prediction,” in Machine Learning and Data Mining in Pattern Recognition. Berlin, Heidelberg: Springer Berlin Heidelberg, 2007, pp. 667– 680.</a:t>
            </a:r>
          </a:p>
          <a:p>
            <a:r>
              <a:rPr lang="en-IN"/>
              <a:t>A. Graves and N. Jaitly, “Towards end-to-end speech recognition with recurrent neural networks,” in International Conference on Machine Learning, 2014, pp. 1764–1772.</a:t>
            </a:r>
          </a:p>
          <a:p>
            <a:r>
              <a:rPr lang="en-IN"/>
              <a:t>  C. Zhang and P. Patras, “Long-term mobile trafﬁc forecasting using deep spatio-temporal neural networks,” in Proc. MOBIHOC 2018, Los Angeles, USA, Jun. 2018. </a:t>
            </a:r>
          </a:p>
          <a:p>
            <a:r>
              <a:rPr lang="en-IN"/>
              <a:t> X. SHI, Z. Chen, H. Wang, D.-Y. Yeung, W.-k. Wong, and W.-c. WOO, “Convolutional LSTM network: A machine learning approach for precipitation now casting,” in Advances in Neural Information Processing Systems 28, C. Cortes, N. D. Lawrence, D. D. Lee, M. Sugiyama, and R. Garnett, Eds. Curran Associates, Inc., 2015, pp. 802–810. </a:t>
            </a:r>
          </a:p>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685801" y="0"/>
            <a:ext cx="10131425" cy="1456267"/>
          </a:xfrm>
        </p:spPr>
        <p:txBody>
          <a:bodyPr/>
          <a:lstStyle/>
          <a:p>
            <a:pPr algn="ctr"/>
            <a:r>
              <a:rPr lang="en-US" b="1" dirty="0"/>
              <a:t>abstract</a:t>
            </a:r>
            <a:endParaRPr lang="en-IN" b="1" dirty="0"/>
          </a:p>
        </p:txBody>
      </p:sp>
      <p:sp>
        <p:nvSpPr>
          <p:cNvPr id="1048601" name="Content Placeholder 2"/>
          <p:cNvSpPr>
            <a:spLocks noGrp="1"/>
          </p:cNvSpPr>
          <p:nvPr>
            <p:ph idx="1"/>
          </p:nvPr>
        </p:nvSpPr>
        <p:spPr>
          <a:xfrm>
            <a:off x="685801" y="1371600"/>
            <a:ext cx="10131425" cy="4944139"/>
          </a:xfrm>
        </p:spPr>
        <p:txBody>
          <a:bodyPr>
            <a:normAutofit fontScale="87500" lnSpcReduction="10000"/>
          </a:bodyPr>
          <a:lstStyle/>
          <a:p>
            <a:pPr algn="just"/>
            <a:r>
              <a:rPr lang="en-US" sz="2000" dirty="0"/>
              <a:t>Human mobility prediction is of great importance in a wide range of modern applications in different fields such as personalized recommendation systems, the fifth-generation (5G) mobile communication systems, and so on.</a:t>
            </a:r>
          </a:p>
          <a:p>
            <a:pPr marL="0" indent="0" algn="just">
              <a:buNone/>
            </a:pPr>
            <a:endParaRPr lang="en-US" sz="2000" dirty="0"/>
          </a:p>
          <a:p>
            <a:pPr algn="just"/>
            <a:r>
              <a:rPr lang="en-US" sz="2000" dirty="0"/>
              <a:t>For the applications including resource allocation and mobility management, it is essential to predict the positions of mobile users in the near future from dozens of seconds to a few minutes so as to make preparation in advance. </a:t>
            </a:r>
          </a:p>
          <a:p>
            <a:pPr algn="just"/>
            <a:r>
              <a:rPr lang="en-US" sz="2000" dirty="0"/>
              <a:t>In this paper, with the particular focus on multi-user multi-step trajectory prediction, we first design a basic deep learning-based prediction framework, where the long short-term memory (LSTM) network is directly applied as the most critical component to learn user-specific mobility pattern from the user's historical trajectories and predict his/her movement trends in the future. Motivated by the related findings after testifying and analyzing this basic framework on a model-based dataset, we extend it to a region-oriented prediction scheme and propose a multi-user multi-step trajectory prediction framework by further incorporating the sequence-to-sequence (Seq2Seq) learning.</a:t>
            </a:r>
          </a:p>
          <a:p>
            <a:pPr algn="just"/>
            <a:r>
              <a:rPr lang="en-US" sz="2000" dirty="0"/>
              <a:t> The experimental results on a realistic dataset demonstrate that the proposed framework has significant improvements on generalization ability and reduces error-accumulation effect for multi-step prediction.</a:t>
            </a:r>
            <a:endParaRPr lang="en-US" sz="2000" dirty="0">
              <a:latin typeface="Arial" panose="020B0604020202020204" pitchFamily="34" charset="0"/>
              <a:cs typeface="Arial" panose="020B0604020202020204" pitchFamily="34" charset="0"/>
            </a:endParaRPr>
          </a:p>
          <a:p>
            <a:pPr algn="just"/>
            <a:endParaRPr lang="en-IN"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4" name="Title 1048763"/>
          <p:cNvSpPr>
            <a:spLocks noGrp="1"/>
          </p:cNvSpPr>
          <p:nvPr>
            <p:ph type="title"/>
          </p:nvPr>
        </p:nvSpPr>
        <p:spPr/>
        <p:txBody>
          <a:bodyPr/>
          <a:lstStyle/>
          <a:p>
            <a:r>
              <a:rPr lang="en-US"/>
              <a:t>B : journal </a:t>
            </a:r>
            <a:endParaRPr lang="en-IN"/>
          </a:p>
        </p:txBody>
      </p:sp>
      <p:sp>
        <p:nvSpPr>
          <p:cNvPr id="1048765" name="Content Placeholder 1048764"/>
          <p:cNvSpPr>
            <a:spLocks noGrp="1"/>
          </p:cNvSpPr>
          <p:nvPr>
            <p:ph idx="1"/>
          </p:nvPr>
        </p:nvSpPr>
        <p:spPr>
          <a:xfrm>
            <a:off x="369076" y="1736997"/>
            <a:ext cx="11423855" cy="4616057"/>
          </a:xfrm>
        </p:spPr>
        <p:txBody>
          <a:bodyPr>
            <a:normAutofit fontScale="86944" lnSpcReduction="10000"/>
          </a:bodyPr>
          <a:lstStyle/>
          <a:p>
            <a:pPr marL="0" indent="0">
              <a:buNone/>
            </a:pPr>
            <a:endParaRPr lang="en-IN"/>
          </a:p>
          <a:p>
            <a:r>
              <a:rPr lang="en-IN"/>
              <a:t>S. Qiao, D. Shen, X. Wang, N. Han, and W. Zhu, “A self-adaptive param- eter selection trajectory prediction approach via hidden markov models,” IEEE Transactions on Intelligent Transportation Systems, vol. 16, no. 1, pp. 284–296, Feb 2015.</a:t>
            </a:r>
          </a:p>
          <a:p>
            <a:r>
              <a:rPr lang="en-IN"/>
              <a:t>Q. Lv, Y. Qiao, N. Ansari, J. Liu, and J. Yang, “Big data driven hidden markov model based individual mobility prediction at points of interest,” IEEE Transactions on Vehicular Technology, vol. 66, no. 6, pp. 5204– 5216, 2017. </a:t>
            </a:r>
          </a:p>
          <a:p>
            <a:r>
              <a:rPr lang="en-IN"/>
              <a:t>S. B. Cho, “Exploiting machine learning techniques for location recognition and prediction with smartphone logs,” Neurocomputing, vol. 176, pp. 98–106, 2016.</a:t>
            </a:r>
          </a:p>
          <a:p>
            <a:r>
              <a:rPr lang="en-IN"/>
              <a:t>A. J. Smola and B. Sch¨ olkopf, “A tutorial on support vector regression,” Statistics and Computing, vol. 14, no. 3, pp. 199–222, 2004.</a:t>
            </a:r>
          </a:p>
          <a:p>
            <a:r>
              <a:rPr lang="en-IN"/>
              <a:t>  A. A. Adebiyi, A. O. Adewumi, and C. K. Ayo, “Comparison of ARIMA and artiﬁcial neural networks models for stock price prediction,” Journal of Applied Mathematics, vol. 2014, 2014. </a:t>
            </a:r>
          </a:p>
          <a:p>
            <a:r>
              <a:rPr lang="en-IN"/>
              <a:t>H. Z. Moayedi and M. Masnadi-Shirazi, “ARIMA model for network trafﬁc prediction and anomaly detection,” in 2008 International Symposium on Information Technology, vol. 4. IEEE, 2008, pp. 1–6.</a:t>
            </a:r>
          </a:p>
          <a:p>
            <a:r>
              <a:rPr lang="en-IN"/>
              <a:t>H. Yu and X. Zhu, “Recurrent neural network based rule sequence model for statistical machine translation,” in Proceedings of the 53rd Annual Meeting of the Association for Computational Linguistics and the 7th International Joint Conference on Natural Language Processing(Volume 2: Short Papers), vol. 2, 2015, pp. 132–138.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6" name="Title 1048765"/>
          <p:cNvSpPr>
            <a:spLocks noGrp="1"/>
          </p:cNvSpPr>
          <p:nvPr>
            <p:ph type="title"/>
          </p:nvPr>
        </p:nvSpPr>
        <p:spPr/>
        <p:txBody>
          <a:bodyPr/>
          <a:lstStyle/>
          <a:p>
            <a:r>
              <a:rPr lang="en-US"/>
              <a:t>C : books </a:t>
            </a:r>
            <a:endParaRPr lang="en-IN"/>
          </a:p>
        </p:txBody>
      </p:sp>
      <p:sp>
        <p:nvSpPr>
          <p:cNvPr id="1048767" name="Content Placeholder 1048766"/>
          <p:cNvSpPr>
            <a:spLocks noGrp="1"/>
          </p:cNvSpPr>
          <p:nvPr>
            <p:ph idx="1"/>
          </p:nvPr>
        </p:nvSpPr>
        <p:spPr/>
        <p:txBody>
          <a:bodyPr/>
          <a:lstStyle/>
          <a:p>
            <a:pPr marL="0" indent="0">
              <a:buNone/>
            </a:pPr>
            <a:endParaRPr lang="en-IN" dirty="0"/>
          </a:p>
          <a:p>
            <a:r>
              <a:rPr lang="en-IN" dirty="0"/>
              <a:t> J. </a:t>
            </a:r>
            <a:r>
              <a:rPr lang="en-IN" dirty="0" err="1"/>
              <a:t>Neter</a:t>
            </a:r>
            <a:r>
              <a:rPr lang="en-IN" dirty="0"/>
              <a:t>, W. Wasserman, and M. H. Kutner, “Applied linear regression models,” 1989. </a:t>
            </a:r>
          </a:p>
          <a:p>
            <a:endParaRPr lang="en-IN" dirty="0"/>
          </a:p>
          <a:p>
            <a:endParaRPr lang="en-IN" dirty="0"/>
          </a:p>
          <a:p>
            <a:endParaRPr lang="en-IN" dirty="0"/>
          </a:p>
          <a:p>
            <a:endParaRPr lang="en-IN" dirty="0"/>
          </a:p>
          <a:p>
            <a:endParaRPr lang="en-IN" dirty="0"/>
          </a:p>
          <a:p>
            <a:endParaRPr lang="en-IN" dirty="0"/>
          </a:p>
          <a:p>
            <a:pPr marL="0" indent="0">
              <a:buNone/>
            </a:pPr>
            <a:endParaRPr lang="en-IN" dirty="0"/>
          </a:p>
          <a:p>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8" name="Title 1048767"/>
          <p:cNvSpPr>
            <a:spLocks noGrp="1"/>
          </p:cNvSpPr>
          <p:nvPr>
            <p:ph type="title"/>
          </p:nvPr>
        </p:nvSpPr>
        <p:spPr>
          <a:xfrm>
            <a:off x="699763" y="573832"/>
            <a:ext cx="3009156" cy="789296"/>
          </a:xfrm>
        </p:spPr>
        <p:txBody>
          <a:bodyPr>
            <a:normAutofit/>
          </a:bodyPr>
          <a:lstStyle/>
          <a:p>
            <a:r>
              <a:rPr lang="en-US" sz="4400" b="1" dirty="0"/>
              <a:t>THANK YOU </a:t>
            </a:r>
            <a:endParaRPr lang="en-IN" sz="4400" b="1" dirty="0"/>
          </a:p>
        </p:txBody>
      </p:sp>
      <p:sp>
        <p:nvSpPr>
          <p:cNvPr id="1048769" name="Text Placeholder 1048768"/>
          <p:cNvSpPr>
            <a:spLocks noGrp="1"/>
          </p:cNvSpPr>
          <p:nvPr>
            <p:ph type="body" idx="1"/>
          </p:nvPr>
        </p:nvSpPr>
        <p:spPr>
          <a:xfrm>
            <a:off x="1611591" y="10387045"/>
            <a:ext cx="10131428" cy="860400"/>
          </a:xfrm>
        </p:spPr>
        <p:txBody>
          <a:bodyPr/>
          <a:lstStyle/>
          <a:p>
            <a:endParaRPr lang="en-IN"/>
          </a:p>
        </p:txBody>
      </p:sp>
      <p:sp>
        <p:nvSpPr>
          <p:cNvPr id="2" name="Rectangle 1">
            <a:extLst>
              <a:ext uri="{FF2B5EF4-FFF2-40B4-BE49-F238E27FC236}">
                <a16:creationId xmlns:a16="http://schemas.microsoft.com/office/drawing/2014/main" xmlns="" id="{7F1DEDF1-1F99-4163-9056-1E46B6473991}"/>
              </a:ext>
            </a:extLst>
          </p:cNvPr>
          <p:cNvSpPr/>
          <p:nvPr/>
        </p:nvSpPr>
        <p:spPr>
          <a:xfrm>
            <a:off x="771330" y="1771473"/>
            <a:ext cx="6623180" cy="2308324"/>
          </a:xfrm>
          <a:prstGeom prst="rect">
            <a:avLst/>
          </a:prstGeom>
        </p:spPr>
        <p:txBody>
          <a:bodyPr wrap="square">
            <a:spAutoFit/>
          </a:bodyPr>
          <a:lstStyle/>
          <a:p>
            <a:r>
              <a:rPr lang="en-US" sz="2400" dirty="0"/>
              <a:t>This Project is presents by:</a:t>
            </a:r>
          </a:p>
          <a:p>
            <a:endParaRPr lang="en-US" sz="2400" dirty="0"/>
          </a:p>
          <a:p>
            <a:r>
              <a:rPr lang="en-US" sz="2400" dirty="0"/>
              <a:t>V. B. S. PRAHASITH 				2215316259</a:t>
            </a:r>
          </a:p>
          <a:p>
            <a:r>
              <a:rPr lang="en-US" sz="2400" dirty="0"/>
              <a:t>B. KRISHNA CHAITANYA			2215316212</a:t>
            </a:r>
          </a:p>
          <a:p>
            <a:r>
              <a:rPr lang="en-US" sz="2400" dirty="0"/>
              <a:t>K. MANIDEEP					       2215316228	</a:t>
            </a:r>
          </a:p>
          <a:p>
            <a:r>
              <a:rPr lang="en-US" sz="2400" dirty="0"/>
              <a:t>K. MURALI KRISHNA				2215316223 </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a:xfrm>
            <a:off x="781494" y="115187"/>
            <a:ext cx="10131425" cy="1456267"/>
          </a:xfrm>
        </p:spPr>
        <p:txBody>
          <a:bodyPr/>
          <a:lstStyle/>
          <a:p>
            <a:pPr algn="ctr"/>
            <a:r>
              <a:rPr lang="en-US" b="1" dirty="0"/>
              <a:t>Introduction</a:t>
            </a:r>
            <a:endParaRPr lang="en-IN" b="1" dirty="0"/>
          </a:p>
        </p:txBody>
      </p:sp>
      <p:sp>
        <p:nvSpPr>
          <p:cNvPr id="1048603" name="Content Placeholder 2"/>
          <p:cNvSpPr>
            <a:spLocks noGrp="1"/>
          </p:cNvSpPr>
          <p:nvPr>
            <p:ph idx="1"/>
          </p:nvPr>
        </p:nvSpPr>
        <p:spPr>
          <a:xfrm>
            <a:off x="781494" y="1121341"/>
            <a:ext cx="10131425" cy="5220980"/>
          </a:xfrm>
        </p:spPr>
        <p:txBody>
          <a:bodyPr/>
          <a:lstStyle/>
          <a:p>
            <a:pPr algn="just"/>
            <a:r>
              <a:rPr lang="en-US" dirty="0"/>
              <a:t>Increasing pervasive usage of smart-phones and location-based services around the world has contributed to vast and rapid growth in mobility data. The large size of mobility data provides new opportunities for discovering the characteristics of human mobility patterns and making mobility predictions. Practically, human mobility prediction is of great importance in a wide range of modern applications, ranging from personalized recommendation systems to intelligent transportation, urban planning, and mobility management in mobile communication system. </a:t>
            </a:r>
          </a:p>
          <a:p>
            <a:pPr algn="just"/>
            <a:endParaRPr lang="en-US" dirty="0"/>
          </a:p>
          <a:p>
            <a:pPr algn="just"/>
            <a:r>
              <a:rPr lang="en-US" dirty="0"/>
              <a:t>Generally, the prediction goal varies from different application scenarios. For the case of 5G mobile communications, it is essential to predict the positions of mobile users in the near future from dozens of seconds to a few minutes so as to prepare for mobility management and resource allocation . It is actually a trajectory prediction problem where the trajectory refers to a time series of positions with a fixed sampling time interval between each other.</a:t>
            </a:r>
          </a:p>
          <a:p>
            <a:pPr algn="just"/>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36D7BAF-3D43-415B-A37B-17631CB8819B}"/>
              </a:ext>
            </a:extLst>
          </p:cNvPr>
          <p:cNvSpPr>
            <a:spLocks noGrp="1"/>
          </p:cNvSpPr>
          <p:nvPr>
            <p:ph idx="1"/>
          </p:nvPr>
        </p:nvSpPr>
        <p:spPr>
          <a:xfrm>
            <a:off x="793103" y="406572"/>
            <a:ext cx="10131425" cy="3649133"/>
          </a:xfrm>
        </p:spPr>
        <p:txBody>
          <a:bodyPr>
            <a:normAutofit/>
          </a:bodyPr>
          <a:lstStyle/>
          <a:p>
            <a:pPr algn="just"/>
            <a:r>
              <a:rPr lang="en-US" dirty="0"/>
              <a:t>In this paper we are describing concept to predict next location of single or multiple users by training trajectories i.e., latitude and longitude of their previous locations using RNN (Recurrent Neural Networks) advance version called LSTM (Long-Term Short-Term Memory) and Seq2Seq (sequence to sequences) algorithms. Predicting location of users plays an important role for 5G Internet networks as network service providers need to allocate nearest resources (cloud servers who take users mobile heavy computation task and process that request and send result back to mobile, if nearest cloud allocate to user then response will be faster and this nearest allocation can be done if users next locations can be predicted) to users to process their mobile request data. We have considered the use of deep learning methods such as Extreme Learning machine which have a promising result in the decrement of errors and which can be proved to be one of the most optimal algorithms to provide us with the best of results. </a:t>
            </a:r>
          </a:p>
          <a:p>
            <a:pPr marL="0" indent="0" algn="just">
              <a:buNone/>
            </a:pPr>
            <a:endParaRPr lang="en-US" dirty="0"/>
          </a:p>
        </p:txBody>
      </p:sp>
      <p:pic>
        <p:nvPicPr>
          <p:cNvPr id="4" name="Picture 3">
            <a:extLst>
              <a:ext uri="{FF2B5EF4-FFF2-40B4-BE49-F238E27FC236}">
                <a16:creationId xmlns:a16="http://schemas.microsoft.com/office/drawing/2014/main" xmlns="" id="{E6E1F4AB-5668-4525-B71A-AFF9A508E6A9}"/>
              </a:ext>
            </a:extLst>
          </p:cNvPr>
          <p:cNvPicPr>
            <a:picLocks noChangeAspect="1"/>
          </p:cNvPicPr>
          <p:nvPr/>
        </p:nvPicPr>
        <p:blipFill>
          <a:blip r:embed="rId2"/>
          <a:stretch>
            <a:fillRect/>
          </a:stretch>
        </p:blipFill>
        <p:spPr>
          <a:xfrm>
            <a:off x="3964733" y="3484497"/>
            <a:ext cx="4423488" cy="3180751"/>
          </a:xfrm>
          <a:prstGeom prst="rect">
            <a:avLst/>
          </a:prstGeom>
        </p:spPr>
      </p:pic>
    </p:spTree>
    <p:extLst>
      <p:ext uri="{BB962C8B-B14F-4D97-AF65-F5344CB8AC3E}">
        <p14:creationId xmlns:p14="http://schemas.microsoft.com/office/powerpoint/2010/main" xmlns="" val="1367340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a:xfrm>
            <a:off x="685800" y="93921"/>
            <a:ext cx="10131425" cy="1456267"/>
          </a:xfrm>
        </p:spPr>
        <p:txBody>
          <a:bodyPr/>
          <a:lstStyle/>
          <a:p>
            <a:pPr algn="ctr"/>
            <a:r>
              <a:rPr lang="en-US" b="1" dirty="0"/>
              <a:t>Existing System </a:t>
            </a:r>
            <a:endParaRPr lang="en-IN" b="1" dirty="0"/>
          </a:p>
        </p:txBody>
      </p:sp>
      <p:sp>
        <p:nvSpPr>
          <p:cNvPr id="1048605" name="Content Placeholder 2"/>
          <p:cNvSpPr>
            <a:spLocks noGrp="1"/>
          </p:cNvSpPr>
          <p:nvPr>
            <p:ph idx="1"/>
          </p:nvPr>
        </p:nvSpPr>
        <p:spPr>
          <a:xfrm>
            <a:off x="685799" y="1550188"/>
            <a:ext cx="10131425" cy="3649133"/>
          </a:xfrm>
        </p:spPr>
        <p:txBody>
          <a:bodyPr>
            <a:normAutofit/>
          </a:bodyPr>
          <a:lstStyle/>
          <a:p>
            <a:pPr algn="just"/>
            <a:r>
              <a:rPr lang="en-US" sz="2000" dirty="0"/>
              <a:t>In this paper takes comprehensive investigation for the approaches to predict trajectories composed of continuous coordinates. Since it is actually a time series regression prediction problem, conventional regression algorithms such as linear regression and support vector regression (SVR)  are candidate solutions.</a:t>
            </a:r>
          </a:p>
          <a:p>
            <a:pPr marL="0" indent="0" algn="just">
              <a:buNone/>
            </a:pPr>
            <a:endParaRPr lang="en-IN" sz="2000" dirty="0"/>
          </a:p>
          <a:p>
            <a:pPr algn="just"/>
            <a:r>
              <a:rPr lang="en-US" sz="2000" dirty="0"/>
              <a:t>However, the mobility trajectories are usually short sequences composed of two-dimensional coordinates reflecting geographic locations, making Linear Regression and SVR possibly not competent to the trajectory prediction problem.</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685800" y="120503"/>
            <a:ext cx="10131425" cy="1456267"/>
          </a:xfrm>
        </p:spPr>
        <p:txBody>
          <a:bodyPr/>
          <a:lstStyle/>
          <a:p>
            <a:pPr algn="ctr"/>
            <a:r>
              <a:rPr lang="en-US" altLang="zh-CN" b="1" dirty="0"/>
              <a:t>Proposed System</a:t>
            </a:r>
            <a:endParaRPr lang="en-IN" b="1" dirty="0"/>
          </a:p>
        </p:txBody>
      </p:sp>
      <p:sp>
        <p:nvSpPr>
          <p:cNvPr id="1048607" name="Content Placeholder 2"/>
          <p:cNvSpPr>
            <a:spLocks noGrp="1"/>
          </p:cNvSpPr>
          <p:nvPr>
            <p:ph idx="1"/>
          </p:nvPr>
        </p:nvSpPr>
        <p:spPr>
          <a:xfrm>
            <a:off x="685801" y="1233377"/>
            <a:ext cx="10131425" cy="5124893"/>
          </a:xfrm>
        </p:spPr>
        <p:txBody>
          <a:bodyPr/>
          <a:lstStyle/>
          <a:p>
            <a:pPr algn="just"/>
            <a:r>
              <a:rPr lang="en-US" dirty="0"/>
              <a:t>Within the framework of deep learning, the work in applies LSTM to trajectory prediction for vehicles on highway. However, the proposed method is specifically designed for the highway scenario and requires complex external features, including position and velocity of surrounding vehicles, which restricts its general applicability. Hence, the proposed system is a social LSTM network for pedestrian trajectory prediction .</a:t>
            </a:r>
          </a:p>
          <a:p>
            <a:pPr marL="0" indent="0" algn="just">
              <a:buNone/>
            </a:pPr>
            <a:endParaRPr lang="en-US" dirty="0"/>
          </a:p>
          <a:p>
            <a:pPr marL="0" indent="0" algn="just">
              <a:buNone/>
            </a:pPr>
            <a:endParaRPr lang="en-US" dirty="0"/>
          </a:p>
          <a:p>
            <a:pPr algn="just"/>
            <a:r>
              <a:rPr lang="en-US" dirty="0"/>
              <a:t>Therefore, we assume the long- short term memory (LSTM) and Extreme Learning Machine (ELM)</a:t>
            </a:r>
            <a:r>
              <a:rPr lang="en-IN" dirty="0"/>
              <a:t> to predict the </a:t>
            </a:r>
            <a:r>
              <a:rPr lang="en-US" dirty="0"/>
              <a:t>trend of user movements in each cell from trajectories composed of discrete cells and we evaluate the prediction performance of the proposed framework on a user’s trajectories from the model-based dataset.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8" name="Title 1048737"/>
          <p:cNvSpPr>
            <a:spLocks noGrp="1"/>
          </p:cNvSpPr>
          <p:nvPr>
            <p:ph type="title"/>
          </p:nvPr>
        </p:nvSpPr>
        <p:spPr/>
        <p:txBody>
          <a:bodyPr>
            <a:normAutofit/>
          </a:bodyPr>
          <a:lstStyle/>
          <a:p>
            <a:pPr algn="ctr"/>
            <a:r>
              <a:rPr lang="en-IN" sz="2800" cap="none" dirty="0"/>
              <a:t>LONG SHORT- TERM MEMORY</a:t>
            </a:r>
          </a:p>
        </p:txBody>
      </p:sp>
      <p:pic>
        <p:nvPicPr>
          <p:cNvPr id="2097183" name="Picture Placeholder 2097182"/>
          <p:cNvPicPr>
            <a:picLocks noGrp="1"/>
          </p:cNvPicPr>
          <p:nvPr>
            <p:ph type="pic" idx="4294967295"/>
          </p:nvPr>
        </p:nvPicPr>
        <p:blipFill rotWithShape="1">
          <a:blip r:embed="rId2" cstate="print"/>
          <a:srcRect l="-1666" r="-2620"/>
          <a:stretch/>
        </p:blipFill>
        <p:spPr>
          <a:xfrm>
            <a:off x="7828870" y="2574396"/>
            <a:ext cx="3633787" cy="3165475"/>
          </a:xfrm>
        </p:spPr>
      </p:pic>
      <p:sp>
        <p:nvSpPr>
          <p:cNvPr id="2" name="Rectangle 1">
            <a:extLst>
              <a:ext uri="{FF2B5EF4-FFF2-40B4-BE49-F238E27FC236}">
                <a16:creationId xmlns:a16="http://schemas.microsoft.com/office/drawing/2014/main" xmlns="" id="{B3ECF0E4-1A68-4714-8D4B-9B4D68330D01}"/>
              </a:ext>
            </a:extLst>
          </p:cNvPr>
          <p:cNvSpPr/>
          <p:nvPr/>
        </p:nvSpPr>
        <p:spPr>
          <a:xfrm>
            <a:off x="729343" y="2353575"/>
            <a:ext cx="6096000" cy="3970318"/>
          </a:xfrm>
          <a:prstGeom prst="rect">
            <a:avLst/>
          </a:prstGeom>
        </p:spPr>
        <p:txBody>
          <a:bodyPr>
            <a:spAutoFit/>
          </a:bodyPr>
          <a:lstStyle/>
          <a:p>
            <a:pPr algn="just"/>
            <a:r>
              <a:rPr lang="en-US" dirty="0"/>
              <a:t>Recurrent Neural Networks suffer from short-term memory. If a sequence is long enough, they’ll have a hard time carrying information from earlier time steps to later ones. So, if you are trying to process a paragraph of text to do predictions, RNN’s may leave out important information from the beginning. During back propagation, recurrent neural networks suffer from the vanishing gradient problem. Gradients are values used to update a neural networks weight. The vanishing gradient problem is when the gradient shrinks as it back propagates through time. If a gradient value becomes extremely small, it doesn’t contribute too much learning. </a:t>
            </a:r>
          </a:p>
          <a:p>
            <a:pPr algn="just"/>
            <a:r>
              <a:rPr lang="en-US" dirty="0"/>
              <a:t>LSTM ’s was created as the solution to short-term memory. They have internal mechanisms called gates that can regulate the flow of information</a:t>
            </a:r>
            <a:endParaRPr lang="en-IN" dirty="0"/>
          </a:p>
        </p:txBody>
      </p:sp>
      <p:sp>
        <p:nvSpPr>
          <p:cNvPr id="3" name="Rectangle 2">
            <a:extLst>
              <a:ext uri="{FF2B5EF4-FFF2-40B4-BE49-F238E27FC236}">
                <a16:creationId xmlns:a16="http://schemas.microsoft.com/office/drawing/2014/main" xmlns="" id="{72ED0DD2-720D-45DD-B384-553DF3A32593}"/>
              </a:ext>
            </a:extLst>
          </p:cNvPr>
          <p:cNvSpPr/>
          <p:nvPr/>
        </p:nvSpPr>
        <p:spPr>
          <a:xfrm>
            <a:off x="7504345" y="5954561"/>
            <a:ext cx="4554260" cy="369332"/>
          </a:xfrm>
          <a:prstGeom prst="rect">
            <a:avLst/>
          </a:prstGeom>
        </p:spPr>
        <p:txBody>
          <a:bodyPr wrap="none">
            <a:spAutoFit/>
          </a:bodyPr>
          <a:lstStyle/>
          <a:p>
            <a:r>
              <a:rPr lang="en-US" dirty="0"/>
              <a:t>Different Components And Workflow Of LSTM </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1" name="Title 1048740"/>
          <p:cNvSpPr>
            <a:spLocks noGrp="1"/>
          </p:cNvSpPr>
          <p:nvPr>
            <p:ph type="title"/>
          </p:nvPr>
        </p:nvSpPr>
        <p:spPr>
          <a:xfrm>
            <a:off x="903673" y="247140"/>
            <a:ext cx="10131425" cy="1456267"/>
          </a:xfrm>
        </p:spPr>
        <p:txBody>
          <a:bodyPr/>
          <a:lstStyle/>
          <a:p>
            <a:r>
              <a:rPr lang="en-US" dirty="0"/>
              <a:t>Extreme learning machine</a:t>
            </a:r>
            <a:endParaRPr lang="en-IN" dirty="0"/>
          </a:p>
        </p:txBody>
      </p:sp>
      <p:sp>
        <p:nvSpPr>
          <p:cNvPr id="1048742" name="Content Placeholder 1048741"/>
          <p:cNvSpPr>
            <a:spLocks noGrp="1"/>
          </p:cNvSpPr>
          <p:nvPr>
            <p:ph idx="1"/>
          </p:nvPr>
        </p:nvSpPr>
        <p:spPr>
          <a:xfrm>
            <a:off x="240376" y="210510"/>
            <a:ext cx="10197004" cy="3909680"/>
          </a:xfrm>
        </p:spPr>
        <p:txBody>
          <a:bodyPr/>
          <a:lstStyle/>
          <a:p>
            <a:pPr marL="0" indent="0" algn="just">
              <a:buNone/>
            </a:pPr>
            <a:endParaRPr lang="en-IN" dirty="0"/>
          </a:p>
          <a:p>
            <a:pPr algn="just"/>
            <a:r>
              <a:rPr lang="en-IN" dirty="0"/>
              <a:t>Extreme Learning Machine (ELM) is a novel method for pattern classification as well as function approximation. This method is essentially a single feedforward neural network; its structure consists of a single layer of hidden nodes, where the weights between inputs and hidden nodes </a:t>
            </a:r>
            <a:r>
              <a:rPr lang="en-IN" sz="1600" dirty="0"/>
              <a:t>are randomly assigned and remain constant during training and predicting phases. On the contrary, the weights that connect hidden nodes to outputs can be trained very fast. Experimental studies in the literature showed that ELMs can produce acceptable predictive performance and their computational cost is much lower than networks trained by the back-propagation algorithm.</a:t>
            </a:r>
          </a:p>
        </p:txBody>
      </p:sp>
      <p:pic>
        <p:nvPicPr>
          <p:cNvPr id="4" name="Picture Placeholder 2097190">
            <a:extLst>
              <a:ext uri="{FF2B5EF4-FFF2-40B4-BE49-F238E27FC236}">
                <a16:creationId xmlns:a16="http://schemas.microsoft.com/office/drawing/2014/main" xmlns="" id="{B7DC05FD-8AC3-4F93-A2F5-9D03E0998AA1}"/>
              </a:ext>
            </a:extLst>
          </p:cNvPr>
          <p:cNvPicPr>
            <a:picLocks/>
          </p:cNvPicPr>
          <p:nvPr/>
        </p:nvPicPr>
        <p:blipFill>
          <a:blip r:embed="rId2"/>
          <a:srcRect l="-7637" r="-7637"/>
          <a:stretch>
            <a:fillRect/>
          </a:stretch>
        </p:blipFill>
        <p:spPr>
          <a:xfrm>
            <a:off x="3664710" y="3255374"/>
            <a:ext cx="6183375" cy="3187414"/>
          </a:xfrm>
          <a:prstGeom prst="rect">
            <a:avLst/>
          </a:prstGeom>
        </p:spPr>
      </p:pic>
      <p:sp>
        <p:nvSpPr>
          <p:cNvPr id="2" name="Rectangle 1">
            <a:extLst>
              <a:ext uri="{FF2B5EF4-FFF2-40B4-BE49-F238E27FC236}">
                <a16:creationId xmlns:a16="http://schemas.microsoft.com/office/drawing/2014/main" xmlns="" id="{6887CBD7-1B2D-4139-8DEE-833C6FDF27F6}"/>
              </a:ext>
            </a:extLst>
          </p:cNvPr>
          <p:cNvSpPr/>
          <p:nvPr/>
        </p:nvSpPr>
        <p:spPr>
          <a:xfrm>
            <a:off x="4348045" y="6488668"/>
            <a:ext cx="4816703" cy="369332"/>
          </a:xfrm>
          <a:prstGeom prst="rect">
            <a:avLst/>
          </a:prstGeom>
        </p:spPr>
        <p:txBody>
          <a:bodyPr wrap="none">
            <a:spAutoFit/>
          </a:bodyPr>
          <a:lstStyle/>
          <a:p>
            <a:r>
              <a:rPr lang="en-US" dirty="0"/>
              <a:t>Network Structure Of Extreme Learning Machine </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1644</TotalTime>
  <Words>3840</Words>
  <Application>Microsoft Office PowerPoint</Application>
  <PresentationFormat>Custom</PresentationFormat>
  <Paragraphs>152</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Celestial</vt:lpstr>
      <vt:lpstr>Exploring Trajectory Prediction through Deep Learning Methods </vt:lpstr>
      <vt:lpstr>Contents</vt:lpstr>
      <vt:lpstr>abstract</vt:lpstr>
      <vt:lpstr>Introduction</vt:lpstr>
      <vt:lpstr>Slide 5</vt:lpstr>
      <vt:lpstr>Existing System </vt:lpstr>
      <vt:lpstr>Proposed System</vt:lpstr>
      <vt:lpstr>LONG SHORT- TERM MEMORY</vt:lpstr>
      <vt:lpstr>Extreme learning machine</vt:lpstr>
      <vt:lpstr>Literature survey </vt:lpstr>
      <vt:lpstr>Literature survey</vt:lpstr>
      <vt:lpstr>Literature survery</vt:lpstr>
      <vt:lpstr>Software requirements  </vt:lpstr>
      <vt:lpstr>HARDWARE REQUIREMENTS</vt:lpstr>
      <vt:lpstr>Overview of technologies</vt:lpstr>
      <vt:lpstr>Slide 16</vt:lpstr>
      <vt:lpstr>Dataset </vt:lpstr>
      <vt:lpstr>Modules</vt:lpstr>
      <vt:lpstr>UML Diagrams </vt:lpstr>
      <vt:lpstr>Slide 20</vt:lpstr>
      <vt:lpstr>Slide 21</vt:lpstr>
      <vt:lpstr>Output Screenshots</vt:lpstr>
      <vt:lpstr>Slide 23</vt:lpstr>
      <vt:lpstr>Slide 24</vt:lpstr>
      <vt:lpstr>Slide 25</vt:lpstr>
      <vt:lpstr>EML regression model and new location prediction </vt:lpstr>
      <vt:lpstr>Slide 27</vt:lpstr>
      <vt:lpstr>Conclusion</vt:lpstr>
      <vt:lpstr>References </vt:lpstr>
      <vt:lpstr>B : journal </vt:lpstr>
      <vt:lpstr>C : books </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Trajectory Prediction through Deep Learning Methods</dc:title>
  <dc:creator>Prahasith Bhanu</dc:creator>
  <cp:lastModifiedBy>Krish</cp:lastModifiedBy>
  <cp:revision>27</cp:revision>
  <dcterms:created xsi:type="dcterms:W3CDTF">2020-03-19T20:28:08Z</dcterms:created>
  <dcterms:modified xsi:type="dcterms:W3CDTF">2020-05-14T15:50:36Z</dcterms:modified>
</cp:coreProperties>
</file>