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32"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E43FA62-AF6C-4CF0-A8B0-889047E9DAED}" type="datetimeFigureOut">
              <a:rPr lang="en-IN" smtClean="0"/>
              <a:t>20-03-2020</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21099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3FA62-AF6C-4CF0-A8B0-889047E9DAED}" type="datetimeFigureOut">
              <a:rPr lang="en-IN" smtClean="0"/>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51111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3FA62-AF6C-4CF0-A8B0-889047E9DAED}"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2948914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3FA62-AF6C-4CF0-A8B0-889047E9DAED}"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2470908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3FA62-AF6C-4CF0-A8B0-889047E9DAED}"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3013295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3FA62-AF6C-4CF0-A8B0-889047E9DAED}"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14860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3FA62-AF6C-4CF0-A8B0-889047E9DAED}"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271861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3FA62-AF6C-4CF0-A8B0-889047E9DAED}"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7FAC7-6AFD-47F0-852D-EC03998582A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11736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3FA62-AF6C-4CF0-A8B0-889047E9DAED}"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79897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3FA62-AF6C-4CF0-A8B0-889047E9DAED}"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167914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3FA62-AF6C-4CF0-A8B0-889047E9DAED}" type="datetimeFigureOut">
              <a:rPr lang="en-IN" smtClean="0"/>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197219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3FA62-AF6C-4CF0-A8B0-889047E9DAED}" type="datetimeFigureOut">
              <a:rPr lang="en-IN" smtClean="0"/>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60281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3FA62-AF6C-4CF0-A8B0-889047E9DAED}" type="datetimeFigureOut">
              <a:rPr lang="en-IN" smtClean="0"/>
              <a:t>20-03-2020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228983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3FA62-AF6C-4CF0-A8B0-889047E9DAED}" type="datetimeFigureOut">
              <a:rPr lang="en-IN" smtClean="0"/>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101681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E43FA62-AF6C-4CF0-A8B0-889047E9DAED}" type="datetimeFigureOut">
              <a:rPr lang="en-IN" smtClean="0"/>
              <a:t>20-03-2020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83827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3FA62-AF6C-4CF0-A8B0-889047E9DAED}" type="datetimeFigureOut">
              <a:rPr lang="en-IN" smtClean="0"/>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291843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3FA62-AF6C-4CF0-A8B0-889047E9DAED}" type="datetimeFigureOut">
              <a:rPr lang="en-IN" smtClean="0"/>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7FAC7-6AFD-47F0-852D-EC03998582A8}" type="slidenum">
              <a:rPr lang="en-IN" smtClean="0"/>
              <a:t>‹#›</a:t>
            </a:fld>
            <a:endParaRPr lang="en-IN"/>
          </a:p>
        </p:txBody>
      </p:sp>
    </p:spTree>
    <p:extLst>
      <p:ext uri="{BB962C8B-B14F-4D97-AF65-F5344CB8AC3E}">
        <p14:creationId xmlns:p14="http://schemas.microsoft.com/office/powerpoint/2010/main" val="10947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43FA62-AF6C-4CF0-A8B0-889047E9DAED}" type="datetimeFigureOut">
              <a:rPr lang="en-IN" smtClean="0"/>
              <a:t>20-03-2020</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E7FAC7-6AFD-47F0-852D-EC03998582A8}" type="slidenum">
              <a:rPr lang="en-IN" smtClean="0"/>
              <a:t>‹#›</a:t>
            </a:fld>
            <a:endParaRPr lang="en-IN"/>
          </a:p>
        </p:txBody>
      </p:sp>
    </p:spTree>
    <p:extLst>
      <p:ext uri="{BB962C8B-B14F-4D97-AF65-F5344CB8AC3E}">
        <p14:creationId xmlns:p14="http://schemas.microsoft.com/office/powerpoint/2010/main" val="21138189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78B6-772C-4355-B4ED-C11F66621675}"/>
              </a:ext>
            </a:extLst>
          </p:cNvPr>
          <p:cNvSpPr>
            <a:spLocks noGrp="1"/>
          </p:cNvSpPr>
          <p:nvPr>
            <p:ph type="ctrTitle"/>
          </p:nvPr>
        </p:nvSpPr>
        <p:spPr/>
        <p:txBody>
          <a:bodyPr>
            <a:noAutofit/>
          </a:bodyPr>
          <a:lstStyle/>
          <a:p>
            <a:r>
              <a:rPr lang="en-IN" sz="3600" b="1" dirty="0"/>
              <a:t>Exploring Trajectory Prediction through Deep Learning Methods</a:t>
            </a:r>
            <a:br>
              <a:rPr lang="en-US" sz="3600" b="1" dirty="0"/>
            </a:br>
            <a:endParaRPr lang="en-IN" sz="3600" dirty="0"/>
          </a:p>
        </p:txBody>
      </p:sp>
      <p:sp>
        <p:nvSpPr>
          <p:cNvPr id="3" name="Subtitle 2">
            <a:extLst>
              <a:ext uri="{FF2B5EF4-FFF2-40B4-BE49-F238E27FC236}">
                <a16:creationId xmlns:a16="http://schemas.microsoft.com/office/drawing/2014/main" id="{16056F8D-A2B5-4898-A440-5F2328ED2919}"/>
              </a:ext>
            </a:extLst>
          </p:cNvPr>
          <p:cNvSpPr>
            <a:spLocks noGrp="1"/>
          </p:cNvSpPr>
          <p:nvPr>
            <p:ph type="subTitle" idx="1"/>
          </p:nvPr>
        </p:nvSpPr>
        <p:spPr/>
        <p:txBody>
          <a:bodyPr>
            <a:normAutofit/>
          </a:bodyPr>
          <a:lstStyle/>
          <a:p>
            <a:r>
              <a:rPr lang="en-US" sz="2400" dirty="0"/>
              <a:t>Batch: </a:t>
            </a:r>
            <a:r>
              <a:rPr lang="en-IN" sz="2400" dirty="0"/>
              <a:t>CSEMPBNUM_L16</a:t>
            </a:r>
          </a:p>
        </p:txBody>
      </p:sp>
    </p:spTree>
    <p:extLst>
      <p:ext uri="{BB962C8B-B14F-4D97-AF65-F5344CB8AC3E}">
        <p14:creationId xmlns:p14="http://schemas.microsoft.com/office/powerpoint/2010/main" val="169557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D3E-8E51-4816-BA82-CC20DC9344AE}"/>
              </a:ext>
            </a:extLst>
          </p:cNvPr>
          <p:cNvSpPr>
            <a:spLocks noGrp="1"/>
          </p:cNvSpPr>
          <p:nvPr>
            <p:ph type="title"/>
          </p:nvPr>
        </p:nvSpPr>
        <p:spPr>
          <a:xfrm>
            <a:off x="685801" y="67340"/>
            <a:ext cx="10131425" cy="1456267"/>
          </a:xfrm>
        </p:spPr>
        <p:txBody>
          <a:bodyPr/>
          <a:lstStyle/>
          <a:p>
            <a:pPr algn="ctr"/>
            <a:r>
              <a:rPr lang="en-US" b="1" dirty="0"/>
              <a:t>UML Diagrams </a:t>
            </a:r>
            <a:endParaRPr lang="en-IN" b="1" dirty="0"/>
          </a:p>
        </p:txBody>
      </p:sp>
      <p:sp>
        <p:nvSpPr>
          <p:cNvPr id="3" name="Content Placeholder 2">
            <a:extLst>
              <a:ext uri="{FF2B5EF4-FFF2-40B4-BE49-F238E27FC236}">
                <a16:creationId xmlns:a16="http://schemas.microsoft.com/office/drawing/2014/main" id="{D64A67FC-E8BF-453F-A00D-F5ECE7882334}"/>
              </a:ext>
            </a:extLst>
          </p:cNvPr>
          <p:cNvSpPr>
            <a:spLocks noGrp="1"/>
          </p:cNvSpPr>
          <p:nvPr>
            <p:ph idx="1"/>
          </p:nvPr>
        </p:nvSpPr>
        <p:spPr>
          <a:xfrm>
            <a:off x="685801" y="1009009"/>
            <a:ext cx="10131425" cy="3649133"/>
          </a:xfrm>
        </p:spPr>
        <p:txBody>
          <a:bodyPr>
            <a:normAutofit/>
          </a:bodyPr>
          <a:lstStyle/>
          <a:p>
            <a:pPr algn="just"/>
            <a:r>
              <a:rPr lang="en-US" sz="2000" b="1" dirty="0">
                <a:latin typeface="Arial" panose="020B0604020202020204" pitchFamily="34" charset="0"/>
                <a:cs typeface="Arial" panose="020B0604020202020204" pitchFamily="34" charset="0"/>
              </a:rPr>
              <a:t>Use case Diagram:</a:t>
            </a:r>
          </a:p>
          <a:p>
            <a:pPr algn="just"/>
            <a:endParaRPr lang="en-US" sz="2000" b="1" dirty="0">
              <a:latin typeface="Arial" panose="020B0604020202020204" pitchFamily="34" charset="0"/>
              <a:cs typeface="Arial" panose="020B0604020202020204" pitchFamily="34" charset="0"/>
            </a:endParaRPr>
          </a:p>
          <a:p>
            <a:pPr algn="just"/>
            <a:endParaRPr lang="en-US" sz="2000" b="1" dirty="0">
              <a:latin typeface="Arial" panose="020B0604020202020204" pitchFamily="34" charset="0"/>
              <a:cs typeface="Arial" panose="020B0604020202020204" pitchFamily="34" charset="0"/>
            </a:endParaRPr>
          </a:p>
          <a:p>
            <a:pPr algn="just"/>
            <a:endParaRPr lang="en-US" sz="2000" b="1" dirty="0">
              <a:latin typeface="Arial" panose="020B0604020202020204" pitchFamily="34" charset="0"/>
              <a:cs typeface="Arial" panose="020B0604020202020204" pitchFamily="34" charset="0"/>
            </a:endParaRPr>
          </a:p>
          <a:p>
            <a:endParaRPr lang="en-IN" sz="2000" b="1" dirty="0"/>
          </a:p>
        </p:txBody>
      </p:sp>
      <p:pic>
        <p:nvPicPr>
          <p:cNvPr id="4" name="Picture 3">
            <a:extLst>
              <a:ext uri="{FF2B5EF4-FFF2-40B4-BE49-F238E27FC236}">
                <a16:creationId xmlns:a16="http://schemas.microsoft.com/office/drawing/2014/main" id="{AD32F5CF-DC35-4D77-BB91-86DEEE3AC6DD}"/>
              </a:ext>
            </a:extLst>
          </p:cNvPr>
          <p:cNvPicPr>
            <a:picLocks noChangeAspect="1"/>
          </p:cNvPicPr>
          <p:nvPr/>
        </p:nvPicPr>
        <p:blipFill>
          <a:blip r:embed="rId2"/>
          <a:stretch>
            <a:fillRect/>
          </a:stretch>
        </p:blipFill>
        <p:spPr>
          <a:xfrm>
            <a:off x="4161317" y="1724666"/>
            <a:ext cx="5829300" cy="4124325"/>
          </a:xfrm>
          <a:prstGeom prst="rect">
            <a:avLst/>
          </a:prstGeom>
        </p:spPr>
      </p:pic>
    </p:spTree>
    <p:extLst>
      <p:ext uri="{BB962C8B-B14F-4D97-AF65-F5344CB8AC3E}">
        <p14:creationId xmlns:p14="http://schemas.microsoft.com/office/powerpoint/2010/main" val="3780337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A379A-2236-424F-B628-07F4987E4814}"/>
              </a:ext>
            </a:extLst>
          </p:cNvPr>
          <p:cNvSpPr>
            <a:spLocks noGrp="1"/>
          </p:cNvSpPr>
          <p:nvPr>
            <p:ph idx="1"/>
          </p:nvPr>
        </p:nvSpPr>
        <p:spPr>
          <a:xfrm>
            <a:off x="568843" y="-904161"/>
            <a:ext cx="10131425" cy="3649133"/>
          </a:xfrm>
        </p:spPr>
        <p:txBody>
          <a:bodyPr>
            <a:normAutofit/>
          </a:bodyPr>
          <a:lstStyle/>
          <a:p>
            <a:r>
              <a:rPr lang="en-IN" sz="2400" b="1" dirty="0"/>
              <a:t>Class Diagram:</a:t>
            </a:r>
          </a:p>
        </p:txBody>
      </p:sp>
      <p:pic>
        <p:nvPicPr>
          <p:cNvPr id="4" name="Picture 3">
            <a:extLst>
              <a:ext uri="{FF2B5EF4-FFF2-40B4-BE49-F238E27FC236}">
                <a16:creationId xmlns:a16="http://schemas.microsoft.com/office/drawing/2014/main" id="{FCB04CA7-137A-43F5-86A1-5D2B9E4CCE38}"/>
              </a:ext>
            </a:extLst>
          </p:cNvPr>
          <p:cNvPicPr>
            <a:picLocks noChangeAspect="1"/>
          </p:cNvPicPr>
          <p:nvPr/>
        </p:nvPicPr>
        <p:blipFill>
          <a:blip r:embed="rId2"/>
          <a:stretch>
            <a:fillRect/>
          </a:stretch>
        </p:blipFill>
        <p:spPr>
          <a:xfrm>
            <a:off x="2220211" y="1896361"/>
            <a:ext cx="7085116" cy="3563458"/>
          </a:xfrm>
          <a:prstGeom prst="rect">
            <a:avLst/>
          </a:prstGeom>
        </p:spPr>
      </p:pic>
    </p:spTree>
    <p:extLst>
      <p:ext uri="{BB962C8B-B14F-4D97-AF65-F5344CB8AC3E}">
        <p14:creationId xmlns:p14="http://schemas.microsoft.com/office/powerpoint/2010/main" val="260623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91467F-4E35-4F8C-A3EB-DBD2D657E4A6}"/>
              </a:ext>
            </a:extLst>
          </p:cNvPr>
          <p:cNvSpPr>
            <a:spLocks noGrp="1"/>
          </p:cNvSpPr>
          <p:nvPr>
            <p:ph idx="1"/>
          </p:nvPr>
        </p:nvSpPr>
        <p:spPr>
          <a:xfrm>
            <a:off x="520996" y="-898844"/>
            <a:ext cx="10131425" cy="3649133"/>
          </a:xfrm>
        </p:spPr>
        <p:txBody>
          <a:bodyPr>
            <a:normAutofit/>
          </a:bodyPr>
          <a:lstStyle/>
          <a:p>
            <a:r>
              <a:rPr lang="en-IN" sz="2400" b="1" dirty="0"/>
              <a:t>Activity Diagram:</a:t>
            </a:r>
          </a:p>
        </p:txBody>
      </p:sp>
      <p:pic>
        <p:nvPicPr>
          <p:cNvPr id="5" name="Picture 4">
            <a:extLst>
              <a:ext uri="{FF2B5EF4-FFF2-40B4-BE49-F238E27FC236}">
                <a16:creationId xmlns:a16="http://schemas.microsoft.com/office/drawing/2014/main" id="{0043B27F-C3BC-4B98-B84E-B948B321F1AD}"/>
              </a:ext>
            </a:extLst>
          </p:cNvPr>
          <p:cNvPicPr>
            <a:picLocks noChangeAspect="1"/>
          </p:cNvPicPr>
          <p:nvPr/>
        </p:nvPicPr>
        <p:blipFill>
          <a:blip r:embed="rId2"/>
          <a:stretch>
            <a:fillRect/>
          </a:stretch>
        </p:blipFill>
        <p:spPr>
          <a:xfrm>
            <a:off x="4790742" y="585299"/>
            <a:ext cx="2375602" cy="5687402"/>
          </a:xfrm>
          <a:prstGeom prst="rect">
            <a:avLst/>
          </a:prstGeom>
        </p:spPr>
      </p:pic>
    </p:spTree>
    <p:extLst>
      <p:ext uri="{BB962C8B-B14F-4D97-AF65-F5344CB8AC3E}">
        <p14:creationId xmlns:p14="http://schemas.microsoft.com/office/powerpoint/2010/main" val="346140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D129-99D1-4CBE-A277-AAF62603A4E2}"/>
              </a:ext>
            </a:extLst>
          </p:cNvPr>
          <p:cNvSpPr>
            <a:spLocks noGrp="1"/>
          </p:cNvSpPr>
          <p:nvPr>
            <p:ph type="title"/>
          </p:nvPr>
        </p:nvSpPr>
        <p:spPr>
          <a:xfrm>
            <a:off x="669852" y="0"/>
            <a:ext cx="10131425" cy="1456267"/>
          </a:xfrm>
        </p:spPr>
        <p:txBody>
          <a:bodyPr/>
          <a:lstStyle/>
          <a:p>
            <a:pPr algn="ctr"/>
            <a:r>
              <a:rPr lang="en-IN" b="1" dirty="0"/>
              <a:t>Screenshots</a:t>
            </a:r>
          </a:p>
        </p:txBody>
      </p:sp>
      <p:pic>
        <p:nvPicPr>
          <p:cNvPr id="4" name="Content Placeholder 3">
            <a:extLst>
              <a:ext uri="{FF2B5EF4-FFF2-40B4-BE49-F238E27FC236}">
                <a16:creationId xmlns:a16="http://schemas.microsoft.com/office/drawing/2014/main" id="{24D47035-E444-4244-9333-BE7671D2C61B}"/>
              </a:ext>
            </a:extLst>
          </p:cNvPr>
          <p:cNvPicPr>
            <a:picLocks noGrp="1" noChangeAspect="1"/>
          </p:cNvPicPr>
          <p:nvPr>
            <p:ph idx="1"/>
          </p:nvPr>
        </p:nvPicPr>
        <p:blipFill>
          <a:blip r:embed="rId2"/>
          <a:stretch>
            <a:fillRect/>
          </a:stretch>
        </p:blipFill>
        <p:spPr>
          <a:xfrm>
            <a:off x="3056860" y="2253179"/>
            <a:ext cx="8139224" cy="4349964"/>
          </a:xfrm>
          <a:prstGeom prst="rect">
            <a:avLst/>
          </a:prstGeom>
        </p:spPr>
      </p:pic>
      <p:sp>
        <p:nvSpPr>
          <p:cNvPr id="5" name="TextBox 4">
            <a:extLst>
              <a:ext uri="{FF2B5EF4-FFF2-40B4-BE49-F238E27FC236}">
                <a16:creationId xmlns:a16="http://schemas.microsoft.com/office/drawing/2014/main" id="{29FECD5A-11CB-4A16-9B1B-A4BC7A212D02}"/>
              </a:ext>
            </a:extLst>
          </p:cNvPr>
          <p:cNvSpPr txBox="1"/>
          <p:nvPr/>
        </p:nvSpPr>
        <p:spPr>
          <a:xfrm>
            <a:off x="813391" y="1212112"/>
            <a:ext cx="5486400" cy="461665"/>
          </a:xfrm>
          <a:prstGeom prst="rect">
            <a:avLst/>
          </a:prstGeom>
          <a:noFill/>
        </p:spPr>
        <p:txBody>
          <a:bodyPr wrap="square" rtlCol="0">
            <a:spAutoFit/>
          </a:bodyPr>
          <a:lstStyle/>
          <a:p>
            <a:r>
              <a:rPr lang="en-IN" sz="2400" b="1" dirty="0"/>
              <a:t>Initial Output Screen:</a:t>
            </a:r>
          </a:p>
        </p:txBody>
      </p:sp>
    </p:spTree>
    <p:extLst>
      <p:ext uri="{BB962C8B-B14F-4D97-AF65-F5344CB8AC3E}">
        <p14:creationId xmlns:p14="http://schemas.microsoft.com/office/powerpoint/2010/main" val="188796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36F94-DAD7-4D22-A16F-B6A990BE18B9}"/>
              </a:ext>
            </a:extLst>
          </p:cNvPr>
          <p:cNvSpPr>
            <a:spLocks noGrp="1"/>
          </p:cNvSpPr>
          <p:nvPr>
            <p:ph idx="1"/>
          </p:nvPr>
        </p:nvSpPr>
        <p:spPr>
          <a:xfrm>
            <a:off x="191387" y="77186"/>
            <a:ext cx="10131425" cy="1129610"/>
          </a:xfrm>
        </p:spPr>
        <p:txBody>
          <a:bodyPr>
            <a:normAutofit/>
          </a:bodyPr>
          <a:lstStyle/>
          <a:p>
            <a:r>
              <a:rPr lang="en-IN" sz="2400" b="1" dirty="0"/>
              <a:t>Importing Dataset:</a:t>
            </a:r>
          </a:p>
        </p:txBody>
      </p:sp>
      <p:pic>
        <p:nvPicPr>
          <p:cNvPr id="4" name="Picture 3">
            <a:extLst>
              <a:ext uri="{FF2B5EF4-FFF2-40B4-BE49-F238E27FC236}">
                <a16:creationId xmlns:a16="http://schemas.microsoft.com/office/drawing/2014/main" id="{DD5B68C7-77A8-4D56-BD85-6B59565E1BD2}"/>
              </a:ext>
            </a:extLst>
          </p:cNvPr>
          <p:cNvPicPr>
            <a:picLocks noChangeAspect="1"/>
          </p:cNvPicPr>
          <p:nvPr/>
        </p:nvPicPr>
        <p:blipFill>
          <a:blip r:embed="rId2"/>
          <a:stretch>
            <a:fillRect/>
          </a:stretch>
        </p:blipFill>
        <p:spPr>
          <a:xfrm>
            <a:off x="1073890" y="1339309"/>
            <a:ext cx="10131425" cy="4922874"/>
          </a:xfrm>
          <a:prstGeom prst="rect">
            <a:avLst/>
          </a:prstGeom>
        </p:spPr>
      </p:pic>
    </p:spTree>
    <p:extLst>
      <p:ext uri="{BB962C8B-B14F-4D97-AF65-F5344CB8AC3E}">
        <p14:creationId xmlns:p14="http://schemas.microsoft.com/office/powerpoint/2010/main" val="145360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17B8D-0649-4200-A4DB-8CED557D5127}"/>
              </a:ext>
            </a:extLst>
          </p:cNvPr>
          <p:cNvSpPr>
            <a:spLocks noGrp="1"/>
          </p:cNvSpPr>
          <p:nvPr>
            <p:ph idx="1"/>
          </p:nvPr>
        </p:nvSpPr>
        <p:spPr>
          <a:xfrm>
            <a:off x="340243" y="228206"/>
            <a:ext cx="10131425" cy="1127445"/>
          </a:xfrm>
        </p:spPr>
        <p:txBody>
          <a:bodyPr>
            <a:normAutofit/>
          </a:bodyPr>
          <a:lstStyle/>
          <a:p>
            <a:r>
              <a:rPr lang="en-IN" sz="2400" b="1" dirty="0"/>
              <a:t>Screen showing LSTM model is generated:</a:t>
            </a:r>
          </a:p>
        </p:txBody>
      </p:sp>
      <p:pic>
        <p:nvPicPr>
          <p:cNvPr id="5" name="Picture 4">
            <a:extLst>
              <a:ext uri="{FF2B5EF4-FFF2-40B4-BE49-F238E27FC236}">
                <a16:creationId xmlns:a16="http://schemas.microsoft.com/office/drawing/2014/main" id="{64BD5A1E-174F-4C4F-B845-4C53A4EBE837}"/>
              </a:ext>
            </a:extLst>
          </p:cNvPr>
          <p:cNvPicPr>
            <a:picLocks noChangeAspect="1"/>
          </p:cNvPicPr>
          <p:nvPr/>
        </p:nvPicPr>
        <p:blipFill>
          <a:blip r:embed="rId2"/>
          <a:stretch>
            <a:fillRect/>
          </a:stretch>
        </p:blipFill>
        <p:spPr>
          <a:xfrm>
            <a:off x="1754372" y="1499191"/>
            <a:ext cx="9035313" cy="5082363"/>
          </a:xfrm>
          <a:prstGeom prst="rect">
            <a:avLst/>
          </a:prstGeom>
        </p:spPr>
      </p:pic>
    </p:spTree>
    <p:extLst>
      <p:ext uri="{BB962C8B-B14F-4D97-AF65-F5344CB8AC3E}">
        <p14:creationId xmlns:p14="http://schemas.microsoft.com/office/powerpoint/2010/main" val="2877877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CDF85B-EB9A-4D46-BC1A-1765DF5A9D5C}"/>
              </a:ext>
            </a:extLst>
          </p:cNvPr>
          <p:cNvPicPr>
            <a:picLocks noGrp="1" noChangeAspect="1"/>
          </p:cNvPicPr>
          <p:nvPr>
            <p:ph idx="1"/>
          </p:nvPr>
        </p:nvPicPr>
        <p:blipFill>
          <a:blip r:embed="rId2"/>
          <a:stretch>
            <a:fillRect/>
          </a:stretch>
        </p:blipFill>
        <p:spPr>
          <a:xfrm>
            <a:off x="1757773" y="1304686"/>
            <a:ext cx="8555808" cy="4812642"/>
          </a:xfrm>
          <a:prstGeom prst="rect">
            <a:avLst/>
          </a:prstGeom>
        </p:spPr>
      </p:pic>
      <p:sp>
        <p:nvSpPr>
          <p:cNvPr id="5" name="TextBox 4">
            <a:extLst>
              <a:ext uri="{FF2B5EF4-FFF2-40B4-BE49-F238E27FC236}">
                <a16:creationId xmlns:a16="http://schemas.microsoft.com/office/drawing/2014/main" id="{31F7DB6D-B410-4EAA-BC67-F7E85CBDCA07}"/>
              </a:ext>
            </a:extLst>
          </p:cNvPr>
          <p:cNvSpPr txBox="1"/>
          <p:nvPr/>
        </p:nvSpPr>
        <p:spPr>
          <a:xfrm>
            <a:off x="1010093" y="404037"/>
            <a:ext cx="7012172" cy="461665"/>
          </a:xfrm>
          <a:prstGeom prst="rect">
            <a:avLst/>
          </a:prstGeom>
          <a:noFill/>
        </p:spPr>
        <p:txBody>
          <a:bodyPr wrap="square" rtlCol="0">
            <a:spAutoFit/>
          </a:bodyPr>
          <a:lstStyle/>
          <a:p>
            <a:r>
              <a:rPr lang="en-IN" sz="2400" b="1" dirty="0"/>
              <a:t>Training the LSTM Model:</a:t>
            </a:r>
          </a:p>
        </p:txBody>
      </p:sp>
    </p:spTree>
    <p:extLst>
      <p:ext uri="{BB962C8B-B14F-4D97-AF65-F5344CB8AC3E}">
        <p14:creationId xmlns:p14="http://schemas.microsoft.com/office/powerpoint/2010/main" val="331048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116195-2292-49B5-BD0C-38041CEFEE94}"/>
              </a:ext>
            </a:extLst>
          </p:cNvPr>
          <p:cNvSpPr>
            <a:spLocks noGrp="1"/>
          </p:cNvSpPr>
          <p:nvPr>
            <p:ph idx="1"/>
          </p:nvPr>
        </p:nvSpPr>
        <p:spPr>
          <a:xfrm>
            <a:off x="685801" y="925033"/>
            <a:ext cx="10131425" cy="5135525"/>
          </a:xfrm>
        </p:spPr>
        <p:txBody>
          <a:bodyPr>
            <a:normAutofit/>
          </a:bodyPr>
          <a:lstStyle/>
          <a:p>
            <a:r>
              <a:rPr lang="en-IN" sz="2400" b="1" dirty="0"/>
              <a:t>Enter Latitude for current location:</a:t>
            </a:r>
          </a:p>
          <a:p>
            <a:endParaRPr lang="en-IN" sz="2400" b="1" dirty="0"/>
          </a:p>
          <a:p>
            <a:endParaRPr lang="en-IN" sz="2400" b="1" dirty="0"/>
          </a:p>
          <a:p>
            <a:endParaRPr lang="en-IN" sz="2400" b="1" dirty="0"/>
          </a:p>
          <a:p>
            <a:endParaRPr lang="en-IN" sz="2400" b="1" dirty="0"/>
          </a:p>
          <a:p>
            <a:r>
              <a:rPr lang="en-IN" sz="2400" b="1" dirty="0"/>
              <a:t>Enter Longitude of current location:</a:t>
            </a:r>
          </a:p>
        </p:txBody>
      </p:sp>
      <p:pic>
        <p:nvPicPr>
          <p:cNvPr id="4" name="Picture 3">
            <a:extLst>
              <a:ext uri="{FF2B5EF4-FFF2-40B4-BE49-F238E27FC236}">
                <a16:creationId xmlns:a16="http://schemas.microsoft.com/office/drawing/2014/main" id="{4A5B162C-87C8-4A81-B9A4-AF5DBCB443ED}"/>
              </a:ext>
            </a:extLst>
          </p:cNvPr>
          <p:cNvPicPr>
            <a:picLocks noChangeAspect="1"/>
          </p:cNvPicPr>
          <p:nvPr/>
        </p:nvPicPr>
        <p:blipFill>
          <a:blip r:embed="rId2"/>
          <a:stretch>
            <a:fillRect/>
          </a:stretch>
        </p:blipFill>
        <p:spPr>
          <a:xfrm>
            <a:off x="6746008" y="1549645"/>
            <a:ext cx="2850946" cy="1555061"/>
          </a:xfrm>
          <a:prstGeom prst="rect">
            <a:avLst/>
          </a:prstGeom>
        </p:spPr>
      </p:pic>
      <p:pic>
        <p:nvPicPr>
          <p:cNvPr id="5" name="Picture 4">
            <a:extLst>
              <a:ext uri="{FF2B5EF4-FFF2-40B4-BE49-F238E27FC236}">
                <a16:creationId xmlns:a16="http://schemas.microsoft.com/office/drawing/2014/main" id="{C8ECF866-519F-4DD8-AA58-51BAE1FCC3CF}"/>
              </a:ext>
            </a:extLst>
          </p:cNvPr>
          <p:cNvPicPr>
            <a:picLocks noChangeAspect="1"/>
          </p:cNvPicPr>
          <p:nvPr/>
        </p:nvPicPr>
        <p:blipFill>
          <a:blip r:embed="rId3"/>
          <a:stretch>
            <a:fillRect/>
          </a:stretch>
        </p:blipFill>
        <p:spPr>
          <a:xfrm>
            <a:off x="6746008" y="1642337"/>
            <a:ext cx="3212805" cy="4545721"/>
          </a:xfrm>
          <a:prstGeom prst="rect">
            <a:avLst/>
          </a:prstGeom>
        </p:spPr>
      </p:pic>
    </p:spTree>
    <p:extLst>
      <p:ext uri="{BB962C8B-B14F-4D97-AF65-F5344CB8AC3E}">
        <p14:creationId xmlns:p14="http://schemas.microsoft.com/office/powerpoint/2010/main" val="3285796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CBE0AB-2E1E-4E6C-A660-4F1478A18919}"/>
              </a:ext>
            </a:extLst>
          </p:cNvPr>
          <p:cNvSpPr>
            <a:spLocks noGrp="1"/>
          </p:cNvSpPr>
          <p:nvPr>
            <p:ph idx="1"/>
          </p:nvPr>
        </p:nvSpPr>
        <p:spPr>
          <a:xfrm>
            <a:off x="180754" y="116991"/>
            <a:ext cx="10131425" cy="1185923"/>
          </a:xfrm>
        </p:spPr>
        <p:txBody>
          <a:bodyPr>
            <a:normAutofit/>
          </a:bodyPr>
          <a:lstStyle/>
          <a:p>
            <a:r>
              <a:rPr lang="en-IN" sz="2400" b="1" dirty="0"/>
              <a:t>Output Screen:</a:t>
            </a:r>
          </a:p>
        </p:txBody>
      </p:sp>
      <p:pic>
        <p:nvPicPr>
          <p:cNvPr id="4" name="Picture 3">
            <a:extLst>
              <a:ext uri="{FF2B5EF4-FFF2-40B4-BE49-F238E27FC236}">
                <a16:creationId xmlns:a16="http://schemas.microsoft.com/office/drawing/2014/main" id="{927244B4-DF19-42D3-9105-EE97F1CC2998}"/>
              </a:ext>
            </a:extLst>
          </p:cNvPr>
          <p:cNvPicPr>
            <a:picLocks noChangeAspect="1"/>
          </p:cNvPicPr>
          <p:nvPr/>
        </p:nvPicPr>
        <p:blipFill>
          <a:blip r:embed="rId2"/>
          <a:stretch>
            <a:fillRect/>
          </a:stretch>
        </p:blipFill>
        <p:spPr>
          <a:xfrm>
            <a:off x="361453" y="1783843"/>
            <a:ext cx="11469094" cy="4106594"/>
          </a:xfrm>
          <a:prstGeom prst="rect">
            <a:avLst/>
          </a:prstGeom>
        </p:spPr>
      </p:pic>
    </p:spTree>
    <p:extLst>
      <p:ext uri="{BB962C8B-B14F-4D97-AF65-F5344CB8AC3E}">
        <p14:creationId xmlns:p14="http://schemas.microsoft.com/office/powerpoint/2010/main" val="45559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594A-C963-4809-8371-71FCA62F7680}"/>
              </a:ext>
            </a:extLst>
          </p:cNvPr>
          <p:cNvSpPr>
            <a:spLocks noGrp="1"/>
          </p:cNvSpPr>
          <p:nvPr>
            <p:ph type="title"/>
          </p:nvPr>
        </p:nvSpPr>
        <p:spPr>
          <a:xfrm>
            <a:off x="685801" y="0"/>
            <a:ext cx="10131425" cy="1456267"/>
          </a:xfrm>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74FC4448-44C4-4561-93EA-25CFFC0E2ED3}"/>
              </a:ext>
            </a:extLst>
          </p:cNvPr>
          <p:cNvSpPr>
            <a:spLocks noGrp="1"/>
          </p:cNvSpPr>
          <p:nvPr>
            <p:ph idx="1"/>
          </p:nvPr>
        </p:nvSpPr>
        <p:spPr>
          <a:xfrm>
            <a:off x="685801" y="983513"/>
            <a:ext cx="10131425" cy="4807688"/>
          </a:xfrm>
        </p:spPr>
        <p:txBody>
          <a:bodyPr/>
          <a:lstStyle/>
          <a:p>
            <a:r>
              <a:rPr lang="en-US" dirty="0">
                <a:cs typeface="Arial" panose="020B0604020202020204" pitchFamily="34" charset="0"/>
              </a:rPr>
              <a:t>In this paper, we investigate the significance of trajectory prediction and explore feasible approaches from both the single-user perspective and multi-user perspective. For single-user trajectory prediction, we propose a basic LSTM framework and experimental results on a model-based mobility dataset illustrate the superiority of LSTM to make predictions based on pre-learning of user-specific mobility patterns. </a:t>
            </a:r>
          </a:p>
          <a:p>
            <a:r>
              <a:rPr lang="en-US" dirty="0">
                <a:cs typeface="Arial" panose="020B0604020202020204" pitchFamily="34" charset="0"/>
              </a:rPr>
              <a:t>For multi-user multi-step prediction, we further propose a </a:t>
            </a:r>
            <a:r>
              <a:rPr lang="en-US" dirty="0" err="1">
                <a:cs typeface="Arial" panose="020B0604020202020204" pitchFamily="34" charset="0"/>
              </a:rPr>
              <a:t>regionoriented</a:t>
            </a:r>
            <a:r>
              <a:rPr lang="en-US" dirty="0">
                <a:cs typeface="Arial" panose="020B0604020202020204" pitchFamily="34" charset="0"/>
              </a:rPr>
              <a:t> prediction scheme and put forward an LSTM-based Seq2Seq framework with Extreme Machine Learning (ELM). Experiments on a realistic dataset show that the proposed framework outperforms the other competing approaches, which demonstrate its outstanding generalization ability for multi-user prediction as well as robustness and stability for multi-step prediction.</a:t>
            </a:r>
          </a:p>
          <a:p>
            <a:pPr marL="0" indent="0">
              <a:buNone/>
            </a:pPr>
            <a:endParaRPr lang="en-IN" dirty="0"/>
          </a:p>
        </p:txBody>
      </p:sp>
    </p:spTree>
    <p:extLst>
      <p:ext uri="{BB962C8B-B14F-4D97-AF65-F5344CB8AC3E}">
        <p14:creationId xmlns:p14="http://schemas.microsoft.com/office/powerpoint/2010/main" val="146110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4670-AECC-42A3-9FEF-8BB8E0EDCC3F}"/>
              </a:ext>
            </a:extLst>
          </p:cNvPr>
          <p:cNvSpPr>
            <a:spLocks noGrp="1"/>
          </p:cNvSpPr>
          <p:nvPr>
            <p:ph type="title"/>
          </p:nvPr>
        </p:nvSpPr>
        <p:spPr>
          <a:xfrm>
            <a:off x="685801" y="0"/>
            <a:ext cx="10131425" cy="1456267"/>
          </a:xfrm>
        </p:spPr>
        <p:txBody>
          <a:bodyPr/>
          <a:lstStyle/>
          <a:p>
            <a:pPr algn="ctr"/>
            <a:r>
              <a:rPr lang="en-US" b="1" dirty="0"/>
              <a:t>Contents</a:t>
            </a:r>
            <a:endParaRPr lang="en-IN" b="1" dirty="0"/>
          </a:p>
        </p:txBody>
      </p:sp>
      <p:sp>
        <p:nvSpPr>
          <p:cNvPr id="3" name="Content Placeholder 2">
            <a:extLst>
              <a:ext uri="{FF2B5EF4-FFF2-40B4-BE49-F238E27FC236}">
                <a16:creationId xmlns:a16="http://schemas.microsoft.com/office/drawing/2014/main" id="{508CD0E6-7F0E-4C8D-84B2-6077964C5723}"/>
              </a:ext>
            </a:extLst>
          </p:cNvPr>
          <p:cNvSpPr>
            <a:spLocks noGrp="1"/>
          </p:cNvSpPr>
          <p:nvPr>
            <p:ph idx="1"/>
          </p:nvPr>
        </p:nvSpPr>
        <p:spPr>
          <a:xfrm>
            <a:off x="685801" y="1297172"/>
            <a:ext cx="10131425" cy="5263115"/>
          </a:xfrm>
        </p:spPr>
        <p:txBody>
          <a:bodyPr>
            <a:normAutofit/>
          </a:bodyPr>
          <a:lstStyle/>
          <a:p>
            <a:pPr marL="457200" indent="-457200">
              <a:buFont typeface="+mj-lt"/>
              <a:buAutoNum type="arabicPeriod"/>
            </a:pPr>
            <a:r>
              <a:rPr lang="en-US" altLang="zh-CN" sz="2000" dirty="0"/>
              <a:t>ABSTRACT</a:t>
            </a:r>
          </a:p>
          <a:p>
            <a:pPr marL="457200" indent="-457200">
              <a:buFont typeface="+mj-lt"/>
              <a:buAutoNum type="arabicPeriod"/>
            </a:pPr>
            <a:r>
              <a:rPr lang="en-US" altLang="zh-CN" sz="2000" dirty="0"/>
              <a:t>INTRODUCTION</a:t>
            </a:r>
          </a:p>
          <a:p>
            <a:pPr marL="457200" indent="-457200">
              <a:buFont typeface="+mj-lt"/>
              <a:buAutoNum type="arabicPeriod"/>
            </a:pPr>
            <a:r>
              <a:rPr lang="en-US" altLang="zh-CN" sz="2000" dirty="0"/>
              <a:t>EXISTING SYSTEM</a:t>
            </a:r>
          </a:p>
          <a:p>
            <a:pPr marL="457200" indent="-457200">
              <a:buFont typeface="+mj-lt"/>
              <a:buAutoNum type="arabicPeriod"/>
            </a:pPr>
            <a:r>
              <a:rPr lang="en-US" altLang="zh-CN" sz="2000" dirty="0"/>
              <a:t>PROPOSED SYSTEM</a:t>
            </a:r>
          </a:p>
          <a:p>
            <a:pPr marL="457200" indent="-457200">
              <a:buFont typeface="+mj-lt"/>
              <a:buAutoNum type="arabicPeriod"/>
            </a:pPr>
            <a:r>
              <a:rPr lang="en-US" altLang="zh-CN" sz="2000" dirty="0"/>
              <a:t>ADVANTAGES</a:t>
            </a:r>
          </a:p>
          <a:p>
            <a:pPr marL="457200" indent="-457200">
              <a:buFont typeface="+mj-lt"/>
              <a:buAutoNum type="arabicPeriod"/>
            </a:pPr>
            <a:r>
              <a:rPr lang="en-US" altLang="zh-CN" sz="2000" dirty="0"/>
              <a:t>SYSTEM ARCHITECTURE </a:t>
            </a:r>
          </a:p>
          <a:p>
            <a:pPr marL="457200" indent="-457200">
              <a:buFont typeface="+mj-lt"/>
              <a:buAutoNum type="arabicPeriod"/>
            </a:pPr>
            <a:r>
              <a:rPr lang="en-US" altLang="zh-CN" sz="2000" dirty="0"/>
              <a:t>SOFTWARE REQUIREMENTS</a:t>
            </a:r>
          </a:p>
          <a:p>
            <a:pPr marL="457200" indent="-457200">
              <a:buFont typeface="+mj-lt"/>
              <a:buAutoNum type="arabicPeriod"/>
            </a:pPr>
            <a:r>
              <a:rPr lang="en-US" altLang="zh-CN" sz="2000" dirty="0"/>
              <a:t>MODULES</a:t>
            </a:r>
          </a:p>
          <a:p>
            <a:pPr marL="457200" indent="-457200">
              <a:buFont typeface="+mj-lt"/>
              <a:buAutoNum type="arabicPeriod"/>
            </a:pPr>
            <a:r>
              <a:rPr lang="en-US" altLang="zh-CN" sz="2000" dirty="0"/>
              <a:t>UML DIAGRAMS</a:t>
            </a:r>
          </a:p>
          <a:p>
            <a:pPr marL="457200" indent="-457200">
              <a:buFont typeface="+mj-lt"/>
              <a:buAutoNum type="arabicPeriod"/>
            </a:pPr>
            <a:r>
              <a:rPr lang="en-US" altLang="zh-CN" sz="2000" dirty="0"/>
              <a:t>CONCLUSION</a:t>
            </a:r>
          </a:p>
          <a:p>
            <a:pPr marL="457200" indent="-457200">
              <a:buFont typeface="+mj-lt"/>
              <a:buAutoNum type="arabicPeriod"/>
            </a:pPr>
            <a:r>
              <a:rPr lang="en-US" altLang="zh-CN" sz="2000" dirty="0"/>
              <a:t>LITERATURE SURVEY</a:t>
            </a:r>
          </a:p>
          <a:p>
            <a:pPr marL="457200" indent="-457200">
              <a:buFont typeface="+mj-lt"/>
              <a:buAutoNum type="arabicPeriod"/>
            </a:pPr>
            <a:r>
              <a:rPr lang="en-US" sz="2000" dirty="0">
                <a:ea typeface="宋体" pitchFamily="2" charset="-122"/>
              </a:rPr>
              <a:t>QUESTIONS</a:t>
            </a:r>
            <a:endParaRPr lang="en-US" sz="2000" dirty="0"/>
          </a:p>
        </p:txBody>
      </p:sp>
    </p:spTree>
    <p:extLst>
      <p:ext uri="{BB962C8B-B14F-4D97-AF65-F5344CB8AC3E}">
        <p14:creationId xmlns:p14="http://schemas.microsoft.com/office/powerpoint/2010/main" val="332351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A759-235D-4DD9-AA3D-C2FA8C5B54C6}"/>
              </a:ext>
            </a:extLst>
          </p:cNvPr>
          <p:cNvSpPr>
            <a:spLocks noGrp="1"/>
          </p:cNvSpPr>
          <p:nvPr>
            <p:ph type="title"/>
          </p:nvPr>
        </p:nvSpPr>
        <p:spPr>
          <a:xfrm>
            <a:off x="685801" y="0"/>
            <a:ext cx="10131425" cy="1456267"/>
          </a:xfrm>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13125BAD-FB5D-47F5-AF8D-A212A9B0D07B}"/>
              </a:ext>
            </a:extLst>
          </p:cNvPr>
          <p:cNvSpPr>
            <a:spLocks noGrp="1"/>
          </p:cNvSpPr>
          <p:nvPr>
            <p:ph idx="1"/>
          </p:nvPr>
        </p:nvSpPr>
        <p:spPr>
          <a:xfrm>
            <a:off x="685801" y="1371600"/>
            <a:ext cx="10131425" cy="4944139"/>
          </a:xfrm>
        </p:spPr>
        <p:txBody>
          <a:bodyPr>
            <a:normAutofit fontScale="92500" lnSpcReduction="20000"/>
          </a:bodyPr>
          <a:lstStyle/>
          <a:p>
            <a:r>
              <a:rPr lang="en-US" sz="2000" dirty="0"/>
              <a:t>Human mobility prediction is of great importance in a wide range of modern applications in different fields such as personalized recommendation systems, the fifth-generation (5G) mobile communication systems, and so on.</a:t>
            </a:r>
          </a:p>
          <a:p>
            <a:pPr marL="0" indent="0">
              <a:buNone/>
            </a:pPr>
            <a:endParaRPr lang="en-US" sz="2000" dirty="0"/>
          </a:p>
          <a:p>
            <a:r>
              <a:rPr lang="en-US" sz="2000" dirty="0"/>
              <a:t>For the applications including resource allocation and mobility management, it is essential to predict the positions of mobile users in the near future from dozens of seconds to a few minutes so as to make preparation in advance. </a:t>
            </a:r>
          </a:p>
          <a:p>
            <a:r>
              <a:rPr lang="en-US" sz="2000" dirty="0"/>
              <a:t>In this paper, with the particular focus on multi-user multi-step trajectory prediction, we first design a basic deep learning-based prediction framework, where the long short-term memory (LSTM) network is directly applied as the most critical component to learn user-specific mobility pattern from the user's historical trajectories and predict his/her movement trends in the future. Motivated by the related findings after testifying and analyzing this basic framework on a model-based dataset, we extend it to a region-oriented prediction scheme and propose a multi-user multi-step trajectory prediction framework by further incorporating the sequence-to-sequence (Seq2Seq) learning.</a:t>
            </a:r>
          </a:p>
          <a:p>
            <a:r>
              <a:rPr lang="en-US" sz="2000" dirty="0"/>
              <a:t> The experimental results on a realistic dataset demonstrate that the proposed framework has significant improvements on generalization ability and reduces error-accumulation effect for multi-step prediction.</a:t>
            </a:r>
            <a:endParaRPr lang="en-US" sz="2000" dirty="0">
              <a:latin typeface="Arial" panose="020B0604020202020204" pitchFamily="34" charset="0"/>
              <a:cs typeface="Arial" panose="020B0604020202020204" pitchFamily="34" charset="0"/>
            </a:endParaRPr>
          </a:p>
          <a:p>
            <a:endParaRPr lang="en-IN" sz="2000" dirty="0"/>
          </a:p>
        </p:txBody>
      </p:sp>
    </p:spTree>
    <p:extLst>
      <p:ext uri="{BB962C8B-B14F-4D97-AF65-F5344CB8AC3E}">
        <p14:creationId xmlns:p14="http://schemas.microsoft.com/office/powerpoint/2010/main" val="52368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1EEF-3DFF-4EC1-8E26-D37BFE6388BF}"/>
              </a:ext>
            </a:extLst>
          </p:cNvPr>
          <p:cNvSpPr>
            <a:spLocks noGrp="1"/>
          </p:cNvSpPr>
          <p:nvPr>
            <p:ph type="title"/>
          </p:nvPr>
        </p:nvSpPr>
        <p:spPr>
          <a:xfrm>
            <a:off x="781494" y="115187"/>
            <a:ext cx="10131425" cy="1456267"/>
          </a:xfrm>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E4E267A8-CAB8-49D5-AADE-04616ED4012A}"/>
              </a:ext>
            </a:extLst>
          </p:cNvPr>
          <p:cNvSpPr>
            <a:spLocks noGrp="1"/>
          </p:cNvSpPr>
          <p:nvPr>
            <p:ph idx="1"/>
          </p:nvPr>
        </p:nvSpPr>
        <p:spPr>
          <a:xfrm>
            <a:off x="781494" y="1121341"/>
            <a:ext cx="10131425" cy="5220980"/>
          </a:xfrm>
        </p:spPr>
        <p:txBody>
          <a:bodyPr/>
          <a:lstStyle/>
          <a:p>
            <a:r>
              <a:rPr lang="en-US" dirty="0"/>
              <a:t>Increasing pervasive usage of smart-phones and location-based services around the world has contributed to vast and rapid growth in mobility data. The large size of mobility data provides new opportunities for discovering the characteristics of human mobility patterns and making mobility predictions. Practically, human mobility prediction is of great importance in a wide range of modern applications, ranging from personalized recommendation systems to intelligent transportation, urban planning, and mobility management in mobile communication system. </a:t>
            </a:r>
          </a:p>
          <a:p>
            <a:endParaRPr lang="en-US" dirty="0"/>
          </a:p>
          <a:p>
            <a:r>
              <a:rPr lang="en-US" dirty="0"/>
              <a:t>Generally, the prediction goal varies from different application scenarios. For the case of 5G mobile communications, it is essential to predict the positions of mobile users in the near future from dozens of seconds to a few minutes so as to prepare for mobility management and resource allocation . It is actually a trajectory prediction problem where the trajectory refers to a time series of positions with a fixed sampling time interval between each other.</a:t>
            </a:r>
          </a:p>
          <a:p>
            <a:endParaRPr lang="en-IN" dirty="0"/>
          </a:p>
        </p:txBody>
      </p:sp>
    </p:spTree>
    <p:extLst>
      <p:ext uri="{BB962C8B-B14F-4D97-AF65-F5344CB8AC3E}">
        <p14:creationId xmlns:p14="http://schemas.microsoft.com/office/powerpoint/2010/main" val="315746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FD96-2A6B-408B-9ACC-DCAB03A0BDA9}"/>
              </a:ext>
            </a:extLst>
          </p:cNvPr>
          <p:cNvSpPr>
            <a:spLocks noGrp="1"/>
          </p:cNvSpPr>
          <p:nvPr>
            <p:ph type="title"/>
          </p:nvPr>
        </p:nvSpPr>
        <p:spPr>
          <a:xfrm>
            <a:off x="685800" y="93921"/>
            <a:ext cx="10131425" cy="1456267"/>
          </a:xfrm>
        </p:spPr>
        <p:txBody>
          <a:bodyPr/>
          <a:lstStyle/>
          <a:p>
            <a:pPr algn="ctr"/>
            <a:r>
              <a:rPr lang="en-US" b="1" dirty="0"/>
              <a:t>Existing System </a:t>
            </a:r>
            <a:endParaRPr lang="en-IN" b="1" dirty="0"/>
          </a:p>
        </p:txBody>
      </p:sp>
      <p:sp>
        <p:nvSpPr>
          <p:cNvPr id="3" name="Content Placeholder 2">
            <a:extLst>
              <a:ext uri="{FF2B5EF4-FFF2-40B4-BE49-F238E27FC236}">
                <a16:creationId xmlns:a16="http://schemas.microsoft.com/office/drawing/2014/main" id="{C24A3E8C-51E9-4112-858F-46564F98450B}"/>
              </a:ext>
            </a:extLst>
          </p:cNvPr>
          <p:cNvSpPr>
            <a:spLocks noGrp="1"/>
          </p:cNvSpPr>
          <p:nvPr>
            <p:ph idx="1"/>
          </p:nvPr>
        </p:nvSpPr>
        <p:spPr>
          <a:xfrm>
            <a:off x="685799" y="1550188"/>
            <a:ext cx="10131425" cy="3649133"/>
          </a:xfrm>
        </p:spPr>
        <p:txBody>
          <a:bodyPr>
            <a:normAutofit/>
          </a:bodyPr>
          <a:lstStyle/>
          <a:p>
            <a:r>
              <a:rPr lang="en-US" sz="2000" dirty="0"/>
              <a:t>In this paper takes comprehensive investigation for the approaches to predict trajectories composed of continuous coordinates. Since it is actually a time series regression prediction problem, conventional regression algorithms such as linear regression and support vector regression (SVR)  are candidate solutions.</a:t>
            </a:r>
          </a:p>
          <a:p>
            <a:pPr marL="0" indent="0">
              <a:buNone/>
            </a:pPr>
            <a:endParaRPr lang="en-IN" sz="2000" dirty="0"/>
          </a:p>
          <a:p>
            <a:r>
              <a:rPr lang="en-US" sz="2000" dirty="0"/>
              <a:t>However, the mobility trajectories are usually short sequences composed of two-dimensional coordinates reflecting geographic locations, making Linear Regression and SVR possibly not competent to the trajectory prediction problem.</a:t>
            </a:r>
            <a:endParaRPr lang="en-IN" sz="2000" dirty="0"/>
          </a:p>
        </p:txBody>
      </p:sp>
    </p:spTree>
    <p:extLst>
      <p:ext uri="{BB962C8B-B14F-4D97-AF65-F5344CB8AC3E}">
        <p14:creationId xmlns:p14="http://schemas.microsoft.com/office/powerpoint/2010/main" val="265528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33B9-C52D-4349-A144-672D221303C6}"/>
              </a:ext>
            </a:extLst>
          </p:cNvPr>
          <p:cNvSpPr>
            <a:spLocks noGrp="1"/>
          </p:cNvSpPr>
          <p:nvPr>
            <p:ph type="title"/>
          </p:nvPr>
        </p:nvSpPr>
        <p:spPr>
          <a:xfrm>
            <a:off x="685800" y="120503"/>
            <a:ext cx="10131425" cy="1456267"/>
          </a:xfrm>
        </p:spPr>
        <p:txBody>
          <a:bodyPr/>
          <a:lstStyle/>
          <a:p>
            <a:pPr algn="ctr"/>
            <a:r>
              <a:rPr lang="en-US" altLang="zh-CN" b="1" dirty="0"/>
              <a:t>Proposed System</a:t>
            </a:r>
            <a:endParaRPr lang="en-IN" b="1" dirty="0"/>
          </a:p>
        </p:txBody>
      </p:sp>
      <p:sp>
        <p:nvSpPr>
          <p:cNvPr id="3" name="Content Placeholder 2">
            <a:extLst>
              <a:ext uri="{FF2B5EF4-FFF2-40B4-BE49-F238E27FC236}">
                <a16:creationId xmlns:a16="http://schemas.microsoft.com/office/drawing/2014/main" id="{B2C4E227-8856-4DE8-B8C2-D25D3EC6EA84}"/>
              </a:ext>
            </a:extLst>
          </p:cNvPr>
          <p:cNvSpPr>
            <a:spLocks noGrp="1"/>
          </p:cNvSpPr>
          <p:nvPr>
            <p:ph idx="1"/>
          </p:nvPr>
        </p:nvSpPr>
        <p:spPr>
          <a:xfrm>
            <a:off x="685801" y="1233377"/>
            <a:ext cx="10131425" cy="5124893"/>
          </a:xfrm>
        </p:spPr>
        <p:txBody>
          <a:bodyPr/>
          <a:lstStyle/>
          <a:p>
            <a:r>
              <a:rPr lang="en-US" dirty="0"/>
              <a:t>Within the framework of deep learning, the work in applies LSTM to trajectory prediction for vehicles on highway. However, the proposed method is specifically designed for the highway scenario and requires complex external features, including position and velocity of surrounding vehicles, which restricts its general applicability. Hence, the proposed system is a social LSTM network for pedestrian trajectory prediction .</a:t>
            </a:r>
          </a:p>
          <a:p>
            <a:pPr marL="0" indent="0">
              <a:buNone/>
            </a:pPr>
            <a:endParaRPr lang="en-US" dirty="0"/>
          </a:p>
          <a:p>
            <a:r>
              <a:rPr lang="en-IN" dirty="0"/>
              <a:t>We </a:t>
            </a:r>
            <a:r>
              <a:rPr lang="en-US" dirty="0"/>
              <a:t>propose a Deep learning model which combines the GRU network with the attention mechanism to predict future discrete locations from long-range and sparse trajectories. However, its prediction accuracy can only reach 59.3% .  </a:t>
            </a:r>
          </a:p>
          <a:p>
            <a:endParaRPr lang="en-US" dirty="0"/>
          </a:p>
          <a:p>
            <a:r>
              <a:rPr lang="en-US" dirty="0"/>
              <a:t>Therefore, we assume the long- short term memory (LSTM)</a:t>
            </a:r>
            <a:r>
              <a:rPr lang="en-IN" dirty="0"/>
              <a:t> to predict the </a:t>
            </a:r>
            <a:r>
              <a:rPr lang="en-US" dirty="0"/>
              <a:t>trend of user movements in each cell from trajectories composed of discrete cells and we evaluate the prediction performance of the proposed framework on a user’s trajectories from the model-based dataset.</a:t>
            </a:r>
          </a:p>
        </p:txBody>
      </p:sp>
    </p:spTree>
    <p:extLst>
      <p:ext uri="{BB962C8B-B14F-4D97-AF65-F5344CB8AC3E}">
        <p14:creationId xmlns:p14="http://schemas.microsoft.com/office/powerpoint/2010/main" val="151950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C743-B989-4C18-8EB1-08B2235D8148}"/>
              </a:ext>
            </a:extLst>
          </p:cNvPr>
          <p:cNvSpPr>
            <a:spLocks noGrp="1"/>
          </p:cNvSpPr>
          <p:nvPr>
            <p:ph type="title"/>
          </p:nvPr>
        </p:nvSpPr>
        <p:spPr>
          <a:xfrm>
            <a:off x="685801" y="0"/>
            <a:ext cx="10131425" cy="1456267"/>
          </a:xfrm>
        </p:spPr>
        <p:txBody>
          <a:bodyPr/>
          <a:lstStyle/>
          <a:p>
            <a:pPr algn="ctr"/>
            <a:r>
              <a:rPr lang="en-IN" b="1" dirty="0"/>
              <a:t>Algorithm</a:t>
            </a:r>
          </a:p>
        </p:txBody>
      </p:sp>
      <p:pic>
        <p:nvPicPr>
          <p:cNvPr id="4" name="Content Placeholder 3">
            <a:extLst>
              <a:ext uri="{FF2B5EF4-FFF2-40B4-BE49-F238E27FC236}">
                <a16:creationId xmlns:a16="http://schemas.microsoft.com/office/drawing/2014/main" id="{1D7663AA-5A47-4817-A661-04E53C0DD292}"/>
              </a:ext>
            </a:extLst>
          </p:cNvPr>
          <p:cNvPicPr>
            <a:picLocks noGrp="1" noChangeAspect="1"/>
          </p:cNvPicPr>
          <p:nvPr>
            <p:ph idx="1"/>
          </p:nvPr>
        </p:nvPicPr>
        <p:blipFill>
          <a:blip r:embed="rId2"/>
          <a:stretch>
            <a:fillRect/>
          </a:stretch>
        </p:blipFill>
        <p:spPr>
          <a:xfrm>
            <a:off x="3556590" y="1281224"/>
            <a:ext cx="4268973" cy="4935328"/>
          </a:xfrm>
          <a:prstGeom prst="rect">
            <a:avLst/>
          </a:prstGeom>
        </p:spPr>
      </p:pic>
    </p:spTree>
    <p:extLst>
      <p:ext uri="{BB962C8B-B14F-4D97-AF65-F5344CB8AC3E}">
        <p14:creationId xmlns:p14="http://schemas.microsoft.com/office/powerpoint/2010/main" val="337766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5664-80EB-411B-979F-5CFD687A9AA3}"/>
              </a:ext>
            </a:extLst>
          </p:cNvPr>
          <p:cNvSpPr>
            <a:spLocks noGrp="1"/>
          </p:cNvSpPr>
          <p:nvPr>
            <p:ph type="title"/>
          </p:nvPr>
        </p:nvSpPr>
        <p:spPr>
          <a:xfrm>
            <a:off x="685801" y="0"/>
            <a:ext cx="10131425" cy="1456267"/>
          </a:xfrm>
        </p:spPr>
        <p:txBody>
          <a:bodyPr/>
          <a:lstStyle/>
          <a:p>
            <a:pPr algn="ctr"/>
            <a:r>
              <a:rPr lang="en-IN" b="1" dirty="0"/>
              <a:t>Modules</a:t>
            </a:r>
          </a:p>
        </p:txBody>
      </p:sp>
      <p:sp>
        <p:nvSpPr>
          <p:cNvPr id="3" name="Content Placeholder 2">
            <a:extLst>
              <a:ext uri="{FF2B5EF4-FFF2-40B4-BE49-F238E27FC236}">
                <a16:creationId xmlns:a16="http://schemas.microsoft.com/office/drawing/2014/main" id="{E9A0602E-B6C1-4534-91AB-632F61233B7D}"/>
              </a:ext>
            </a:extLst>
          </p:cNvPr>
          <p:cNvSpPr>
            <a:spLocks noGrp="1"/>
          </p:cNvSpPr>
          <p:nvPr>
            <p:ph idx="1"/>
          </p:nvPr>
        </p:nvSpPr>
        <p:spPr>
          <a:xfrm>
            <a:off x="738964" y="621611"/>
            <a:ext cx="10131425" cy="4965798"/>
          </a:xfrm>
        </p:spPr>
        <p:txBody>
          <a:bodyPr/>
          <a:lstStyle/>
          <a:p>
            <a:r>
              <a:rPr lang="en-IN" b="1" dirty="0"/>
              <a:t>Importing Dataset Module</a:t>
            </a:r>
            <a:r>
              <a:rPr lang="en-IN" dirty="0"/>
              <a:t>: In this module, we import the trajectory model based dataset</a:t>
            </a:r>
          </a:p>
          <a:p>
            <a:pPr marL="0" indent="0">
              <a:buNone/>
            </a:pPr>
            <a:endParaRPr lang="en-IN" b="1" dirty="0"/>
          </a:p>
          <a:p>
            <a:r>
              <a:rPr lang="en-IN" b="1" dirty="0"/>
              <a:t>Generating the model Module</a:t>
            </a:r>
            <a:r>
              <a:rPr lang="en-IN" dirty="0"/>
              <a:t>: In this module, we perform the generating of the LSTM model </a:t>
            </a:r>
          </a:p>
          <a:p>
            <a:endParaRPr lang="en-IN" dirty="0"/>
          </a:p>
          <a:p>
            <a:r>
              <a:rPr lang="en-IN" b="1" dirty="0"/>
              <a:t>Training the model</a:t>
            </a:r>
            <a:r>
              <a:rPr lang="en-IN" dirty="0"/>
              <a:t>: The LSTM model is trained with seq2seq.</a:t>
            </a:r>
          </a:p>
          <a:p>
            <a:endParaRPr lang="en-IN" dirty="0"/>
          </a:p>
          <a:p>
            <a:r>
              <a:rPr lang="en-IN" b="1" dirty="0"/>
              <a:t>Predicting Trajectory: </a:t>
            </a:r>
            <a:r>
              <a:rPr lang="en-IN" dirty="0"/>
              <a:t>This model presents a prompt which asks the latitude and longitude of the given user to try and predict the next location.</a:t>
            </a:r>
          </a:p>
        </p:txBody>
      </p:sp>
    </p:spTree>
    <p:extLst>
      <p:ext uri="{BB962C8B-B14F-4D97-AF65-F5344CB8AC3E}">
        <p14:creationId xmlns:p14="http://schemas.microsoft.com/office/powerpoint/2010/main" val="37330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BABB-E985-40FE-8DF0-4FC06FE15311}"/>
              </a:ext>
            </a:extLst>
          </p:cNvPr>
          <p:cNvSpPr>
            <a:spLocks noGrp="1"/>
          </p:cNvSpPr>
          <p:nvPr>
            <p:ph type="title"/>
          </p:nvPr>
        </p:nvSpPr>
        <p:spPr>
          <a:xfrm>
            <a:off x="744280" y="115186"/>
            <a:ext cx="10131425" cy="1456267"/>
          </a:xfrm>
        </p:spPr>
        <p:txBody>
          <a:bodyPr/>
          <a:lstStyle/>
          <a:p>
            <a:pPr algn="ctr"/>
            <a:r>
              <a:rPr lang="en-US" dirty="0"/>
              <a:t>HARDWARE REQUIREMENTS</a:t>
            </a:r>
            <a:endParaRPr lang="en-IN" dirty="0"/>
          </a:p>
        </p:txBody>
      </p:sp>
      <p:sp>
        <p:nvSpPr>
          <p:cNvPr id="3" name="Content Placeholder 2">
            <a:extLst>
              <a:ext uri="{FF2B5EF4-FFF2-40B4-BE49-F238E27FC236}">
                <a16:creationId xmlns:a16="http://schemas.microsoft.com/office/drawing/2014/main" id="{E8623661-047E-4302-B582-7EC1AA5ED324}"/>
              </a:ext>
            </a:extLst>
          </p:cNvPr>
          <p:cNvSpPr>
            <a:spLocks noGrp="1"/>
          </p:cNvSpPr>
          <p:nvPr>
            <p:ph idx="1"/>
          </p:nvPr>
        </p:nvSpPr>
        <p:spPr>
          <a:xfrm>
            <a:off x="685801" y="1839039"/>
            <a:ext cx="10131425" cy="3649133"/>
          </a:xfrm>
        </p:spPr>
        <p:txBody>
          <a:bodyPr/>
          <a:lstStyle/>
          <a:p>
            <a:pPr marL="0" indent="0" algn="just">
              <a:buFontTx/>
              <a:buNone/>
              <a:defRPr/>
            </a:pPr>
            <a:r>
              <a:rPr lang="en-US" sz="2000" b="1" dirty="0"/>
              <a:t>Operating System supported by</a:t>
            </a:r>
          </a:p>
          <a:p>
            <a:pPr algn="just">
              <a:defRPr/>
            </a:pPr>
            <a:r>
              <a:rPr lang="en-US" sz="2000" dirty="0"/>
              <a:t>1.  Windows 7</a:t>
            </a:r>
          </a:p>
          <a:p>
            <a:pPr algn="just">
              <a:defRPr/>
            </a:pPr>
            <a:r>
              <a:rPr lang="en-US" sz="2000" dirty="0"/>
              <a:t>2.  Windows  XP</a:t>
            </a:r>
          </a:p>
          <a:p>
            <a:pPr algn="just">
              <a:defRPr/>
            </a:pPr>
            <a:r>
              <a:rPr lang="en-US" sz="2000" dirty="0"/>
              <a:t>3 . Windows 8</a:t>
            </a:r>
          </a:p>
          <a:p>
            <a:pPr algn="just">
              <a:defRPr/>
            </a:pPr>
            <a:r>
              <a:rPr lang="en-US" sz="2000" dirty="0"/>
              <a:t>Processor – Pentium IV or higher</a:t>
            </a:r>
          </a:p>
          <a:p>
            <a:pPr algn="just">
              <a:defRPr/>
            </a:pPr>
            <a:r>
              <a:rPr lang="en-US" sz="2000" dirty="0"/>
              <a:t>RAM         -- 256 MB</a:t>
            </a:r>
          </a:p>
          <a:p>
            <a:endParaRPr lang="en-IN" dirty="0"/>
          </a:p>
        </p:txBody>
      </p:sp>
    </p:spTree>
    <p:extLst>
      <p:ext uri="{BB962C8B-B14F-4D97-AF65-F5344CB8AC3E}">
        <p14:creationId xmlns:p14="http://schemas.microsoft.com/office/powerpoint/2010/main" val="3402512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1822</TotalTime>
  <Words>902</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Exploring Trajectory Prediction through Deep Learning Methods </vt:lpstr>
      <vt:lpstr>Contents</vt:lpstr>
      <vt:lpstr>abstract</vt:lpstr>
      <vt:lpstr>Introduction</vt:lpstr>
      <vt:lpstr>Existing System </vt:lpstr>
      <vt:lpstr>Proposed System</vt:lpstr>
      <vt:lpstr>Algorithm</vt:lpstr>
      <vt:lpstr>Modules</vt:lpstr>
      <vt:lpstr>HARDWARE REQUIREMENTS</vt:lpstr>
      <vt:lpstr>UML Diagrams </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Trajectory Prediction through Deep Learning Methods </dc:title>
  <dc:creator>Prahasith Bhanu</dc:creator>
  <cp:lastModifiedBy>Prahasith Bhanu</cp:lastModifiedBy>
  <cp:revision>38</cp:revision>
  <dcterms:created xsi:type="dcterms:W3CDTF">2020-03-20T07:28:08Z</dcterms:created>
  <dcterms:modified xsi:type="dcterms:W3CDTF">2020-03-21T13:50:13Z</dcterms:modified>
</cp:coreProperties>
</file>