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3" r:id="rId1"/>
  </p:sldMasterIdLst>
  <p:notesMasterIdLst>
    <p:notesMasterId r:id="rId47"/>
  </p:notesMasterIdLst>
  <p:handoutMasterIdLst>
    <p:handoutMasterId r:id="rId48"/>
  </p:handoutMasterIdLst>
  <p:sldIdLst>
    <p:sldId id="256" r:id="rId2"/>
    <p:sldId id="314" r:id="rId3"/>
    <p:sldId id="326" r:id="rId4"/>
    <p:sldId id="291" r:id="rId5"/>
    <p:sldId id="315" r:id="rId6"/>
    <p:sldId id="327" r:id="rId7"/>
    <p:sldId id="316" r:id="rId8"/>
    <p:sldId id="328" r:id="rId9"/>
    <p:sldId id="336" r:id="rId10"/>
    <p:sldId id="293" r:id="rId11"/>
    <p:sldId id="294" r:id="rId12"/>
    <p:sldId id="317" r:id="rId13"/>
    <p:sldId id="295" r:id="rId14"/>
    <p:sldId id="296" r:id="rId15"/>
    <p:sldId id="329" r:id="rId16"/>
    <p:sldId id="337" r:id="rId17"/>
    <p:sldId id="297" r:id="rId18"/>
    <p:sldId id="298" r:id="rId19"/>
    <p:sldId id="338" r:id="rId20"/>
    <p:sldId id="339" r:id="rId21"/>
    <p:sldId id="340" r:id="rId22"/>
    <p:sldId id="299" r:id="rId23"/>
    <p:sldId id="300" r:id="rId24"/>
    <p:sldId id="301" r:id="rId25"/>
    <p:sldId id="302" r:id="rId26"/>
    <p:sldId id="303" r:id="rId27"/>
    <p:sldId id="318" r:id="rId28"/>
    <p:sldId id="321" r:id="rId29"/>
    <p:sldId id="313" r:id="rId30"/>
    <p:sldId id="341" r:id="rId31"/>
    <p:sldId id="342" r:id="rId32"/>
    <p:sldId id="304" r:id="rId33"/>
    <p:sldId id="330" r:id="rId34"/>
    <p:sldId id="331" r:id="rId35"/>
    <p:sldId id="332" r:id="rId36"/>
    <p:sldId id="322" r:id="rId37"/>
    <p:sldId id="305" r:id="rId38"/>
    <p:sldId id="306" r:id="rId39"/>
    <p:sldId id="308" r:id="rId40"/>
    <p:sldId id="309" r:id="rId41"/>
    <p:sldId id="310" r:id="rId42"/>
    <p:sldId id="343" r:id="rId43"/>
    <p:sldId id="333" r:id="rId44"/>
    <p:sldId id="311" r:id="rId45"/>
    <p:sldId id="324" r:id="rId4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0000"/>
    <a:srgbClr val="FFFF00"/>
    <a:srgbClr val="0066FF"/>
    <a:srgbClr val="00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81780" autoAdjust="0"/>
  </p:normalViewPr>
  <p:slideViewPr>
    <p:cSldViewPr snapToGrid="0">
      <p:cViewPr varScale="1">
        <p:scale>
          <a:sx n="81" d="100"/>
          <a:sy n="81" d="100"/>
        </p:scale>
        <p:origin x="54" y="17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23.xml"/><Relationship Id="rId18" Type="http://schemas.openxmlformats.org/officeDocument/2006/relationships/slide" Target="slides/slide32.xml"/><Relationship Id="rId3" Type="http://schemas.openxmlformats.org/officeDocument/2006/relationships/slide" Target="slides/slide10.xml"/><Relationship Id="rId21" Type="http://schemas.openxmlformats.org/officeDocument/2006/relationships/slide" Target="slides/slide38.xml"/><Relationship Id="rId7" Type="http://schemas.openxmlformats.org/officeDocument/2006/relationships/slide" Target="slides/slide17.xml"/><Relationship Id="rId12" Type="http://schemas.openxmlformats.org/officeDocument/2006/relationships/slide" Target="slides/slide22.xml"/><Relationship Id="rId17" Type="http://schemas.openxmlformats.org/officeDocument/2006/relationships/slide" Target="slides/slide28.xml"/><Relationship Id="rId2" Type="http://schemas.openxmlformats.org/officeDocument/2006/relationships/slide" Target="slides/slide4.xml"/><Relationship Id="rId16" Type="http://schemas.openxmlformats.org/officeDocument/2006/relationships/slide" Target="slides/slide26.xml"/><Relationship Id="rId20" Type="http://schemas.openxmlformats.org/officeDocument/2006/relationships/slide" Target="slides/slide37.xml"/><Relationship Id="rId1" Type="http://schemas.openxmlformats.org/officeDocument/2006/relationships/slide" Target="slides/slide3.xml"/><Relationship Id="rId6" Type="http://schemas.openxmlformats.org/officeDocument/2006/relationships/slide" Target="slides/slide14.xml"/><Relationship Id="rId11" Type="http://schemas.openxmlformats.org/officeDocument/2006/relationships/slide" Target="slides/slide21.xml"/><Relationship Id="rId5" Type="http://schemas.openxmlformats.org/officeDocument/2006/relationships/slide" Target="slides/slide13.xml"/><Relationship Id="rId15" Type="http://schemas.openxmlformats.org/officeDocument/2006/relationships/slide" Target="slides/slide25.xml"/><Relationship Id="rId23" Type="http://schemas.openxmlformats.org/officeDocument/2006/relationships/slide" Target="slides/slide44.xml"/><Relationship Id="rId10" Type="http://schemas.openxmlformats.org/officeDocument/2006/relationships/slide" Target="slides/slide20.xml"/><Relationship Id="rId19" Type="http://schemas.openxmlformats.org/officeDocument/2006/relationships/slide" Target="slides/slide36.xml"/><Relationship Id="rId4" Type="http://schemas.openxmlformats.org/officeDocument/2006/relationships/slide" Target="slides/slide11.xml"/><Relationship Id="rId9" Type="http://schemas.openxmlformats.org/officeDocument/2006/relationships/slide" Target="slides/slide19.xml"/><Relationship Id="rId14" Type="http://schemas.openxmlformats.org/officeDocument/2006/relationships/slide" Target="slides/slide24.xml"/><Relationship Id="rId22"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251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837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6073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252378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0349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1296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There</a:t>
            </a:r>
            <a:r>
              <a:rPr lang="en-US" altLang="en-US" baseline="0" dirty="0" smtClean="0">
                <a:cs typeface="Arial" panose="020B0604020202020204" pitchFamily="34" charset="0"/>
              </a:rPr>
              <a:t> are 15 records in the Customer_T table, so all of these are returned, even if there are no matching records in the Order_T table. Also, one of the customers has two orders, as you can see. Therefore there are total of 16 rows returned here. That’s one for each order, plus one for each unmatched customer.</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is what distinguishes an outer join from an inner join.</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260479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There</a:t>
            </a:r>
            <a:r>
              <a:rPr lang="en-US" baseline="0" dirty="0" smtClean="0"/>
              <a:t> are four tables involved in this join. Therefore there are three join conditions. In general, if there are </a:t>
            </a:r>
            <a:r>
              <a:rPr lang="en-US" i="1" baseline="0" dirty="0" smtClean="0"/>
              <a:t>n</a:t>
            </a:r>
            <a:r>
              <a:rPr lang="en-US" baseline="0" dirty="0" smtClean="0"/>
              <a:t> tables, there will be </a:t>
            </a:r>
            <a:r>
              <a:rPr lang="en-US" i="1" baseline="0" dirty="0" smtClean="0"/>
              <a:t>n-1</a:t>
            </a:r>
            <a:r>
              <a:rPr lang="en-US" baseline="0" dirty="0" smtClean="0"/>
              <a:t> join conditions.</a:t>
            </a:r>
          </a:p>
          <a:p>
            <a:endParaRPr lang="en-US" baseline="0" dirty="0" smtClean="0"/>
          </a:p>
          <a:p>
            <a:r>
              <a:rPr lang="en-US" baseline="0" dirty="0" smtClean="0"/>
              <a:t>The final condition (OrderID = 1006) is not a join condition. This is a condition that restricts the number of rows returned, not one that connects tables.</a:t>
            </a:r>
            <a:endParaRPr lang="en-US" dirty="0"/>
          </a:p>
        </p:txBody>
      </p:sp>
    </p:spTree>
    <p:extLst>
      <p:ext uri="{BB962C8B-B14F-4D97-AF65-F5344CB8AC3E}">
        <p14:creationId xmlns:p14="http://schemas.microsoft.com/office/powerpoint/2010/main" val="167113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Obviously, all rows returned from this query will pertain</a:t>
            </a:r>
            <a:r>
              <a:rPr lang="en-US" baseline="0" dirty="0" smtClean="0"/>
              <a:t> to OrderID 1006. </a:t>
            </a:r>
          </a:p>
          <a:p>
            <a:endParaRPr lang="en-US" baseline="0" dirty="0" smtClean="0"/>
          </a:p>
          <a:p>
            <a:r>
              <a:rPr lang="en-US" baseline="0" dirty="0" smtClean="0"/>
              <a:t>Note that the full query results include columns from four different tables.</a:t>
            </a:r>
            <a:endParaRPr lang="en-US" dirty="0"/>
          </a:p>
        </p:txBody>
      </p:sp>
    </p:spTree>
    <p:extLst>
      <p:ext uri="{BB962C8B-B14F-4D97-AF65-F5344CB8AC3E}">
        <p14:creationId xmlns:p14="http://schemas.microsoft.com/office/powerpoint/2010/main" val="414408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204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Suppose you have a table of five employees as shown here. Only one of these employees has a supervisor. The</a:t>
            </a:r>
            <a:r>
              <a:rPr lang="en-US" baseline="0" dirty="0" smtClean="0"/>
              <a:t> EmployeeSupervisor column </a:t>
            </a:r>
            <a:r>
              <a:rPr lang="en-US" dirty="0" smtClean="0"/>
              <a:t>would be a foreign key in the Employees</a:t>
            </a:r>
            <a:r>
              <a:rPr lang="en-US" baseline="0" dirty="0" smtClean="0"/>
              <a:t> table which is associated the primary key </a:t>
            </a:r>
            <a:r>
              <a:rPr lang="en-US" baseline="0" dirty="0" err="1" smtClean="0"/>
              <a:t>EmployeeID</a:t>
            </a:r>
            <a:r>
              <a:rPr lang="en-US" baseline="0" dirty="0" smtClean="0"/>
              <a:t>. We saw an ER diagram showing the same sort of thing in chapter 2. So, a self join is associated with a unary relationship.</a:t>
            </a:r>
            <a:endParaRPr lang="en-US" dirty="0"/>
          </a:p>
        </p:txBody>
      </p:sp>
    </p:spTree>
    <p:extLst>
      <p:ext uri="{BB962C8B-B14F-4D97-AF65-F5344CB8AC3E}">
        <p14:creationId xmlns:p14="http://schemas.microsoft.com/office/powerpoint/2010/main" val="4272005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Subqueries are usually placed in the WHERE or HAVING</a:t>
            </a:r>
            <a:r>
              <a:rPr lang="en-US" altLang="en-US" baseline="0" dirty="0" smtClean="0">
                <a:cs typeface="Arial" panose="020B0604020202020204" pitchFamily="34" charset="0"/>
              </a:rPr>
              <a:t> clause of the outer query, and its results are often used as conditions for the WHERE or HAVING. It is also possible to put subqueries into the FROM clause.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When using multiple tables, sometimes you need a subquery, sometimes you need a join. Other times, the problem can be solved by either a subquery or a join. It is also possible to combine joins and subqueries together.</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34513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the subquery returns all the DISTINCT</a:t>
            </a:r>
            <a:r>
              <a:rPr lang="en-US" baseline="0" dirty="0" smtClean="0"/>
              <a:t> customer IDs. In other words, if the same customer ID appears twice in the Order_T table, the DISTINCT operator ensures that it only appears once in the final result. This is often useful in queries.</a:t>
            </a:r>
            <a:endParaRPr lang="en-US" dirty="0" smtClean="0"/>
          </a:p>
          <a:p>
            <a:endParaRPr lang="en-US" dirty="0" smtClean="0"/>
          </a:p>
          <a:p>
            <a:r>
              <a:rPr lang="en-US" dirty="0" smtClean="0"/>
              <a:t>This could also have been accomplished using an inner join.</a:t>
            </a:r>
          </a:p>
          <a:p>
            <a:endParaRPr lang="en-US" dirty="0" smtClean="0"/>
          </a:p>
          <a:p>
            <a:endParaRPr lang="en-US" dirty="0"/>
          </a:p>
        </p:txBody>
      </p:sp>
    </p:spTree>
    <p:extLst>
      <p:ext uri="{BB962C8B-B14F-4D97-AF65-F5344CB8AC3E}">
        <p14:creationId xmlns:p14="http://schemas.microsoft.com/office/powerpoint/2010/main" val="1167837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is another example where either</a:t>
            </a:r>
            <a:r>
              <a:rPr lang="en-US" baseline="0" dirty="0" smtClean="0"/>
              <a:t> a join or a subquery would work. </a:t>
            </a:r>
          </a:p>
          <a:p>
            <a:endParaRPr lang="en-US" baseline="0" dirty="0" smtClean="0"/>
          </a:p>
          <a:p>
            <a:r>
              <a:rPr lang="en-US" baseline="0" dirty="0" smtClean="0"/>
              <a:t>But the subquery would not work if you needed to display data from the Order table. The results from the subquery are not actually displayed to the user; rather they are only used by the outer query. So, none of the data from the query looking at ORDER_T will be displayed. </a:t>
            </a:r>
          </a:p>
          <a:p>
            <a:endParaRPr lang="en-US" baseline="0" dirty="0" smtClean="0"/>
          </a:p>
          <a:p>
            <a:endParaRPr lang="en-US" dirty="0"/>
          </a:p>
        </p:txBody>
      </p:sp>
    </p:spTree>
    <p:extLst>
      <p:ext uri="{BB962C8B-B14F-4D97-AF65-F5344CB8AC3E}">
        <p14:creationId xmlns:p14="http://schemas.microsoft.com/office/powerpoint/2010/main" val="10597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740048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The joining technique is useful when data from </a:t>
            </a:r>
            <a:r>
              <a:rPr lang="en-US" sz="1200" b="0" i="1" u="none" strike="noStrike" kern="1200" baseline="0" dirty="0" smtClean="0">
                <a:solidFill>
                  <a:schemeClr val="tx1"/>
                </a:solidFill>
                <a:latin typeface="Times New Roman" pitchFamily="18" charset="0"/>
                <a:ea typeface="+mn-ea"/>
                <a:cs typeface="Arial" charset="0"/>
              </a:rPr>
              <a:t>several relations </a:t>
            </a:r>
            <a:r>
              <a:rPr lang="en-US" sz="1200" b="0" i="0" u="none" strike="noStrike" kern="1200" baseline="0" dirty="0" smtClean="0">
                <a:solidFill>
                  <a:schemeClr val="tx1"/>
                </a:solidFill>
                <a:latin typeface="Times New Roman" pitchFamily="18" charset="0"/>
                <a:ea typeface="+mn-ea"/>
                <a:cs typeface="Arial" charset="0"/>
              </a:rPr>
              <a:t>are to be retrieved and displayed, and the relationships are not necessarily nested, whereas the subquery technique allows you to display data from only the tables mentioned in the outer query. For example with the join we could see the Oder ID, but not with the subquery.</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 join involves a cross product which combines all combinations of rows from each of the tables, followed by removing the rows that don’t match according to the conditions of the join. </a:t>
            </a:r>
            <a:endParaRPr lang="en-US" dirty="0"/>
          </a:p>
        </p:txBody>
      </p:sp>
    </p:spTree>
    <p:extLst>
      <p:ext uri="{BB962C8B-B14F-4D97-AF65-F5344CB8AC3E}">
        <p14:creationId xmlns:p14="http://schemas.microsoft.com/office/powerpoint/2010/main" val="339626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subquery operates differently</a:t>
            </a:r>
            <a:r>
              <a:rPr lang="en-US" baseline="0" dirty="0" smtClean="0"/>
              <a:t> from a join. First, the subquery executes, which returns a result. Then that result is used in the outer query.</a:t>
            </a:r>
          </a:p>
          <a:p>
            <a:endParaRPr lang="en-US" baseline="0" dirty="0" smtClean="0"/>
          </a:p>
          <a:p>
            <a:r>
              <a:rPr lang="en-US" baseline="0" dirty="0" smtClean="0"/>
              <a:t>So, for these examples, although the results are the same, the execution that gave the results are quite different.</a:t>
            </a:r>
            <a:endParaRPr lang="en-US" dirty="0"/>
          </a:p>
        </p:txBody>
      </p:sp>
    </p:spTree>
    <p:extLst>
      <p:ext uri="{BB962C8B-B14F-4D97-AF65-F5344CB8AC3E}">
        <p14:creationId xmlns:p14="http://schemas.microsoft.com/office/powerpoint/2010/main" val="1186230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Correlated subqueries use the result of the outer query to determine the processing of the inner query. That is, the inner query is somewhat different for each row referenced in the outer query. In this case, the inner query must be computed for each outer row, whereas in the earlier examples, the inner query was computed only once for all rows processed in the outer query.</a:t>
            </a:r>
          </a:p>
        </p:txBody>
      </p:sp>
    </p:spTree>
    <p:extLst>
      <p:ext uri="{BB962C8B-B14F-4D97-AF65-F5344CB8AC3E}">
        <p14:creationId xmlns:p14="http://schemas.microsoft.com/office/powerpoint/2010/main" val="214354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a:t>
            </a:r>
            <a:r>
              <a:rPr lang="en-US" altLang="en-US" baseline="0" dirty="0" smtClean="0">
                <a:cs typeface="Arial" panose="020B0604020202020204" pitchFamily="34" charset="0"/>
              </a:rPr>
              <a:t> is a non-correlated subquery. In this case all customer IDs are obtained from the Order_T table. Then this list is applied to the IN clause in the outer query. So, in this case we executed the inner query once, and then the outer query once.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932468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key feature that identifies a correlated subquery</a:t>
            </a:r>
            <a:r>
              <a:rPr lang="en-US" baseline="0" dirty="0" smtClean="0"/>
              <a:t> is the fact that the subquery makes reference to a column from the outer query. Note that OrderLine_T is a table used in the FROM clause of the outer query, but is not a table in the FROM clause of the inner query. Yet, the WHERE clause of the inner query does refer to a column from OrderLine_T, specifically the product ID. </a:t>
            </a:r>
          </a:p>
          <a:p>
            <a:endParaRPr lang="en-US" baseline="0" dirty="0" smtClean="0"/>
          </a:p>
          <a:p>
            <a:r>
              <a:rPr lang="en-US" baseline="0" dirty="0" smtClean="0"/>
              <a:t>If your subquery has a reference to a table in the outer query, that makes it a correlated subquery. If it does not have such a reference, then it is a noncorrelated subquery.</a:t>
            </a:r>
            <a:endParaRPr lang="en-US" dirty="0"/>
          </a:p>
        </p:txBody>
      </p:sp>
    </p:spTree>
    <p:extLst>
      <p:ext uri="{BB962C8B-B14F-4D97-AF65-F5344CB8AC3E}">
        <p14:creationId xmlns:p14="http://schemas.microsoft.com/office/powerpoint/2010/main" val="704445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So, in this case the subquery will execute once for each row of the outer query. In this example, the outer</a:t>
            </a:r>
            <a:r>
              <a:rPr lang="en-US" altLang="en-US" baseline="0" dirty="0" smtClean="0">
                <a:cs typeface="Arial" panose="020B0604020202020204" pitchFamily="34" charset="0"/>
              </a:rPr>
              <a:t> query goes through each row of the OrderLine_T table. Each time it gets to a row, that particular row’s product ID is used in the subquery to get the product of that particular order line. There are 17 order line records, so the subquery will execute 17 times, one for each order line record.</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you can see the difference in behaviors of correlated vs. noncorrelated queries. With a non-correlated query, the inner query executes once, and then the outer query executes. For a correlated subquery, the outer query executes, and </a:t>
            </a:r>
            <a:r>
              <a:rPr lang="en-US" altLang="en-US" u="sng" baseline="0" dirty="0" smtClean="0">
                <a:cs typeface="Arial" panose="020B0604020202020204" pitchFamily="34" charset="0"/>
              </a:rPr>
              <a:t>for each row</a:t>
            </a:r>
            <a:r>
              <a:rPr lang="en-US" altLang="en-US" baseline="0" dirty="0" smtClean="0">
                <a:cs typeface="Arial" panose="020B0604020202020204" pitchFamily="34" charset="0"/>
              </a:rPr>
              <a:t> of the outer query the inner query will execute once.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98447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we have a case where</a:t>
            </a:r>
            <a:r>
              <a:rPr lang="en-US" baseline="0" dirty="0" smtClean="0"/>
              <a:t> the subquery is in the FROM clause of the outer query. This is often called a “derived table”, because normally you see tables in the FROM clause. Derived tables are discussed in chapter 6.</a:t>
            </a:r>
          </a:p>
          <a:p>
            <a:endParaRPr lang="en-US" baseline="0" dirty="0" smtClean="0"/>
          </a:p>
          <a:p>
            <a:r>
              <a:rPr lang="en-US" baseline="0" dirty="0" smtClean="0"/>
              <a:t>Because aggregate functions cannot be done in the WHERE clause, it is often useful to use subqueries when you want your conditions to include aggregate results.</a:t>
            </a:r>
          </a:p>
          <a:p>
            <a:endParaRPr lang="en-US" baseline="0" dirty="0" smtClean="0"/>
          </a:p>
          <a:p>
            <a:r>
              <a:rPr lang="en-US" baseline="0" dirty="0" smtClean="0"/>
              <a:t>For example, this query would not have worked, so instead we do what the slide is showing:</a:t>
            </a:r>
          </a:p>
          <a:p>
            <a:endParaRPr lang="en-US" baseline="0" dirty="0" smtClean="0"/>
          </a:p>
          <a:p>
            <a:r>
              <a:rPr lang="en-US" sz="1200" b="1" i="0" u="none" strike="noStrike" kern="1200" baseline="0" dirty="0" smtClean="0">
                <a:solidFill>
                  <a:schemeClr val="tx1"/>
                </a:solidFill>
                <a:latin typeface="Times New Roman" pitchFamily="18" charset="0"/>
                <a:ea typeface="+mn-ea"/>
                <a:cs typeface="Arial" charset="0"/>
              </a:rPr>
              <a:t>SELECT ProductDescription, ProductStandardPrice FROM Product_T</a:t>
            </a:r>
          </a:p>
          <a:p>
            <a:r>
              <a:rPr lang="en-US" sz="1200" b="1" i="0" u="none" strike="noStrike" kern="1200" baseline="0" dirty="0" smtClean="0">
                <a:solidFill>
                  <a:schemeClr val="tx1"/>
                </a:solidFill>
                <a:latin typeface="Times New Roman" pitchFamily="18" charset="0"/>
                <a:ea typeface="+mn-ea"/>
                <a:cs typeface="Arial" charset="0"/>
              </a:rPr>
              <a:t>WHERE ProductStandardPrice &gt; AVG(ProductStandardPrice);</a:t>
            </a:r>
            <a:endParaRPr lang="en-US" b="1" dirty="0"/>
          </a:p>
        </p:txBody>
      </p:sp>
    </p:spTree>
    <p:extLst>
      <p:ext uri="{BB962C8B-B14F-4D97-AF65-F5344CB8AC3E}">
        <p14:creationId xmlns:p14="http://schemas.microsoft.com/office/powerpoint/2010/main" val="2886040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This query determines the customer(s) who has in a given line item purchased the largest quantity of any Pine Valley product and the customer(s) who has in a given line item purchased the smallest quantity and returns the results in one table.</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To use the UNION clause, each query involved must output the same number of columns, and they must be UNION compatible. This means that the output from each query for each column should be of compatible data types.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Note: although these queries involve subqueries, this is not necessary for unions. It just so happens we’re doing it in this example.</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In general a UNION is structured like this: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SELECT  statement</a:t>
            </a:r>
          </a:p>
          <a:p>
            <a:r>
              <a:rPr lang="en-US" sz="1200" b="0" i="0" u="none" strike="noStrike" kern="1200" baseline="0" dirty="0" smtClean="0">
                <a:solidFill>
                  <a:schemeClr val="tx1"/>
                </a:solidFill>
                <a:latin typeface="Times New Roman" pitchFamily="18" charset="0"/>
                <a:ea typeface="+mn-ea"/>
                <a:cs typeface="Arial" charset="0"/>
              </a:rPr>
              <a:t>UNION</a:t>
            </a:r>
          </a:p>
          <a:p>
            <a:r>
              <a:rPr lang="en-US" sz="1200" b="0" i="0" u="none" strike="noStrike" kern="1200" baseline="0" dirty="0" smtClean="0">
                <a:solidFill>
                  <a:schemeClr val="tx1"/>
                </a:solidFill>
                <a:latin typeface="Times New Roman" pitchFamily="18" charset="0"/>
                <a:ea typeface="+mn-ea"/>
                <a:cs typeface="Arial" charset="0"/>
              </a:rPr>
              <a:t>SELECT statement</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It is possible to UNION many different SELECT statements together. He we perform a single UNION operation combining two of them.</a:t>
            </a:r>
          </a:p>
        </p:txBody>
      </p:sp>
    </p:spTree>
    <p:extLst>
      <p:ext uri="{BB962C8B-B14F-4D97-AF65-F5344CB8AC3E}">
        <p14:creationId xmlns:p14="http://schemas.microsoft.com/office/powerpoint/2010/main" val="107923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figure explains the processing of this UNION query.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Note another feature of this example. It is possible for the SELECT clause to include literal values in its returned column list. See the words</a:t>
            </a:r>
            <a:r>
              <a:rPr lang="en-US" altLang="en-US" baseline="0" dirty="0" smtClean="0">
                <a:cs typeface="Arial" panose="020B0604020202020204" pitchFamily="34" charset="0"/>
              </a:rPr>
              <a:t> ‘Smallest Quantity’ and ‘Largest Quantity’. These are not values in the tables, but can still be shown in the results.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509111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SQL</a:t>
            </a:r>
            <a:r>
              <a:rPr lang="en-US" altLang="en-US" baseline="0" dirty="0" smtClean="0">
                <a:cs typeface="Arial" panose="020B0604020202020204" pitchFamily="34" charset="0"/>
              </a:rPr>
              <a:t> does not include an IF-ELSE statement, unlike procedural programming languages. The CASE keyword was introduced to accommodate this need.</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The CASE syntax has four possible forms.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The CASE form can be constructed using either an expression that equates to a value or a predicate. The predicate form is based on threevalue logic (true, false, don’t know) but allows for more complex operations. The value expression form requires a match to the value expression. So,</a:t>
            </a:r>
            <a:r>
              <a:rPr lang="en-US" altLang="en-US" baseline="0" dirty="0" smtClean="0">
                <a:cs typeface="Arial" panose="020B0604020202020204" pitchFamily="34" charset="0"/>
              </a:rPr>
              <a:t> these are the first two forms.</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NULLIF and COALESCE are the keywords associated with the other two forms of the CASE expression.</a:t>
            </a:r>
          </a:p>
        </p:txBody>
      </p:sp>
    </p:spTree>
    <p:extLst>
      <p:ext uri="{BB962C8B-B14F-4D97-AF65-F5344CB8AC3E}">
        <p14:creationId xmlns:p14="http://schemas.microsoft.com/office/powerpoint/2010/main" val="225111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Very often the data we want to see from a query needs to come from multiple tables. Most of the time these tables are linked in relationships via primary and foreign</a:t>
            </a:r>
            <a:r>
              <a:rPr lang="en-US" altLang="en-US" baseline="0" dirty="0" smtClean="0">
                <a:cs typeface="Arial" panose="020B0604020202020204" pitchFamily="34" charset="0"/>
              </a:rPr>
              <a:t> keys. The vast majority of joins involve matching primary and foreign keys, but there can also be other kinds of joins as well.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102136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Views</a:t>
            </a:r>
            <a:r>
              <a:rPr lang="en-US" baseline="0" dirty="0" smtClean="0"/>
              <a:t> were discussed in Chapter 6. These are objects stored in the database, like tables. But they are dynamically generated “virtual” tables, which are really implemented as queries. So, you could have a query that uses the view, which is another query.</a:t>
            </a:r>
            <a:endParaRPr lang="en-US" dirty="0"/>
          </a:p>
        </p:txBody>
      </p:sp>
    </p:spTree>
    <p:extLst>
      <p:ext uri="{BB962C8B-B14F-4D97-AF65-F5344CB8AC3E}">
        <p14:creationId xmlns:p14="http://schemas.microsoft.com/office/powerpoint/2010/main" val="2292602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view is called TSales, and consists</a:t>
            </a:r>
            <a:r>
              <a:rPr lang="en-US" baseline="0" dirty="0" smtClean="0"/>
              <a:t> of an aggregate query involving a join of three tables. TSales, returns the total sales of each product sold by each salesperson.</a:t>
            </a:r>
          </a:p>
          <a:p>
            <a:endParaRPr lang="en-US" baseline="0" dirty="0" smtClean="0"/>
          </a:p>
          <a:p>
            <a:r>
              <a:rPr lang="en-US" dirty="0" smtClean="0"/>
              <a:t>The</a:t>
            </a:r>
            <a:r>
              <a:rPr lang="en-US" baseline="0" dirty="0" smtClean="0"/>
              <a:t> query below it uses TSales as if it were a table. Note that this query involves a correlated subquery. What this query does is show the biggest selling product for each salesperson.</a:t>
            </a:r>
          </a:p>
          <a:p>
            <a:endParaRPr lang="en-US" baseline="0" dirty="0" smtClean="0"/>
          </a:p>
        </p:txBody>
      </p:sp>
    </p:spTree>
    <p:extLst>
      <p:ext uri="{BB962C8B-B14F-4D97-AF65-F5344CB8AC3E}">
        <p14:creationId xmlns:p14="http://schemas.microsoft.com/office/powerpoint/2010/main" val="2783502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It is important to test your query against a set of test data that includes unusual data, missing data, impossible values, etc. </a:t>
            </a:r>
          </a:p>
        </p:txBody>
      </p:sp>
    </p:spTree>
    <p:extLst>
      <p:ext uri="{BB962C8B-B14F-4D97-AF65-F5344CB8AC3E}">
        <p14:creationId xmlns:p14="http://schemas.microsoft.com/office/powerpoint/2010/main" val="1065598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Subqueries</a:t>
            </a:r>
            <a:r>
              <a:rPr lang="en-US" baseline="0" dirty="0" smtClean="0"/>
              <a:t> can be very useful, but can also cause computational overload. This is especially true for correlated subqueries. Suppose for example, you had a correlated subquery where the outer query was processing through 10,000 rows. This means the subquery would execute 10,000 times! So, in effect, that one overall query involves 10,001 real queries. </a:t>
            </a:r>
          </a:p>
          <a:p>
            <a:endParaRPr lang="en-US" baseline="0" dirty="0" smtClean="0"/>
          </a:p>
          <a:p>
            <a:r>
              <a:rPr lang="en-US" baseline="0" dirty="0" smtClean="0"/>
              <a:t>This is another reason it is important to test your queries. Not only must they be able to execute, but they should produce valid results and also do it in a reasonable amount of time.</a:t>
            </a:r>
            <a:endParaRPr lang="en-US" dirty="0"/>
          </a:p>
        </p:txBody>
      </p:sp>
    </p:spTree>
    <p:extLst>
      <p:ext uri="{BB962C8B-B14F-4D97-AF65-F5344CB8AC3E}">
        <p14:creationId xmlns:p14="http://schemas.microsoft.com/office/powerpoint/2010/main" val="3662299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that if you have indexed fields and want to take advantage of them, the WHERE clause should test for </a:t>
            </a:r>
            <a:r>
              <a:rPr lang="en-US" b="1" dirty="0" smtClean="0"/>
              <a:t>equality</a:t>
            </a:r>
            <a:r>
              <a:rPr lang="en-US" dirty="0" smtClean="0"/>
              <a:t>. For example, in</a:t>
            </a:r>
            <a:r>
              <a:rPr lang="en-US" baseline="0" dirty="0" smtClean="0"/>
              <a:t> the Product_T table, suppose Finish is indexed. If so, the query will run more efficiently if you are doing something like this: </a:t>
            </a:r>
            <a:r>
              <a:rPr lang="en-US" sz="1200" b="1" i="0" u="none" strike="noStrike" kern="1200" baseline="0" dirty="0" smtClean="0">
                <a:solidFill>
                  <a:schemeClr val="tx1"/>
                </a:solidFill>
                <a:latin typeface="Times New Roman" pitchFamily="18" charset="0"/>
                <a:ea typeface="+mn-ea"/>
                <a:cs typeface="Arial" charset="0"/>
              </a:rPr>
              <a:t>WHERE Finish = ‘Birch’ OR ‘Walnut’  </a:t>
            </a:r>
            <a:r>
              <a:rPr lang="en-US" sz="1200" b="0" i="0" u="none" strike="noStrike" kern="1200" baseline="0" dirty="0" smtClean="0">
                <a:solidFill>
                  <a:schemeClr val="tx1"/>
                </a:solidFill>
                <a:latin typeface="Times New Roman" pitchFamily="18" charset="0"/>
                <a:ea typeface="+mn-ea"/>
                <a:cs typeface="Arial" charset="0"/>
              </a:rPr>
              <a:t>instead of this: </a:t>
            </a:r>
            <a:r>
              <a:rPr lang="en-US" sz="1200" b="1" i="0" u="none" strike="noStrike" kern="1200" baseline="0" dirty="0" smtClean="0">
                <a:solidFill>
                  <a:schemeClr val="tx1"/>
                </a:solidFill>
                <a:latin typeface="Times New Roman" pitchFamily="18" charset="0"/>
                <a:ea typeface="+mn-ea"/>
                <a:cs typeface="Arial" charset="0"/>
              </a:rPr>
              <a:t>WHERE Finish NOT = ‘Walnut’</a:t>
            </a:r>
            <a:r>
              <a:rPr lang="en-US" sz="1200" b="0" i="0" u="none" strike="noStrike" kern="1200" baseline="0" dirty="0" smtClean="0">
                <a:solidFill>
                  <a:schemeClr val="tx1"/>
                </a:solidFill>
                <a:latin typeface="Times New Roman" pitchFamily="18" charset="0"/>
                <a:ea typeface="+mn-ea"/>
                <a:cs typeface="Arial" charset="0"/>
              </a:rPr>
              <a:t>. </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1307073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All options are not available with every DBMS, and each DBMS has unique options due to its underlying design. You should refer to reference manuals for your DBMS to know which specific tuning options are available to you.</a:t>
            </a:r>
            <a:endParaRPr lang="en-US" dirty="0"/>
          </a:p>
        </p:txBody>
      </p:sp>
    </p:spTree>
    <p:extLst>
      <p:ext uri="{BB962C8B-B14F-4D97-AF65-F5344CB8AC3E}">
        <p14:creationId xmlns:p14="http://schemas.microsoft.com/office/powerpoint/2010/main" val="2028805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Transactions should be </a:t>
            </a:r>
            <a:r>
              <a:rPr lang="en-US" altLang="en-US" b="1" dirty="0" smtClean="0">
                <a:cs typeface="Arial" panose="020B0604020202020204" pitchFamily="34" charset="0"/>
              </a:rPr>
              <a:t>atomic</a:t>
            </a:r>
            <a:r>
              <a:rPr lang="en-US" altLang="en-US" dirty="0" smtClean="0">
                <a:cs typeface="Arial" panose="020B0604020202020204" pitchFamily="34" charset="0"/>
              </a:rPr>
              <a:t>. This means that either the entire transaction should complete, or none of it should complete.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Atomicity is discussed in more detail in chapter 12 (database administration). DBMSs</a:t>
            </a:r>
            <a:r>
              <a:rPr lang="en-US" altLang="en-US" baseline="0" dirty="0" smtClean="0">
                <a:cs typeface="Arial" panose="020B0604020202020204" pitchFamily="34" charset="0"/>
              </a:rPr>
              <a:t> are supposed to guarantee </a:t>
            </a:r>
            <a:r>
              <a:rPr lang="en-US" altLang="en-US" b="1" baseline="0" dirty="0" smtClean="0">
                <a:cs typeface="Arial" panose="020B0604020202020204" pitchFamily="34" charset="0"/>
              </a:rPr>
              <a:t>ACID</a:t>
            </a:r>
            <a:r>
              <a:rPr lang="en-US" altLang="en-US" baseline="0" dirty="0" smtClean="0">
                <a:cs typeface="Arial" panose="020B0604020202020204" pitchFamily="34" charset="0"/>
              </a:rPr>
              <a:t> (atomic, consistent, isolated, durable) transactions.</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For example, consider processing a customer’s sales order in the Pine Valley Furniture database. This requires creating an Order_T record, and a few OrderLine_T records. . </a:t>
            </a:r>
          </a:p>
          <a:p>
            <a:pPr eaLnBrk="1" hangingPunct="1"/>
            <a:endParaRPr lang="en-US" altLang="en-US" baseline="0" dirty="0" smtClean="0">
              <a:cs typeface="Arial" panose="020B0604020202020204" pitchFamily="34" charset="0"/>
            </a:endParaRPr>
          </a:p>
          <a:p>
            <a:r>
              <a:rPr lang="en-US" baseline="0" dirty="0" smtClean="0"/>
              <a:t>If the Product_T table also includes inventory on hand attribute, it could also mean changing this value. So, several updates need to be done. If any of these fail, then all the others should be cancelled. </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002064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So, none</a:t>
            </a:r>
            <a:r>
              <a:rPr lang="en-US" altLang="en-US" baseline="0" dirty="0" smtClean="0">
                <a:cs typeface="Arial" panose="020B0604020202020204" pitchFamily="34" charset="0"/>
              </a:rPr>
              <a:t> of the inserts actually take place until the transaction have been COMMITTED. If there is any error, then all previous updates will be ROLLED BACK.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helps to ensure that the transaction is </a:t>
            </a:r>
            <a:r>
              <a:rPr lang="en-US" altLang="en-US" b="1" baseline="0" dirty="0" smtClean="0">
                <a:cs typeface="Arial" panose="020B0604020202020204" pitchFamily="34" charset="0"/>
              </a:rPr>
              <a:t>atomic</a:t>
            </a:r>
            <a:r>
              <a:rPr lang="en-US" altLang="en-US" baseline="0" dirty="0" smtClean="0">
                <a:cs typeface="Arial" panose="020B0604020202020204" pitchFamily="34" charset="0"/>
              </a:rPr>
              <a:t>. Either the whole thing happens, or none of it happens.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166342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All of these tables and views are used internally</a:t>
            </a:r>
            <a:r>
              <a:rPr lang="en-US" altLang="en-US" baseline="0" dirty="0" smtClean="0">
                <a:cs typeface="Arial" panose="020B0604020202020204" pitchFamily="34" charset="0"/>
              </a:rPr>
              <a:t> by the DBMS. But you can also query them. For example, you could find the owners of a company’s tables. Here is an example if PVF’s database was stored in an Oracle DBMS:</a:t>
            </a:r>
          </a:p>
          <a:p>
            <a:pPr eaLnBrk="1" hangingPunct="1"/>
            <a:endParaRPr lang="en-US" altLang="en-US" baseline="0" dirty="0" smtClean="0">
              <a:cs typeface="Arial" panose="020B0604020202020204" pitchFamily="34" charset="0"/>
            </a:endParaRPr>
          </a:p>
          <a:p>
            <a:r>
              <a:rPr lang="en-US" sz="1200" b="0" i="0" u="none" strike="noStrike" kern="1200" baseline="0" dirty="0" smtClean="0">
                <a:solidFill>
                  <a:schemeClr val="tx1"/>
                </a:solidFill>
                <a:latin typeface="Times New Roman" pitchFamily="18" charset="0"/>
                <a:ea typeface="+mn-ea"/>
                <a:cs typeface="Arial" charset="0"/>
              </a:rPr>
              <a:t>SELECT OWNER, TABLE_NAME FROM DBA_TABLES WHERE TABLE_NAME = ‘PRODUCT_T’;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039551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83216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Unions</a:t>
            </a:r>
            <a:r>
              <a:rPr lang="en-US" altLang="en-US" baseline="0" dirty="0" smtClean="0">
                <a:cs typeface="Arial" panose="020B0604020202020204" pitchFamily="34" charset="0"/>
              </a:rPr>
              <a:t> are not literally joins, and the syntax for expressing a union is not the same as the syntax for expressing a join. Nevertheless, unions also combine data from different tables.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154722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Procedures and Functions are called explicitly by the user of the database (for example an application</a:t>
            </a:r>
            <a:r>
              <a:rPr lang="en-US" altLang="en-US" baseline="0" dirty="0" smtClean="0">
                <a:cs typeface="Arial" panose="020B0604020202020204" pitchFamily="34" charset="0"/>
              </a:rPr>
              <a:t> program). When calling a procedure or function, you may pass it parameters. Functions, unlike procedures, will actually return a value. In both cases, there could be several queries or updates done to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Triggers are not called explicitly. Instead, they are invoked as a result of some sort of database action, such as inserting a new record, modifying an existing record, or deleting a record. They could also be invoked as a result of a DDL statement to ALTER a table.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3134029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Triggers may occur either </a:t>
            </a:r>
            <a:r>
              <a:rPr lang="en-US" sz="1200" b="0" i="1" u="none" strike="noStrike" kern="1200" baseline="0" dirty="0" smtClean="0">
                <a:solidFill>
                  <a:schemeClr val="tx1"/>
                </a:solidFill>
                <a:latin typeface="Times New Roman" pitchFamily="18" charset="0"/>
                <a:ea typeface="+mn-ea"/>
                <a:cs typeface="Arial" charset="0"/>
              </a:rPr>
              <a:t>before</a:t>
            </a:r>
            <a:r>
              <a:rPr lang="en-US" sz="1200" b="0" i="0" u="none" strike="noStrike" kern="1200" baseline="0" dirty="0" smtClean="0">
                <a:solidFill>
                  <a:schemeClr val="tx1"/>
                </a:solidFill>
                <a:latin typeface="Times New Roman" pitchFamily="18" charset="0"/>
                <a:ea typeface="+mn-ea"/>
                <a:cs typeface="Arial" charset="0"/>
              </a:rPr>
              <a:t>, </a:t>
            </a:r>
            <a:r>
              <a:rPr lang="en-US" sz="1200" b="0" i="1" u="none" strike="noStrike" kern="1200" baseline="0" dirty="0" smtClean="0">
                <a:solidFill>
                  <a:schemeClr val="tx1"/>
                </a:solidFill>
                <a:latin typeface="Times New Roman" pitchFamily="18" charset="0"/>
                <a:ea typeface="+mn-ea"/>
                <a:cs typeface="Arial" charset="0"/>
              </a:rPr>
              <a:t>after</a:t>
            </a:r>
            <a:r>
              <a:rPr lang="en-US" sz="1200" b="0" i="0" u="none" strike="noStrike" kern="1200" baseline="0" dirty="0" smtClean="0">
                <a:solidFill>
                  <a:schemeClr val="tx1"/>
                </a:solidFill>
                <a:latin typeface="Times New Roman" pitchFamily="18" charset="0"/>
                <a:ea typeface="+mn-ea"/>
                <a:cs typeface="Arial" charset="0"/>
              </a:rPr>
              <a:t>, or </a:t>
            </a:r>
            <a:r>
              <a:rPr lang="en-US" sz="1200" b="0" i="1" u="none" strike="noStrike" kern="1200" baseline="0" dirty="0" smtClean="0">
                <a:solidFill>
                  <a:schemeClr val="tx1"/>
                </a:solidFill>
                <a:latin typeface="Times New Roman" pitchFamily="18" charset="0"/>
                <a:ea typeface="+mn-ea"/>
                <a:cs typeface="Arial" charset="0"/>
              </a:rPr>
              <a:t>instead of </a:t>
            </a:r>
            <a:r>
              <a:rPr lang="en-US" sz="1200" b="0" i="0" u="none" strike="noStrike" kern="1200" baseline="0" dirty="0" smtClean="0">
                <a:solidFill>
                  <a:schemeClr val="tx1"/>
                </a:solidFill>
                <a:latin typeface="Times New Roman" pitchFamily="18" charset="0"/>
                <a:ea typeface="+mn-ea"/>
                <a:cs typeface="Arial" charset="0"/>
              </a:rPr>
              <a:t>the statement that aroused the trigger is executed. DML triggers may occur on INSERT, UPDATE, or DELETE commands.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Remember what DML stands for? </a:t>
            </a:r>
          </a:p>
          <a:p>
            <a:r>
              <a:rPr lang="en-US" altLang="en-US" sz="1200" b="0" i="0" u="none" strike="noStrike" kern="1200" baseline="0" dirty="0" smtClean="0">
                <a:solidFill>
                  <a:schemeClr val="tx1"/>
                </a:solidFill>
                <a:latin typeface="Times New Roman" pitchFamily="18" charset="0"/>
                <a:ea typeface="+mn-ea"/>
                <a:cs typeface="Arial" charset="0"/>
              </a:rPr>
              <a:t>Answer: Data Manipulation Language.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dirty="0" smtClean="0">
                <a:cs typeface="Arial" panose="020B0604020202020204" pitchFamily="34" charset="0"/>
              </a:rPr>
              <a:t>Question: Remember what DDL stands for?</a:t>
            </a:r>
          </a:p>
          <a:p>
            <a:r>
              <a:rPr lang="en-US" altLang="en-US" dirty="0" smtClean="0">
                <a:cs typeface="Arial" panose="020B0604020202020204" pitchFamily="34" charset="0"/>
              </a:rPr>
              <a:t>Answer:</a:t>
            </a:r>
            <a:r>
              <a:rPr lang="en-US" altLang="en-US" baseline="0" dirty="0" smtClean="0">
                <a:cs typeface="Arial" panose="020B0604020202020204" pitchFamily="34" charset="0"/>
              </a:rPr>
              <a:t> Data Definition Language</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SQL = DDL + DML</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This sample DML trigger will execute after an update of the ProductStandardPrice column of the Product_T table. It will add a new row to the </a:t>
            </a:r>
            <a:r>
              <a:rPr lang="en-US" altLang="en-US" baseline="0" dirty="0" err="1" smtClean="0">
                <a:cs typeface="Arial" panose="020B0604020202020204" pitchFamily="34" charset="0"/>
              </a:rPr>
              <a:t>PriceUpdates_T</a:t>
            </a:r>
            <a:r>
              <a:rPr lang="en-US" altLang="en-US" baseline="0" dirty="0" smtClean="0">
                <a:cs typeface="Arial" panose="020B0604020202020204" pitchFamily="34" charset="0"/>
              </a:rPr>
              <a:t> table, and use the new values of the product description and price (from the update) for this new row.</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DDL triggers are generally most useful to database administrators.</a:t>
            </a:r>
          </a:p>
          <a:p>
            <a:endParaRPr lang="en-US" altLang="en-US" baseline="0"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40885302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0" i="0" u="none" strike="noStrike" kern="1200" baseline="0" dirty="0" smtClean="0">
                <a:solidFill>
                  <a:schemeClr val="tx1"/>
                </a:solidFill>
                <a:latin typeface="Times New Roman" pitchFamily="18" charset="0"/>
                <a:ea typeface="+mn-ea"/>
                <a:cs typeface="Arial" charset="0"/>
              </a:rPr>
              <a:t>As we said earlier, routines, which can be either Procedures or Functions, are explicitly called and can take parameters. In this sense they are a lot like the types of program modules you find in procedural programming languages like Java or C. These will often make use of SQL extensions that enable flow control, such as IF-THEN statements or loops. These extensions are called Persistent Stored Modules.</a:t>
            </a: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baseline="0" dirty="0" smtClean="0">
              <a:cs typeface="Arial" panose="020B0604020202020204" pitchFamily="34" charset="0"/>
            </a:endParaRPr>
          </a:p>
          <a:p>
            <a:endParaRPr lang="en-US" altLang="en-US" baseline="0"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209733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9575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We’ll learn more about embedded and dynamic SQL in chapter 8, when we talk about database applications.</a:t>
            </a:r>
          </a:p>
        </p:txBody>
      </p:sp>
    </p:spTree>
    <p:extLst>
      <p:ext uri="{BB962C8B-B14F-4D97-AF65-F5344CB8AC3E}">
        <p14:creationId xmlns:p14="http://schemas.microsoft.com/office/powerpoint/2010/main" val="33632747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3502568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In this Venn diagram, the data from each table is represented as a circle. </a:t>
            </a:r>
            <a:r>
              <a:rPr lang="en-US" altLang="en-US" b="1" dirty="0" smtClean="0">
                <a:cs typeface="Arial" panose="020B0604020202020204" pitchFamily="34" charset="0"/>
              </a:rPr>
              <a:t>Natural</a:t>
            </a:r>
            <a:r>
              <a:rPr lang="en-US" altLang="en-US" b="1" baseline="0" dirty="0" smtClean="0">
                <a:cs typeface="Arial" panose="020B0604020202020204" pitchFamily="34" charset="0"/>
              </a:rPr>
              <a:t> joins</a:t>
            </a:r>
            <a:r>
              <a:rPr lang="en-US" altLang="en-US" baseline="0" dirty="0" smtClean="0">
                <a:cs typeface="Arial" panose="020B0604020202020204" pitchFamily="34" charset="0"/>
              </a:rPr>
              <a:t> will only return the records from each table that have a match in the join condition with the other table. This is also called an </a:t>
            </a:r>
            <a:r>
              <a:rPr lang="en-US" altLang="en-US" b="1" baseline="0" dirty="0" smtClean="0">
                <a:cs typeface="Arial" panose="020B0604020202020204" pitchFamily="34" charset="0"/>
              </a:rPr>
              <a:t>inner join</a:t>
            </a:r>
            <a:r>
              <a:rPr lang="en-US" altLang="en-US" baseline="0" dirty="0" smtClean="0">
                <a:cs typeface="Arial" panose="020B0604020202020204" pitchFamily="34" charset="0"/>
              </a:rPr>
              <a:t>. By contrast, with an </a:t>
            </a:r>
            <a:r>
              <a:rPr lang="en-US" altLang="en-US" b="1" baseline="0" dirty="0" smtClean="0">
                <a:cs typeface="Arial" panose="020B0604020202020204" pitchFamily="34" charset="0"/>
              </a:rPr>
              <a:t>outer join</a:t>
            </a:r>
            <a:r>
              <a:rPr lang="en-US" altLang="en-US" baseline="0" dirty="0" smtClean="0">
                <a:cs typeface="Arial" panose="020B0604020202020204" pitchFamily="34" charset="0"/>
              </a:rPr>
              <a:t>, the records from one table will be included even if there are no corresponding records from the other. With a </a:t>
            </a:r>
            <a:r>
              <a:rPr lang="en-US" altLang="en-US" b="1" baseline="0" dirty="0" smtClean="0">
                <a:cs typeface="Arial" panose="020B0604020202020204" pitchFamily="34" charset="0"/>
              </a:rPr>
              <a:t>union join</a:t>
            </a:r>
            <a:r>
              <a:rPr lang="en-US" altLang="en-US" baseline="0" dirty="0" smtClean="0">
                <a:cs typeface="Arial" panose="020B0604020202020204" pitchFamily="34" charset="0"/>
              </a:rPr>
              <a:t>, all records from both tables are returned. This can also be accomplished via a </a:t>
            </a:r>
            <a:r>
              <a:rPr lang="en-US" altLang="en-US" b="1" baseline="0" dirty="0" smtClean="0">
                <a:cs typeface="Arial" panose="020B0604020202020204" pitchFamily="34" charset="0"/>
              </a:rPr>
              <a:t>full outer join</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254800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We’ve looked at these</a:t>
            </a:r>
            <a:r>
              <a:rPr lang="en-US" altLang="en-US" baseline="0" dirty="0" smtClean="0">
                <a:cs typeface="Arial" panose="020B0604020202020204" pitchFamily="34" charset="0"/>
              </a:rPr>
              <a:t> entities several times throughout the course. Each of these entities is implemented in a table. A customer may have several orders, each of which contains one or more order lines. Each order line is associated with a product. Of course, each product could be associated with several orders (through the order line associative entity).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We’ll look at several examples involving tables generated from these entities.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28653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Customer_T</a:t>
            </a:r>
            <a:r>
              <a:rPr lang="en-US" altLang="en-US" baseline="0" dirty="0" smtClean="0">
                <a:cs typeface="Arial" panose="020B0604020202020204" pitchFamily="34" charset="0"/>
              </a:rPr>
              <a:t> and Order_T have a 1:N relationship, as you can see from the CustomerID foreign key in Order_T. These are two of the tables; the others are OrderLine_T and Product_T.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61348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is an equi-join. Notice that the CustomerID is showing from</a:t>
            </a:r>
            <a:r>
              <a:rPr lang="en-US" baseline="0" dirty="0" smtClean="0"/>
              <a:t> both tables. It’s probably not necessary to see this, because they are always matched.</a:t>
            </a:r>
          </a:p>
          <a:p>
            <a:endParaRPr lang="en-US" baseline="0" dirty="0" smtClean="0"/>
          </a:p>
          <a:p>
            <a:r>
              <a:rPr lang="en-US" baseline="0" dirty="0" smtClean="0"/>
              <a:t>Notice also that 10 rows are returned in this query. There are 10 rows in the Order_T table, and only those rows from the Customer_T table with corresponding orders will be included. That’s because equi-joins are inner join by default.</a:t>
            </a:r>
            <a:endParaRPr lang="en-US" dirty="0"/>
          </a:p>
        </p:txBody>
      </p:sp>
    </p:spTree>
    <p:extLst>
      <p:ext uri="{BB962C8B-B14F-4D97-AF65-F5344CB8AC3E}">
        <p14:creationId xmlns:p14="http://schemas.microsoft.com/office/powerpoint/2010/main" val="669670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For join conditions, sometimes this syntax is used instead of the WHERE clause. This way you can distinguish between conditions that are used for matching</a:t>
            </a:r>
            <a:r>
              <a:rPr lang="en-US" baseline="0" dirty="0" smtClean="0"/>
              <a:t> records between tables vs. conditions used for selecting which rows to return (as we learned about in Chapter 6).</a:t>
            </a:r>
            <a:endParaRPr lang="en-US" dirty="0"/>
          </a:p>
        </p:txBody>
      </p:sp>
    </p:spTree>
    <p:extLst>
      <p:ext uri="{BB962C8B-B14F-4D97-AF65-F5344CB8AC3E}">
        <p14:creationId xmlns:p14="http://schemas.microsoft.com/office/powerpoint/2010/main" val="48182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112BC605-808E-4F85-BEE8-D2B85114BBB1}" type="datetime1">
              <a:rPr lang="en-US" smtClean="0"/>
              <a:t>3/12/2018</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12221326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AFDCB205-632B-4A0B-9236-EAF691B7DA28}" type="datetime1">
              <a:rPr lang="en-US" smtClean="0"/>
              <a:t>3/12/2018</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3555638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7933DC1-2A4B-4509-BCDF-88AFA48A79C9}" type="datetime1">
              <a:rPr lang="en-US" smtClean="0"/>
              <a:t>3/12/2018</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367685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F6C6405-388F-4C78-BEAB-F71623913D77}" type="datetime1">
              <a:rPr lang="en-US" smtClean="0"/>
              <a:t>3/12/2018</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7</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7-</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5296103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737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222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A33DCF9F-6CB2-43CA-8156-D80BEF258AEF}" type="datetime1">
              <a:rPr lang="en-US" smtClean="0"/>
              <a:t>3/12/2018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7</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7-</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718867437"/>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62000" y="1774825"/>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7:</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advanced </a:t>
            </a:r>
            <a:r>
              <a:rPr lang="en-US" smtClean="0">
                <a:solidFill>
                  <a:srgbClr val="000000"/>
                </a:solidFill>
                <a:effectLst>
                  <a:outerShdw blurRad="38100" dist="38100" dir="2700000" algn="tl">
                    <a:srgbClr val="FFFFFF"/>
                  </a:outerShdw>
                </a:effectLst>
              </a:rPr>
              <a:t>sql</a:t>
            </a:r>
            <a:endParaRPr lang="en-US" dirty="0" smtClean="0">
              <a:solidFill>
                <a:srgbClr val="000000"/>
              </a:solidFill>
              <a:effectLst>
                <a:outerShdw blurRad="38100" dist="38100" dir="2700000" algn="tl">
                  <a:srgbClr val="FFFFFF"/>
                </a:outerShdw>
              </a:effectLst>
            </a:endParaRPr>
          </a:p>
        </p:txBody>
      </p:sp>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3"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22538"/>
            <a:ext cx="81184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303" name="Rectangle 7"/>
          <p:cNvSpPr>
            <a:spLocks noGrp="1" noChangeArrowheads="1"/>
          </p:cNvSpPr>
          <p:nvPr>
            <p:ph type="title"/>
          </p:nvPr>
        </p:nvSpPr>
        <p:spPr>
          <a:xfrm>
            <a:off x="712788" y="444500"/>
            <a:ext cx="7772400" cy="57785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Natural Join Example</a:t>
            </a:r>
          </a:p>
        </p:txBody>
      </p:sp>
      <p:sp>
        <p:nvSpPr>
          <p:cNvPr id="21508" name="Rectangle 2"/>
          <p:cNvSpPr>
            <a:spLocks noGrp="1" noChangeArrowheads="1"/>
          </p:cNvSpPr>
          <p:nvPr>
            <p:ph idx="1"/>
          </p:nvPr>
        </p:nvSpPr>
        <p:spPr>
          <a:xfrm>
            <a:off x="0" y="1058863"/>
            <a:ext cx="9144000" cy="2971800"/>
          </a:xfrm>
        </p:spPr>
        <p:txBody>
          <a:bodyPr/>
          <a:lstStyle/>
          <a:p>
            <a:pPr eaLnBrk="1" hangingPunct="1">
              <a:lnSpc>
                <a:spcPct val="90000"/>
              </a:lnSpc>
            </a:pPr>
            <a:r>
              <a:rPr lang="en-US" altLang="en-US" sz="2800" smtClean="0"/>
              <a:t>For each customer who placed an order, what is the customer’s name and order number?</a:t>
            </a:r>
          </a:p>
          <a:p>
            <a:pPr eaLnBrk="1" hangingPunct="1">
              <a:lnSpc>
                <a:spcPct val="90000"/>
              </a:lnSpc>
            </a:pPr>
            <a:endParaRPr lang="en-US" altLang="en-US" sz="2800" smtClean="0"/>
          </a:p>
          <a:p>
            <a:pPr eaLnBrk="1" hangingPunct="1">
              <a:lnSpc>
                <a:spcPct val="90000"/>
              </a:lnSpc>
            </a:pPr>
            <a:endParaRPr lang="en-US" altLang="en-US" sz="2800" smtClean="0"/>
          </a:p>
          <a:p>
            <a:pPr lvl="1" eaLnBrk="1" hangingPunct="1">
              <a:lnSpc>
                <a:spcPct val="90000"/>
              </a:lnSpc>
              <a:buFont typeface="Wingdings" panose="05000000000000000000" pitchFamily="2" charset="2"/>
              <a:buNone/>
            </a:pPr>
            <a:endParaRPr lang="en-US" altLang="en-US" sz="1800" smtClean="0"/>
          </a:p>
        </p:txBody>
      </p:sp>
      <p:grpSp>
        <p:nvGrpSpPr>
          <p:cNvPr id="21510" name="Group 13"/>
          <p:cNvGrpSpPr>
            <a:grpSpLocks/>
          </p:cNvGrpSpPr>
          <p:nvPr/>
        </p:nvGrpSpPr>
        <p:grpSpPr bwMode="auto">
          <a:xfrm>
            <a:off x="1487488" y="2109788"/>
            <a:ext cx="7070725" cy="1768475"/>
            <a:chOff x="927" y="1339"/>
            <a:chExt cx="4454" cy="1114"/>
          </a:xfrm>
        </p:grpSpPr>
        <p:sp>
          <p:nvSpPr>
            <p:cNvPr id="21516" name="Rectangle 4"/>
            <p:cNvSpPr>
              <a:spLocks noChangeArrowheads="1"/>
            </p:cNvSpPr>
            <p:nvPr/>
          </p:nvSpPr>
          <p:spPr bwMode="auto">
            <a:xfrm>
              <a:off x="927" y="2162"/>
              <a:ext cx="3165" cy="291"/>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1517" name="Text Box 5"/>
            <p:cNvSpPr txBox="1">
              <a:spLocks noChangeArrowheads="1"/>
            </p:cNvSpPr>
            <p:nvPr/>
          </p:nvSpPr>
          <p:spPr bwMode="auto">
            <a:xfrm>
              <a:off x="2203" y="1339"/>
              <a:ext cx="3178" cy="258"/>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Join involves multiple tables in FROM clause</a:t>
              </a:r>
            </a:p>
          </p:txBody>
        </p:sp>
        <p:sp>
          <p:nvSpPr>
            <p:cNvPr id="21518" name="Line 6"/>
            <p:cNvSpPr>
              <a:spLocks noChangeShapeType="1"/>
            </p:cNvSpPr>
            <p:nvPr/>
          </p:nvSpPr>
          <p:spPr bwMode="auto">
            <a:xfrm flipH="1">
              <a:off x="3138" y="1619"/>
              <a:ext cx="40" cy="496"/>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1511" name="Group 8"/>
          <p:cNvGrpSpPr>
            <a:grpSpLocks/>
          </p:cNvGrpSpPr>
          <p:nvPr/>
        </p:nvGrpSpPr>
        <p:grpSpPr bwMode="auto">
          <a:xfrm>
            <a:off x="612775" y="4025900"/>
            <a:ext cx="6511925" cy="1841500"/>
            <a:chOff x="638" y="2680"/>
            <a:chExt cx="3889" cy="1160"/>
          </a:xfrm>
        </p:grpSpPr>
        <p:sp>
          <p:nvSpPr>
            <p:cNvPr id="21513" name="Text Box 9"/>
            <p:cNvSpPr txBox="1">
              <a:spLocks noChangeArrowheads="1"/>
            </p:cNvSpPr>
            <p:nvPr/>
          </p:nvSpPr>
          <p:spPr bwMode="auto">
            <a:xfrm>
              <a:off x="751" y="3198"/>
              <a:ext cx="2266" cy="642"/>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ON clause performs the equality check for common columns of the two tables</a:t>
              </a:r>
            </a:p>
          </p:txBody>
        </p:sp>
        <p:sp>
          <p:nvSpPr>
            <p:cNvPr id="21514" name="Rectangle 10"/>
            <p:cNvSpPr>
              <a:spLocks noChangeArrowheads="1"/>
            </p:cNvSpPr>
            <p:nvPr/>
          </p:nvSpPr>
          <p:spPr bwMode="auto">
            <a:xfrm>
              <a:off x="638" y="2680"/>
              <a:ext cx="3889" cy="26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1515" name="Line 11"/>
            <p:cNvSpPr>
              <a:spLocks noChangeShapeType="1"/>
            </p:cNvSpPr>
            <p:nvPr/>
          </p:nvSpPr>
          <p:spPr bwMode="auto">
            <a:xfrm flipV="1">
              <a:off x="2208" y="2928"/>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21512" name="Text Box 14"/>
          <p:cNvSpPr txBox="1">
            <a:spLocks noChangeArrowheads="1"/>
          </p:cNvSpPr>
          <p:nvPr/>
        </p:nvSpPr>
        <p:spPr bwMode="auto">
          <a:xfrm>
            <a:off x="4932363" y="4748213"/>
            <a:ext cx="4100512" cy="14779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000000"/>
                </a:solidFill>
              </a:rPr>
              <a:t>Note: From Fig. 7-1, you see that only 10 Customers have links with orders.</a:t>
            </a:r>
          </a:p>
          <a:p>
            <a:pPr eaLnBrk="1" hangingPunct="1"/>
            <a:endParaRPr lang="en-US" altLang="en-US">
              <a:solidFill>
                <a:srgbClr val="000000"/>
              </a:solidFill>
            </a:endParaRPr>
          </a:p>
          <a:p>
            <a:pPr eaLnBrk="1" hangingPunct="1"/>
            <a:r>
              <a:rPr lang="en-US" altLang="en-US">
                <a:solidFill>
                  <a:srgbClr val="000000"/>
                </a:solidFill>
                <a:sym typeface="Wingdings" panose="05000000000000000000" pitchFamily="2" charset="2"/>
              </a:rPr>
              <a:t> </a:t>
            </a:r>
            <a:r>
              <a:rPr lang="en-US" altLang="en-US">
                <a:solidFill>
                  <a:srgbClr val="000000"/>
                </a:solidFill>
              </a:rPr>
              <a:t>Only 10 rows will be returned from this INNER join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2757488"/>
            <a:ext cx="80962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323" name="Rectangle 3"/>
          <p:cNvSpPr>
            <a:spLocks noGrp="1" noChangeArrowheads="1"/>
          </p:cNvSpPr>
          <p:nvPr>
            <p:ph type="title"/>
          </p:nvPr>
        </p:nvSpPr>
        <p:spPr>
          <a:xfrm>
            <a:off x="638175" y="352425"/>
            <a:ext cx="7772400" cy="785813"/>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Outer Join Example </a:t>
            </a:r>
            <a:br>
              <a:rPr lang="en-US" sz="4000" dirty="0" smtClean="0">
                <a:solidFill>
                  <a:srgbClr val="000000"/>
                </a:solidFill>
                <a:effectLst>
                  <a:outerShdw blurRad="38100" dist="38100" dir="2700000" algn="tl">
                    <a:srgbClr val="FFFFFF"/>
                  </a:outerShdw>
                </a:effectLst>
              </a:rPr>
            </a:br>
            <a:endParaRPr lang="en-US" sz="4000" dirty="0" smtClean="0">
              <a:solidFill>
                <a:srgbClr val="000000"/>
              </a:solidFill>
              <a:effectLst>
                <a:outerShdw blurRad="38100" dist="38100" dir="2700000" algn="tl">
                  <a:srgbClr val="FFFFFF"/>
                </a:outerShdw>
              </a:effectLst>
            </a:endParaRPr>
          </a:p>
        </p:txBody>
      </p:sp>
      <p:sp>
        <p:nvSpPr>
          <p:cNvPr id="22532" name="Rectangle 2"/>
          <p:cNvSpPr>
            <a:spLocks noGrp="1" noChangeArrowheads="1"/>
          </p:cNvSpPr>
          <p:nvPr>
            <p:ph idx="1"/>
          </p:nvPr>
        </p:nvSpPr>
        <p:spPr>
          <a:xfrm>
            <a:off x="0" y="1295400"/>
            <a:ext cx="9144000" cy="2971800"/>
          </a:xfrm>
        </p:spPr>
        <p:txBody>
          <a:bodyPr/>
          <a:lstStyle/>
          <a:p>
            <a:pPr eaLnBrk="1" hangingPunct="1">
              <a:lnSpc>
                <a:spcPct val="90000"/>
              </a:lnSpc>
            </a:pPr>
            <a:r>
              <a:rPr lang="en-US" altLang="en-US" sz="2800" smtClean="0"/>
              <a:t>List the customer name, ID number, and order number for all customers. Include customer information even for customers that do have an order.</a:t>
            </a:r>
          </a:p>
          <a:p>
            <a:pPr eaLnBrk="1" hangingPunct="1">
              <a:lnSpc>
                <a:spcPct val="90000"/>
              </a:lnSpc>
            </a:pPr>
            <a:endParaRPr lang="en-US" altLang="en-US" sz="2800" smtClean="0"/>
          </a:p>
          <a:p>
            <a:pPr eaLnBrk="1" hangingPunct="1">
              <a:lnSpc>
                <a:spcPct val="90000"/>
              </a:lnSpc>
            </a:pPr>
            <a:endParaRPr lang="en-US" altLang="en-US" sz="2800" smtClean="0"/>
          </a:p>
          <a:p>
            <a:pPr lvl="1" eaLnBrk="1" hangingPunct="1">
              <a:lnSpc>
                <a:spcPct val="90000"/>
              </a:lnSpc>
              <a:buFont typeface="Wingdings" panose="05000000000000000000" pitchFamily="2" charset="2"/>
              <a:buNone/>
            </a:pPr>
            <a:endParaRPr lang="en-US" altLang="en-US" sz="2000" smtClean="0"/>
          </a:p>
        </p:txBody>
      </p:sp>
      <p:grpSp>
        <p:nvGrpSpPr>
          <p:cNvPr id="22534" name="Group 10"/>
          <p:cNvGrpSpPr>
            <a:grpSpLocks/>
          </p:cNvGrpSpPr>
          <p:nvPr/>
        </p:nvGrpSpPr>
        <p:grpSpPr bwMode="auto">
          <a:xfrm>
            <a:off x="1441450" y="3230563"/>
            <a:ext cx="4483100" cy="2601912"/>
            <a:chOff x="853" y="2035"/>
            <a:chExt cx="2824" cy="1639"/>
          </a:xfrm>
        </p:grpSpPr>
        <p:sp>
          <p:nvSpPr>
            <p:cNvPr id="22536" name="Text Box 5"/>
            <p:cNvSpPr txBox="1">
              <a:spLocks noChangeArrowheads="1"/>
            </p:cNvSpPr>
            <p:nvPr/>
          </p:nvSpPr>
          <p:spPr bwMode="auto">
            <a:xfrm>
              <a:off x="853" y="2685"/>
              <a:ext cx="2319" cy="989"/>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cs typeface="Tahoma" panose="020B0604030504040204" pitchFamily="34" charset="0"/>
                </a:rPr>
                <a:t>LEFT OUTER JOIN clause causes customer data to appear even if there is no corresponding order data</a:t>
              </a:r>
            </a:p>
          </p:txBody>
        </p:sp>
        <p:sp>
          <p:nvSpPr>
            <p:cNvPr id="22537" name="Rectangle 6"/>
            <p:cNvSpPr>
              <a:spLocks noChangeArrowheads="1"/>
            </p:cNvSpPr>
            <p:nvPr/>
          </p:nvSpPr>
          <p:spPr bwMode="auto">
            <a:xfrm>
              <a:off x="2119" y="2035"/>
              <a:ext cx="1558"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pSp>
      <p:sp>
        <p:nvSpPr>
          <p:cNvPr id="22535" name="Text Box 11"/>
          <p:cNvSpPr txBox="1">
            <a:spLocks noChangeArrowheads="1"/>
          </p:cNvSpPr>
          <p:nvPr/>
        </p:nvSpPr>
        <p:spPr bwMode="auto">
          <a:xfrm>
            <a:off x="5551488" y="4414838"/>
            <a:ext cx="2971800" cy="1323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000000"/>
                </a:solidFill>
              </a:rPr>
              <a:t>Unlike INNER join, this will include customer rows with no matching order rows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246063" y="1103313"/>
            <a:ext cx="22955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990000"/>
                </a:solidFill>
              </a:rPr>
              <a:t>Outer Join Results</a:t>
            </a:r>
          </a:p>
        </p:txBody>
      </p:sp>
      <p:sp>
        <p:nvSpPr>
          <p:cNvPr id="23556" name="Text Box 6"/>
          <p:cNvSpPr txBox="1">
            <a:spLocks noChangeArrowheads="1"/>
          </p:cNvSpPr>
          <p:nvPr/>
        </p:nvSpPr>
        <p:spPr bwMode="auto">
          <a:xfrm>
            <a:off x="200025" y="2417763"/>
            <a:ext cx="1965325" cy="3048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Unlike INNER join, this will include customer rows with no matching order rows</a:t>
            </a:r>
          </a:p>
        </p:txBody>
      </p:sp>
      <p:pic>
        <p:nvPicPr>
          <p:cNvPr id="2355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387350"/>
            <a:ext cx="5532438" cy="587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806575"/>
            <a:ext cx="8475662"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51" name="Rectangle 7"/>
          <p:cNvSpPr>
            <a:spLocks noGrp="1" noChangeArrowheads="1"/>
          </p:cNvSpPr>
          <p:nvPr>
            <p:ph type="title"/>
          </p:nvPr>
        </p:nvSpPr>
        <p:spPr>
          <a:xfrm>
            <a:off x="565150" y="373063"/>
            <a:ext cx="7772400" cy="73025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Multiple Table Join Example</a:t>
            </a:r>
          </a:p>
        </p:txBody>
      </p:sp>
      <p:sp>
        <p:nvSpPr>
          <p:cNvPr id="24580" name="Rectangle 2"/>
          <p:cNvSpPr>
            <a:spLocks noGrp="1" noChangeArrowheads="1"/>
          </p:cNvSpPr>
          <p:nvPr>
            <p:ph idx="1"/>
          </p:nvPr>
        </p:nvSpPr>
        <p:spPr>
          <a:xfrm>
            <a:off x="0" y="1098550"/>
            <a:ext cx="9144000" cy="998538"/>
          </a:xfrm>
        </p:spPr>
        <p:txBody>
          <a:bodyPr/>
          <a:lstStyle/>
          <a:p>
            <a:pPr eaLnBrk="1" hangingPunct="1">
              <a:lnSpc>
                <a:spcPct val="90000"/>
              </a:lnSpc>
            </a:pPr>
            <a:r>
              <a:rPr lang="en-US" altLang="en-US" sz="2400" smtClean="0"/>
              <a:t>Assemble all information necessary to create an invoice for order number 1006</a:t>
            </a:r>
          </a:p>
          <a:p>
            <a:pPr eaLnBrk="1" hangingPunct="1">
              <a:lnSpc>
                <a:spcPct val="90000"/>
              </a:lnSpc>
            </a:pPr>
            <a:endParaRPr lang="en-US" altLang="en-US" sz="2400" smtClean="0"/>
          </a:p>
        </p:txBody>
      </p:sp>
      <p:grpSp>
        <p:nvGrpSpPr>
          <p:cNvPr id="24582" name="Group 12"/>
          <p:cNvGrpSpPr>
            <a:grpSpLocks/>
          </p:cNvGrpSpPr>
          <p:nvPr/>
        </p:nvGrpSpPr>
        <p:grpSpPr bwMode="auto">
          <a:xfrm>
            <a:off x="1295400" y="3333750"/>
            <a:ext cx="7672388" cy="1106488"/>
            <a:chOff x="768" y="2055"/>
            <a:chExt cx="5025" cy="585"/>
          </a:xfrm>
        </p:grpSpPr>
        <p:sp>
          <p:nvSpPr>
            <p:cNvPr id="24587" name="Rectangle 4"/>
            <p:cNvSpPr>
              <a:spLocks noChangeArrowheads="1"/>
            </p:cNvSpPr>
            <p:nvPr/>
          </p:nvSpPr>
          <p:spPr bwMode="auto">
            <a:xfrm>
              <a:off x="768" y="2160"/>
              <a:ext cx="3638"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8" name="Text Box 5"/>
            <p:cNvSpPr txBox="1">
              <a:spLocks noChangeArrowheads="1"/>
            </p:cNvSpPr>
            <p:nvPr/>
          </p:nvSpPr>
          <p:spPr bwMode="auto">
            <a:xfrm>
              <a:off x="4725" y="2055"/>
              <a:ext cx="106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dirty="0">
                  <a:solidFill>
                    <a:srgbClr val="990000"/>
                  </a:solidFill>
                  <a:latin typeface="Times New Roman" panose="02020603050405020304" pitchFamily="18" charset="0"/>
                </a:rPr>
                <a:t>Four tables involved in this join</a:t>
              </a:r>
            </a:p>
          </p:txBody>
        </p:sp>
      </p:grpSp>
      <p:grpSp>
        <p:nvGrpSpPr>
          <p:cNvPr id="24583" name="Group 14"/>
          <p:cNvGrpSpPr>
            <a:grpSpLocks/>
          </p:cNvGrpSpPr>
          <p:nvPr/>
        </p:nvGrpSpPr>
        <p:grpSpPr bwMode="auto">
          <a:xfrm>
            <a:off x="485775" y="3971925"/>
            <a:ext cx="8639175" cy="2301875"/>
            <a:chOff x="274" y="2414"/>
            <a:chExt cx="5244" cy="1422"/>
          </a:xfrm>
        </p:grpSpPr>
        <p:sp>
          <p:nvSpPr>
            <p:cNvPr id="24584" name="Text Box 9"/>
            <p:cNvSpPr txBox="1">
              <a:spLocks noChangeArrowheads="1"/>
            </p:cNvSpPr>
            <p:nvPr/>
          </p:nvSpPr>
          <p:spPr bwMode="auto">
            <a:xfrm>
              <a:off x="274" y="3399"/>
              <a:ext cx="5244" cy="437"/>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Each pair of tables requires an equality-check condition in the WHERE clause, matching primary keys against foreign keys.</a:t>
              </a:r>
            </a:p>
          </p:txBody>
        </p:sp>
        <p:sp>
          <p:nvSpPr>
            <p:cNvPr id="24585" name="Rectangle 10"/>
            <p:cNvSpPr>
              <a:spLocks noChangeArrowheads="1"/>
            </p:cNvSpPr>
            <p:nvPr/>
          </p:nvSpPr>
          <p:spPr bwMode="auto">
            <a:xfrm>
              <a:off x="415" y="2414"/>
              <a:ext cx="4004" cy="67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6" name="Line 11"/>
            <p:cNvSpPr>
              <a:spLocks noChangeShapeType="1"/>
            </p:cNvSpPr>
            <p:nvPr/>
          </p:nvSpPr>
          <p:spPr bwMode="auto">
            <a:xfrm flipV="1">
              <a:off x="3120" y="3079"/>
              <a:ext cx="0" cy="38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238"/>
          <a:stretch/>
        </p:blipFill>
        <p:spPr bwMode="auto">
          <a:xfrm>
            <a:off x="513026" y="1973786"/>
            <a:ext cx="8072173" cy="291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4" name="Text Box 3"/>
          <p:cNvSpPr txBox="1">
            <a:spLocks noChangeArrowheads="1"/>
          </p:cNvSpPr>
          <p:nvPr/>
        </p:nvSpPr>
        <p:spPr bwMode="auto">
          <a:xfrm>
            <a:off x="365125" y="587375"/>
            <a:ext cx="8085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7-4 Results from a four-table join (edited for readability)</a:t>
            </a:r>
          </a:p>
        </p:txBody>
      </p:sp>
      <p:grpSp>
        <p:nvGrpSpPr>
          <p:cNvPr id="25605" name="Group 18"/>
          <p:cNvGrpSpPr>
            <a:grpSpLocks/>
          </p:cNvGrpSpPr>
          <p:nvPr/>
        </p:nvGrpSpPr>
        <p:grpSpPr bwMode="auto">
          <a:xfrm>
            <a:off x="457200" y="1503363"/>
            <a:ext cx="8128000" cy="2001837"/>
            <a:chOff x="288" y="628"/>
            <a:chExt cx="5120" cy="1411"/>
          </a:xfrm>
        </p:grpSpPr>
        <p:sp>
          <p:nvSpPr>
            <p:cNvPr id="25612" name="Rectangle 5"/>
            <p:cNvSpPr>
              <a:spLocks noChangeArrowheads="1"/>
            </p:cNvSpPr>
            <p:nvPr/>
          </p:nvSpPr>
          <p:spPr bwMode="auto">
            <a:xfrm>
              <a:off x="288" y="951"/>
              <a:ext cx="5120" cy="108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13" name="Text Box 6"/>
            <p:cNvSpPr txBox="1">
              <a:spLocks noChangeArrowheads="1"/>
            </p:cNvSpPr>
            <p:nvPr/>
          </p:nvSpPr>
          <p:spPr bwMode="auto">
            <a:xfrm>
              <a:off x="1776" y="628"/>
              <a:ext cx="2259"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CUSTOMER_T table</a:t>
              </a:r>
            </a:p>
          </p:txBody>
        </p:sp>
      </p:grpSp>
      <p:grpSp>
        <p:nvGrpSpPr>
          <p:cNvPr id="25606" name="Group 7"/>
          <p:cNvGrpSpPr>
            <a:grpSpLocks/>
          </p:cNvGrpSpPr>
          <p:nvPr/>
        </p:nvGrpSpPr>
        <p:grpSpPr bwMode="auto">
          <a:xfrm>
            <a:off x="457200" y="3500438"/>
            <a:ext cx="2179405" cy="2779301"/>
            <a:chOff x="336" y="1788"/>
            <a:chExt cx="1927" cy="2861"/>
          </a:xfrm>
        </p:grpSpPr>
        <p:sp>
          <p:nvSpPr>
            <p:cNvPr id="25610" name="Rectangle 8"/>
            <p:cNvSpPr>
              <a:spLocks noChangeArrowheads="1"/>
            </p:cNvSpPr>
            <p:nvPr/>
          </p:nvSpPr>
          <p:spPr bwMode="auto">
            <a:xfrm>
              <a:off x="336" y="1788"/>
              <a:ext cx="1927" cy="142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11" name="Text Box 9"/>
            <p:cNvSpPr txBox="1">
              <a:spLocks noChangeArrowheads="1"/>
            </p:cNvSpPr>
            <p:nvPr/>
          </p:nvSpPr>
          <p:spPr bwMode="auto">
            <a:xfrm>
              <a:off x="432" y="3413"/>
              <a:ext cx="1582"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ORDER_T table</a:t>
              </a:r>
            </a:p>
          </p:txBody>
        </p:sp>
      </p:grpSp>
      <p:grpSp>
        <p:nvGrpSpPr>
          <p:cNvPr id="25607" name="Group 10"/>
          <p:cNvGrpSpPr>
            <a:grpSpLocks/>
          </p:cNvGrpSpPr>
          <p:nvPr/>
        </p:nvGrpSpPr>
        <p:grpSpPr bwMode="auto">
          <a:xfrm>
            <a:off x="3565525" y="3508375"/>
            <a:ext cx="4994275" cy="1854175"/>
            <a:chOff x="2294" y="1833"/>
            <a:chExt cx="3146" cy="912"/>
          </a:xfrm>
        </p:grpSpPr>
        <p:sp>
          <p:nvSpPr>
            <p:cNvPr id="25608" name="Rectangle 11"/>
            <p:cNvSpPr>
              <a:spLocks noChangeArrowheads="1"/>
            </p:cNvSpPr>
            <p:nvPr/>
          </p:nvSpPr>
          <p:spPr bwMode="auto">
            <a:xfrm>
              <a:off x="2294" y="1833"/>
              <a:ext cx="3146" cy="681"/>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sp>
          <p:nvSpPr>
            <p:cNvPr id="25609" name="Text Box 12"/>
            <p:cNvSpPr txBox="1">
              <a:spLocks noChangeArrowheads="1"/>
            </p:cNvSpPr>
            <p:nvPr/>
          </p:nvSpPr>
          <p:spPr bwMode="auto">
            <a:xfrm>
              <a:off x="3261" y="2520"/>
              <a:ext cx="211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PRODUCT_T table</a:t>
              </a:r>
            </a:p>
          </p:txBody>
        </p:sp>
      </p:grpSp>
      <p:grpSp>
        <p:nvGrpSpPr>
          <p:cNvPr id="13" name="Group 7"/>
          <p:cNvGrpSpPr>
            <a:grpSpLocks/>
          </p:cNvGrpSpPr>
          <p:nvPr/>
        </p:nvGrpSpPr>
        <p:grpSpPr bwMode="auto">
          <a:xfrm>
            <a:off x="2335321" y="3500438"/>
            <a:ext cx="2277226" cy="2748215"/>
            <a:chOff x="-289" y="1788"/>
            <a:chExt cx="4724" cy="2829"/>
          </a:xfrm>
        </p:grpSpPr>
        <p:sp>
          <p:nvSpPr>
            <p:cNvPr id="14" name="Rectangle 8"/>
            <p:cNvSpPr>
              <a:spLocks noChangeArrowheads="1"/>
            </p:cNvSpPr>
            <p:nvPr/>
          </p:nvSpPr>
          <p:spPr bwMode="auto">
            <a:xfrm>
              <a:off x="336" y="1788"/>
              <a:ext cx="1927" cy="142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5" name="Text Box 9"/>
            <p:cNvSpPr txBox="1">
              <a:spLocks noChangeArrowheads="1"/>
            </p:cNvSpPr>
            <p:nvPr/>
          </p:nvSpPr>
          <p:spPr bwMode="auto">
            <a:xfrm>
              <a:off x="-289" y="3381"/>
              <a:ext cx="4724"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a:t>
              </a:r>
              <a:r>
                <a:rPr lang="en-US" altLang="en-US" sz="2400" dirty="0" smtClean="0">
                  <a:solidFill>
                    <a:srgbClr val="990000"/>
                  </a:solidFill>
                  <a:latin typeface="Times New Roman" panose="02020603050405020304" pitchFamily="18" charset="0"/>
                </a:rPr>
                <a:t>ORDERLINE_T </a:t>
              </a:r>
              <a:r>
                <a:rPr lang="en-US" altLang="en-US" sz="2400" dirty="0">
                  <a:solidFill>
                    <a:srgbClr val="990000"/>
                  </a:solidFill>
                  <a:latin typeface="Times New Roman" panose="02020603050405020304" pitchFamily="18" charset="0"/>
                </a:rPr>
                <a:t>table</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04813"/>
            <a:ext cx="8229600" cy="1108075"/>
          </a:xfrm>
        </p:spPr>
        <p:txBody>
          <a:bodyPr lIns="90488" tIns="44450" rIns="90488" bIns="44450" anchor="t"/>
          <a:lstStyle/>
          <a:p>
            <a:pPr eaLnBrk="1" fontAlgn="auto" hangingPunct="1">
              <a:spcAft>
                <a:spcPts val="0"/>
              </a:spcAft>
              <a:defRPr/>
            </a:pPr>
            <a:r>
              <a:rPr lang="en-US" sz="3200" dirty="0" smtClean="0">
                <a:solidFill>
                  <a:srgbClr val="000000"/>
                </a:solidFill>
                <a:effectLst>
                  <a:outerShdw blurRad="38100" dist="38100" dir="2700000" algn="tl">
                    <a:srgbClr val="FFFFFF"/>
                  </a:outerShdw>
                </a:effectLst>
              </a:rPr>
              <a:t>Self-Join Example</a:t>
            </a:r>
          </a:p>
        </p:txBody>
      </p:sp>
      <p:pic>
        <p:nvPicPr>
          <p:cNvPr id="26628"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171575"/>
            <a:ext cx="8472488" cy="462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4"/>
          <p:cNvSpPr>
            <a:spLocks noChangeArrowheads="1"/>
          </p:cNvSpPr>
          <p:nvPr/>
        </p:nvSpPr>
        <p:spPr bwMode="auto">
          <a:xfrm>
            <a:off x="1476375" y="2759075"/>
            <a:ext cx="3236913" cy="33178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0" name="Text Box 10"/>
          <p:cNvSpPr txBox="1">
            <a:spLocks noChangeArrowheads="1"/>
          </p:cNvSpPr>
          <p:nvPr/>
        </p:nvSpPr>
        <p:spPr bwMode="auto">
          <a:xfrm>
            <a:off x="6418263" y="2827338"/>
            <a:ext cx="2635250" cy="19399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The same table is used on both sides of the join; distinguished using table aliases</a:t>
            </a:r>
          </a:p>
        </p:txBody>
      </p:sp>
      <p:sp>
        <p:nvSpPr>
          <p:cNvPr id="26631" name="Text Box 10"/>
          <p:cNvSpPr txBox="1">
            <a:spLocks noChangeArrowheads="1"/>
          </p:cNvSpPr>
          <p:nvPr/>
        </p:nvSpPr>
        <p:spPr bwMode="auto">
          <a:xfrm>
            <a:off x="398463" y="5735638"/>
            <a:ext cx="822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Self-joins are usually used on tables with unary relationships.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1371600"/>
            <a:ext cx="7589837"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4"/>
          <p:cNvSpPr txBox="1">
            <a:spLocks noChangeArrowheads="1"/>
          </p:cNvSpPr>
          <p:nvPr/>
        </p:nvSpPr>
        <p:spPr bwMode="auto">
          <a:xfrm>
            <a:off x="1317625" y="550863"/>
            <a:ext cx="4597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7-5 Example of a self-join</a:t>
            </a:r>
          </a:p>
        </p:txBody>
      </p:sp>
      <p:sp>
        <p:nvSpPr>
          <p:cNvPr id="4" name="Rectangle 3"/>
          <p:cNvSpPr/>
          <p:nvPr/>
        </p:nvSpPr>
        <p:spPr>
          <a:xfrm>
            <a:off x="6677025" y="1881166"/>
            <a:ext cx="1924050" cy="18169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6815747" y="2250498"/>
            <a:ext cx="1646605" cy="1276350"/>
          </a:xfrm>
          <a:prstGeom prst="rect">
            <a:avLst/>
          </a:prstGeom>
        </p:spPr>
      </p:pic>
      <p:sp>
        <p:nvSpPr>
          <p:cNvPr id="3" name="Rectangle 2"/>
          <p:cNvSpPr/>
          <p:nvPr/>
        </p:nvSpPr>
        <p:spPr>
          <a:xfrm>
            <a:off x="6815747" y="1881166"/>
            <a:ext cx="1646605" cy="369332"/>
          </a:xfrm>
          <a:prstGeom prst="rect">
            <a:avLst/>
          </a:prstGeom>
        </p:spPr>
        <p:txBody>
          <a:bodyPr wrap="none">
            <a:spAutoFit/>
          </a:bodyPr>
          <a:lstStyle/>
          <a:p>
            <a:pPr eaLnBrk="1" hangingPunct="1"/>
            <a:r>
              <a:rPr lang="en-US" altLang="en-US" dirty="0" smtClean="0">
                <a:solidFill>
                  <a:srgbClr val="990000"/>
                </a:solidFill>
                <a:latin typeface="Times New Roman" panose="02020603050405020304" pitchFamily="18" charset="0"/>
              </a:rPr>
              <a:t>From Chapter 2</a:t>
            </a:r>
            <a:endParaRPr lang="en-US" altLang="en-US" dirty="0">
              <a:solidFill>
                <a:srgbClr val="990000"/>
              </a:solidFill>
              <a:latin typeface="Times New Roman" panose="02020603050405020304" pitchFamily="18" charset="0"/>
            </a:endParaRPr>
          </a:p>
        </p:txBody>
      </p:sp>
      <p:sp>
        <p:nvSpPr>
          <p:cNvPr id="7" name="Rectangle 6"/>
          <p:cNvSpPr/>
          <p:nvPr/>
        </p:nvSpPr>
        <p:spPr>
          <a:xfrm>
            <a:off x="7708410" y="3051750"/>
            <a:ext cx="823303" cy="646331"/>
          </a:xfrm>
          <a:prstGeom prst="rect">
            <a:avLst/>
          </a:prstGeom>
        </p:spPr>
        <p:txBody>
          <a:bodyPr wrap="square">
            <a:spAutoFit/>
          </a:bodyPr>
          <a:lstStyle/>
          <a:p>
            <a:pPr eaLnBrk="1" hangingPunct="1"/>
            <a:r>
              <a:rPr lang="en-US" altLang="en-US" dirty="0" smtClean="0">
                <a:solidFill>
                  <a:srgbClr val="990000"/>
                </a:solidFill>
                <a:latin typeface="Times New Roman" panose="02020603050405020304" pitchFamily="18" charset="0"/>
              </a:rPr>
              <a:t>Unary 1:N</a:t>
            </a:r>
            <a:endParaRPr lang="en-US" altLang="en-US" dirty="0">
              <a:solidFill>
                <a:srgbClr val="99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79463" y="434975"/>
            <a:ext cx="6858000" cy="1143000"/>
          </a:xfrm>
        </p:spPr>
        <p:txBody>
          <a:bodyPr lIns="90488" tIns="44450" rIns="90488" bIns="44450" anchor="t">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Processing Multiple Tables </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Using Subqueries</a:t>
            </a:r>
          </a:p>
        </p:txBody>
      </p:sp>
      <p:sp>
        <p:nvSpPr>
          <p:cNvPr id="28675" name="Rectangle 3"/>
          <p:cNvSpPr>
            <a:spLocks noGrp="1" noChangeArrowheads="1"/>
          </p:cNvSpPr>
          <p:nvPr>
            <p:ph idx="1"/>
          </p:nvPr>
        </p:nvSpPr>
        <p:spPr>
          <a:xfrm>
            <a:off x="685800" y="1838325"/>
            <a:ext cx="8216900" cy="4114800"/>
          </a:xfrm>
        </p:spPr>
        <p:txBody>
          <a:bodyPr/>
          <a:lstStyle/>
          <a:p>
            <a:pPr eaLnBrk="1" hangingPunct="1">
              <a:lnSpc>
                <a:spcPct val="90000"/>
              </a:lnSpc>
            </a:pPr>
            <a:r>
              <a:rPr lang="en-US" altLang="en-US" sz="2800" smtClean="0"/>
              <a:t>Subquery–placing an inner query (SELECT statement) inside an outer query</a:t>
            </a:r>
          </a:p>
          <a:p>
            <a:pPr eaLnBrk="1" hangingPunct="1">
              <a:lnSpc>
                <a:spcPct val="90000"/>
              </a:lnSpc>
            </a:pPr>
            <a:r>
              <a:rPr lang="en-US" altLang="en-US" sz="2800" smtClean="0"/>
              <a:t>Options:</a:t>
            </a:r>
          </a:p>
          <a:p>
            <a:pPr lvl="1" eaLnBrk="1" hangingPunct="1">
              <a:lnSpc>
                <a:spcPct val="90000"/>
              </a:lnSpc>
            </a:pPr>
            <a:r>
              <a:rPr lang="en-US" altLang="en-US" sz="2400" smtClean="0"/>
              <a:t>In a condition of the WHERE clause</a:t>
            </a:r>
          </a:p>
          <a:p>
            <a:pPr lvl="1" eaLnBrk="1" hangingPunct="1">
              <a:lnSpc>
                <a:spcPct val="90000"/>
              </a:lnSpc>
            </a:pPr>
            <a:r>
              <a:rPr lang="en-US" altLang="en-US" sz="2400" smtClean="0"/>
              <a:t>As a “table” of the FROM clause</a:t>
            </a:r>
          </a:p>
          <a:p>
            <a:pPr lvl="1" eaLnBrk="1" hangingPunct="1">
              <a:lnSpc>
                <a:spcPct val="90000"/>
              </a:lnSpc>
            </a:pPr>
            <a:r>
              <a:rPr lang="en-US" altLang="en-US" sz="2400" smtClean="0"/>
              <a:t>Within the HAVING clause</a:t>
            </a:r>
          </a:p>
          <a:p>
            <a:pPr eaLnBrk="1" hangingPunct="1">
              <a:lnSpc>
                <a:spcPct val="90000"/>
              </a:lnSpc>
            </a:pPr>
            <a:r>
              <a:rPr lang="en-US" altLang="en-US" sz="2800" smtClean="0"/>
              <a:t>Subqueries can be:</a:t>
            </a:r>
          </a:p>
          <a:p>
            <a:pPr lvl="1" eaLnBrk="1" hangingPunct="1">
              <a:lnSpc>
                <a:spcPct val="90000"/>
              </a:lnSpc>
            </a:pPr>
            <a:r>
              <a:rPr lang="en-US" altLang="en-US" sz="2400" smtClean="0"/>
              <a:t>Noncorrelated–executed once for the entire outer query</a:t>
            </a:r>
          </a:p>
          <a:p>
            <a:pPr lvl="1" eaLnBrk="1" hangingPunct="1">
              <a:lnSpc>
                <a:spcPct val="90000"/>
              </a:lnSpc>
            </a:pPr>
            <a:r>
              <a:rPr lang="en-US" altLang="en-US" sz="2400" smtClean="0"/>
              <a:t>Correlated–executed once for each row returned by the outer query</a:t>
            </a:r>
          </a:p>
          <a:p>
            <a:pPr eaLnBrk="1" hangingPunct="1">
              <a:lnSpc>
                <a:spcPct val="90000"/>
              </a:lnSpc>
            </a:pPr>
            <a:endParaRPr lang="en-US" altLang="en-US" sz="2800" smtClean="0"/>
          </a:p>
          <a:p>
            <a:pPr eaLnBrk="1" hangingPunct="1">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3"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831975"/>
            <a:ext cx="747236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6419" name="Rectangle 3"/>
          <p:cNvSpPr>
            <a:spLocks noGrp="1" noChangeArrowheads="1"/>
          </p:cNvSpPr>
          <p:nvPr>
            <p:ph type="title"/>
          </p:nvPr>
        </p:nvSpPr>
        <p:spPr>
          <a:xfrm>
            <a:off x="577850" y="376238"/>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Subquery Example</a:t>
            </a:r>
          </a:p>
        </p:txBody>
      </p:sp>
      <p:sp>
        <p:nvSpPr>
          <p:cNvPr id="29700" name="Rectangle 2"/>
          <p:cNvSpPr>
            <a:spLocks noGrp="1" noChangeArrowheads="1"/>
          </p:cNvSpPr>
          <p:nvPr>
            <p:ph idx="1"/>
          </p:nvPr>
        </p:nvSpPr>
        <p:spPr>
          <a:xfrm>
            <a:off x="0" y="1100138"/>
            <a:ext cx="9144000" cy="817562"/>
          </a:xfrm>
        </p:spPr>
        <p:txBody>
          <a:bodyPr/>
          <a:lstStyle/>
          <a:p>
            <a:pPr eaLnBrk="1" hangingPunct="1">
              <a:lnSpc>
                <a:spcPct val="80000"/>
              </a:lnSpc>
            </a:pPr>
            <a:r>
              <a:rPr lang="en-US" altLang="en-US" smtClean="0"/>
              <a:t>Show all customers who have placed an order</a:t>
            </a:r>
          </a:p>
          <a:p>
            <a:pPr eaLnBrk="1" hangingPunct="1">
              <a:lnSpc>
                <a:spcPct val="80000"/>
              </a:lnSpc>
            </a:pPr>
            <a:endParaRPr lang="en-US" altLang="en-US" smtClean="0"/>
          </a:p>
          <a:p>
            <a:pPr eaLnBrk="1" hangingPunct="1">
              <a:lnSpc>
                <a:spcPct val="80000"/>
              </a:lnSpc>
            </a:pPr>
            <a:endParaRPr lang="en-US" altLang="en-US" smtClean="0"/>
          </a:p>
          <a:p>
            <a:pPr eaLnBrk="1" hangingPunct="1">
              <a:lnSpc>
                <a:spcPct val="80000"/>
              </a:lnSpc>
            </a:pPr>
            <a:endParaRPr lang="en-US" altLang="en-US" smtClean="0"/>
          </a:p>
        </p:txBody>
      </p:sp>
      <p:grpSp>
        <p:nvGrpSpPr>
          <p:cNvPr id="29702" name="Group 4"/>
          <p:cNvGrpSpPr>
            <a:grpSpLocks/>
          </p:cNvGrpSpPr>
          <p:nvPr/>
        </p:nvGrpSpPr>
        <p:grpSpPr bwMode="auto">
          <a:xfrm>
            <a:off x="457200" y="3562350"/>
            <a:ext cx="6969125" cy="2554288"/>
            <a:chOff x="-96" y="2484"/>
            <a:chExt cx="4877" cy="1609"/>
          </a:xfrm>
        </p:grpSpPr>
        <p:sp>
          <p:nvSpPr>
            <p:cNvPr id="29705" name="Text Box 5"/>
            <p:cNvSpPr txBox="1">
              <a:spLocks noChangeArrowheads="1"/>
            </p:cNvSpPr>
            <p:nvPr/>
          </p:nvSpPr>
          <p:spPr bwMode="auto">
            <a:xfrm>
              <a:off x="-96" y="3337"/>
              <a:ext cx="370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Subquery is embedded in parentheses. In this case it returns a list that will be used in the WHERE clause of the outer query</a:t>
              </a:r>
            </a:p>
          </p:txBody>
        </p:sp>
        <p:sp>
          <p:nvSpPr>
            <p:cNvPr id="29706" name="Rectangle 6"/>
            <p:cNvSpPr>
              <a:spLocks noChangeArrowheads="1"/>
            </p:cNvSpPr>
            <p:nvPr/>
          </p:nvSpPr>
          <p:spPr bwMode="auto">
            <a:xfrm>
              <a:off x="776" y="2484"/>
              <a:ext cx="4005" cy="55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7" name="Line 7"/>
            <p:cNvSpPr>
              <a:spLocks noChangeShapeType="1"/>
            </p:cNvSpPr>
            <p:nvPr/>
          </p:nvSpPr>
          <p:spPr bwMode="auto">
            <a:xfrm flipV="1">
              <a:off x="928" y="3057"/>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29703" name="Text Box 10"/>
          <p:cNvSpPr txBox="1">
            <a:spLocks noChangeArrowheads="1"/>
          </p:cNvSpPr>
          <p:nvPr/>
        </p:nvSpPr>
        <p:spPr bwMode="auto">
          <a:xfrm>
            <a:off x="5472545" y="1539874"/>
            <a:ext cx="3655580" cy="132343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The IN operator will test to see if the CUSTOMER_ID value of a row is included in the list returned from the subquery</a:t>
            </a:r>
          </a:p>
        </p:txBody>
      </p:sp>
      <p:grpSp>
        <p:nvGrpSpPr>
          <p:cNvPr id="4" name="Group 3"/>
          <p:cNvGrpSpPr/>
          <p:nvPr/>
        </p:nvGrpSpPr>
        <p:grpSpPr>
          <a:xfrm>
            <a:off x="6797675" y="4184073"/>
            <a:ext cx="1889125" cy="2169968"/>
            <a:chOff x="6405335" y="3018887"/>
            <a:chExt cx="1857375" cy="3151372"/>
          </a:xfrm>
        </p:grpSpPr>
        <p:pic>
          <p:nvPicPr>
            <p:cNvPr id="2" name="Picture 1"/>
            <p:cNvPicPr>
              <a:picLocks noChangeAspect="1"/>
            </p:cNvPicPr>
            <p:nvPr/>
          </p:nvPicPr>
          <p:blipFill>
            <a:blip r:embed="rId4"/>
            <a:stretch>
              <a:fillRect/>
            </a:stretch>
          </p:blipFill>
          <p:spPr>
            <a:xfrm>
              <a:off x="6405335" y="3018887"/>
              <a:ext cx="1857375" cy="1152525"/>
            </a:xfrm>
            <a:prstGeom prst="rect">
              <a:avLst/>
            </a:prstGeom>
          </p:spPr>
        </p:pic>
        <p:pic>
          <p:nvPicPr>
            <p:cNvPr id="3" name="Picture 2"/>
            <p:cNvPicPr>
              <a:picLocks noChangeAspect="1"/>
            </p:cNvPicPr>
            <p:nvPr/>
          </p:nvPicPr>
          <p:blipFill>
            <a:blip r:embed="rId5"/>
            <a:stretch>
              <a:fillRect/>
            </a:stretch>
          </p:blipFill>
          <p:spPr>
            <a:xfrm>
              <a:off x="6405336" y="4170009"/>
              <a:ext cx="1847850" cy="2000250"/>
            </a:xfrm>
            <a:prstGeom prst="rect">
              <a:avLst/>
            </a:prstGeom>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title"/>
          </p:nvPr>
        </p:nvSpPr>
        <p:spPr>
          <a:xfrm>
            <a:off x="577850" y="376238"/>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Join vs. Subquery </a:t>
            </a:r>
          </a:p>
        </p:txBody>
      </p:sp>
      <p:sp>
        <p:nvSpPr>
          <p:cNvPr id="316418" name="Rectangle 2"/>
          <p:cNvSpPr>
            <a:spLocks noGrp="1" noChangeArrowheads="1"/>
          </p:cNvSpPr>
          <p:nvPr>
            <p:ph idx="1"/>
          </p:nvPr>
        </p:nvSpPr>
        <p:spPr>
          <a:xfrm>
            <a:off x="0" y="1208088"/>
            <a:ext cx="9144000" cy="817562"/>
          </a:xfrm>
        </p:spPr>
        <p:txBody>
          <a:bodyPr>
            <a:normAutofit lnSpcReduction="10000"/>
          </a:bodyPr>
          <a:lstStyle/>
          <a:p>
            <a:pPr eaLnBrk="1" fontAlgn="auto" hangingPunct="1">
              <a:lnSpc>
                <a:spcPct val="80000"/>
              </a:lnSpc>
              <a:spcAft>
                <a:spcPts val="0"/>
              </a:spcAft>
              <a:buFont typeface="Wingdings 2"/>
              <a:buChar char=""/>
              <a:defRPr/>
            </a:pPr>
            <a:r>
              <a:rPr lang="en-US" dirty="0" smtClean="0"/>
              <a:t>Some queries could be accomplished by either a join or a subquery</a:t>
            </a:r>
          </a:p>
          <a:p>
            <a:pPr eaLnBrk="1" fontAlgn="auto" hangingPunct="1">
              <a:lnSpc>
                <a:spcPct val="80000"/>
              </a:lnSpc>
              <a:spcAft>
                <a:spcPts val="0"/>
              </a:spcAft>
              <a:buFont typeface="Wingdings 2"/>
              <a:buChar char=""/>
              <a:defRPr/>
            </a:pPr>
            <a:endParaRPr lang="en-US" dirty="0" smtClean="0"/>
          </a:p>
          <a:p>
            <a:pPr eaLnBrk="1" fontAlgn="auto" hangingPunct="1">
              <a:lnSpc>
                <a:spcPct val="80000"/>
              </a:lnSpc>
              <a:spcAft>
                <a:spcPts val="0"/>
              </a:spcAft>
              <a:buFont typeface="Wingdings 2"/>
              <a:buChar char=""/>
              <a:defRPr/>
            </a:pPr>
            <a:endParaRPr lang="en-US" dirty="0" smtClean="0"/>
          </a:p>
          <a:p>
            <a:pPr eaLnBrk="1" fontAlgn="auto" hangingPunct="1">
              <a:lnSpc>
                <a:spcPct val="80000"/>
              </a:lnSpc>
              <a:spcAft>
                <a:spcPts val="0"/>
              </a:spcAft>
              <a:buFont typeface="Wingdings 2"/>
              <a:buChar char=""/>
              <a:defRPr/>
            </a:pPr>
            <a:endParaRPr lang="en-US" dirty="0" smtClean="0"/>
          </a:p>
        </p:txBody>
      </p:sp>
      <p:pic>
        <p:nvPicPr>
          <p:cNvPr id="30725" name="Picture 12"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950" y="2847975"/>
            <a:ext cx="559593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13"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525" y="2155825"/>
            <a:ext cx="7607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4" descr="Noname.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0150" y="4443413"/>
            <a:ext cx="4972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12"/>
          <p:cNvSpPr txBox="1">
            <a:spLocks noChangeArrowheads="1"/>
          </p:cNvSpPr>
          <p:nvPr/>
        </p:nvSpPr>
        <p:spPr bwMode="auto">
          <a:xfrm>
            <a:off x="6359525" y="3095625"/>
            <a:ext cx="195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Join version</a:t>
            </a:r>
          </a:p>
        </p:txBody>
      </p:sp>
      <p:sp>
        <p:nvSpPr>
          <p:cNvPr id="30729" name="Text Box 12"/>
          <p:cNvSpPr txBox="1">
            <a:spLocks noChangeArrowheads="1"/>
          </p:cNvSpPr>
          <p:nvPr/>
        </p:nvSpPr>
        <p:spPr bwMode="auto">
          <a:xfrm>
            <a:off x="1196975" y="5197475"/>
            <a:ext cx="2500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Subquery version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58800" y="330200"/>
            <a:ext cx="8229600" cy="830263"/>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13314" name="Rectangle 3"/>
          <p:cNvSpPr>
            <a:spLocks noGrp="1" noChangeArrowheads="1"/>
          </p:cNvSpPr>
          <p:nvPr>
            <p:ph idx="1"/>
          </p:nvPr>
        </p:nvSpPr>
        <p:spPr>
          <a:xfrm>
            <a:off x="322263" y="1331913"/>
            <a:ext cx="8229600" cy="4495800"/>
          </a:xfrm>
        </p:spPr>
        <p:txBody>
          <a:bodyPr/>
          <a:lstStyle/>
          <a:p>
            <a:pPr eaLnBrk="1" hangingPunct="1"/>
            <a:r>
              <a:rPr lang="en-US" altLang="en-US" sz="3000" dirty="0" smtClean="0"/>
              <a:t>Define terms</a:t>
            </a:r>
          </a:p>
          <a:p>
            <a:pPr eaLnBrk="1" hangingPunct="1"/>
            <a:r>
              <a:rPr lang="en-US" altLang="en-US" sz="3000" dirty="0" smtClean="0"/>
              <a:t>Write single and multiple table SQL queries</a:t>
            </a:r>
          </a:p>
          <a:p>
            <a:pPr eaLnBrk="1" hangingPunct="1"/>
            <a:r>
              <a:rPr lang="en-US" altLang="en-US" sz="3000" dirty="0" smtClean="0"/>
              <a:t>Define and use three types of joins</a:t>
            </a:r>
          </a:p>
          <a:p>
            <a:pPr eaLnBrk="1" hangingPunct="1"/>
            <a:r>
              <a:rPr lang="en-US" altLang="en-US" sz="3000" dirty="0" smtClean="0"/>
              <a:t>Write noncorrelated and correlated subqueries</a:t>
            </a:r>
          </a:p>
          <a:p>
            <a:pPr eaLnBrk="1" hangingPunct="1"/>
            <a:r>
              <a:rPr lang="en-US" altLang="en-US" sz="3000" dirty="0" smtClean="0"/>
              <a:t>Understand and use SQL in procedural languages (e.g. PHP, PL/SQL)</a:t>
            </a:r>
          </a:p>
          <a:p>
            <a:pPr eaLnBrk="1" hangingPunct="1"/>
            <a:r>
              <a:rPr lang="en-US" altLang="en-US" sz="3000" dirty="0" smtClean="0"/>
              <a:t>Understand triggers and stored procedures</a:t>
            </a:r>
          </a:p>
          <a:p>
            <a:pPr eaLnBrk="1" hangingPunct="1">
              <a:buFont typeface="Wingdings" panose="05000000000000000000" pitchFamily="2" charset="2"/>
              <a:buNone/>
            </a:pPr>
            <a:endParaRPr lang="en-US" altLang="en-US" sz="3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1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165225"/>
            <a:ext cx="7945438"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18"/>
          <p:cNvSpPr txBox="1">
            <a:spLocks noChangeArrowheads="1"/>
          </p:cNvSpPr>
          <p:nvPr/>
        </p:nvSpPr>
        <p:spPr bwMode="auto">
          <a:xfrm>
            <a:off x="1290638" y="228600"/>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7-6 Graphical depiction of two ways to answer a query with different types of joins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Box 18"/>
          <p:cNvSpPr txBox="1">
            <a:spLocks noChangeArrowheads="1"/>
          </p:cNvSpPr>
          <p:nvPr/>
        </p:nvSpPr>
        <p:spPr bwMode="auto">
          <a:xfrm>
            <a:off x="1290638" y="228600"/>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7-6 Graphical depiction of two ways to answer a query with different types of joins</a:t>
            </a:r>
          </a:p>
        </p:txBody>
      </p:sp>
      <p:pic>
        <p:nvPicPr>
          <p:cNvPr id="32772"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888" y="1274763"/>
            <a:ext cx="8074025"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84188" y="430213"/>
            <a:ext cx="8229600"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Correlated vs. Noncorrelated Subqueries</a:t>
            </a:r>
          </a:p>
        </p:txBody>
      </p:sp>
      <p:sp>
        <p:nvSpPr>
          <p:cNvPr id="33795" name="Rectangle 3"/>
          <p:cNvSpPr>
            <a:spLocks noGrp="1" noChangeArrowheads="1"/>
          </p:cNvSpPr>
          <p:nvPr>
            <p:ph idx="1"/>
          </p:nvPr>
        </p:nvSpPr>
        <p:spPr>
          <a:xfrm>
            <a:off x="295275" y="1900238"/>
            <a:ext cx="8755063" cy="3505200"/>
          </a:xfrm>
        </p:spPr>
        <p:txBody>
          <a:bodyPr/>
          <a:lstStyle/>
          <a:p>
            <a:pPr eaLnBrk="1" hangingPunct="1">
              <a:lnSpc>
                <a:spcPct val="90000"/>
              </a:lnSpc>
            </a:pPr>
            <a:r>
              <a:rPr lang="en-US" altLang="en-US" sz="3600" dirty="0" smtClean="0"/>
              <a:t>Noncorrelated subqueries:</a:t>
            </a:r>
          </a:p>
          <a:p>
            <a:pPr lvl="1" eaLnBrk="1" hangingPunct="1">
              <a:lnSpc>
                <a:spcPct val="90000"/>
              </a:lnSpc>
            </a:pPr>
            <a:r>
              <a:rPr lang="en-US" altLang="en-US" sz="3200" dirty="0" smtClean="0"/>
              <a:t>Do not depend on data from the outer query</a:t>
            </a:r>
          </a:p>
          <a:p>
            <a:pPr lvl="1" eaLnBrk="1" hangingPunct="1">
              <a:lnSpc>
                <a:spcPct val="90000"/>
              </a:lnSpc>
            </a:pPr>
            <a:r>
              <a:rPr lang="en-US" altLang="en-US" sz="3200" dirty="0" smtClean="0"/>
              <a:t>Execute once for the entire outer query</a:t>
            </a:r>
          </a:p>
          <a:p>
            <a:pPr eaLnBrk="1" hangingPunct="1">
              <a:lnSpc>
                <a:spcPct val="90000"/>
              </a:lnSpc>
            </a:pPr>
            <a:r>
              <a:rPr lang="en-US" altLang="en-US" sz="3600" dirty="0" smtClean="0"/>
              <a:t>Correlated subqueries:</a:t>
            </a:r>
          </a:p>
          <a:p>
            <a:pPr lvl="1" eaLnBrk="1" hangingPunct="1">
              <a:lnSpc>
                <a:spcPct val="90000"/>
              </a:lnSpc>
            </a:pPr>
            <a:r>
              <a:rPr lang="en-US" altLang="en-US" sz="3200" dirty="0" smtClean="0"/>
              <a:t>Make use of data from the outer query</a:t>
            </a:r>
          </a:p>
          <a:p>
            <a:pPr lvl="1" eaLnBrk="1" hangingPunct="1">
              <a:lnSpc>
                <a:spcPct val="90000"/>
              </a:lnSpc>
            </a:pPr>
            <a:r>
              <a:rPr lang="en-US" altLang="en-US" sz="3200" dirty="0" smtClean="0"/>
              <a:t>Execute once for each row of the outer query</a:t>
            </a:r>
          </a:p>
          <a:p>
            <a:pPr lvl="1" eaLnBrk="1" hangingPunct="1">
              <a:lnSpc>
                <a:spcPct val="90000"/>
              </a:lnSpc>
            </a:pPr>
            <a:r>
              <a:rPr lang="en-US" altLang="en-US" sz="3200" dirty="0" smtClean="0"/>
              <a:t>Can use the EXISTS operator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450" y="598488"/>
            <a:ext cx="78835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3"/>
          <p:cNvSpPr txBox="1">
            <a:spLocks noChangeArrowheads="1"/>
          </p:cNvSpPr>
          <p:nvPr/>
        </p:nvSpPr>
        <p:spPr bwMode="auto">
          <a:xfrm>
            <a:off x="1331913" y="155575"/>
            <a:ext cx="634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7-8a Processing a noncorrelated subquery</a:t>
            </a:r>
          </a:p>
        </p:txBody>
      </p:sp>
      <p:sp>
        <p:nvSpPr>
          <p:cNvPr id="34821" name="TextBox 9"/>
          <p:cNvSpPr txBox="1">
            <a:spLocks noChangeArrowheads="1"/>
          </p:cNvSpPr>
          <p:nvPr/>
        </p:nvSpPr>
        <p:spPr bwMode="auto">
          <a:xfrm>
            <a:off x="554038" y="5911850"/>
            <a:ext cx="81486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990000"/>
                </a:solidFill>
              </a:rPr>
              <a:t>A noncorrelated subquery processes completely before the outer query begins.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13" y="3170238"/>
            <a:ext cx="623093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491" name="Rectangle 3"/>
          <p:cNvSpPr>
            <a:spLocks noGrp="1" noChangeArrowheads="1"/>
          </p:cNvSpPr>
          <p:nvPr>
            <p:ph type="title"/>
          </p:nvPr>
        </p:nvSpPr>
        <p:spPr>
          <a:xfrm>
            <a:off x="538163" y="363538"/>
            <a:ext cx="8431212" cy="644525"/>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Correlated Subquery Example</a:t>
            </a:r>
          </a:p>
        </p:txBody>
      </p:sp>
      <p:sp>
        <p:nvSpPr>
          <p:cNvPr id="35844" name="Rectangle 2"/>
          <p:cNvSpPr>
            <a:spLocks noGrp="1" noChangeArrowheads="1"/>
          </p:cNvSpPr>
          <p:nvPr>
            <p:ph idx="1"/>
          </p:nvPr>
        </p:nvSpPr>
        <p:spPr>
          <a:xfrm>
            <a:off x="0" y="1295400"/>
            <a:ext cx="9144000" cy="896938"/>
          </a:xfrm>
        </p:spPr>
        <p:txBody>
          <a:bodyPr/>
          <a:lstStyle/>
          <a:p>
            <a:pPr eaLnBrk="1" hangingPunct="1">
              <a:lnSpc>
                <a:spcPct val="90000"/>
              </a:lnSpc>
            </a:pPr>
            <a:r>
              <a:rPr lang="en-US" altLang="en-US" sz="2800" smtClean="0"/>
              <a:t>Show all orders that include furniture finished in natural ash.</a:t>
            </a:r>
          </a:p>
        </p:txBody>
      </p:sp>
      <p:grpSp>
        <p:nvGrpSpPr>
          <p:cNvPr id="35846" name="Group 4"/>
          <p:cNvGrpSpPr>
            <a:grpSpLocks/>
          </p:cNvGrpSpPr>
          <p:nvPr/>
        </p:nvGrpSpPr>
        <p:grpSpPr bwMode="auto">
          <a:xfrm>
            <a:off x="4773613" y="4278313"/>
            <a:ext cx="4370387" cy="1692275"/>
            <a:chOff x="1744" y="2776"/>
            <a:chExt cx="3841" cy="1066"/>
          </a:xfrm>
        </p:grpSpPr>
        <p:sp>
          <p:nvSpPr>
            <p:cNvPr id="35852" name="Text Box 5"/>
            <p:cNvSpPr txBox="1">
              <a:spLocks noChangeArrowheads="1"/>
            </p:cNvSpPr>
            <p:nvPr/>
          </p:nvSpPr>
          <p:spPr bwMode="auto">
            <a:xfrm>
              <a:off x="3076" y="3400"/>
              <a:ext cx="25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The subquery is testing for a value that comes from the outer query </a:t>
              </a:r>
            </a:p>
          </p:txBody>
        </p:sp>
        <p:sp>
          <p:nvSpPr>
            <p:cNvPr id="35853" name="Rectangle 6"/>
            <p:cNvSpPr>
              <a:spLocks noChangeArrowheads="1"/>
            </p:cNvSpPr>
            <p:nvPr/>
          </p:nvSpPr>
          <p:spPr bwMode="auto">
            <a:xfrm>
              <a:off x="1744" y="2776"/>
              <a:ext cx="1962"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5854" name="Line 7"/>
            <p:cNvSpPr>
              <a:spLocks noChangeShapeType="1"/>
            </p:cNvSpPr>
            <p:nvPr/>
          </p:nvSpPr>
          <p:spPr bwMode="auto">
            <a:xfrm flipV="1">
              <a:off x="3552" y="3072"/>
              <a:ext cx="0" cy="288"/>
            </a:xfrm>
            <a:prstGeom prst="line">
              <a:avLst/>
            </a:prstGeom>
            <a:noFill/>
            <a:ln w="22225">
              <a:solidFill>
                <a:srgbClr val="C0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5847" name="Group 8"/>
          <p:cNvGrpSpPr>
            <a:grpSpLocks/>
          </p:cNvGrpSpPr>
          <p:nvPr/>
        </p:nvGrpSpPr>
        <p:grpSpPr bwMode="auto">
          <a:xfrm>
            <a:off x="1757363" y="1998663"/>
            <a:ext cx="5654675" cy="1779587"/>
            <a:chOff x="864" y="1488"/>
            <a:chExt cx="3562" cy="1121"/>
          </a:xfrm>
        </p:grpSpPr>
        <p:sp>
          <p:nvSpPr>
            <p:cNvPr id="35849" name="Rectangle 9"/>
            <p:cNvSpPr>
              <a:spLocks noChangeArrowheads="1"/>
            </p:cNvSpPr>
            <p:nvPr/>
          </p:nvSpPr>
          <p:spPr bwMode="auto">
            <a:xfrm>
              <a:off x="864" y="2431"/>
              <a:ext cx="553" cy="17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5850" name="Text Box 10"/>
            <p:cNvSpPr txBox="1">
              <a:spLocks noChangeArrowheads="1"/>
            </p:cNvSpPr>
            <p:nvPr/>
          </p:nvSpPr>
          <p:spPr bwMode="auto">
            <a:xfrm>
              <a:off x="2160" y="1488"/>
              <a:ext cx="226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latin typeface="Times New Roman" panose="02020603050405020304" pitchFamily="18" charset="0"/>
                </a:rPr>
                <a:t>The EXISTS operator will return a TRUE value if the subquery resulted in a non-empty set, otherwise it returns a FALSE</a:t>
              </a:r>
            </a:p>
          </p:txBody>
        </p:sp>
        <p:sp>
          <p:nvSpPr>
            <p:cNvPr id="35851" name="Line 11"/>
            <p:cNvSpPr>
              <a:spLocks noChangeShapeType="1"/>
            </p:cNvSpPr>
            <p:nvPr/>
          </p:nvSpPr>
          <p:spPr bwMode="auto">
            <a:xfrm flipH="1">
              <a:off x="1417" y="1720"/>
              <a:ext cx="782" cy="72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35848" name="TextBox 12"/>
          <p:cNvSpPr txBox="1">
            <a:spLocks noChangeArrowheads="1"/>
          </p:cNvSpPr>
          <p:nvPr/>
        </p:nvSpPr>
        <p:spPr bwMode="auto">
          <a:xfrm>
            <a:off x="255588" y="5291138"/>
            <a:ext cx="44243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a:solidFill>
                  <a:srgbClr val="990000"/>
                </a:solidFill>
                <a:sym typeface="Wingdings" panose="05000000000000000000" pitchFamily="2" charset="2"/>
              </a:rPr>
              <a:t> A correlated subquery always refers to an attribute from a table referenced in the outer query</a:t>
            </a:r>
            <a:endParaRPr lang="en-US" altLang="en-US">
              <a:solidFill>
                <a:srgbClr val="99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177800"/>
            <a:ext cx="6456362" cy="608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3"/>
          <p:cNvSpPr txBox="1">
            <a:spLocks noChangeArrowheads="1"/>
          </p:cNvSpPr>
          <p:nvPr/>
        </p:nvSpPr>
        <p:spPr bwMode="auto">
          <a:xfrm>
            <a:off x="428625" y="533400"/>
            <a:ext cx="1981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7-8b Processing a correlated subquery</a:t>
            </a:r>
          </a:p>
        </p:txBody>
      </p:sp>
      <p:sp>
        <p:nvSpPr>
          <p:cNvPr id="36869" name="Text Box 4"/>
          <p:cNvSpPr txBox="1">
            <a:spLocks noChangeArrowheads="1"/>
          </p:cNvSpPr>
          <p:nvPr/>
        </p:nvSpPr>
        <p:spPr bwMode="auto">
          <a:xfrm>
            <a:off x="2271713" y="1393825"/>
            <a:ext cx="3227387"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a:solidFill>
                  <a:srgbClr val="990000"/>
                </a:solidFill>
                <a:latin typeface="Times New Roman" panose="02020603050405020304" pitchFamily="18" charset="0"/>
              </a:rPr>
              <a:t>Subquery refers to outer-query data, so executes once for each row of outer query</a:t>
            </a:r>
          </a:p>
        </p:txBody>
      </p:sp>
      <p:sp>
        <p:nvSpPr>
          <p:cNvPr id="36870" name="Text Box 5"/>
          <p:cNvSpPr txBox="1">
            <a:spLocks noChangeArrowheads="1"/>
          </p:cNvSpPr>
          <p:nvPr/>
        </p:nvSpPr>
        <p:spPr bwMode="auto">
          <a:xfrm>
            <a:off x="228600" y="2816225"/>
            <a:ext cx="1828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Note: Only the orders that involve products with Natural Ash will be included in the final results.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875" y="3198813"/>
            <a:ext cx="8075613"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539" name="Rectangle 3"/>
          <p:cNvSpPr>
            <a:spLocks noGrp="1" noChangeArrowheads="1"/>
          </p:cNvSpPr>
          <p:nvPr>
            <p:ph type="title"/>
          </p:nvPr>
        </p:nvSpPr>
        <p:spPr>
          <a:xfrm>
            <a:off x="592137" y="344488"/>
            <a:ext cx="8177789" cy="685800"/>
          </a:xfrm>
        </p:spPr>
        <p:txBody>
          <a:bodyPr lIns="90488" tIns="44450" rIns="90488" bIns="44450" anchor="t">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Another Subquery Example /(Derived Table)</a:t>
            </a:r>
          </a:p>
        </p:txBody>
      </p:sp>
      <p:sp>
        <p:nvSpPr>
          <p:cNvPr id="37892" name="Rectangle 2"/>
          <p:cNvSpPr>
            <a:spLocks noGrp="1" noChangeArrowheads="1"/>
          </p:cNvSpPr>
          <p:nvPr>
            <p:ph idx="1"/>
          </p:nvPr>
        </p:nvSpPr>
        <p:spPr>
          <a:xfrm>
            <a:off x="-12700" y="1049338"/>
            <a:ext cx="9144000" cy="2971800"/>
          </a:xfrm>
        </p:spPr>
        <p:txBody>
          <a:bodyPr/>
          <a:lstStyle/>
          <a:p>
            <a:pPr eaLnBrk="1" hangingPunct="1">
              <a:lnSpc>
                <a:spcPct val="90000"/>
              </a:lnSpc>
            </a:pPr>
            <a:r>
              <a:rPr lang="en-US" altLang="en-US" sz="2800" smtClean="0"/>
              <a:t>Show all products whose standard price is higher than the average price</a:t>
            </a:r>
          </a:p>
          <a:p>
            <a:pPr eaLnBrk="1" hangingPunct="1">
              <a:lnSpc>
                <a:spcPct val="90000"/>
              </a:lnSpc>
            </a:pPr>
            <a:endParaRPr lang="en-US" altLang="en-US" sz="2800" smtClean="0"/>
          </a:p>
          <a:p>
            <a:pPr eaLnBrk="1" hangingPunct="1">
              <a:lnSpc>
                <a:spcPct val="90000"/>
              </a:lnSpc>
              <a:buFont typeface="Wingdings" panose="05000000000000000000" pitchFamily="2" charset="2"/>
              <a:buNone/>
            </a:pPr>
            <a:r>
              <a:rPr lang="en-US" altLang="en-US" sz="2800" smtClean="0"/>
              <a:t> </a:t>
            </a:r>
          </a:p>
          <a:p>
            <a:pPr eaLnBrk="1" hangingPunct="1">
              <a:lnSpc>
                <a:spcPct val="90000"/>
              </a:lnSpc>
            </a:pPr>
            <a:endParaRPr lang="en-US" altLang="en-US" sz="2800" smtClean="0"/>
          </a:p>
        </p:txBody>
      </p:sp>
      <p:grpSp>
        <p:nvGrpSpPr>
          <p:cNvPr id="37894" name="Group 21"/>
          <p:cNvGrpSpPr>
            <a:grpSpLocks/>
          </p:cNvGrpSpPr>
          <p:nvPr/>
        </p:nvGrpSpPr>
        <p:grpSpPr bwMode="auto">
          <a:xfrm>
            <a:off x="381000" y="4738688"/>
            <a:ext cx="8229600" cy="1476375"/>
            <a:chOff x="240" y="2985"/>
            <a:chExt cx="5184" cy="930"/>
          </a:xfrm>
        </p:grpSpPr>
        <p:sp>
          <p:nvSpPr>
            <p:cNvPr id="37903" name="Text Box 5"/>
            <p:cNvSpPr txBox="1">
              <a:spLocks noChangeArrowheads="1"/>
            </p:cNvSpPr>
            <p:nvPr/>
          </p:nvSpPr>
          <p:spPr bwMode="auto">
            <a:xfrm>
              <a:off x="240" y="3333"/>
              <a:ext cx="51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The WHERE clause normally cannot include aggregate functions, but because the aggregate is performed in the subquery its result can be used in the outer query’s WHERE clause. </a:t>
              </a:r>
            </a:p>
          </p:txBody>
        </p:sp>
        <p:sp>
          <p:nvSpPr>
            <p:cNvPr id="37904" name="Rectangle 6"/>
            <p:cNvSpPr>
              <a:spLocks noChangeArrowheads="1"/>
            </p:cNvSpPr>
            <p:nvPr/>
          </p:nvSpPr>
          <p:spPr bwMode="auto">
            <a:xfrm>
              <a:off x="982" y="2985"/>
              <a:ext cx="2458" cy="22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grpSp>
      <p:grpSp>
        <p:nvGrpSpPr>
          <p:cNvPr id="37895" name="Group 20"/>
          <p:cNvGrpSpPr>
            <a:grpSpLocks/>
          </p:cNvGrpSpPr>
          <p:nvPr/>
        </p:nvGrpSpPr>
        <p:grpSpPr bwMode="auto">
          <a:xfrm>
            <a:off x="1863725" y="1798638"/>
            <a:ext cx="7177088" cy="2566987"/>
            <a:chOff x="1190" y="1527"/>
            <a:chExt cx="4521" cy="1617"/>
          </a:xfrm>
        </p:grpSpPr>
        <p:sp>
          <p:nvSpPr>
            <p:cNvPr id="37900" name="Rectangle 9"/>
            <p:cNvSpPr>
              <a:spLocks noChangeArrowheads="1"/>
            </p:cNvSpPr>
            <p:nvPr/>
          </p:nvSpPr>
          <p:spPr bwMode="auto">
            <a:xfrm>
              <a:off x="1190" y="2928"/>
              <a:ext cx="2696" cy="21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7901" name="Text Box 10"/>
            <p:cNvSpPr txBox="1">
              <a:spLocks noChangeArrowheads="1"/>
            </p:cNvSpPr>
            <p:nvPr/>
          </p:nvSpPr>
          <p:spPr bwMode="auto">
            <a:xfrm>
              <a:off x="2997" y="1527"/>
              <a:ext cx="271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cs typeface="Tahoma" panose="020B0604030504040204" pitchFamily="34" charset="0"/>
                </a:rPr>
                <a:t>One column of the subquery is an aggregate function that has an alias name. That alias can then be referred to in the outer query.</a:t>
              </a:r>
            </a:p>
          </p:txBody>
        </p:sp>
        <p:sp>
          <p:nvSpPr>
            <p:cNvPr id="37902" name="Line 11"/>
            <p:cNvSpPr>
              <a:spLocks noChangeShapeType="1"/>
            </p:cNvSpPr>
            <p:nvPr/>
          </p:nvSpPr>
          <p:spPr bwMode="auto">
            <a:xfrm flipH="1">
              <a:off x="2294" y="2064"/>
              <a:ext cx="720" cy="86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7896" name="Group 19"/>
          <p:cNvGrpSpPr>
            <a:grpSpLocks/>
          </p:cNvGrpSpPr>
          <p:nvPr/>
        </p:nvGrpSpPr>
        <p:grpSpPr bwMode="auto">
          <a:xfrm>
            <a:off x="228600" y="2065338"/>
            <a:ext cx="8116888" cy="2582862"/>
            <a:chOff x="144" y="1541"/>
            <a:chExt cx="5113" cy="1627"/>
          </a:xfrm>
        </p:grpSpPr>
        <p:sp>
          <p:nvSpPr>
            <p:cNvPr id="37897" name="Rectangle 13"/>
            <p:cNvSpPr>
              <a:spLocks noChangeArrowheads="1"/>
            </p:cNvSpPr>
            <p:nvPr/>
          </p:nvSpPr>
          <p:spPr bwMode="auto">
            <a:xfrm>
              <a:off x="475" y="2736"/>
              <a:ext cx="4782" cy="43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7898" name="Text Box 14"/>
            <p:cNvSpPr txBox="1">
              <a:spLocks noChangeArrowheads="1"/>
            </p:cNvSpPr>
            <p:nvPr/>
          </p:nvSpPr>
          <p:spPr bwMode="auto">
            <a:xfrm>
              <a:off x="144" y="1541"/>
              <a:ext cx="212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Subquery forms the derived table used in the FROM clause of the outer query</a:t>
              </a:r>
            </a:p>
          </p:txBody>
        </p:sp>
        <p:sp>
          <p:nvSpPr>
            <p:cNvPr id="37899" name="Line 15"/>
            <p:cNvSpPr>
              <a:spLocks noChangeShapeType="1"/>
            </p:cNvSpPr>
            <p:nvPr/>
          </p:nvSpPr>
          <p:spPr bwMode="auto">
            <a:xfrm>
              <a:off x="1367" y="2126"/>
              <a:ext cx="0" cy="576"/>
            </a:xfrm>
            <a:prstGeom prst="line">
              <a:avLst/>
            </a:prstGeom>
            <a:noFill/>
            <a:ln w="2540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809750"/>
            <a:ext cx="6886575"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14" name="Rectangle 2"/>
          <p:cNvSpPr>
            <a:spLocks noGrp="1" noChangeArrowheads="1"/>
          </p:cNvSpPr>
          <p:nvPr>
            <p:ph type="title"/>
          </p:nvPr>
        </p:nvSpPr>
        <p:spPr>
          <a:xfrm>
            <a:off x="712788" y="361950"/>
            <a:ext cx="6897687" cy="7620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Union Queries</a:t>
            </a:r>
          </a:p>
        </p:txBody>
      </p:sp>
      <p:sp>
        <p:nvSpPr>
          <p:cNvPr id="38916" name="Rectangle 3"/>
          <p:cNvSpPr>
            <a:spLocks noGrp="1" noChangeArrowheads="1"/>
          </p:cNvSpPr>
          <p:nvPr>
            <p:ph idx="1"/>
          </p:nvPr>
        </p:nvSpPr>
        <p:spPr>
          <a:xfrm>
            <a:off x="341313" y="981075"/>
            <a:ext cx="8229600" cy="990600"/>
          </a:xfrm>
        </p:spPr>
        <p:txBody>
          <a:bodyPr/>
          <a:lstStyle/>
          <a:p>
            <a:pPr eaLnBrk="1" hangingPunct="1"/>
            <a:r>
              <a:rPr lang="en-US" altLang="en-US" sz="2700" smtClean="0"/>
              <a:t>Combine the output (union of multiple queries) together into a single result table</a:t>
            </a:r>
          </a:p>
        </p:txBody>
      </p:sp>
      <p:grpSp>
        <p:nvGrpSpPr>
          <p:cNvPr id="38918" name="Group 9"/>
          <p:cNvGrpSpPr>
            <a:grpSpLocks/>
          </p:cNvGrpSpPr>
          <p:nvPr/>
        </p:nvGrpSpPr>
        <p:grpSpPr bwMode="auto">
          <a:xfrm>
            <a:off x="1600200" y="1893888"/>
            <a:ext cx="6858000" cy="1995487"/>
            <a:chOff x="768" y="1247"/>
            <a:chExt cx="4320" cy="1186"/>
          </a:xfrm>
        </p:grpSpPr>
        <p:sp>
          <p:nvSpPr>
            <p:cNvPr id="38925" name="Rectangle 5"/>
            <p:cNvSpPr>
              <a:spLocks noChangeArrowheads="1"/>
            </p:cNvSpPr>
            <p:nvPr/>
          </p:nvSpPr>
          <p:spPr bwMode="auto">
            <a:xfrm>
              <a:off x="768" y="1247"/>
              <a:ext cx="4320" cy="1186"/>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8926" name="Text Box 7"/>
            <p:cNvSpPr txBox="1">
              <a:spLocks noChangeArrowheads="1"/>
            </p:cNvSpPr>
            <p:nvPr/>
          </p:nvSpPr>
          <p:spPr bwMode="auto">
            <a:xfrm>
              <a:off x="4070" y="1826"/>
              <a:ext cx="7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First query</a:t>
              </a:r>
            </a:p>
          </p:txBody>
        </p:sp>
      </p:grpSp>
      <p:grpSp>
        <p:nvGrpSpPr>
          <p:cNvPr id="38919" name="Group 10"/>
          <p:cNvGrpSpPr>
            <a:grpSpLocks/>
          </p:cNvGrpSpPr>
          <p:nvPr/>
        </p:nvGrpSpPr>
        <p:grpSpPr bwMode="auto">
          <a:xfrm>
            <a:off x="1600200" y="4140200"/>
            <a:ext cx="6858000" cy="2065338"/>
            <a:chOff x="768" y="2718"/>
            <a:chExt cx="4320" cy="1200"/>
          </a:xfrm>
        </p:grpSpPr>
        <p:sp>
          <p:nvSpPr>
            <p:cNvPr id="38923" name="Rectangle 6"/>
            <p:cNvSpPr>
              <a:spLocks noChangeArrowheads="1"/>
            </p:cNvSpPr>
            <p:nvPr/>
          </p:nvSpPr>
          <p:spPr bwMode="auto">
            <a:xfrm>
              <a:off x="768" y="2718"/>
              <a:ext cx="4320" cy="1200"/>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8924" name="Text Box 8"/>
            <p:cNvSpPr txBox="1">
              <a:spLocks noChangeArrowheads="1"/>
            </p:cNvSpPr>
            <p:nvPr/>
          </p:nvSpPr>
          <p:spPr bwMode="auto">
            <a:xfrm>
              <a:off x="4080" y="3260"/>
              <a:ext cx="9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Second query</a:t>
              </a:r>
            </a:p>
          </p:txBody>
        </p:sp>
      </p:grpSp>
      <p:grpSp>
        <p:nvGrpSpPr>
          <p:cNvPr id="38920" name="Group 13"/>
          <p:cNvGrpSpPr>
            <a:grpSpLocks/>
          </p:cNvGrpSpPr>
          <p:nvPr/>
        </p:nvGrpSpPr>
        <p:grpSpPr bwMode="auto">
          <a:xfrm>
            <a:off x="14288" y="3870325"/>
            <a:ext cx="1673225" cy="366713"/>
            <a:chOff x="2" y="2496"/>
            <a:chExt cx="1054" cy="231"/>
          </a:xfrm>
        </p:grpSpPr>
        <p:sp>
          <p:nvSpPr>
            <p:cNvPr id="38921" name="Text Box 11"/>
            <p:cNvSpPr txBox="1">
              <a:spLocks noChangeArrowheads="1"/>
            </p:cNvSpPr>
            <p:nvPr/>
          </p:nvSpPr>
          <p:spPr bwMode="auto">
            <a:xfrm>
              <a:off x="2" y="2496"/>
              <a:ext cx="6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Combine</a:t>
              </a:r>
            </a:p>
          </p:txBody>
        </p:sp>
        <p:sp>
          <p:nvSpPr>
            <p:cNvPr id="38922" name="Line 12"/>
            <p:cNvSpPr>
              <a:spLocks noChangeShapeType="1"/>
            </p:cNvSpPr>
            <p:nvPr/>
          </p:nvSpPr>
          <p:spPr bwMode="auto">
            <a:xfrm>
              <a:off x="672" y="2592"/>
              <a:ext cx="384" cy="0"/>
            </a:xfrm>
            <a:prstGeom prst="line">
              <a:avLst/>
            </a:prstGeom>
            <a:noFill/>
            <a:ln w="158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990600" y="193675"/>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7-9 Combining queries using UNION</a:t>
            </a:r>
          </a:p>
        </p:txBody>
      </p:sp>
      <p:pic>
        <p:nvPicPr>
          <p:cNvPr id="3994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13" y="676275"/>
            <a:ext cx="6724484"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5"/>
          <p:cNvSpPr txBox="1">
            <a:spLocks noChangeArrowheads="1"/>
          </p:cNvSpPr>
          <p:nvPr/>
        </p:nvSpPr>
        <p:spPr bwMode="auto">
          <a:xfrm>
            <a:off x="6780840" y="676275"/>
            <a:ext cx="2151063" cy="255428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Note: With UNION queries, the quantity and data types of the attributes in the SELECT clauses of both queries must be identical.</a:t>
            </a:r>
          </a:p>
        </p:txBody>
      </p:sp>
      <p:sp>
        <p:nvSpPr>
          <p:cNvPr id="39942" name="Rectangle 6"/>
          <p:cNvSpPr>
            <a:spLocks noChangeArrowheads="1"/>
          </p:cNvSpPr>
          <p:nvPr/>
        </p:nvSpPr>
        <p:spPr bwMode="auto">
          <a:xfrm>
            <a:off x="885247" y="2909455"/>
            <a:ext cx="4074679" cy="225593"/>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sp>
        <p:nvSpPr>
          <p:cNvPr id="39943" name="Rectangle 7"/>
          <p:cNvSpPr>
            <a:spLocks noChangeArrowheads="1"/>
          </p:cNvSpPr>
          <p:nvPr/>
        </p:nvSpPr>
        <p:spPr bwMode="auto">
          <a:xfrm>
            <a:off x="965628" y="858548"/>
            <a:ext cx="4687027" cy="15675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pic>
        <p:nvPicPr>
          <p:cNvPr id="2" name="Picture 1"/>
          <p:cNvPicPr>
            <a:picLocks noChangeAspect="1"/>
          </p:cNvPicPr>
          <p:nvPr/>
        </p:nvPicPr>
        <p:blipFill>
          <a:blip r:embed="rId4"/>
          <a:stretch>
            <a:fillRect/>
          </a:stretch>
        </p:blipFill>
        <p:spPr>
          <a:xfrm>
            <a:off x="3733851" y="4984231"/>
            <a:ext cx="4648149" cy="136794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538163" y="341313"/>
            <a:ext cx="8605837"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Conditional Expressions Using Case Keyword</a:t>
            </a:r>
          </a:p>
        </p:txBody>
      </p:sp>
      <p:sp>
        <p:nvSpPr>
          <p:cNvPr id="40963" name="Rectangle 3"/>
          <p:cNvSpPr>
            <a:spLocks noGrp="1" noChangeArrowheads="1"/>
          </p:cNvSpPr>
          <p:nvPr>
            <p:ph type="body" sz="half" idx="1"/>
          </p:nvPr>
        </p:nvSpPr>
        <p:spPr>
          <a:xfrm>
            <a:off x="336550" y="1712913"/>
            <a:ext cx="4038600" cy="2446338"/>
          </a:xfrm>
        </p:spPr>
        <p:txBody>
          <a:bodyPr/>
          <a:lstStyle/>
          <a:p>
            <a:pPr eaLnBrk="1" hangingPunct="1">
              <a:buFont typeface="Wingdings" panose="05000000000000000000" pitchFamily="2" charset="2"/>
              <a:buNone/>
            </a:pPr>
            <a:r>
              <a:rPr lang="en-US" altLang="en-US" sz="2800" dirty="0" smtClean="0"/>
              <a:t>This is available with newer versions of SQL, previously not part of the standard</a:t>
            </a:r>
          </a:p>
          <a:p>
            <a:pPr eaLnBrk="1" hangingPunct="1">
              <a:buFont typeface="Wingdings" panose="05000000000000000000" pitchFamily="2" charset="2"/>
              <a:buNone/>
            </a:pPr>
            <a:r>
              <a:rPr lang="en-US" altLang="en-US" sz="2800" dirty="0" smtClean="0"/>
              <a:t>			   </a:t>
            </a:r>
            <a:r>
              <a:rPr lang="en-US" altLang="en-US" sz="2800" b="1" dirty="0" smtClean="0"/>
              <a:t>Figure 7-10</a:t>
            </a:r>
          </a:p>
        </p:txBody>
      </p:sp>
      <p:pic>
        <p:nvPicPr>
          <p:cNvPr id="40965"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5150" y="1141413"/>
            <a:ext cx="4340225"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409" y="4656931"/>
            <a:ext cx="5486400"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stretch>
            <a:fillRect/>
          </a:stretch>
        </p:blipFill>
        <p:spPr>
          <a:xfrm>
            <a:off x="6235555" y="4159250"/>
            <a:ext cx="1703099" cy="22952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85800" y="376238"/>
            <a:ext cx="7799388" cy="766762"/>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Processing Multiple Tables</a:t>
            </a:r>
          </a:p>
        </p:txBody>
      </p:sp>
      <p:sp>
        <p:nvSpPr>
          <p:cNvPr id="14339" name="Rectangle 3"/>
          <p:cNvSpPr>
            <a:spLocks noGrp="1" noChangeArrowheads="1"/>
          </p:cNvSpPr>
          <p:nvPr>
            <p:ph idx="1"/>
          </p:nvPr>
        </p:nvSpPr>
        <p:spPr>
          <a:xfrm>
            <a:off x="496888" y="1398588"/>
            <a:ext cx="8229600" cy="4724400"/>
          </a:xfrm>
        </p:spPr>
        <p:txBody>
          <a:bodyPr/>
          <a:lstStyle/>
          <a:p>
            <a:pPr eaLnBrk="1" hangingPunct="1">
              <a:lnSpc>
                <a:spcPct val="80000"/>
              </a:lnSpc>
            </a:pPr>
            <a:r>
              <a:rPr lang="en-US" altLang="en-US" sz="3600" smtClean="0"/>
              <a:t>Join</a:t>
            </a:r>
            <a:r>
              <a:rPr lang="en-US" altLang="en-US" smtClean="0"/>
              <a:t>–</a:t>
            </a:r>
            <a:r>
              <a:rPr lang="en-US" altLang="en-US" sz="2600" smtClean="0"/>
              <a:t>a relational operation that causes two or more tables with a common domain to be combined into a single table or view </a:t>
            </a:r>
          </a:p>
          <a:p>
            <a:pPr eaLnBrk="1" hangingPunct="1">
              <a:lnSpc>
                <a:spcPct val="80000"/>
              </a:lnSpc>
            </a:pPr>
            <a:r>
              <a:rPr lang="en-US" altLang="en-US" sz="3600" smtClean="0"/>
              <a:t>Equi-join</a:t>
            </a:r>
            <a:r>
              <a:rPr lang="en-US" altLang="en-US" smtClean="0"/>
              <a:t>–</a:t>
            </a:r>
            <a:r>
              <a:rPr lang="en-US" altLang="en-US" sz="2600" smtClean="0"/>
              <a:t>a join in which the joining condition is based on equality between values in the common columns; common columns appear redundantly in the result table</a:t>
            </a:r>
          </a:p>
          <a:p>
            <a:pPr eaLnBrk="1" hangingPunct="1">
              <a:lnSpc>
                <a:spcPct val="80000"/>
              </a:lnSpc>
            </a:pPr>
            <a:r>
              <a:rPr lang="en-US" altLang="en-US" sz="3600" smtClean="0"/>
              <a:t>Natural join</a:t>
            </a:r>
            <a:r>
              <a:rPr lang="en-US" altLang="en-US" smtClean="0"/>
              <a:t>–</a:t>
            </a:r>
            <a:r>
              <a:rPr lang="en-US" altLang="en-US" sz="2600" smtClean="0"/>
              <a:t>an equi-join in which one of the duplicate columns is eliminated in the result table</a:t>
            </a:r>
          </a:p>
        </p:txBody>
      </p:sp>
      <p:sp>
        <p:nvSpPr>
          <p:cNvPr id="14341" name="Text Box 4"/>
          <p:cNvSpPr txBox="1">
            <a:spLocks noChangeArrowheads="1"/>
          </p:cNvSpPr>
          <p:nvPr/>
        </p:nvSpPr>
        <p:spPr bwMode="auto">
          <a:xfrm>
            <a:off x="293688" y="5070475"/>
            <a:ext cx="85344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400">
                <a:solidFill>
                  <a:srgbClr val="990000"/>
                </a:solidFill>
                <a:latin typeface="Times New Roman" panose="02020603050405020304" pitchFamily="18" charset="0"/>
              </a:rPr>
              <a:t>The common columns in joined tables are usually the primary key of the dominant table and the foreign key of the dependent table in 1:M relationships.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443345"/>
            <a:ext cx="8686800" cy="838200"/>
          </a:xfrm>
        </p:spPr>
        <p:txBody>
          <a:bodyPr/>
          <a:lstStyle/>
          <a:p>
            <a:r>
              <a:rPr lang="en-US" dirty="0" smtClean="0"/>
              <a:t>More Complicated SQL Queries</a:t>
            </a:r>
            <a:endParaRPr lang="en-US" dirty="0"/>
          </a:p>
        </p:txBody>
      </p:sp>
      <p:sp>
        <p:nvSpPr>
          <p:cNvPr id="6" name="Content Placeholder 5"/>
          <p:cNvSpPr>
            <a:spLocks noGrp="1"/>
          </p:cNvSpPr>
          <p:nvPr>
            <p:ph idx="1"/>
          </p:nvPr>
        </p:nvSpPr>
        <p:spPr>
          <a:xfrm>
            <a:off x="304800" y="1073726"/>
            <a:ext cx="8686800" cy="4525962"/>
          </a:xfrm>
        </p:spPr>
        <p:txBody>
          <a:bodyPr/>
          <a:lstStyle/>
          <a:p>
            <a:r>
              <a:rPr lang="en-US" dirty="0" smtClean="0"/>
              <a:t>Production databases contain hundreds or even thousands of tables, and tables could include hundreds of columns.</a:t>
            </a:r>
            <a:endParaRPr lang="en-US" dirty="0"/>
          </a:p>
          <a:p>
            <a:r>
              <a:rPr lang="en-US" dirty="0" smtClean="0"/>
              <a:t>So, sometimes query requirements can be very complex.</a:t>
            </a:r>
            <a:endParaRPr lang="en-US" dirty="0"/>
          </a:p>
          <a:p>
            <a:r>
              <a:rPr lang="en-US" dirty="0" smtClean="0"/>
              <a:t>Sometimes it’s useful to combine queries, through the use of Views.</a:t>
            </a:r>
          </a:p>
          <a:p>
            <a:r>
              <a:rPr lang="en-US" dirty="0" smtClean="0"/>
              <a:t>If you use a view (which is a query), you could have another query that uses the view as if it were a table.</a:t>
            </a:r>
            <a:endParaRPr lang="en-US" dirty="0"/>
          </a:p>
        </p:txBody>
      </p:sp>
    </p:spTree>
    <p:extLst>
      <p:ext uri="{BB962C8B-B14F-4D97-AF65-F5344CB8AC3E}">
        <p14:creationId xmlns:p14="http://schemas.microsoft.com/office/powerpoint/2010/main" val="1037560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Query Using a View</a:t>
            </a:r>
            <a:endParaRPr lang="en-US" dirty="0"/>
          </a:p>
        </p:txBody>
      </p:sp>
      <p:pic>
        <p:nvPicPr>
          <p:cNvPr id="4" name="Picture 3"/>
          <p:cNvPicPr>
            <a:picLocks noChangeAspect="1"/>
          </p:cNvPicPr>
          <p:nvPr/>
        </p:nvPicPr>
        <p:blipFill>
          <a:blip r:embed="rId3"/>
          <a:stretch>
            <a:fillRect/>
          </a:stretch>
        </p:blipFill>
        <p:spPr>
          <a:xfrm>
            <a:off x="301752" y="1298447"/>
            <a:ext cx="6297914" cy="2442279"/>
          </a:xfrm>
          <a:prstGeom prst="rect">
            <a:avLst/>
          </a:prstGeom>
        </p:spPr>
      </p:pic>
      <p:pic>
        <p:nvPicPr>
          <p:cNvPr id="5" name="Picture 4"/>
          <p:cNvPicPr>
            <a:picLocks noChangeAspect="1"/>
          </p:cNvPicPr>
          <p:nvPr/>
        </p:nvPicPr>
        <p:blipFill>
          <a:blip r:embed="rId4"/>
          <a:stretch>
            <a:fillRect/>
          </a:stretch>
        </p:blipFill>
        <p:spPr>
          <a:xfrm>
            <a:off x="1659946" y="3980584"/>
            <a:ext cx="7081905" cy="1436543"/>
          </a:xfrm>
          <a:prstGeom prst="rect">
            <a:avLst/>
          </a:prstGeom>
        </p:spPr>
      </p:pic>
    </p:spTree>
    <p:extLst>
      <p:ext uri="{BB962C8B-B14F-4D97-AF65-F5344CB8AC3E}">
        <p14:creationId xmlns:p14="http://schemas.microsoft.com/office/powerpoint/2010/main" val="256477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798513" y="322263"/>
            <a:ext cx="7772400" cy="808037"/>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Tips for Developing Queries</a:t>
            </a:r>
          </a:p>
        </p:txBody>
      </p:sp>
      <p:sp>
        <p:nvSpPr>
          <p:cNvPr id="41987" name="Rectangle 3"/>
          <p:cNvSpPr>
            <a:spLocks noGrp="1" noChangeArrowheads="1"/>
          </p:cNvSpPr>
          <p:nvPr>
            <p:ph idx="1"/>
          </p:nvPr>
        </p:nvSpPr>
        <p:spPr>
          <a:xfrm>
            <a:off x="712788" y="1192213"/>
            <a:ext cx="7772400" cy="4876800"/>
          </a:xfrm>
        </p:spPr>
        <p:txBody>
          <a:bodyPr/>
          <a:lstStyle/>
          <a:p>
            <a:pPr eaLnBrk="1" hangingPunct="1">
              <a:lnSpc>
                <a:spcPct val="90000"/>
              </a:lnSpc>
            </a:pPr>
            <a:r>
              <a:rPr lang="en-US" altLang="en-US" sz="2900" smtClean="0"/>
              <a:t>Be familiar with the data model (entities and relationships)</a:t>
            </a:r>
          </a:p>
          <a:p>
            <a:pPr eaLnBrk="1" hangingPunct="1">
              <a:lnSpc>
                <a:spcPct val="90000"/>
              </a:lnSpc>
            </a:pPr>
            <a:r>
              <a:rPr lang="en-US" altLang="en-US" sz="2900" smtClean="0"/>
              <a:t>Understand the desired results</a:t>
            </a:r>
          </a:p>
          <a:p>
            <a:pPr eaLnBrk="1" hangingPunct="1">
              <a:lnSpc>
                <a:spcPct val="90000"/>
              </a:lnSpc>
            </a:pPr>
            <a:r>
              <a:rPr lang="en-US" altLang="en-US" sz="2900" smtClean="0"/>
              <a:t>Know the attributes desired in results</a:t>
            </a:r>
          </a:p>
          <a:p>
            <a:pPr eaLnBrk="1" hangingPunct="1">
              <a:lnSpc>
                <a:spcPct val="90000"/>
              </a:lnSpc>
            </a:pPr>
            <a:r>
              <a:rPr lang="en-US" altLang="en-US" sz="2900" smtClean="0"/>
              <a:t>Identify the entities that contain desired attributes</a:t>
            </a:r>
          </a:p>
          <a:p>
            <a:pPr eaLnBrk="1" hangingPunct="1">
              <a:lnSpc>
                <a:spcPct val="90000"/>
              </a:lnSpc>
            </a:pPr>
            <a:r>
              <a:rPr lang="en-US" altLang="en-US" sz="2900" smtClean="0"/>
              <a:t>Review ERD</a:t>
            </a:r>
          </a:p>
          <a:p>
            <a:pPr eaLnBrk="1" hangingPunct="1">
              <a:lnSpc>
                <a:spcPct val="90000"/>
              </a:lnSpc>
            </a:pPr>
            <a:r>
              <a:rPr lang="en-US" altLang="en-US" sz="2900" smtClean="0"/>
              <a:t>Construct a WHERE equality for each link</a:t>
            </a:r>
          </a:p>
          <a:p>
            <a:pPr eaLnBrk="1" hangingPunct="1">
              <a:lnSpc>
                <a:spcPct val="90000"/>
              </a:lnSpc>
            </a:pPr>
            <a:r>
              <a:rPr lang="en-US" altLang="en-US" sz="2900" smtClean="0"/>
              <a:t>Fine tune with GROUP BY and HAVING clauses if needed</a:t>
            </a:r>
          </a:p>
          <a:p>
            <a:pPr eaLnBrk="1" hangingPunct="1">
              <a:lnSpc>
                <a:spcPct val="90000"/>
              </a:lnSpc>
            </a:pPr>
            <a:r>
              <a:rPr lang="en-US" altLang="en-US" sz="2900" smtClean="0"/>
              <a:t>Consider the effect on unusual data</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5"/>
            <a:ext cx="8686800" cy="944563"/>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Query Efficiency Considerations</a:t>
            </a:r>
          </a:p>
        </p:txBody>
      </p:sp>
      <p:sp>
        <p:nvSpPr>
          <p:cNvPr id="43011" name="Content Placeholder 2"/>
          <p:cNvSpPr>
            <a:spLocks noGrp="1"/>
          </p:cNvSpPr>
          <p:nvPr>
            <p:ph idx="1"/>
          </p:nvPr>
        </p:nvSpPr>
        <p:spPr>
          <a:xfrm>
            <a:off x="457200" y="1517650"/>
            <a:ext cx="8229600" cy="4114800"/>
          </a:xfrm>
        </p:spPr>
        <p:txBody>
          <a:bodyPr/>
          <a:lstStyle/>
          <a:p>
            <a:pPr eaLnBrk="1" hangingPunct="1"/>
            <a:r>
              <a:rPr lang="en-US" altLang="en-US" smtClean="0"/>
              <a:t>Instead of SELECT *, identify the specific attributes in the SELECT clause; this helps reduce network traffic of result set</a:t>
            </a:r>
          </a:p>
          <a:p>
            <a:pPr eaLnBrk="1" hangingPunct="1"/>
            <a:r>
              <a:rPr lang="en-US" altLang="en-US" smtClean="0"/>
              <a:t>Limit the number of subqueries; try to make everything done in a single query if possible</a:t>
            </a:r>
          </a:p>
          <a:p>
            <a:pPr eaLnBrk="1" hangingPunct="1"/>
            <a:r>
              <a:rPr lang="en-US" altLang="en-US" smtClean="0"/>
              <a:t>If data is to be used many times, make a separate query and store it as a view</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38" y="447675"/>
            <a:ext cx="8229600" cy="776288"/>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Better Query Design</a:t>
            </a:r>
          </a:p>
        </p:txBody>
      </p:sp>
      <p:sp>
        <p:nvSpPr>
          <p:cNvPr id="44035" name="Content Placeholder 2"/>
          <p:cNvSpPr>
            <a:spLocks noGrp="1"/>
          </p:cNvSpPr>
          <p:nvPr>
            <p:ph idx="1"/>
          </p:nvPr>
        </p:nvSpPr>
        <p:spPr>
          <a:xfrm>
            <a:off x="430213" y="1817688"/>
            <a:ext cx="8229600" cy="5040312"/>
          </a:xfrm>
        </p:spPr>
        <p:txBody>
          <a:bodyPr/>
          <a:lstStyle/>
          <a:p>
            <a:pPr eaLnBrk="1" hangingPunct="1"/>
            <a:r>
              <a:rPr lang="en-US" altLang="en-US" sz="2800" smtClean="0"/>
              <a:t>Understand how indexes are used in query processing</a:t>
            </a:r>
          </a:p>
          <a:p>
            <a:pPr eaLnBrk="1" hangingPunct="1"/>
            <a:r>
              <a:rPr lang="en-US" altLang="en-US" sz="2800" smtClean="0"/>
              <a:t>Keep optimizer statistics up-to-date</a:t>
            </a:r>
          </a:p>
          <a:p>
            <a:pPr eaLnBrk="1" hangingPunct="1"/>
            <a:r>
              <a:rPr lang="en-US" altLang="en-US" sz="2800" smtClean="0"/>
              <a:t>Use compatible data types for fields and literals</a:t>
            </a:r>
          </a:p>
          <a:p>
            <a:pPr eaLnBrk="1" hangingPunct="1"/>
            <a:r>
              <a:rPr lang="en-US" altLang="en-US" sz="2800" smtClean="0"/>
              <a:t>Write simple queries</a:t>
            </a:r>
          </a:p>
          <a:p>
            <a:pPr eaLnBrk="1" hangingPunct="1"/>
            <a:r>
              <a:rPr lang="en-US" altLang="en-US" sz="2800" smtClean="0"/>
              <a:t>Break complex queries into multiple simple parts</a:t>
            </a:r>
          </a:p>
          <a:p>
            <a:pPr eaLnBrk="1" hangingPunct="1"/>
            <a:r>
              <a:rPr lang="en-US" altLang="en-US" sz="2800" smtClean="0"/>
              <a:t>Don’t nest one query inside another query</a:t>
            </a:r>
          </a:p>
          <a:p>
            <a:pPr eaLnBrk="1" hangingPunct="1"/>
            <a:r>
              <a:rPr lang="en-US" altLang="en-US" sz="2800" smtClean="0"/>
              <a:t>Don’t combine a query with itself (if possible avoid self-joins)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788"/>
            <a:ext cx="8229600" cy="99695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Better Query Design (cont.)</a:t>
            </a:r>
          </a:p>
        </p:txBody>
      </p:sp>
      <p:sp>
        <p:nvSpPr>
          <p:cNvPr id="45059" name="Content Placeholder 2"/>
          <p:cNvSpPr>
            <a:spLocks noGrp="1"/>
          </p:cNvSpPr>
          <p:nvPr>
            <p:ph idx="1"/>
          </p:nvPr>
        </p:nvSpPr>
        <p:spPr>
          <a:xfrm>
            <a:off x="403225" y="2052638"/>
            <a:ext cx="8229600" cy="3902075"/>
          </a:xfrm>
        </p:spPr>
        <p:txBody>
          <a:bodyPr/>
          <a:lstStyle/>
          <a:p>
            <a:pPr eaLnBrk="1" hangingPunct="1"/>
            <a:r>
              <a:rPr lang="en-US" altLang="en-US" sz="2800" smtClean="0"/>
              <a:t>Create temporary tables for groups of queries</a:t>
            </a:r>
          </a:p>
          <a:p>
            <a:pPr eaLnBrk="1" hangingPunct="1"/>
            <a:r>
              <a:rPr lang="en-US" altLang="en-US" sz="2800" smtClean="0"/>
              <a:t>Combine update operations</a:t>
            </a:r>
          </a:p>
          <a:p>
            <a:pPr eaLnBrk="1" hangingPunct="1"/>
            <a:r>
              <a:rPr lang="en-US" altLang="en-US" sz="2800" smtClean="0"/>
              <a:t>Retrieve only the data you need</a:t>
            </a:r>
          </a:p>
          <a:p>
            <a:pPr eaLnBrk="1" hangingPunct="1"/>
            <a:r>
              <a:rPr lang="en-US" altLang="en-US" sz="2800" smtClean="0"/>
              <a:t>Don’t have the DBMS sort without an index</a:t>
            </a:r>
          </a:p>
          <a:p>
            <a:pPr eaLnBrk="1" hangingPunct="1"/>
            <a:r>
              <a:rPr lang="en-US" altLang="en-US" sz="2800" smtClean="0"/>
              <a:t>Learn!</a:t>
            </a:r>
          </a:p>
          <a:p>
            <a:pPr eaLnBrk="1" hangingPunct="1"/>
            <a:r>
              <a:rPr lang="en-US" altLang="en-US" sz="2800" smtClean="0"/>
              <a:t>Consider the total query processing time for ad hoc queries</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09600" y="390525"/>
            <a:ext cx="8534400" cy="6985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Ensuring Transaction Integrity</a:t>
            </a:r>
          </a:p>
        </p:txBody>
      </p:sp>
      <p:sp>
        <p:nvSpPr>
          <p:cNvPr id="46083" name="Rectangle 3"/>
          <p:cNvSpPr>
            <a:spLocks noGrp="1" noChangeArrowheads="1"/>
          </p:cNvSpPr>
          <p:nvPr>
            <p:ph idx="1"/>
          </p:nvPr>
        </p:nvSpPr>
        <p:spPr>
          <a:xfrm>
            <a:off x="685800" y="1219200"/>
            <a:ext cx="7772400" cy="4876800"/>
          </a:xfrm>
        </p:spPr>
        <p:txBody>
          <a:bodyPr/>
          <a:lstStyle/>
          <a:p>
            <a:pPr eaLnBrk="1" hangingPunct="1">
              <a:lnSpc>
                <a:spcPct val="90000"/>
              </a:lnSpc>
            </a:pPr>
            <a:r>
              <a:rPr lang="en-US" altLang="en-US" sz="2800" smtClean="0"/>
              <a:t>Transaction = A discrete unit of work that must be completely processed or not processed at all</a:t>
            </a:r>
          </a:p>
          <a:p>
            <a:pPr lvl="1" eaLnBrk="1" hangingPunct="1">
              <a:lnSpc>
                <a:spcPct val="90000"/>
              </a:lnSpc>
            </a:pPr>
            <a:r>
              <a:rPr lang="en-US" altLang="en-US" sz="2400" smtClean="0"/>
              <a:t>May involve multiple updates</a:t>
            </a:r>
          </a:p>
          <a:p>
            <a:pPr lvl="1" eaLnBrk="1" hangingPunct="1">
              <a:lnSpc>
                <a:spcPct val="90000"/>
              </a:lnSpc>
            </a:pPr>
            <a:r>
              <a:rPr lang="en-US" altLang="en-US" sz="2400" smtClean="0"/>
              <a:t>If any update fails, then all other updates must be cancelled</a:t>
            </a:r>
          </a:p>
          <a:p>
            <a:pPr eaLnBrk="1" hangingPunct="1">
              <a:lnSpc>
                <a:spcPct val="90000"/>
              </a:lnSpc>
            </a:pPr>
            <a:r>
              <a:rPr lang="en-US" altLang="en-US" sz="2800" smtClean="0"/>
              <a:t>SQL commands for transactions</a:t>
            </a:r>
          </a:p>
          <a:p>
            <a:pPr lvl="1" eaLnBrk="1" hangingPunct="1">
              <a:lnSpc>
                <a:spcPct val="90000"/>
              </a:lnSpc>
            </a:pPr>
            <a:r>
              <a:rPr lang="en-US" altLang="en-US" sz="2400" smtClean="0"/>
              <a:t>BEGIN TRANSACTION/END TRANSACTION</a:t>
            </a:r>
          </a:p>
          <a:p>
            <a:pPr lvl="2" eaLnBrk="1" hangingPunct="1">
              <a:lnSpc>
                <a:spcPct val="90000"/>
              </a:lnSpc>
            </a:pPr>
            <a:r>
              <a:rPr lang="en-US" altLang="en-US" smtClean="0"/>
              <a:t>Marks boundaries of a transaction</a:t>
            </a:r>
          </a:p>
          <a:p>
            <a:pPr lvl="1" eaLnBrk="1" hangingPunct="1">
              <a:lnSpc>
                <a:spcPct val="90000"/>
              </a:lnSpc>
            </a:pPr>
            <a:r>
              <a:rPr lang="en-US" altLang="en-US" sz="2400" smtClean="0"/>
              <a:t>COMMIT</a:t>
            </a:r>
          </a:p>
          <a:p>
            <a:pPr lvl="2" eaLnBrk="1" hangingPunct="1">
              <a:lnSpc>
                <a:spcPct val="90000"/>
              </a:lnSpc>
            </a:pPr>
            <a:r>
              <a:rPr lang="en-US" altLang="en-US" smtClean="0"/>
              <a:t>Makes all updates permanent</a:t>
            </a:r>
          </a:p>
          <a:p>
            <a:pPr lvl="1" eaLnBrk="1" hangingPunct="1">
              <a:lnSpc>
                <a:spcPct val="90000"/>
              </a:lnSpc>
            </a:pPr>
            <a:r>
              <a:rPr lang="en-US" altLang="en-US" sz="2400" smtClean="0"/>
              <a:t>ROLLBACK</a:t>
            </a:r>
          </a:p>
          <a:p>
            <a:pPr lvl="2" eaLnBrk="1" hangingPunct="1">
              <a:lnSpc>
                <a:spcPct val="90000"/>
              </a:lnSpc>
            </a:pPr>
            <a:r>
              <a:rPr lang="en-US" altLang="en-US" smtClean="0"/>
              <a:t>Cancels updates since the last COMMIT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990600" y="193675"/>
            <a:ext cx="7478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7-12 An SQL Transaction sequence (in pseudocode)</a:t>
            </a:r>
          </a:p>
        </p:txBody>
      </p:sp>
      <p:pic>
        <p:nvPicPr>
          <p:cNvPr id="47108"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5350" y="695325"/>
            <a:ext cx="732155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739775" y="354013"/>
            <a:ext cx="7354888" cy="7620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 Dictionary Facilities</a:t>
            </a:r>
          </a:p>
        </p:txBody>
      </p:sp>
      <p:sp>
        <p:nvSpPr>
          <p:cNvPr id="48131" name="Rectangle 3"/>
          <p:cNvSpPr>
            <a:spLocks noGrp="1" noChangeArrowheads="1"/>
          </p:cNvSpPr>
          <p:nvPr>
            <p:ph idx="1"/>
          </p:nvPr>
        </p:nvSpPr>
        <p:spPr>
          <a:xfrm>
            <a:off x="501650" y="1169988"/>
            <a:ext cx="8077200" cy="4114800"/>
          </a:xfrm>
        </p:spPr>
        <p:txBody>
          <a:bodyPr/>
          <a:lstStyle/>
          <a:p>
            <a:pPr eaLnBrk="1" hangingPunct="1">
              <a:lnSpc>
                <a:spcPct val="90000"/>
              </a:lnSpc>
            </a:pPr>
            <a:r>
              <a:rPr lang="en-US" altLang="en-US" sz="2400" dirty="0" smtClean="0"/>
              <a:t>System tables that store metadata</a:t>
            </a:r>
          </a:p>
          <a:p>
            <a:pPr eaLnBrk="1" hangingPunct="1">
              <a:lnSpc>
                <a:spcPct val="90000"/>
              </a:lnSpc>
            </a:pPr>
            <a:r>
              <a:rPr lang="en-US" altLang="en-US" sz="2400" dirty="0" smtClean="0"/>
              <a:t>Users usually can view some of these tables</a:t>
            </a:r>
          </a:p>
          <a:p>
            <a:pPr eaLnBrk="1" hangingPunct="1">
              <a:lnSpc>
                <a:spcPct val="90000"/>
              </a:lnSpc>
            </a:pPr>
            <a:r>
              <a:rPr lang="en-US" altLang="en-US" sz="2400" dirty="0" smtClean="0"/>
              <a:t>Users are restricted from updating them</a:t>
            </a:r>
          </a:p>
          <a:p>
            <a:pPr eaLnBrk="1" hangingPunct="1">
              <a:lnSpc>
                <a:spcPct val="90000"/>
              </a:lnSpc>
            </a:pPr>
            <a:r>
              <a:rPr lang="en-US" altLang="en-US" sz="2400" dirty="0" smtClean="0"/>
              <a:t>Some examples in Oracle 12c</a:t>
            </a:r>
          </a:p>
          <a:p>
            <a:pPr lvl="1" eaLnBrk="1" hangingPunct="1">
              <a:lnSpc>
                <a:spcPct val="90000"/>
              </a:lnSpc>
            </a:pPr>
            <a:r>
              <a:rPr lang="en-US" altLang="en-US" sz="2400" dirty="0" smtClean="0"/>
              <a:t>DBA_TABLES – descriptions of tables</a:t>
            </a:r>
          </a:p>
          <a:p>
            <a:pPr lvl="1" eaLnBrk="1" hangingPunct="1">
              <a:lnSpc>
                <a:spcPct val="90000"/>
              </a:lnSpc>
            </a:pPr>
            <a:r>
              <a:rPr lang="en-US" altLang="en-US" sz="2400" dirty="0" smtClean="0"/>
              <a:t>DBA_CONSTRAINTS – description of constraints</a:t>
            </a:r>
          </a:p>
          <a:p>
            <a:pPr lvl="1" eaLnBrk="1" hangingPunct="1">
              <a:lnSpc>
                <a:spcPct val="90000"/>
              </a:lnSpc>
            </a:pPr>
            <a:r>
              <a:rPr lang="en-US" altLang="en-US" sz="2400" dirty="0" smtClean="0"/>
              <a:t>DBA_USERS – information about the users of the system</a:t>
            </a:r>
          </a:p>
          <a:p>
            <a:pPr eaLnBrk="1" hangingPunct="1">
              <a:lnSpc>
                <a:spcPct val="90000"/>
              </a:lnSpc>
            </a:pPr>
            <a:r>
              <a:rPr lang="en-US" altLang="en-US" sz="2400" dirty="0" smtClean="0"/>
              <a:t>Examples in Microsoft SQL Server 2014</a:t>
            </a:r>
          </a:p>
          <a:p>
            <a:pPr lvl="1" eaLnBrk="1" hangingPunct="1">
              <a:lnSpc>
                <a:spcPct val="90000"/>
              </a:lnSpc>
            </a:pPr>
            <a:r>
              <a:rPr lang="en-US" altLang="en-US" sz="2400" dirty="0" err="1" smtClean="0"/>
              <a:t>sys.columns</a:t>
            </a:r>
            <a:r>
              <a:rPr lang="en-US" altLang="en-US" sz="2400" dirty="0" smtClean="0"/>
              <a:t> – table and column definitions</a:t>
            </a:r>
          </a:p>
          <a:p>
            <a:pPr lvl="1" eaLnBrk="1" hangingPunct="1">
              <a:lnSpc>
                <a:spcPct val="90000"/>
              </a:lnSpc>
            </a:pPr>
            <a:r>
              <a:rPr lang="en-US" altLang="en-US" sz="2400" dirty="0" err="1" smtClean="0"/>
              <a:t>sys.indexes</a:t>
            </a:r>
            <a:r>
              <a:rPr lang="en-US" altLang="en-US" sz="2400" dirty="0" smtClean="0"/>
              <a:t> – table index information</a:t>
            </a:r>
          </a:p>
          <a:p>
            <a:pPr lvl="1" eaLnBrk="1" hangingPunct="1">
              <a:lnSpc>
                <a:spcPct val="90000"/>
              </a:lnSpc>
            </a:pPr>
            <a:r>
              <a:rPr lang="en-US" altLang="en-US" sz="2400" dirty="0" err="1" smtClean="0"/>
              <a:t>sys.foreign_key_columns</a:t>
            </a:r>
            <a:r>
              <a:rPr lang="en-US" altLang="en-US" sz="2400" dirty="0" smtClean="0"/>
              <a:t> – details about columns in foreign key constraints</a:t>
            </a:r>
          </a:p>
          <a:p>
            <a:pPr lvl="1" eaLnBrk="1" hangingPunct="1">
              <a:lnSpc>
                <a:spcPct val="90000"/>
              </a:lnSpc>
            </a:pPr>
            <a:endParaRPr lang="en-US" alt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725488" y="376238"/>
            <a:ext cx="7772400" cy="79375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Routines and Triggers</a:t>
            </a:r>
          </a:p>
        </p:txBody>
      </p:sp>
      <p:sp>
        <p:nvSpPr>
          <p:cNvPr id="51203" name="Rectangle 3"/>
          <p:cNvSpPr>
            <a:spLocks noGrp="1" noChangeArrowheads="1"/>
          </p:cNvSpPr>
          <p:nvPr>
            <p:ph idx="1"/>
          </p:nvPr>
        </p:nvSpPr>
        <p:spPr>
          <a:xfrm>
            <a:off x="685800" y="1376363"/>
            <a:ext cx="7772400" cy="4114800"/>
          </a:xfrm>
        </p:spPr>
        <p:txBody>
          <a:bodyPr/>
          <a:lstStyle/>
          <a:p>
            <a:pPr eaLnBrk="1" hangingPunct="1">
              <a:lnSpc>
                <a:spcPct val="90000"/>
              </a:lnSpc>
            </a:pPr>
            <a:r>
              <a:rPr lang="en-US" altLang="en-US" b="1" smtClean="0"/>
              <a:t>Routines</a:t>
            </a:r>
          </a:p>
          <a:p>
            <a:pPr lvl="1" eaLnBrk="1" hangingPunct="1">
              <a:lnSpc>
                <a:spcPct val="90000"/>
              </a:lnSpc>
            </a:pPr>
            <a:r>
              <a:rPr lang="en-US" altLang="en-US" smtClean="0"/>
              <a:t>Program modules that execute on demand</a:t>
            </a:r>
          </a:p>
          <a:p>
            <a:pPr eaLnBrk="1" hangingPunct="1">
              <a:lnSpc>
                <a:spcPct val="90000"/>
              </a:lnSpc>
            </a:pPr>
            <a:r>
              <a:rPr lang="en-US" altLang="en-US" b="1" smtClean="0"/>
              <a:t>Functions</a:t>
            </a:r>
            <a:r>
              <a:rPr lang="en-US" altLang="en-US" smtClean="0"/>
              <a:t>–routines that return values and take input parameters</a:t>
            </a:r>
          </a:p>
          <a:p>
            <a:pPr eaLnBrk="1" hangingPunct="1">
              <a:lnSpc>
                <a:spcPct val="90000"/>
              </a:lnSpc>
            </a:pPr>
            <a:r>
              <a:rPr lang="en-US" altLang="en-US" b="1" smtClean="0"/>
              <a:t>Procedures</a:t>
            </a:r>
            <a:r>
              <a:rPr lang="en-US" altLang="en-US" smtClean="0"/>
              <a:t>–routines that do not return values and can take input or output parameters</a:t>
            </a:r>
          </a:p>
          <a:p>
            <a:pPr eaLnBrk="1" hangingPunct="1">
              <a:lnSpc>
                <a:spcPct val="90000"/>
              </a:lnSpc>
            </a:pPr>
            <a:r>
              <a:rPr lang="en-US" altLang="en-US" b="1" smtClean="0"/>
              <a:t>Triggers</a:t>
            </a:r>
            <a:r>
              <a:rPr lang="en-US" altLang="en-US" smtClean="0"/>
              <a:t>–routines that execute in response to a database event (INSERT, UPDATE, or DELETE)</a:t>
            </a:r>
          </a:p>
          <a:p>
            <a:pPr lvl="1"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766763" y="336550"/>
            <a:ext cx="7932737" cy="11430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Processing Multiple Tables</a:t>
            </a:r>
          </a:p>
        </p:txBody>
      </p:sp>
      <p:sp>
        <p:nvSpPr>
          <p:cNvPr id="15363" name="Rectangle 3"/>
          <p:cNvSpPr>
            <a:spLocks noGrp="1" noChangeArrowheads="1"/>
          </p:cNvSpPr>
          <p:nvPr>
            <p:ph idx="1"/>
          </p:nvPr>
        </p:nvSpPr>
        <p:spPr>
          <a:xfrm>
            <a:off x="457200" y="1411288"/>
            <a:ext cx="8229600" cy="4724400"/>
          </a:xfrm>
        </p:spPr>
        <p:txBody>
          <a:bodyPr/>
          <a:lstStyle/>
          <a:p>
            <a:pPr eaLnBrk="1" hangingPunct="1">
              <a:lnSpc>
                <a:spcPct val="80000"/>
              </a:lnSpc>
            </a:pPr>
            <a:r>
              <a:rPr lang="en-US" altLang="en-US" sz="3600" dirty="0" smtClean="0"/>
              <a:t>Outer join</a:t>
            </a:r>
            <a:r>
              <a:rPr lang="en-US" altLang="en-US" dirty="0" smtClean="0"/>
              <a:t>–</a:t>
            </a:r>
            <a:r>
              <a:rPr lang="en-US" altLang="en-US" sz="2800" dirty="0" smtClean="0"/>
              <a:t>a join in which rows that do not have matching values in common columns are nonetheless included in the result table (as opposed to </a:t>
            </a:r>
            <a:r>
              <a:rPr lang="en-US" altLang="en-US" sz="2800" i="1" dirty="0" smtClean="0"/>
              <a:t>inner</a:t>
            </a:r>
            <a:r>
              <a:rPr lang="en-US" altLang="en-US" sz="2800" dirty="0" smtClean="0"/>
              <a:t> join, in which rows must have matching values in order to appear in the result table)</a:t>
            </a:r>
          </a:p>
          <a:p>
            <a:pPr eaLnBrk="1" hangingPunct="1">
              <a:lnSpc>
                <a:spcPct val="80000"/>
              </a:lnSpc>
              <a:buFont typeface="Wingdings" panose="05000000000000000000" pitchFamily="2" charset="2"/>
              <a:buNone/>
            </a:pPr>
            <a:endParaRPr lang="en-US" altLang="en-US" sz="2800" dirty="0" smtClean="0"/>
          </a:p>
          <a:p>
            <a:r>
              <a:rPr lang="en-US" altLang="en-US" sz="3600" dirty="0" smtClean="0"/>
              <a:t>Union join</a:t>
            </a:r>
            <a:r>
              <a:rPr lang="en-US" altLang="en-US" dirty="0" smtClean="0"/>
              <a:t>–</a:t>
            </a:r>
            <a:r>
              <a:rPr lang="en-US" sz="2800" dirty="0"/>
              <a:t>includes all data from each </a:t>
            </a:r>
            <a:r>
              <a:rPr lang="en-US" sz="2800" dirty="0" smtClean="0"/>
              <a:t>table that </a:t>
            </a:r>
            <a:r>
              <a:rPr lang="en-US" sz="2800" dirty="0"/>
              <a:t>was joined</a:t>
            </a:r>
            <a:endParaRPr lang="en-US" altLang="en-US"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787400"/>
            <a:ext cx="73914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3"/>
          <p:cNvSpPr txBox="1">
            <a:spLocks noChangeArrowheads="1"/>
          </p:cNvSpPr>
          <p:nvPr/>
        </p:nvSpPr>
        <p:spPr bwMode="auto">
          <a:xfrm>
            <a:off x="147638" y="19050"/>
            <a:ext cx="87677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Figure7-13 Triggers contrasted with stored procedures (based on Mullins 1995)</a:t>
            </a:r>
          </a:p>
        </p:txBody>
      </p:sp>
      <p:sp>
        <p:nvSpPr>
          <p:cNvPr id="52229" name="Text Box 4"/>
          <p:cNvSpPr txBox="1">
            <a:spLocks noChangeArrowheads="1"/>
          </p:cNvSpPr>
          <p:nvPr/>
        </p:nvSpPr>
        <p:spPr bwMode="auto">
          <a:xfrm>
            <a:off x="2770188" y="863600"/>
            <a:ext cx="401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Procedures are called explicitly</a:t>
            </a:r>
          </a:p>
        </p:txBody>
      </p:sp>
      <p:sp>
        <p:nvSpPr>
          <p:cNvPr id="52230" name="Text Box 5"/>
          <p:cNvSpPr txBox="1">
            <a:spLocks noChangeArrowheads="1"/>
          </p:cNvSpPr>
          <p:nvPr/>
        </p:nvSpPr>
        <p:spPr bwMode="auto">
          <a:xfrm>
            <a:off x="3351213" y="5702300"/>
            <a:ext cx="327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Triggers are event-driven</a:t>
            </a:r>
          </a:p>
        </p:txBody>
      </p:sp>
      <p:sp>
        <p:nvSpPr>
          <p:cNvPr id="52231" name="Text Box 6"/>
          <p:cNvSpPr txBox="1">
            <a:spLocks noChangeArrowheads="1"/>
          </p:cNvSpPr>
          <p:nvPr/>
        </p:nvSpPr>
        <p:spPr bwMode="auto">
          <a:xfrm>
            <a:off x="1143000" y="6019800"/>
            <a:ext cx="259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1000" b="1">
                <a:latin typeface="Times New Roman" panose="02020603050405020304" pitchFamily="18" charset="0"/>
              </a:rPr>
              <a:t>Source</a:t>
            </a:r>
            <a:r>
              <a:rPr lang="en-US" altLang="en-US" sz="1000">
                <a:latin typeface="Times New Roman" panose="02020603050405020304" pitchFamily="18" charset="0"/>
              </a:rPr>
              <a:t>: adapted from Mullins, 1995.</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3"/>
          <p:cNvSpPr txBox="1">
            <a:spLocks noChangeArrowheads="1"/>
          </p:cNvSpPr>
          <p:nvPr/>
        </p:nvSpPr>
        <p:spPr bwMode="auto">
          <a:xfrm>
            <a:off x="1371600" y="381000"/>
            <a:ext cx="6215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7-14 Simplified trigger syntax, SQL:2008</a:t>
            </a:r>
          </a:p>
        </p:txBody>
      </p:sp>
      <p:pic>
        <p:nvPicPr>
          <p:cNvPr id="53254"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895350"/>
            <a:ext cx="744378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827088" y="2850988"/>
            <a:ext cx="7021342" cy="1596305"/>
          </a:xfrm>
          <a:prstGeom prst="rect">
            <a:avLst/>
          </a:prstGeom>
        </p:spPr>
      </p:pic>
      <p:sp>
        <p:nvSpPr>
          <p:cNvPr id="4" name="Rectangle 3"/>
          <p:cNvSpPr/>
          <p:nvPr/>
        </p:nvSpPr>
        <p:spPr>
          <a:xfrm>
            <a:off x="827088" y="2481656"/>
            <a:ext cx="2327564"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DML Trigger</a:t>
            </a:r>
            <a:endParaRPr lang="en-US" altLang="en-US" dirty="0">
              <a:solidFill>
                <a:srgbClr val="000000"/>
              </a:solidFill>
              <a:latin typeface="Times New Roman" panose="02020603050405020304" pitchFamily="18" charset="0"/>
            </a:endParaRPr>
          </a:p>
        </p:txBody>
      </p:sp>
      <p:pic>
        <p:nvPicPr>
          <p:cNvPr id="5" name="Picture 4"/>
          <p:cNvPicPr>
            <a:picLocks noChangeAspect="1"/>
          </p:cNvPicPr>
          <p:nvPr/>
        </p:nvPicPr>
        <p:blipFill>
          <a:blip r:embed="rId5"/>
          <a:stretch>
            <a:fillRect/>
          </a:stretch>
        </p:blipFill>
        <p:spPr>
          <a:xfrm>
            <a:off x="827088" y="4727430"/>
            <a:ext cx="5667375" cy="1476375"/>
          </a:xfrm>
          <a:prstGeom prst="rect">
            <a:avLst/>
          </a:prstGeom>
        </p:spPr>
      </p:pic>
      <p:sp>
        <p:nvSpPr>
          <p:cNvPr id="12" name="Rectangle 11"/>
          <p:cNvSpPr/>
          <p:nvPr/>
        </p:nvSpPr>
        <p:spPr>
          <a:xfrm>
            <a:off x="6632138" y="5501951"/>
            <a:ext cx="2327564"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DDL Trigger</a:t>
            </a:r>
            <a:endParaRPr lang="en-US" altLang="en-US"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Text Box 4"/>
          <p:cNvSpPr txBox="1">
            <a:spLocks noChangeArrowheads="1"/>
          </p:cNvSpPr>
          <p:nvPr/>
        </p:nvSpPr>
        <p:spPr bwMode="auto">
          <a:xfrm>
            <a:off x="1289050" y="-10100"/>
            <a:ext cx="6647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7-15 Syntax for creating a routine, </a:t>
            </a:r>
            <a:r>
              <a:rPr lang="en-US" altLang="en-US" sz="2400" dirty="0" smtClean="0">
                <a:solidFill>
                  <a:srgbClr val="000000"/>
                </a:solidFill>
                <a:latin typeface="Times New Roman" panose="02020603050405020304" pitchFamily="18" charset="0"/>
              </a:rPr>
              <a:t>SQL:2011</a:t>
            </a:r>
            <a:endParaRPr lang="en-US" altLang="en-US" sz="2400" dirty="0">
              <a:solidFill>
                <a:srgbClr val="000000"/>
              </a:solidFill>
              <a:latin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827087" y="451565"/>
            <a:ext cx="7443787" cy="3149272"/>
          </a:xfrm>
          <a:prstGeom prst="rect">
            <a:avLst/>
          </a:prstGeom>
        </p:spPr>
      </p:pic>
      <p:pic>
        <p:nvPicPr>
          <p:cNvPr id="3" name="Picture 2"/>
          <p:cNvPicPr>
            <a:picLocks noChangeAspect="1"/>
          </p:cNvPicPr>
          <p:nvPr/>
        </p:nvPicPr>
        <p:blipFill>
          <a:blip r:embed="rId4"/>
          <a:stretch>
            <a:fillRect/>
          </a:stretch>
        </p:blipFill>
        <p:spPr>
          <a:xfrm>
            <a:off x="357980" y="3739428"/>
            <a:ext cx="4191000" cy="2066925"/>
          </a:xfrm>
          <a:prstGeom prst="rect">
            <a:avLst/>
          </a:prstGeom>
        </p:spPr>
      </p:pic>
      <p:sp>
        <p:nvSpPr>
          <p:cNvPr id="7" name="Rectangle 6"/>
          <p:cNvSpPr/>
          <p:nvPr/>
        </p:nvSpPr>
        <p:spPr>
          <a:xfrm>
            <a:off x="4623237" y="4033357"/>
            <a:ext cx="2816653"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stored procedure</a:t>
            </a:r>
            <a:endParaRPr lang="en-US" altLang="en-US" dirty="0">
              <a:solidFill>
                <a:srgbClr val="000000"/>
              </a:solidFill>
              <a:latin typeface="Times New Roman" panose="02020603050405020304" pitchFamily="18" charset="0"/>
            </a:endParaRPr>
          </a:p>
        </p:txBody>
      </p:sp>
      <p:pic>
        <p:nvPicPr>
          <p:cNvPr id="4" name="Picture 3"/>
          <p:cNvPicPr>
            <a:picLocks noChangeAspect="1"/>
          </p:cNvPicPr>
          <p:nvPr/>
        </p:nvPicPr>
        <p:blipFill>
          <a:blip r:embed="rId5"/>
          <a:stretch>
            <a:fillRect/>
          </a:stretch>
        </p:blipFill>
        <p:spPr>
          <a:xfrm>
            <a:off x="5408900" y="5349153"/>
            <a:ext cx="2371725" cy="457200"/>
          </a:xfrm>
          <a:prstGeom prst="rect">
            <a:avLst/>
          </a:prstGeom>
        </p:spPr>
      </p:pic>
      <p:sp>
        <p:nvSpPr>
          <p:cNvPr id="9" name="Rectangle 8"/>
          <p:cNvSpPr/>
          <p:nvPr/>
        </p:nvSpPr>
        <p:spPr>
          <a:xfrm>
            <a:off x="5407028" y="4979821"/>
            <a:ext cx="2816653"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Calling the procedure</a:t>
            </a:r>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85946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57175"/>
            <a:ext cx="785812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425450" y="403225"/>
            <a:ext cx="7750175" cy="8382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Embedded and Dynamic SQL</a:t>
            </a:r>
          </a:p>
        </p:txBody>
      </p:sp>
      <p:sp>
        <p:nvSpPr>
          <p:cNvPr id="55299" name="Rectangle 3"/>
          <p:cNvSpPr>
            <a:spLocks noGrp="1" noChangeArrowheads="1"/>
          </p:cNvSpPr>
          <p:nvPr>
            <p:ph idx="1"/>
          </p:nvPr>
        </p:nvSpPr>
        <p:spPr>
          <a:xfrm>
            <a:off x="268288" y="1419225"/>
            <a:ext cx="8686800" cy="4525963"/>
          </a:xfrm>
        </p:spPr>
        <p:txBody>
          <a:bodyPr/>
          <a:lstStyle/>
          <a:p>
            <a:pPr eaLnBrk="1" hangingPunct="1"/>
            <a:r>
              <a:rPr lang="en-US" altLang="en-US" sz="3600" dirty="0" smtClean="0"/>
              <a:t>Embedded SQL</a:t>
            </a:r>
          </a:p>
          <a:p>
            <a:pPr lvl="1" eaLnBrk="1" hangingPunct="1"/>
            <a:r>
              <a:rPr lang="en-US" altLang="en-US" sz="3200" dirty="0" smtClean="0"/>
              <a:t>Including hard-coded SQL statements in a program written in another language such as C or Java</a:t>
            </a:r>
          </a:p>
          <a:p>
            <a:pPr eaLnBrk="1" hangingPunct="1"/>
            <a:r>
              <a:rPr lang="en-US" altLang="en-US" sz="3600" dirty="0" smtClean="0"/>
              <a:t>Dynamic SQL</a:t>
            </a:r>
          </a:p>
          <a:p>
            <a:pPr lvl="1" eaLnBrk="1" hangingPunct="1"/>
            <a:r>
              <a:rPr lang="en-US" altLang="en-US" sz="3200" dirty="0" smtClean="0"/>
              <a:t>Ability for an application program to generate SQL code on the fly, as the application is running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34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973263"/>
            <a:ext cx="80105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73100" y="619125"/>
            <a:ext cx="7974013" cy="1200150"/>
          </a:xfrm>
          <a:prstGeom prst="rect">
            <a:avLst/>
          </a:prstGeom>
        </p:spPr>
        <p:txBody>
          <a:bodyPr>
            <a:spAutoFit/>
          </a:bodyPr>
          <a:lstStyle/>
          <a:p>
            <a:pPr>
              <a:defRPr/>
            </a:pPr>
            <a:r>
              <a:rPr lang="en-US" sz="2400" dirty="0">
                <a:solidFill>
                  <a:srgbClr val="000000"/>
                </a:solidFill>
                <a:effectLst>
                  <a:outerShdw blurRad="38100" dist="38100" dir="2700000" algn="tl">
                    <a:srgbClr val="FFFFFF"/>
                  </a:outerShdw>
                </a:effectLst>
                <a:cs typeface="Arial" charset="0"/>
              </a:rPr>
              <a:t>Figure 7-2</a:t>
            </a:r>
            <a:br>
              <a:rPr lang="en-US" sz="2400" dirty="0">
                <a:solidFill>
                  <a:srgbClr val="000000"/>
                </a:solidFill>
                <a:effectLst>
                  <a:outerShdw blurRad="38100" dist="38100" dir="2700000" algn="tl">
                    <a:srgbClr val="FFFFFF"/>
                  </a:outerShdw>
                </a:effectLst>
                <a:cs typeface="Arial" charset="0"/>
              </a:rPr>
            </a:br>
            <a:r>
              <a:rPr lang="en-US" sz="2400" dirty="0">
                <a:solidFill>
                  <a:srgbClr val="000000"/>
                </a:solidFill>
                <a:effectLst>
                  <a:outerShdw blurRad="38100" dist="38100" dir="2700000" algn="tl">
                    <a:srgbClr val="FFFFFF"/>
                  </a:outerShdw>
                </a:effectLst>
                <a:cs typeface="Arial" charset="0"/>
              </a:rPr>
              <a:t>Visualization of different join types with results returned in shaded area</a:t>
            </a:r>
            <a:endParaRPr lang="en-US" sz="2400" dirty="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9" name="Rectangle 5"/>
          <p:cNvSpPr>
            <a:spLocks noGrp="1" noChangeArrowheads="1"/>
          </p:cNvSpPr>
          <p:nvPr>
            <p:ph type="title"/>
          </p:nvPr>
        </p:nvSpPr>
        <p:spPr>
          <a:xfrm>
            <a:off x="469900" y="44450"/>
            <a:ext cx="8229600" cy="1371600"/>
          </a:xfrm>
        </p:spPr>
        <p:txBody>
          <a:bodyPr lIns="90488" tIns="44450" rIns="90488" bIns="44450" anchor="t">
            <a:normAutofit fontScale="90000"/>
          </a:bodyPr>
          <a:lstStyle/>
          <a:p>
            <a:pPr eaLnBrk="1" fontAlgn="auto" hangingPunct="1">
              <a:spcAft>
                <a:spcPts val="0"/>
              </a:spcAft>
              <a:defRPr/>
            </a:pPr>
            <a:r>
              <a:rPr lang="en-US" sz="3200" dirty="0" smtClean="0">
                <a:solidFill>
                  <a:srgbClr val="000000"/>
                </a:solidFill>
                <a:effectLst>
                  <a:outerShdw blurRad="38100" dist="38100" dir="2700000" algn="tl">
                    <a:srgbClr val="FFFFFF"/>
                  </a:outerShdw>
                </a:effectLst>
              </a:rPr>
              <a:t>The following slides Involve queries operating on tables from  this enterprise data model</a:t>
            </a:r>
          </a:p>
        </p:txBody>
      </p:sp>
      <p:pic>
        <p:nvPicPr>
          <p:cNvPr id="17412"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519238"/>
            <a:ext cx="8250237" cy="449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5"/>
          <p:cNvSpPr txBox="1">
            <a:spLocks noChangeArrowheads="1"/>
          </p:cNvSpPr>
          <p:nvPr/>
        </p:nvSpPr>
        <p:spPr bwMode="auto">
          <a:xfrm>
            <a:off x="3700463" y="1625600"/>
            <a:ext cx="3405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C00000"/>
                </a:solidFill>
              </a:rPr>
              <a:t>(from Chapter 1, Figure 1-3)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6"/>
          <p:cNvSpPr txBox="1">
            <a:spLocks noChangeArrowheads="1"/>
          </p:cNvSpPr>
          <p:nvPr/>
        </p:nvSpPr>
        <p:spPr bwMode="auto">
          <a:xfrm>
            <a:off x="1812925" y="5909733"/>
            <a:ext cx="605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rPr>
              <a:t>These tables are used in queries that follow</a:t>
            </a:r>
          </a:p>
        </p:txBody>
      </p:sp>
      <p:sp>
        <p:nvSpPr>
          <p:cNvPr id="18436" name="Text Box 8"/>
          <p:cNvSpPr txBox="1">
            <a:spLocks noChangeArrowheads="1"/>
          </p:cNvSpPr>
          <p:nvPr/>
        </p:nvSpPr>
        <p:spPr bwMode="auto">
          <a:xfrm>
            <a:off x="365125" y="76200"/>
            <a:ext cx="839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 Pine Valley Furniture Company Customer_T and Order_T tables with pointers from customers to their orders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6463"/>
            <a:ext cx="9094500" cy="485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525"/>
            <a:ext cx="8686800" cy="8382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Equi-Join Example</a:t>
            </a:r>
          </a:p>
        </p:txBody>
      </p:sp>
      <p:sp>
        <p:nvSpPr>
          <p:cNvPr id="19459" name="Content Placeholder 2"/>
          <p:cNvSpPr>
            <a:spLocks noGrp="1"/>
          </p:cNvSpPr>
          <p:nvPr>
            <p:ph idx="1"/>
          </p:nvPr>
        </p:nvSpPr>
        <p:spPr>
          <a:xfrm>
            <a:off x="376238" y="1012825"/>
            <a:ext cx="8229600" cy="963613"/>
          </a:xfrm>
        </p:spPr>
        <p:txBody>
          <a:bodyPr/>
          <a:lstStyle/>
          <a:p>
            <a:pPr eaLnBrk="1" hangingPunct="1"/>
            <a:r>
              <a:rPr lang="en-US" altLang="en-US" sz="2800" smtClean="0"/>
              <a:t>For each customer who placed an order, what is the customer’s name and order number?</a:t>
            </a:r>
          </a:p>
          <a:p>
            <a:pPr eaLnBrk="1" hangingPunct="1"/>
            <a:endParaRPr lang="en-US" altLang="en-US" sz="2800" smtClean="0"/>
          </a:p>
        </p:txBody>
      </p:sp>
      <p:pic>
        <p:nvPicPr>
          <p:cNvPr id="19461"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20875"/>
            <a:ext cx="592455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5"/>
          <p:cNvSpPr txBox="1">
            <a:spLocks noChangeArrowheads="1"/>
          </p:cNvSpPr>
          <p:nvPr/>
        </p:nvSpPr>
        <p:spPr bwMode="auto">
          <a:xfrm>
            <a:off x="5600700" y="3948113"/>
            <a:ext cx="3005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rPr>
              <a:t>Customer ID appears twice in the result</a:t>
            </a:r>
          </a:p>
        </p:txBody>
      </p:sp>
      <p:pic>
        <p:nvPicPr>
          <p:cNvPr id="19463" name="Picture 6"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988" y="3402013"/>
            <a:ext cx="4075112"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88" y="444500"/>
            <a:ext cx="8027987" cy="838200"/>
          </a:xfrm>
        </p:spPr>
        <p:txBody>
          <a:bodyPr lIns="90488" tIns="44450" rIns="90488" bIns="44450" anchor="t">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Equi-Join Example – alternative syntax</a:t>
            </a:r>
          </a:p>
        </p:txBody>
      </p:sp>
      <p:pic>
        <p:nvPicPr>
          <p:cNvPr id="20484"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0438" y="1627188"/>
            <a:ext cx="7021512"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4"/>
          <p:cNvSpPr>
            <a:spLocks noChangeArrowheads="1"/>
          </p:cNvSpPr>
          <p:nvPr/>
        </p:nvSpPr>
        <p:spPr bwMode="auto">
          <a:xfrm>
            <a:off x="3490913" y="2406650"/>
            <a:ext cx="3219450" cy="34925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0486" name="Text Box 5"/>
          <p:cNvSpPr txBox="1">
            <a:spLocks noChangeArrowheads="1"/>
          </p:cNvSpPr>
          <p:nvPr/>
        </p:nvSpPr>
        <p:spPr bwMode="auto">
          <a:xfrm>
            <a:off x="496888" y="3575050"/>
            <a:ext cx="8351837" cy="2678113"/>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INNER JOIN clause is an alternative to WHERE clause, and is used to match primary and foreign keys.</a:t>
            </a:r>
          </a:p>
          <a:p>
            <a:pPr eaLnBrk="1" hangingPunct="1"/>
            <a:endParaRPr lang="en-US" altLang="en-US" sz="2400">
              <a:solidFill>
                <a:srgbClr val="990000"/>
              </a:solidFill>
              <a:latin typeface="Times New Roman" panose="02020603050405020304" pitchFamily="18" charset="0"/>
            </a:endParaRPr>
          </a:p>
          <a:p>
            <a:pPr eaLnBrk="1" hangingPunct="1"/>
            <a:r>
              <a:rPr lang="en-US" altLang="en-US" sz="2400">
                <a:solidFill>
                  <a:srgbClr val="990000"/>
                </a:solidFill>
                <a:latin typeface="Times New Roman" panose="02020603050405020304" pitchFamily="18" charset="0"/>
              </a:rPr>
              <a:t>An INNER join will only return rows from each table that have matching rows in the other.</a:t>
            </a:r>
          </a:p>
          <a:p>
            <a:pPr eaLnBrk="1" hangingPunct="1"/>
            <a:endParaRPr lang="en-US" altLang="en-US" sz="2400">
              <a:solidFill>
                <a:srgbClr val="990000"/>
              </a:solidFill>
              <a:latin typeface="Times New Roman" panose="02020603050405020304" pitchFamily="18" charset="0"/>
            </a:endParaRPr>
          </a:p>
          <a:p>
            <a:pPr eaLnBrk="1" hangingPunct="1"/>
            <a:r>
              <a:rPr lang="en-US" altLang="en-US" sz="2400">
                <a:solidFill>
                  <a:srgbClr val="990000"/>
                </a:solidFill>
                <a:latin typeface="Times New Roman" panose="02020603050405020304" pitchFamily="18" charset="0"/>
              </a:rPr>
              <a:t>This query produces same results as previous equi-join example.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8179</TotalTime>
  <Pages>9</Pages>
  <Words>4437</Words>
  <Application>Microsoft Office PowerPoint</Application>
  <PresentationFormat>On-screen Show (4:3)</PresentationFormat>
  <Paragraphs>319</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Franklin Gothic Book</vt:lpstr>
      <vt:lpstr>Franklin Gothic Medium</vt:lpstr>
      <vt:lpstr>Tahoma</vt:lpstr>
      <vt:lpstr>Times New Roman</vt:lpstr>
      <vt:lpstr>Wingdings</vt:lpstr>
      <vt:lpstr>Wingdings 2</vt:lpstr>
      <vt:lpstr>1_Trek</vt:lpstr>
      <vt:lpstr>Chapter 7: advanced sql</vt:lpstr>
      <vt:lpstr>Objectives</vt:lpstr>
      <vt:lpstr>Processing Multiple Tables</vt:lpstr>
      <vt:lpstr>Processing Multiple Tables</vt:lpstr>
      <vt:lpstr>PowerPoint Presentation</vt:lpstr>
      <vt:lpstr>The following slides Involve queries operating on tables from  this enterprise data model</vt:lpstr>
      <vt:lpstr>PowerPoint Presentation</vt:lpstr>
      <vt:lpstr>Equi-Join Example</vt:lpstr>
      <vt:lpstr>Equi-Join Example – alternative syntax</vt:lpstr>
      <vt:lpstr>Natural Join Example</vt:lpstr>
      <vt:lpstr>Outer Join Example  </vt:lpstr>
      <vt:lpstr>PowerPoint Presentation</vt:lpstr>
      <vt:lpstr>Multiple Table Join Example</vt:lpstr>
      <vt:lpstr>PowerPoint Presentation</vt:lpstr>
      <vt:lpstr>Self-Join Example</vt:lpstr>
      <vt:lpstr>PowerPoint Presentation</vt:lpstr>
      <vt:lpstr>Processing Multiple Tables  Using Subqueries</vt:lpstr>
      <vt:lpstr>Subquery Example</vt:lpstr>
      <vt:lpstr>Join vs. Subquery </vt:lpstr>
      <vt:lpstr>PowerPoint Presentation</vt:lpstr>
      <vt:lpstr>PowerPoint Presentation</vt:lpstr>
      <vt:lpstr>Correlated vs. Noncorrelated Subqueries</vt:lpstr>
      <vt:lpstr>PowerPoint Presentation</vt:lpstr>
      <vt:lpstr>Correlated Subquery Example</vt:lpstr>
      <vt:lpstr>PowerPoint Presentation</vt:lpstr>
      <vt:lpstr>Another Subquery Example /(Derived Table)</vt:lpstr>
      <vt:lpstr>Union Queries</vt:lpstr>
      <vt:lpstr>PowerPoint Presentation</vt:lpstr>
      <vt:lpstr>Conditional Expressions Using Case Keyword</vt:lpstr>
      <vt:lpstr>More Complicated SQL Queries</vt:lpstr>
      <vt:lpstr>Example of Query Using a View</vt:lpstr>
      <vt:lpstr>Tips for Developing Queries</vt:lpstr>
      <vt:lpstr>Query Efficiency Considerations</vt:lpstr>
      <vt:lpstr>Guidelines for Better Query Design</vt:lpstr>
      <vt:lpstr>Guidelines for Better Query Design (cont.)</vt:lpstr>
      <vt:lpstr>Ensuring Transaction Integrity</vt:lpstr>
      <vt:lpstr>PowerPoint Presentation</vt:lpstr>
      <vt:lpstr>Data Dictionary Facilities</vt:lpstr>
      <vt:lpstr>Routines and Triggers</vt:lpstr>
      <vt:lpstr>PowerPoint Presentation</vt:lpstr>
      <vt:lpstr>PowerPoint Presentation</vt:lpstr>
      <vt:lpstr>PowerPoint Presentation</vt:lpstr>
      <vt:lpstr>PowerPoint Presentation</vt:lpstr>
      <vt:lpstr>Embedded and Dynamic SQL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dc:title>
  <dc:subject/>
  <dc:creator>Michel Mitri</dc:creator>
  <cp:keywords/>
  <dc:description/>
  <cp:lastModifiedBy>nguyen_huu cam</cp:lastModifiedBy>
  <cp:revision>749</cp:revision>
  <cp:lastPrinted>1998-01-19T09:29:56Z</cp:lastPrinted>
  <dcterms:created xsi:type="dcterms:W3CDTF">1998-01-19T10:00:26Z</dcterms:created>
  <dcterms:modified xsi:type="dcterms:W3CDTF">2018-03-12T00:30:38Z</dcterms:modified>
</cp:coreProperties>
</file>