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33" r:id="rId1"/>
  </p:sldMasterIdLst>
  <p:notesMasterIdLst>
    <p:notesMasterId r:id="rId57"/>
  </p:notesMasterIdLst>
  <p:handoutMasterIdLst>
    <p:handoutMasterId r:id="rId58"/>
  </p:handoutMasterIdLst>
  <p:sldIdLst>
    <p:sldId id="256" r:id="rId2"/>
    <p:sldId id="257" r:id="rId3"/>
    <p:sldId id="306" r:id="rId4"/>
    <p:sldId id="267" r:id="rId5"/>
    <p:sldId id="268" r:id="rId6"/>
    <p:sldId id="282" r:id="rId7"/>
    <p:sldId id="384" r:id="rId8"/>
    <p:sldId id="270" r:id="rId9"/>
    <p:sldId id="258" r:id="rId10"/>
    <p:sldId id="285" r:id="rId11"/>
    <p:sldId id="284" r:id="rId12"/>
    <p:sldId id="287" r:id="rId13"/>
    <p:sldId id="289" r:id="rId14"/>
    <p:sldId id="300" r:id="rId15"/>
    <p:sldId id="311" r:id="rId16"/>
    <p:sldId id="293" r:id="rId17"/>
    <p:sldId id="294" r:id="rId18"/>
    <p:sldId id="296" r:id="rId19"/>
    <p:sldId id="295" r:id="rId20"/>
    <p:sldId id="312" r:id="rId21"/>
    <p:sldId id="385" r:id="rId22"/>
    <p:sldId id="379" r:id="rId23"/>
    <p:sldId id="380" r:id="rId24"/>
    <p:sldId id="318" r:id="rId25"/>
    <p:sldId id="319" r:id="rId26"/>
    <p:sldId id="378" r:id="rId27"/>
    <p:sldId id="382" r:id="rId28"/>
    <p:sldId id="355" r:id="rId29"/>
    <p:sldId id="356" r:id="rId30"/>
    <p:sldId id="357" r:id="rId31"/>
    <p:sldId id="358" r:id="rId32"/>
    <p:sldId id="359" r:id="rId33"/>
    <p:sldId id="360" r:id="rId34"/>
    <p:sldId id="361" r:id="rId35"/>
    <p:sldId id="362" r:id="rId36"/>
    <p:sldId id="363" r:id="rId37"/>
    <p:sldId id="364" r:id="rId38"/>
    <p:sldId id="365" r:id="rId39"/>
    <p:sldId id="366" r:id="rId40"/>
    <p:sldId id="367" r:id="rId41"/>
    <p:sldId id="381" r:id="rId42"/>
    <p:sldId id="369" r:id="rId43"/>
    <p:sldId id="370" r:id="rId44"/>
    <p:sldId id="371" r:id="rId45"/>
    <p:sldId id="372" r:id="rId46"/>
    <p:sldId id="375" r:id="rId47"/>
    <p:sldId id="374" r:id="rId48"/>
    <p:sldId id="373" r:id="rId49"/>
    <p:sldId id="376" r:id="rId50"/>
    <p:sldId id="377" r:id="rId51"/>
    <p:sldId id="315" r:id="rId52"/>
    <p:sldId id="350" r:id="rId53"/>
    <p:sldId id="317" r:id="rId54"/>
    <p:sldId id="347" r:id="rId55"/>
    <p:sldId id="383" r:id="rId56"/>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r" rtl="0" fontAlgn="base">
      <a:spcBef>
        <a:spcPct val="0"/>
      </a:spcBef>
      <a:spcAft>
        <a:spcPct val="0"/>
      </a:spcAft>
      <a:defRPr kern="1200">
        <a:solidFill>
          <a:schemeClr val="tx1"/>
        </a:solidFill>
        <a:latin typeface="Tahoma" pitchFamily="34" charset="0"/>
        <a:ea typeface="+mn-ea"/>
        <a:cs typeface="Arial" charset="0"/>
      </a:defRPr>
    </a:lvl1pPr>
    <a:lvl2pPr marL="457200" algn="r" rtl="0" fontAlgn="base">
      <a:spcBef>
        <a:spcPct val="0"/>
      </a:spcBef>
      <a:spcAft>
        <a:spcPct val="0"/>
      </a:spcAft>
      <a:defRPr kern="1200">
        <a:solidFill>
          <a:schemeClr val="tx1"/>
        </a:solidFill>
        <a:latin typeface="Tahoma" pitchFamily="34" charset="0"/>
        <a:ea typeface="+mn-ea"/>
        <a:cs typeface="Arial" charset="0"/>
      </a:defRPr>
    </a:lvl2pPr>
    <a:lvl3pPr marL="914400" algn="r" rtl="0" fontAlgn="base">
      <a:spcBef>
        <a:spcPct val="0"/>
      </a:spcBef>
      <a:spcAft>
        <a:spcPct val="0"/>
      </a:spcAft>
      <a:defRPr kern="1200">
        <a:solidFill>
          <a:schemeClr val="tx1"/>
        </a:solidFill>
        <a:latin typeface="Tahoma" pitchFamily="34" charset="0"/>
        <a:ea typeface="+mn-ea"/>
        <a:cs typeface="Arial" charset="0"/>
      </a:defRPr>
    </a:lvl3pPr>
    <a:lvl4pPr marL="1371600" algn="r" rtl="0" fontAlgn="base">
      <a:spcBef>
        <a:spcPct val="0"/>
      </a:spcBef>
      <a:spcAft>
        <a:spcPct val="0"/>
      </a:spcAft>
      <a:defRPr kern="1200">
        <a:solidFill>
          <a:schemeClr val="tx1"/>
        </a:solidFill>
        <a:latin typeface="Tahoma" pitchFamily="34" charset="0"/>
        <a:ea typeface="+mn-ea"/>
        <a:cs typeface="Arial" charset="0"/>
      </a:defRPr>
    </a:lvl4pPr>
    <a:lvl5pPr marL="1828800" algn="r" rtl="0" fontAlgn="base">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5E7FF"/>
    <a:srgbClr val="00CCFF"/>
    <a:srgbClr val="000000"/>
    <a:srgbClr val="FF0000"/>
    <a:srgbClr val="0066FF"/>
    <a:srgbClr val="990000"/>
    <a:srgbClr val="00FF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42" autoAdjust="0"/>
    <p:restoredTop sz="85525" autoAdjust="0"/>
  </p:normalViewPr>
  <p:slideViewPr>
    <p:cSldViewPr snapToGrid="0">
      <p:cViewPr varScale="1">
        <p:scale>
          <a:sx n="125" d="100"/>
          <a:sy n="125" d="100"/>
        </p:scale>
        <p:origin x="1992" y="16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4" d="100"/>
          <a:sy n="74" d="100"/>
        </p:scale>
        <p:origin x="-314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_rels/viewProps.xml.rels><?xml version="1.0" encoding="UTF-8" standalone="yes"?>
<Relationships xmlns="http://schemas.openxmlformats.org/package/2006/relationships"><Relationship Id="rId8" Type="http://schemas.openxmlformats.org/officeDocument/2006/relationships/slide" Target="slides/slide46.xml"/><Relationship Id="rId3" Type="http://schemas.openxmlformats.org/officeDocument/2006/relationships/slide" Target="slides/slide9.xml"/><Relationship Id="rId7" Type="http://schemas.openxmlformats.org/officeDocument/2006/relationships/slide" Target="slides/slide25.xml"/><Relationship Id="rId2" Type="http://schemas.openxmlformats.org/officeDocument/2006/relationships/slide" Target="slides/slide3.xml"/><Relationship Id="rId1" Type="http://schemas.openxmlformats.org/officeDocument/2006/relationships/slide" Target="slides/slide2.xml"/><Relationship Id="rId6" Type="http://schemas.openxmlformats.org/officeDocument/2006/relationships/slide" Target="slides/slide12.xml"/><Relationship Id="rId11" Type="http://schemas.openxmlformats.org/officeDocument/2006/relationships/slide" Target="slides/slide50.xml"/><Relationship Id="rId5" Type="http://schemas.openxmlformats.org/officeDocument/2006/relationships/slide" Target="slides/slide11.xml"/><Relationship Id="rId10" Type="http://schemas.openxmlformats.org/officeDocument/2006/relationships/slide" Target="slides/slide49.xml"/><Relationship Id="rId4" Type="http://schemas.openxmlformats.org/officeDocument/2006/relationships/slide" Target="slides/slide10.xml"/><Relationship Id="rId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20669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a:t>Click to edit Master notes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64515"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8052900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1150938" y="692150"/>
            <a:ext cx="4556125" cy="3416300"/>
          </a:xfrm>
          <a:ln/>
        </p:spPr>
      </p:sp>
      <p:sp>
        <p:nvSpPr>
          <p:cNvPr id="6553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0093543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xfrm>
            <a:off x="1150938" y="692150"/>
            <a:ext cx="4556125" cy="3416300"/>
          </a:xfrm>
          <a:ln/>
        </p:spPr>
      </p:sp>
      <p:sp>
        <p:nvSpPr>
          <p:cNvPr id="7373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Although wasted space is an issue with data redundancy,</a:t>
            </a:r>
            <a:r>
              <a:rPr lang="en-US" altLang="en-US" baseline="0" dirty="0"/>
              <a:t> it has become less of a problem over time. Storage media is increasingly becoming less and less expensive.</a:t>
            </a:r>
          </a:p>
          <a:p>
            <a:pPr eaLnBrk="1" hangingPunct="1"/>
            <a:endParaRPr lang="en-US" altLang="en-US" baseline="0" dirty="0"/>
          </a:p>
          <a:p>
            <a:pPr eaLnBrk="1" hangingPunct="1"/>
            <a:r>
              <a:rPr lang="en-US" altLang="en-US" baseline="0" dirty="0"/>
              <a:t>The real problem, as mentioned earlier, is with data inconsistencies. The term “data integrity” refers to ensuring the validity, security, and availability of a company’s data. Traditional file processing systems have a difficult time ensuring data integrity.</a:t>
            </a:r>
            <a:endParaRPr lang="en-US" altLang="en-US" dirty="0"/>
          </a:p>
        </p:txBody>
      </p:sp>
    </p:spTree>
    <p:extLst>
      <p:ext uri="{BB962C8B-B14F-4D97-AF65-F5344CB8AC3E}">
        <p14:creationId xmlns:p14="http://schemas.microsoft.com/office/powerpoint/2010/main" val="6453340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xfrm>
            <a:off x="1150938" y="692150"/>
            <a:ext cx="4556125" cy="3416300"/>
          </a:xfrm>
          <a:ln/>
        </p:spPr>
      </p:sp>
      <p:sp>
        <p:nvSpPr>
          <p:cNvPr id="7475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4156662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xfrm>
            <a:off x="1150938" y="692150"/>
            <a:ext cx="4556125" cy="3416300"/>
          </a:xfrm>
          <a:ln/>
        </p:spPr>
      </p:sp>
      <p:sp>
        <p:nvSpPr>
          <p:cNvPr id="7577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The database</a:t>
            </a:r>
            <a:r>
              <a:rPr lang="en-US" altLang="en-US" baseline="0" dirty="0"/>
              <a:t> management system (DBMS) is </a:t>
            </a:r>
            <a:r>
              <a:rPr lang="en-US" sz="1200" b="0" i="0" u="none" strike="noStrike" kern="1200" baseline="0" dirty="0">
                <a:solidFill>
                  <a:schemeClr val="tx1"/>
                </a:solidFill>
                <a:latin typeface="Times New Roman" pitchFamily="18" charset="0"/>
                <a:ea typeface="+mn-ea"/>
                <a:cs typeface="Arial" charset="0"/>
              </a:rPr>
              <a:t>a software system that is used to create, maintain, and provide controlled access to user databases.</a:t>
            </a:r>
          </a:p>
          <a:p>
            <a:endParaRPr lang="en-US" altLang="en-US" sz="1200" b="0" i="0" u="none" strike="noStrike" kern="1200" baseline="0" dirty="0">
              <a:solidFill>
                <a:schemeClr val="tx1"/>
              </a:solidFill>
              <a:latin typeface="Times New Roman" pitchFamily="18" charset="0"/>
              <a:ea typeface="+mn-ea"/>
              <a:cs typeface="Arial" charset="0"/>
            </a:endParaRPr>
          </a:p>
          <a:p>
            <a:r>
              <a:rPr lang="en-US" altLang="en-US" sz="1200" b="0" i="0" u="none" strike="noStrike" kern="1200" baseline="0" dirty="0">
                <a:solidFill>
                  <a:schemeClr val="tx1"/>
                </a:solidFill>
                <a:latin typeface="Times New Roman" pitchFamily="18" charset="0"/>
                <a:ea typeface="+mn-ea"/>
                <a:cs typeface="Arial" charset="0"/>
              </a:rPr>
              <a:t>Most current DBMSs are in the form of </a:t>
            </a:r>
            <a:r>
              <a:rPr lang="en-US" altLang="en-US" sz="1200" b="1" i="0" u="none" strike="noStrike" kern="1200" baseline="0" dirty="0">
                <a:solidFill>
                  <a:schemeClr val="tx1"/>
                </a:solidFill>
                <a:latin typeface="Times New Roman" pitchFamily="18" charset="0"/>
                <a:ea typeface="+mn-ea"/>
                <a:cs typeface="Arial" charset="0"/>
              </a:rPr>
              <a:t>relational databases</a:t>
            </a:r>
            <a:r>
              <a:rPr lang="en-US" altLang="en-US" sz="1200" b="0" i="0" u="none" strike="noStrike" kern="1200" baseline="0" dirty="0">
                <a:solidFill>
                  <a:schemeClr val="tx1"/>
                </a:solidFill>
                <a:latin typeface="Times New Roman" pitchFamily="18" charset="0"/>
                <a:ea typeface="+mn-ea"/>
                <a:cs typeface="Arial" charset="0"/>
              </a:rPr>
              <a:t>, which </a:t>
            </a:r>
            <a:r>
              <a:rPr lang="en-US" sz="1200" b="0" i="0" u="none" strike="noStrike" kern="1200" baseline="0" dirty="0">
                <a:solidFill>
                  <a:schemeClr val="tx1"/>
                </a:solidFill>
                <a:latin typeface="Times New Roman" pitchFamily="18" charset="0"/>
                <a:ea typeface="+mn-ea"/>
                <a:cs typeface="Arial" charset="0"/>
              </a:rPr>
              <a:t>represent data as a collection of tables in which all data relationships are represented by common values in related tables. We will explore relational databases in detail throughout this course.</a:t>
            </a:r>
          </a:p>
          <a:p>
            <a:endParaRPr lang="en-US" altLang="en-US" sz="1200" b="0" i="0" u="none" strike="noStrike" kern="1200" baseline="0" dirty="0">
              <a:solidFill>
                <a:schemeClr val="tx1"/>
              </a:solidFill>
              <a:latin typeface="Times New Roman" pitchFamily="18" charset="0"/>
              <a:ea typeface="+mn-ea"/>
              <a:cs typeface="Arial" charset="0"/>
            </a:endParaRPr>
          </a:p>
          <a:p>
            <a:r>
              <a:rPr lang="en-US" altLang="en-US" sz="1200" b="0" i="0" u="none" strike="noStrike" kern="1200" baseline="0" dirty="0">
                <a:solidFill>
                  <a:schemeClr val="tx1"/>
                </a:solidFill>
                <a:latin typeface="Times New Roman" pitchFamily="18" charset="0"/>
                <a:ea typeface="+mn-ea"/>
                <a:cs typeface="Arial" charset="0"/>
              </a:rPr>
              <a:t>Note that because all the data is shared in a central database, there is no longer the need for separate systems and programs to maintain their own copy of the data. This reduces duplication and increases integrity.</a:t>
            </a:r>
            <a:endParaRPr lang="en-US" altLang="en-US" dirty="0"/>
          </a:p>
        </p:txBody>
      </p:sp>
    </p:spTree>
    <p:extLst>
      <p:ext uri="{BB962C8B-B14F-4D97-AF65-F5344CB8AC3E}">
        <p14:creationId xmlns:p14="http://schemas.microsoft.com/office/powerpoint/2010/main" val="36369786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xfrm>
            <a:off x="1150938" y="692150"/>
            <a:ext cx="4556125" cy="3416300"/>
          </a:xfrm>
          <a:ln/>
        </p:spPr>
      </p:sp>
      <p:sp>
        <p:nvSpPr>
          <p:cNvPr id="7885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29379258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xfrm>
            <a:off x="1150938" y="692150"/>
            <a:ext cx="4556125" cy="3416300"/>
          </a:xfrm>
          <a:ln/>
        </p:spPr>
      </p:sp>
      <p:sp>
        <p:nvSpPr>
          <p:cNvPr id="7987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Here we see the distinction between an</a:t>
            </a:r>
            <a:r>
              <a:rPr lang="en-US" altLang="en-US" baseline="0" dirty="0"/>
              <a:t> enterprise data model and a project data model. The enterprise-level model is more of a bird’s eye view, and less detailed than a project-level model. </a:t>
            </a:r>
          </a:p>
          <a:p>
            <a:pPr eaLnBrk="1" hangingPunct="1"/>
            <a:endParaRPr lang="en-US" altLang="en-US" baseline="0" dirty="0"/>
          </a:p>
          <a:p>
            <a:pPr eaLnBrk="1" hangingPunct="1"/>
            <a:r>
              <a:rPr lang="en-US" altLang="en-US" baseline="0" dirty="0"/>
              <a:t>Entities are represented by boxes. Relationships are represented by lines between the boxes. Attributes, which describe the important characteristics of an entity, are represented by the verbiage within the boxes.</a:t>
            </a:r>
            <a:endParaRPr lang="en-US" altLang="en-US" dirty="0"/>
          </a:p>
        </p:txBody>
      </p:sp>
    </p:spTree>
    <p:extLst>
      <p:ext uri="{BB962C8B-B14F-4D97-AF65-F5344CB8AC3E}">
        <p14:creationId xmlns:p14="http://schemas.microsoft.com/office/powerpoint/2010/main" val="37422423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xfrm>
            <a:off x="1150938" y="692150"/>
            <a:ext cx="4556125" cy="3416300"/>
          </a:xfrm>
          <a:ln/>
        </p:spPr>
      </p:sp>
      <p:sp>
        <p:nvSpPr>
          <p:cNvPr id="8089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The relationship</a:t>
            </a:r>
            <a:r>
              <a:rPr lang="en-US" altLang="en-US" baseline="0" dirty="0"/>
              <a:t> between customers and orders is one-to-many. The crows feet of the relationship line indicates the many side of the relationship.</a:t>
            </a:r>
            <a:endParaRPr lang="en-US" altLang="en-US" dirty="0"/>
          </a:p>
        </p:txBody>
      </p:sp>
    </p:spTree>
    <p:extLst>
      <p:ext uri="{BB962C8B-B14F-4D97-AF65-F5344CB8AC3E}">
        <p14:creationId xmlns:p14="http://schemas.microsoft.com/office/powerpoint/2010/main" val="42947169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xfrm>
            <a:off x="1150938" y="692150"/>
            <a:ext cx="4556125" cy="3416300"/>
          </a:xfrm>
          <a:ln/>
        </p:spPr>
      </p:sp>
      <p:sp>
        <p:nvSpPr>
          <p:cNvPr id="8192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Here we see another one-to-many relationship, this time between orders and order lines.</a:t>
            </a:r>
          </a:p>
          <a:p>
            <a:pPr eaLnBrk="1" hangingPunct="1"/>
            <a:endParaRPr lang="en-US" altLang="en-US" dirty="0"/>
          </a:p>
          <a:p>
            <a:pPr eaLnBrk="1" hangingPunct="1"/>
            <a:r>
              <a:rPr lang="en-US" altLang="en-US" dirty="0"/>
              <a:t>Note that some of the attributes are underlined and in bold. This typically represents an identifier attribute, which is a unique identifier of the entity. For example, only one customer can have a particular customer ID.</a:t>
            </a:r>
          </a:p>
        </p:txBody>
      </p:sp>
    </p:spTree>
    <p:extLst>
      <p:ext uri="{BB962C8B-B14F-4D97-AF65-F5344CB8AC3E}">
        <p14:creationId xmlns:p14="http://schemas.microsoft.com/office/powerpoint/2010/main" val="17029329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xfrm>
            <a:off x="1150938" y="692150"/>
            <a:ext cx="4556125" cy="3416300"/>
          </a:xfrm>
          <a:ln/>
        </p:spPr>
      </p:sp>
      <p:sp>
        <p:nvSpPr>
          <p:cNvPr id="8294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Another one-to-many (M:N) relationship. There may be several</a:t>
            </a:r>
            <a:r>
              <a:rPr lang="en-US" altLang="en-US" baseline="0" dirty="0"/>
              <a:t> order line for the same product. But each order line belongs is associated with only one product.</a:t>
            </a:r>
            <a:endParaRPr lang="en-US" altLang="en-US" dirty="0"/>
          </a:p>
        </p:txBody>
      </p:sp>
    </p:spTree>
    <p:extLst>
      <p:ext uri="{BB962C8B-B14F-4D97-AF65-F5344CB8AC3E}">
        <p14:creationId xmlns:p14="http://schemas.microsoft.com/office/powerpoint/2010/main" val="21170669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xfrm>
            <a:off x="1150938" y="692150"/>
            <a:ext cx="4556125" cy="3416300"/>
          </a:xfrm>
          <a:ln/>
        </p:spPr>
      </p:sp>
      <p:sp>
        <p:nvSpPr>
          <p:cNvPr id="8397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Notice that the Order Line entity has curved corners. This is the symbol of an “associative entity”, so called because it’s main purpose is</a:t>
            </a:r>
            <a:r>
              <a:rPr lang="en-US" altLang="en-US" baseline="0" dirty="0"/>
              <a:t> to represent an association between two other entities. A particular order can involve purchase of many products. Also, a particular product could be involved in many orders.  In a sense an associative entity could be thought of as a combination entity/relationship.</a:t>
            </a:r>
          </a:p>
          <a:p>
            <a:pPr eaLnBrk="1" hangingPunct="1"/>
            <a:endParaRPr lang="en-US" altLang="en-US" baseline="0" dirty="0"/>
          </a:p>
          <a:p>
            <a:pPr eaLnBrk="1" hangingPunct="1"/>
            <a:r>
              <a:rPr lang="en-US" altLang="en-US" baseline="0" dirty="0"/>
              <a:t>We will discuss many of these concepts in detail when we get to chapter 2.</a:t>
            </a:r>
            <a:endParaRPr lang="en-US" altLang="en-US" dirty="0"/>
          </a:p>
        </p:txBody>
      </p:sp>
    </p:spTree>
    <p:extLst>
      <p:ext uri="{BB962C8B-B14F-4D97-AF65-F5344CB8AC3E}">
        <p14:creationId xmlns:p14="http://schemas.microsoft.com/office/powerpoint/2010/main" val="17175635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xfrm>
            <a:off x="1150938" y="692150"/>
            <a:ext cx="4556125" cy="3416300"/>
          </a:xfrm>
          <a:ln/>
        </p:spPr>
      </p:sp>
      <p:sp>
        <p:nvSpPr>
          <p:cNvPr id="8499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Note that the enterprise model doesn’t contain some details, including the attributes of the entities, as well as the associative entities. In this sense it is a more summarized view, and simpler to look at.</a:t>
            </a:r>
            <a:r>
              <a:rPr lang="en-US" altLang="en-US" baseline="0" dirty="0"/>
              <a:t> This is in contrast to the project-level model which is much more detailed.</a:t>
            </a:r>
            <a:endParaRPr lang="en-US" altLang="en-US" dirty="0"/>
          </a:p>
        </p:txBody>
      </p:sp>
    </p:spTree>
    <p:extLst>
      <p:ext uri="{BB962C8B-B14F-4D97-AF65-F5344CB8AC3E}">
        <p14:creationId xmlns:p14="http://schemas.microsoft.com/office/powerpoint/2010/main" val="3571429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xfrm>
            <a:off x="1150938" y="692150"/>
            <a:ext cx="4556125" cy="3416300"/>
          </a:xfrm>
          <a:ln/>
        </p:spPr>
      </p:sp>
      <p:sp>
        <p:nvSpPr>
          <p:cNvPr id="665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3673717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xfrm>
            <a:off x="1150938" y="692150"/>
            <a:ext cx="4556125" cy="3416300"/>
          </a:xfrm>
          <a:ln/>
        </p:spPr>
      </p:sp>
      <p:sp>
        <p:nvSpPr>
          <p:cNvPr id="7680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There are many advantages of databases of traditional files. </a:t>
            </a:r>
          </a:p>
          <a:p>
            <a:pPr eaLnBrk="1" hangingPunct="1"/>
            <a:endParaRPr lang="en-US" altLang="en-US" dirty="0"/>
          </a:p>
          <a:p>
            <a:pPr eaLnBrk="1" hangingPunct="1"/>
            <a:r>
              <a:rPr lang="en-US" altLang="en-US" dirty="0"/>
              <a:t>Program-data</a:t>
            </a:r>
            <a:r>
              <a:rPr lang="en-US" altLang="en-US" baseline="0" dirty="0"/>
              <a:t> independence: Separate program and data into different files.</a:t>
            </a:r>
          </a:p>
          <a:p>
            <a:pPr eaLnBrk="1" hangingPunct="1"/>
            <a:r>
              <a:rPr lang="en-US" altLang="en-US" baseline="0" dirty="0"/>
              <a:t>Planned data redundancy: Allow minimize and control type and amount of database redundancy.</a:t>
            </a:r>
            <a:endParaRPr lang="en-US" altLang="en-US" dirty="0"/>
          </a:p>
          <a:p>
            <a:pPr eaLnBrk="1" hangingPunct="1"/>
            <a:r>
              <a:rPr lang="en-US" altLang="en-US" dirty="0"/>
              <a:t>Improved</a:t>
            </a:r>
            <a:r>
              <a:rPr lang="en-US" altLang="en-US" baseline="0" dirty="0"/>
              <a:t> data consistency: Change in one place only.</a:t>
            </a:r>
          </a:p>
          <a:p>
            <a:pPr eaLnBrk="1" hangingPunct="1"/>
            <a:r>
              <a:rPr lang="en-US" altLang="en-US" baseline="0" dirty="0"/>
              <a:t>Improved data sharing: Allow only-specified permission to change the database.</a:t>
            </a:r>
          </a:p>
          <a:p>
            <a:pPr eaLnBrk="1" hangingPunct="1"/>
            <a:r>
              <a:rPr lang="en-US" altLang="en-US" baseline="0" dirty="0"/>
              <a:t>Increase productivity: Reduce time and cost, since database and program are separated.</a:t>
            </a:r>
            <a:endParaRPr lang="en-US" altLang="en-US" dirty="0"/>
          </a:p>
          <a:p>
            <a:r>
              <a:rPr lang="en-US" altLang="en-US" dirty="0"/>
              <a:t>Enforcement</a:t>
            </a:r>
            <a:r>
              <a:rPr lang="en-US" altLang="en-US" baseline="0" dirty="0"/>
              <a:t> of standard : force </a:t>
            </a:r>
            <a:r>
              <a:rPr lang="en-US" sz="1200" b="0" i="0" u="none" strike="noStrike" kern="1200" baseline="0" dirty="0">
                <a:solidFill>
                  <a:schemeClr val="tx1"/>
                </a:solidFill>
                <a:latin typeface="Times New Roman" pitchFamily="18" charset="0"/>
                <a:ea typeface="+mn-ea"/>
                <a:cs typeface="Arial" charset="0"/>
              </a:rPr>
              <a:t>naming conventions, data quality standards, and uniform procedures for accessing, updating, and protecting data</a:t>
            </a:r>
          </a:p>
          <a:p>
            <a:r>
              <a:rPr lang="en-US" altLang="en-US" dirty="0"/>
              <a:t>Improved data</a:t>
            </a:r>
            <a:r>
              <a:rPr lang="en-US" altLang="en-US" baseline="0" dirty="0"/>
              <a:t> quality: Constraint, one user has order, no order has no user.</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a:solidFill>
                  <a:srgbClr val="000000"/>
                </a:solidFill>
                <a:effectLst>
                  <a:outerShdw blurRad="38100" dist="38100" dir="2700000" algn="tl">
                    <a:srgbClr val="FFFFFF"/>
                  </a:outerShdw>
                </a:effectLst>
              </a:rPr>
              <a:t>Improved data accessibility and responsiveness</a:t>
            </a:r>
            <a:r>
              <a:rPr lang="en-US" sz="1200" dirty="0">
                <a:solidFill>
                  <a:schemeClr val="tx1"/>
                </a:solidFill>
                <a:effectLst/>
              </a:rPr>
              <a:t>:</a:t>
            </a:r>
            <a:r>
              <a:rPr lang="en-US" sz="1200" baseline="0" dirty="0">
                <a:solidFill>
                  <a:schemeClr val="tx1"/>
                </a:solidFill>
                <a:effectLst/>
              </a:rPr>
              <a:t> Can use query to retrieve result, even for novice user.</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aseline="0" dirty="0">
                <a:solidFill>
                  <a:schemeClr val="tx1"/>
                </a:solidFill>
                <a:effectLst/>
              </a:rPr>
              <a:t>Reduce maintenance: Data always change, if program and data depends, maintenance cost and time are large, since it ties.</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a:solidFill>
                  <a:srgbClr val="000000"/>
                </a:solidFill>
                <a:effectLst>
                  <a:outerShdw blurRad="38100" dist="38100" dir="2700000" algn="tl">
                    <a:srgbClr val="FFFFFF"/>
                  </a:outerShdw>
                </a:effectLst>
              </a:rPr>
              <a:t>Improved decision support:</a:t>
            </a:r>
            <a:r>
              <a:rPr lang="en-US" sz="1200" baseline="0" dirty="0">
                <a:solidFill>
                  <a:srgbClr val="000000"/>
                </a:solidFill>
                <a:effectLst>
                  <a:outerShdw blurRad="38100" dist="38100" dir="2700000" algn="tl">
                    <a:srgbClr val="FFFFFF"/>
                  </a:outerShdw>
                </a:effectLst>
              </a:rPr>
              <a:t> Some database support various field of interest, such as finance, supply chain management.</a:t>
            </a:r>
            <a:endParaRPr lang="en-US" sz="1200" dirty="0">
              <a:solidFill>
                <a:srgbClr val="000000"/>
              </a:solidFill>
              <a:effectLst>
                <a:outerShdw blurRad="38100" dist="38100" dir="2700000" algn="tl">
                  <a:srgbClr val="FFFFFF"/>
                </a:outerShdw>
              </a:effectLst>
            </a:endParaRPr>
          </a:p>
        </p:txBody>
      </p:sp>
    </p:spTree>
    <p:extLst>
      <p:ext uri="{BB962C8B-B14F-4D97-AF65-F5344CB8AC3E}">
        <p14:creationId xmlns:p14="http://schemas.microsoft.com/office/powerpoint/2010/main" val="1411034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xfrm>
            <a:off x="1150938" y="692150"/>
            <a:ext cx="4556125" cy="3416300"/>
          </a:xfrm>
          <a:ln/>
        </p:spPr>
      </p:sp>
      <p:sp>
        <p:nvSpPr>
          <p:cNvPr id="7782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But there are also costs and risks. It is not an easy thing to convert from traditional</a:t>
            </a:r>
            <a:r>
              <a:rPr lang="en-US" altLang="en-US" baseline="0" dirty="0"/>
              <a:t> file processing systems to databases. Although the end result is usually beneficial to the organization, the costs of converting are significant, especially for a large company.</a:t>
            </a:r>
            <a:endParaRPr lang="en-US" altLang="en-US" dirty="0"/>
          </a:p>
        </p:txBody>
      </p:sp>
    </p:spTree>
    <p:extLst>
      <p:ext uri="{BB962C8B-B14F-4D97-AF65-F5344CB8AC3E}">
        <p14:creationId xmlns:p14="http://schemas.microsoft.com/office/powerpoint/2010/main" val="11634116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1150938" y="692150"/>
            <a:ext cx="4556125" cy="3416300"/>
          </a:xfrm>
          <a:ln/>
        </p:spPr>
      </p:sp>
      <p:sp>
        <p:nvSpPr>
          <p:cNvPr id="8601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1" i="0" u="none" strike="noStrike" kern="1200" baseline="0" dirty="0">
                <a:solidFill>
                  <a:schemeClr val="tx1"/>
                </a:solidFill>
                <a:latin typeface="Times New Roman" pitchFamily="18" charset="0"/>
                <a:ea typeface="+mn-ea"/>
                <a:cs typeface="Arial" charset="0"/>
              </a:rPr>
              <a:t>Data modeling and design tools </a:t>
            </a:r>
            <a:r>
              <a:rPr lang="en-US" sz="1200" b="0" i="0" u="none" strike="noStrike" kern="1200" baseline="0" dirty="0">
                <a:solidFill>
                  <a:schemeClr val="tx1"/>
                </a:solidFill>
                <a:latin typeface="Times New Roman" pitchFamily="18" charset="0"/>
                <a:ea typeface="+mn-ea"/>
                <a:cs typeface="Arial" charset="0"/>
              </a:rPr>
              <a:t>are automated tools used to design databases and application programs. These tools help with creation of data models and in some cases can also help automatically generate the “code” needed to create the database.</a:t>
            </a:r>
          </a:p>
          <a:p>
            <a:endParaRPr lang="en-US" altLang="en-US" sz="1200" b="0" i="0" u="none" strike="noStrike" kern="1200" baseline="0" dirty="0">
              <a:solidFill>
                <a:schemeClr val="tx1"/>
              </a:solidFill>
              <a:latin typeface="Times New Roman" pitchFamily="18" charset="0"/>
              <a:ea typeface="+mn-ea"/>
              <a:cs typeface="Arial" charset="0"/>
            </a:endParaRPr>
          </a:p>
          <a:p>
            <a:r>
              <a:rPr lang="en-US" sz="1200" b="0" i="0" u="none" strike="noStrike" kern="1200" baseline="0" dirty="0">
                <a:solidFill>
                  <a:schemeClr val="tx1"/>
                </a:solidFill>
                <a:latin typeface="Times New Roman" pitchFamily="18" charset="0"/>
                <a:ea typeface="+mn-ea"/>
                <a:cs typeface="Arial" charset="0"/>
              </a:rPr>
              <a:t>A </a:t>
            </a:r>
            <a:r>
              <a:rPr lang="en-US" sz="1200" b="1" i="0" u="none" strike="noStrike" kern="1200" baseline="0" dirty="0">
                <a:solidFill>
                  <a:schemeClr val="tx1"/>
                </a:solidFill>
                <a:latin typeface="Times New Roman" pitchFamily="18" charset="0"/>
                <a:ea typeface="+mn-ea"/>
                <a:cs typeface="Arial" charset="0"/>
              </a:rPr>
              <a:t>repository </a:t>
            </a:r>
            <a:r>
              <a:rPr lang="en-US" sz="1200" b="0" i="0" u="none" strike="noStrike" kern="1200" baseline="0" dirty="0">
                <a:solidFill>
                  <a:schemeClr val="tx1"/>
                </a:solidFill>
                <a:latin typeface="Times New Roman" pitchFamily="18" charset="0"/>
                <a:ea typeface="+mn-ea"/>
                <a:cs typeface="Arial" charset="0"/>
              </a:rPr>
              <a:t>is a centralized knowledge base for all data definitions, data relationships, screen and report formats, and other system components. In other words, the metadata resides in the repository.</a:t>
            </a:r>
          </a:p>
          <a:p>
            <a:endParaRPr lang="en-US" altLang="en-US" sz="1200" b="0" i="0" u="none" strike="noStrike" kern="1200" baseline="0" dirty="0">
              <a:solidFill>
                <a:schemeClr val="tx1"/>
              </a:solidFill>
              <a:latin typeface="Times New Roman" pitchFamily="18" charset="0"/>
              <a:ea typeface="+mn-ea"/>
              <a:cs typeface="Arial" charset="0"/>
            </a:endParaRPr>
          </a:p>
          <a:p>
            <a:r>
              <a:rPr lang="en-US" sz="1200" b="1" i="0" u="none" strike="noStrike" kern="1200" baseline="0" dirty="0">
                <a:solidFill>
                  <a:schemeClr val="tx1"/>
                </a:solidFill>
                <a:latin typeface="Times New Roman" pitchFamily="18" charset="0"/>
                <a:ea typeface="+mn-ea"/>
                <a:cs typeface="Arial" charset="0"/>
              </a:rPr>
              <a:t>DBMS</a:t>
            </a:r>
            <a:r>
              <a:rPr lang="en-US" sz="1200" b="0" i="0" u="none" strike="noStrike" kern="1200" baseline="0" dirty="0">
                <a:solidFill>
                  <a:schemeClr val="tx1"/>
                </a:solidFill>
                <a:latin typeface="Times New Roman" pitchFamily="18" charset="0"/>
                <a:ea typeface="+mn-ea"/>
                <a:cs typeface="Arial" charset="0"/>
              </a:rPr>
              <a:t> is a software system that is used to create, maintain, and provide controlled access to databases. A </a:t>
            </a:r>
            <a:r>
              <a:rPr lang="en-US" sz="1200" b="1" i="0" u="none" strike="noStrike" kern="1200" baseline="0" dirty="0">
                <a:solidFill>
                  <a:schemeClr val="tx1"/>
                </a:solidFill>
                <a:latin typeface="Times New Roman" pitchFamily="18" charset="0"/>
                <a:ea typeface="+mn-ea"/>
                <a:cs typeface="Arial" charset="0"/>
              </a:rPr>
              <a:t>database</a:t>
            </a:r>
            <a:r>
              <a:rPr lang="en-US" sz="1200" b="0" i="0" u="none" strike="noStrike" kern="1200" baseline="0" dirty="0">
                <a:solidFill>
                  <a:schemeClr val="tx1"/>
                </a:solidFill>
                <a:latin typeface="Times New Roman" pitchFamily="18" charset="0"/>
                <a:ea typeface="+mn-ea"/>
                <a:cs typeface="Arial" charset="0"/>
              </a:rPr>
              <a:t> is an organized collection of logically related data, usually designed to meet the information needs of multiple users in an organization. A database is not the same as a repository. The database contains data, whereas the repository contains metadata. In other words, the repository defines the structure of the data.</a:t>
            </a:r>
          </a:p>
          <a:p>
            <a:endParaRPr lang="en-US" altLang="en-US" sz="1200" b="0" i="0" u="none" strike="noStrike" kern="1200" baseline="0" dirty="0">
              <a:solidFill>
                <a:schemeClr val="tx1"/>
              </a:solidFill>
              <a:latin typeface="Times New Roman" pitchFamily="18" charset="0"/>
              <a:ea typeface="+mn-ea"/>
              <a:cs typeface="Arial" charset="0"/>
            </a:endParaRPr>
          </a:p>
          <a:p>
            <a:r>
              <a:rPr lang="en-US" altLang="en-US" sz="1200" b="1" i="0" u="none" strike="noStrike" kern="1200" baseline="0" dirty="0">
                <a:solidFill>
                  <a:schemeClr val="tx1"/>
                </a:solidFill>
                <a:latin typeface="Times New Roman" pitchFamily="18" charset="0"/>
                <a:ea typeface="+mn-ea"/>
                <a:cs typeface="Arial" charset="0"/>
              </a:rPr>
              <a:t>Application programs </a:t>
            </a:r>
            <a:r>
              <a:rPr lang="en-US" altLang="en-US" sz="1200" b="0" i="0" u="none" strike="noStrike" kern="1200" baseline="0" dirty="0">
                <a:solidFill>
                  <a:schemeClr val="tx1"/>
                </a:solidFill>
                <a:latin typeface="Times New Roman" pitchFamily="18" charset="0"/>
                <a:ea typeface="+mn-ea"/>
                <a:cs typeface="Arial" charset="0"/>
              </a:rPr>
              <a:t>interact with the database to provide functionality of use for the company. Relating this to figure 1-2, the application programs fulfill the order processing, invoicing, and payroll functions. </a:t>
            </a:r>
          </a:p>
          <a:p>
            <a:endParaRPr lang="en-US" altLang="en-US" sz="1200" b="0" i="0" u="none" strike="noStrike" kern="1200" baseline="0" dirty="0">
              <a:solidFill>
                <a:schemeClr val="tx1"/>
              </a:solidFill>
              <a:latin typeface="Times New Roman" pitchFamily="18" charset="0"/>
              <a:ea typeface="+mn-ea"/>
              <a:cs typeface="Arial" charset="0"/>
            </a:endParaRPr>
          </a:p>
          <a:p>
            <a:r>
              <a:rPr lang="en-US" sz="1200" b="0" i="0" u="none" strike="noStrike" kern="1200" baseline="0" dirty="0">
                <a:solidFill>
                  <a:schemeClr val="tx1"/>
                </a:solidFill>
                <a:latin typeface="Times New Roman" pitchFamily="18" charset="0"/>
                <a:ea typeface="+mn-ea"/>
                <a:cs typeface="Arial" charset="0"/>
              </a:rPr>
              <a:t>The </a:t>
            </a:r>
            <a:r>
              <a:rPr lang="en-US" sz="1200" b="1" i="0" u="none" strike="noStrike" kern="1200" baseline="0" dirty="0">
                <a:solidFill>
                  <a:schemeClr val="tx1"/>
                </a:solidFill>
                <a:latin typeface="Times New Roman" pitchFamily="18" charset="0"/>
                <a:ea typeface="+mn-ea"/>
                <a:cs typeface="Arial" charset="0"/>
              </a:rPr>
              <a:t>user interface </a:t>
            </a:r>
            <a:r>
              <a:rPr lang="en-US" sz="1200" b="0" i="0" u="none" strike="noStrike" kern="1200" baseline="0" dirty="0">
                <a:solidFill>
                  <a:schemeClr val="tx1"/>
                </a:solidFill>
                <a:latin typeface="Times New Roman" pitchFamily="18" charset="0"/>
                <a:ea typeface="+mn-ea"/>
                <a:cs typeface="Arial" charset="0"/>
              </a:rPr>
              <a:t>includes languages, menus, and other facilities by which users interact with various system components. Most application programs will involve user interfaces, because they will be directly used by people (users). However, not all applications involve user interfaces; some are run as batch programs in the background. For example, a program that prints paychecks may not include a user interface.</a:t>
            </a:r>
          </a:p>
          <a:p>
            <a:endParaRPr lang="en-US" altLang="en-US" sz="1200" b="0" i="0" u="none" strike="noStrike" kern="1200" baseline="0" dirty="0">
              <a:solidFill>
                <a:schemeClr val="tx1"/>
              </a:solidFill>
              <a:latin typeface="Times New Roman" pitchFamily="18" charset="0"/>
              <a:ea typeface="+mn-ea"/>
              <a:cs typeface="Arial" charset="0"/>
            </a:endParaRPr>
          </a:p>
          <a:p>
            <a:r>
              <a:rPr lang="en-US" altLang="en-US" sz="1200" b="0" i="0" u="none" strike="noStrike" kern="1200" baseline="0" dirty="0">
                <a:solidFill>
                  <a:schemeClr val="tx1"/>
                </a:solidFill>
                <a:latin typeface="Times New Roman" pitchFamily="18" charset="0"/>
                <a:ea typeface="+mn-ea"/>
                <a:cs typeface="Arial" charset="0"/>
              </a:rPr>
              <a:t>Different types of users include </a:t>
            </a:r>
            <a:r>
              <a:rPr lang="en-US" altLang="en-US" sz="1200" b="1" i="0" u="none" strike="noStrike" kern="1200" baseline="0" dirty="0">
                <a:solidFill>
                  <a:schemeClr val="tx1"/>
                </a:solidFill>
                <a:latin typeface="Times New Roman" pitchFamily="18" charset="0"/>
                <a:ea typeface="+mn-ea"/>
                <a:cs typeface="Arial" charset="0"/>
              </a:rPr>
              <a:t>d</a:t>
            </a:r>
            <a:r>
              <a:rPr lang="en-US" sz="1200" b="1" i="0" u="none" strike="noStrike" kern="1200" baseline="0" dirty="0">
                <a:solidFill>
                  <a:schemeClr val="tx1"/>
                </a:solidFill>
                <a:latin typeface="Times New Roman" pitchFamily="18" charset="0"/>
                <a:ea typeface="+mn-ea"/>
                <a:cs typeface="Arial" charset="0"/>
              </a:rPr>
              <a:t>ata and database administrators</a:t>
            </a:r>
            <a:r>
              <a:rPr lang="en-US" sz="1200" b="0" i="0" u="none" strike="noStrike" kern="1200" baseline="0" dirty="0">
                <a:solidFill>
                  <a:schemeClr val="tx1"/>
                </a:solidFill>
                <a:latin typeface="Times New Roman" pitchFamily="18" charset="0"/>
                <a:ea typeface="+mn-ea"/>
                <a:cs typeface="Arial" charset="0"/>
              </a:rPr>
              <a:t>, </a:t>
            </a:r>
            <a:r>
              <a:rPr lang="en-US" sz="1200" b="1" i="0" u="none" strike="noStrike" kern="1200" baseline="0" dirty="0">
                <a:solidFill>
                  <a:schemeClr val="tx1"/>
                </a:solidFill>
                <a:latin typeface="Times New Roman" pitchFamily="18" charset="0"/>
                <a:ea typeface="+mn-ea"/>
                <a:cs typeface="Arial" charset="0"/>
              </a:rPr>
              <a:t>system developers</a:t>
            </a:r>
            <a:r>
              <a:rPr lang="en-US" sz="1200" b="0" i="0" u="none" strike="noStrike" kern="1200" baseline="0" dirty="0">
                <a:solidFill>
                  <a:schemeClr val="tx1"/>
                </a:solidFill>
                <a:latin typeface="Times New Roman" pitchFamily="18" charset="0"/>
                <a:ea typeface="+mn-ea"/>
                <a:cs typeface="Arial" charset="0"/>
              </a:rPr>
              <a:t>, and </a:t>
            </a:r>
            <a:r>
              <a:rPr lang="en-US" sz="1200" b="1" i="0" u="none" strike="noStrike" kern="1200" baseline="0" dirty="0">
                <a:solidFill>
                  <a:schemeClr val="tx1"/>
                </a:solidFill>
                <a:latin typeface="Times New Roman" pitchFamily="18" charset="0"/>
                <a:ea typeface="+mn-ea"/>
                <a:cs typeface="Arial" charset="0"/>
              </a:rPr>
              <a:t>end users</a:t>
            </a:r>
            <a:r>
              <a:rPr lang="en-US" sz="1200" b="0" i="0" u="none" strike="noStrike" kern="1200" baseline="0" dirty="0">
                <a:solidFill>
                  <a:schemeClr val="tx1"/>
                </a:solidFill>
                <a:latin typeface="Times New Roman" pitchFamily="18" charset="0"/>
                <a:ea typeface="+mn-ea"/>
                <a:cs typeface="Arial" charset="0"/>
              </a:rPr>
              <a:t>.  The data administrators manage the data and database. The developers create the application programs. The end users are </a:t>
            </a:r>
            <a:r>
              <a:rPr lang="en-US" sz="1200" b="0" i="0" u="none" strike="noStrike" kern="1200" baseline="0" dirty="0" err="1">
                <a:solidFill>
                  <a:schemeClr val="tx1"/>
                </a:solidFill>
                <a:latin typeface="Times New Roman" pitchFamily="18" charset="0"/>
                <a:ea typeface="+mn-ea"/>
                <a:cs typeface="Arial" charset="0"/>
              </a:rPr>
              <a:t>peope</a:t>
            </a:r>
            <a:r>
              <a:rPr lang="en-US" sz="1200" b="0" i="0" u="none" strike="noStrike" kern="1200" baseline="0" dirty="0">
                <a:solidFill>
                  <a:schemeClr val="tx1"/>
                </a:solidFill>
                <a:latin typeface="Times New Roman" pitchFamily="18" charset="0"/>
                <a:ea typeface="+mn-ea"/>
                <a:cs typeface="Arial" charset="0"/>
              </a:rPr>
              <a:t> who use the systems for various business functions. These can include accountants, sales people, managers, etc. Database administrators and system developers are IT people, and their principal clientele involve end users.</a:t>
            </a:r>
            <a:endParaRPr lang="en-US" altLang="en-US" b="0" dirty="0"/>
          </a:p>
        </p:txBody>
      </p:sp>
    </p:spTree>
    <p:extLst>
      <p:ext uri="{BB962C8B-B14F-4D97-AF65-F5344CB8AC3E}">
        <p14:creationId xmlns:p14="http://schemas.microsoft.com/office/powerpoint/2010/main" val="6963221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xfrm>
            <a:off x="1150938" y="692150"/>
            <a:ext cx="4556125" cy="3416300"/>
          </a:xfrm>
          <a:ln/>
        </p:spPr>
      </p:sp>
      <p:sp>
        <p:nvSpPr>
          <p:cNvPr id="870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1592173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xfrm>
            <a:off x="1150938" y="692150"/>
            <a:ext cx="4556125" cy="3416300"/>
          </a:xfrm>
          <a:ln/>
        </p:spPr>
      </p:sp>
      <p:sp>
        <p:nvSpPr>
          <p:cNvPr id="8806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
        <p:nvSpPr>
          <p:cNvPr id="88068"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36E29E63-E243-4DFE-8042-70066CEB81E0}" type="slidenum">
              <a:rPr lang="en-US" altLang="en-US"/>
              <a:pPr eaLnBrk="1" hangingPunct="1"/>
              <a:t>26</a:t>
            </a:fld>
            <a:endParaRPr lang="en-US" altLang="en-US"/>
          </a:p>
        </p:txBody>
      </p:sp>
    </p:spTree>
    <p:extLst>
      <p:ext uri="{BB962C8B-B14F-4D97-AF65-F5344CB8AC3E}">
        <p14:creationId xmlns:p14="http://schemas.microsoft.com/office/powerpoint/2010/main" val="36800271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a:t>How do we determine the type of data that is required and who within</a:t>
            </a:r>
            <a:r>
              <a:rPr lang="en-US" baseline="0" dirty="0"/>
              <a:t> the organization needs what data? Often this is done using matrixes. One type of matrix matches business functions with the data entity types they need; this is called a </a:t>
            </a:r>
            <a:r>
              <a:rPr lang="en-US" b="1" baseline="0" dirty="0"/>
              <a:t>function-to-data-entity</a:t>
            </a:r>
            <a:r>
              <a:rPr lang="en-US" baseline="0" dirty="0"/>
              <a:t> matrix.</a:t>
            </a:r>
            <a:endParaRPr lang="en-US" dirty="0"/>
          </a:p>
        </p:txBody>
      </p:sp>
    </p:spTree>
    <p:extLst>
      <p:ext uri="{BB962C8B-B14F-4D97-AF65-F5344CB8AC3E}">
        <p14:creationId xmlns:p14="http://schemas.microsoft.com/office/powerpoint/2010/main" val="32548134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xfrm>
            <a:off x="1150938" y="692150"/>
            <a:ext cx="4556125" cy="3416300"/>
          </a:xfrm>
          <a:ln/>
        </p:spPr>
      </p:sp>
      <p:sp>
        <p:nvSpPr>
          <p:cNvPr id="890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The traditional SDLC came from the</a:t>
            </a:r>
            <a:r>
              <a:rPr lang="en-US" altLang="en-US" baseline="0" dirty="0"/>
              <a:t> days before advanced technologies made rapid application development possible. Prototyping and its variants (such as agile, scrum, and extreme programming) came about much later in the history of information technology. Many projects combine various elements from SDLC and prototyping. In the next set of slides we’ll look at the steps in each approach.</a:t>
            </a:r>
            <a:endParaRPr lang="en-US" altLang="en-US" dirty="0"/>
          </a:p>
        </p:txBody>
      </p:sp>
      <p:sp>
        <p:nvSpPr>
          <p:cNvPr id="89092"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8CB09DB9-7889-4B63-820A-004E1B087AE2}" type="slidenum">
              <a:rPr lang="en-US" altLang="en-US"/>
              <a:pPr eaLnBrk="1" hangingPunct="1"/>
              <a:t>28</a:t>
            </a:fld>
            <a:endParaRPr lang="en-US" altLang="en-US"/>
          </a:p>
        </p:txBody>
      </p:sp>
    </p:spTree>
    <p:extLst>
      <p:ext uri="{BB962C8B-B14F-4D97-AF65-F5344CB8AC3E}">
        <p14:creationId xmlns:p14="http://schemas.microsoft.com/office/powerpoint/2010/main" val="18152980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a:t>The SDLC is sometimes called a “waterfall” approach. The outputs from one phase flow down to the next. But as you can see it is also a cycle. At any stage in the process, it is possible and sometimes necessary to return to a prior stage.</a:t>
            </a:r>
          </a:p>
        </p:txBody>
      </p:sp>
    </p:spTree>
    <p:extLst>
      <p:ext uri="{BB962C8B-B14F-4D97-AF65-F5344CB8AC3E}">
        <p14:creationId xmlns:p14="http://schemas.microsoft.com/office/powerpoint/2010/main" val="21273707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a:t>Each of these slides show the general</a:t>
            </a:r>
            <a:r>
              <a:rPr lang="en-US" baseline="0" dirty="0"/>
              <a:t> purposes and deliverables from a phase in the top right corner. This applies to all types of system development, not just databases. In the lower left we see the database-specific activities. As we saw in previous slides, the first step involves enterprise modeling. In terms of early conceptual data modeling, we will be a high level, so we will likely be creating enterprise-level models, not project-level.</a:t>
            </a:r>
            <a:endParaRPr lang="en-US" dirty="0"/>
          </a:p>
        </p:txBody>
      </p:sp>
    </p:spTree>
    <p:extLst>
      <p:ext uri="{BB962C8B-B14F-4D97-AF65-F5344CB8AC3E}">
        <p14:creationId xmlns:p14="http://schemas.microsoft.com/office/powerpoint/2010/main" val="14542913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a:t>After planning comes a more in-depth study called analysis. The data models developed here are more detailed (project-level), including more</a:t>
            </a:r>
            <a:r>
              <a:rPr lang="en-US" baseline="0" dirty="0"/>
              <a:t> entities, attributes and relationships than the enterprise models.</a:t>
            </a:r>
          </a:p>
          <a:p>
            <a:endParaRPr lang="en-US" baseline="0" dirty="0"/>
          </a:p>
          <a:p>
            <a:r>
              <a:rPr lang="en-US" baseline="0" dirty="0"/>
              <a:t>Analysis includes detailed study, interviews, requirements elicitation, and document review, as well as studying the current system. The output from this involves a detailed set of specifications for what the desired system should do.</a:t>
            </a:r>
            <a:endParaRPr lang="en-US" dirty="0"/>
          </a:p>
        </p:txBody>
      </p:sp>
    </p:spTree>
    <p:extLst>
      <p:ext uri="{BB962C8B-B14F-4D97-AF65-F5344CB8AC3E}">
        <p14:creationId xmlns:p14="http://schemas.microsoft.com/office/powerpoint/2010/main" val="220425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xfrm>
            <a:off x="1150938" y="692150"/>
            <a:ext cx="4556125" cy="3416300"/>
          </a:xfrm>
          <a:ln/>
        </p:spPr>
      </p:sp>
      <p:sp>
        <p:nvSpPr>
          <p:cNvPr id="6758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Data by itself is not very useful. It is only after the data has been processed, summarized, and organized that it becomes</a:t>
            </a:r>
            <a:r>
              <a:rPr lang="en-US" altLang="en-US" baseline="0" dirty="0"/>
              <a:t> useful for decision makers and knowledge workers. Processed data becomes </a:t>
            </a:r>
            <a:r>
              <a:rPr lang="en-US" altLang="en-US" b="1" baseline="0" dirty="0"/>
              <a:t>information</a:t>
            </a:r>
            <a:r>
              <a:rPr lang="en-US" altLang="en-US" baseline="0" dirty="0"/>
              <a:t>, which is often made available to users in the form of reports or graphical displays.</a:t>
            </a:r>
          </a:p>
          <a:p>
            <a:pPr eaLnBrk="1" hangingPunct="1"/>
            <a:endParaRPr lang="en-US" altLang="en-US" baseline="0" dirty="0"/>
          </a:p>
          <a:p>
            <a:pPr eaLnBrk="1" hangingPunct="1"/>
            <a:r>
              <a:rPr lang="en-US" altLang="en-US" baseline="0" dirty="0"/>
              <a:t>Metadata really pertains to the underlying structure of the data. When you </a:t>
            </a:r>
            <a:r>
              <a:rPr lang="en-US" altLang="en-US" i="1" baseline="0" dirty="0"/>
              <a:t>design</a:t>
            </a:r>
            <a:r>
              <a:rPr lang="en-US" altLang="en-US" baseline="0" dirty="0"/>
              <a:t> a database, you are specifying its </a:t>
            </a:r>
            <a:r>
              <a:rPr lang="en-US" altLang="en-US" b="1" baseline="0" dirty="0"/>
              <a:t>metadata</a:t>
            </a:r>
            <a:r>
              <a:rPr lang="en-US" altLang="en-US" baseline="0" dirty="0"/>
              <a:t>. When you </a:t>
            </a:r>
            <a:r>
              <a:rPr lang="en-US" altLang="en-US" i="1" baseline="0" dirty="0"/>
              <a:t>populate</a:t>
            </a:r>
            <a:r>
              <a:rPr lang="en-US" altLang="en-US" baseline="0" dirty="0"/>
              <a:t> the database, you are putting </a:t>
            </a:r>
            <a:r>
              <a:rPr lang="en-US" altLang="en-US" b="1" baseline="0" dirty="0"/>
              <a:t>data</a:t>
            </a:r>
            <a:r>
              <a:rPr lang="en-US" altLang="en-US" baseline="0" dirty="0"/>
              <a:t> into it.</a:t>
            </a:r>
            <a:endParaRPr lang="en-US" altLang="en-US" dirty="0"/>
          </a:p>
        </p:txBody>
      </p:sp>
    </p:spTree>
    <p:extLst>
      <p:ext uri="{BB962C8B-B14F-4D97-AF65-F5344CB8AC3E}">
        <p14:creationId xmlns:p14="http://schemas.microsoft.com/office/powerpoint/2010/main" val="18709804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a:t>Whereas analysis involves identifying </a:t>
            </a:r>
            <a:r>
              <a:rPr lang="en-US" i="1" dirty="0"/>
              <a:t>what</a:t>
            </a:r>
            <a:r>
              <a:rPr lang="en-US" baseline="0" dirty="0"/>
              <a:t> the system should do, the logical design is concerned with specifying </a:t>
            </a:r>
            <a:r>
              <a:rPr lang="en-US" i="1" baseline="0" dirty="0"/>
              <a:t>how</a:t>
            </a:r>
            <a:r>
              <a:rPr lang="en-US" baseline="0" dirty="0"/>
              <a:t> the system is going to do it. From a database perspective, analysis involves drawing the various entity-relationship data models, whereas logical design involves defining the tables, screenshots, metadata, etc. of the finalized system.</a:t>
            </a:r>
            <a:endParaRPr lang="en-US" dirty="0"/>
          </a:p>
        </p:txBody>
      </p:sp>
    </p:spTree>
    <p:extLst>
      <p:ext uri="{BB962C8B-B14F-4D97-AF65-F5344CB8AC3E}">
        <p14:creationId xmlns:p14="http://schemas.microsoft.com/office/powerpoint/2010/main" val="20158360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a:t>After logical design</a:t>
            </a:r>
            <a:r>
              <a:rPr lang="en-US" baseline="0" dirty="0"/>
              <a:t> comes physical design. This can include the development or acquisition of application programs. From a database perspective, we have decided on the physical database platform (e.g. Oracle, SQL Server, </a:t>
            </a:r>
            <a:r>
              <a:rPr lang="en-US" baseline="0" dirty="0" err="1"/>
              <a:t>mySql</a:t>
            </a:r>
            <a:r>
              <a:rPr lang="en-US" baseline="0" dirty="0"/>
              <a:t>) and written much of the SQL for actually creating and manipulating our data structure.</a:t>
            </a:r>
            <a:endParaRPr lang="en-US" dirty="0"/>
          </a:p>
        </p:txBody>
      </p:sp>
    </p:spTree>
    <p:extLst>
      <p:ext uri="{BB962C8B-B14F-4D97-AF65-F5344CB8AC3E}">
        <p14:creationId xmlns:p14="http://schemas.microsoft.com/office/powerpoint/2010/main" val="34689134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a:t>Often “physical design” and “implementation” overlap. There’s still programming and</a:t>
            </a:r>
            <a:r>
              <a:rPr lang="en-US" baseline="0" dirty="0"/>
              <a:t> more SQL that takes place during implementation. But other activities include installing the finished product on the production environment (previously it was only in test), and also preparing users through documentation and training. At the end of implementation is when the system is actually “up and running”.</a:t>
            </a:r>
            <a:endParaRPr lang="en-US" dirty="0"/>
          </a:p>
        </p:txBody>
      </p:sp>
    </p:spTree>
    <p:extLst>
      <p:ext uri="{BB962C8B-B14F-4D97-AF65-F5344CB8AC3E}">
        <p14:creationId xmlns:p14="http://schemas.microsoft.com/office/powerpoint/2010/main" val="34198182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a:t>After</a:t>
            </a:r>
            <a:r>
              <a:rPr lang="en-US" baseline="0" dirty="0"/>
              <a:t> implementation comes maintenance. This is typically by far the longest phase, because maintenance lasts throughout the life time of the operational system. During this time there will be needs for enhancements, bug fixes, and problem-solving of various sorts. Sometimes you can think of enhancements as little mini-SDLCs that produce the needed improvements to the system.</a:t>
            </a:r>
            <a:endParaRPr lang="en-US" dirty="0"/>
          </a:p>
        </p:txBody>
      </p:sp>
    </p:spTree>
    <p:extLst>
      <p:ext uri="{BB962C8B-B14F-4D97-AF65-F5344CB8AC3E}">
        <p14:creationId xmlns:p14="http://schemas.microsoft.com/office/powerpoint/2010/main" val="40450119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xfrm>
            <a:off x="1150938" y="692150"/>
            <a:ext cx="4556125" cy="3416300"/>
          </a:xfrm>
          <a:ln/>
        </p:spPr>
      </p:sp>
      <p:sp>
        <p:nvSpPr>
          <p:cNvPr id="901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Prototyping takes a different approach to system development. It is less formal and more ad hoc, involving iterations of coding and using and</a:t>
            </a:r>
            <a:r>
              <a:rPr lang="en-US" altLang="en-US" baseline="0" dirty="0"/>
              <a:t> evolving. The concept of prototyping has evolved into several rapid application development variations, as we’ll discuss later.</a:t>
            </a:r>
          </a:p>
          <a:p>
            <a:pPr eaLnBrk="1" hangingPunct="1"/>
            <a:endParaRPr lang="en-US" altLang="en-US" baseline="0" dirty="0"/>
          </a:p>
          <a:p>
            <a:pPr eaLnBrk="1" hangingPunct="1"/>
            <a:r>
              <a:rPr lang="en-US" altLang="en-US" baseline="0" dirty="0"/>
              <a:t>Unlike the traditional SDLC, there is less of an emphasis on up-front planning and analysis and more of an experimentation flavor to the development process.</a:t>
            </a:r>
            <a:endParaRPr lang="en-US" altLang="en-US" dirty="0"/>
          </a:p>
        </p:txBody>
      </p:sp>
      <p:sp>
        <p:nvSpPr>
          <p:cNvPr id="90116"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60F03B3E-B6DC-40B7-B1FF-9E75AAB010FA}" type="slidenum">
              <a:rPr lang="en-US" altLang="en-US"/>
              <a:pPr eaLnBrk="1" hangingPunct="1"/>
              <a:t>36</a:t>
            </a:fld>
            <a:endParaRPr lang="en-US" altLang="en-US"/>
          </a:p>
        </p:txBody>
      </p:sp>
    </p:spTree>
    <p:extLst>
      <p:ext uri="{BB962C8B-B14F-4D97-AF65-F5344CB8AC3E}">
        <p14:creationId xmlns:p14="http://schemas.microsoft.com/office/powerpoint/2010/main" val="365809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xfrm>
            <a:off x="1150938" y="692150"/>
            <a:ext cx="4556125" cy="3416300"/>
          </a:xfrm>
          <a:ln/>
        </p:spPr>
      </p:sp>
      <p:sp>
        <p:nvSpPr>
          <p:cNvPr id="9113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First, you identify the problem. This is sort</a:t>
            </a:r>
            <a:r>
              <a:rPr lang="en-US" altLang="en-US" baseline="0" dirty="0"/>
              <a:t> of a condensed blend of the planning an analysis phases of the SDLC. Out of this comes initial requirements.</a:t>
            </a:r>
          </a:p>
          <a:p>
            <a:pPr eaLnBrk="1" hangingPunct="1"/>
            <a:r>
              <a:rPr lang="en-US" altLang="en-US" baseline="0" dirty="0"/>
              <a:t>The database activity for this phase is to come up with ER models. But these are much less formalized an complete than in a typical SDLC. They serve more as “sketches” of the system, with the understanding that these sketches </a:t>
            </a:r>
            <a:r>
              <a:rPr lang="en-US" altLang="en-US" baseline="0" dirty="0" err="1"/>
              <a:t>wiil</a:t>
            </a:r>
            <a:r>
              <a:rPr lang="en-US" altLang="en-US" baseline="0" dirty="0"/>
              <a:t> evolve over time.</a:t>
            </a:r>
            <a:endParaRPr lang="en-US" altLang="en-US" dirty="0"/>
          </a:p>
        </p:txBody>
      </p:sp>
      <p:sp>
        <p:nvSpPr>
          <p:cNvPr id="91140"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76584DE5-4F95-4CC8-80A7-9440295001BB}" type="slidenum">
              <a:rPr lang="en-US" altLang="en-US"/>
              <a:pPr eaLnBrk="1" hangingPunct="1"/>
              <a:t>37</a:t>
            </a:fld>
            <a:endParaRPr lang="en-US" altLang="en-US"/>
          </a:p>
        </p:txBody>
      </p:sp>
    </p:spTree>
    <p:extLst>
      <p:ext uri="{BB962C8B-B14F-4D97-AF65-F5344CB8AC3E}">
        <p14:creationId xmlns:p14="http://schemas.microsoft.com/office/powerpoint/2010/main" val="11022501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xfrm>
            <a:off x="1150938" y="692150"/>
            <a:ext cx="4556125" cy="3416300"/>
          </a:xfrm>
          <a:ln/>
        </p:spPr>
      </p:sp>
      <p:sp>
        <p:nvSpPr>
          <p:cNvPr id="921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Based on the ER models and system</a:t>
            </a:r>
            <a:r>
              <a:rPr lang="en-US" altLang="en-US" baseline="0" dirty="0"/>
              <a:t> requirements develop the initial prototype. Her you dive right into coding and development. This is like logical design, physical design, and implementation rolled into one.</a:t>
            </a:r>
            <a:endParaRPr lang="en-US" altLang="en-US" dirty="0"/>
          </a:p>
        </p:txBody>
      </p:sp>
      <p:sp>
        <p:nvSpPr>
          <p:cNvPr id="92164"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6A43F330-3243-4C58-BEDF-A5538405182D}" type="slidenum">
              <a:rPr lang="en-US" altLang="en-US"/>
              <a:pPr eaLnBrk="1" hangingPunct="1"/>
              <a:t>38</a:t>
            </a:fld>
            <a:endParaRPr lang="en-US" altLang="en-US"/>
          </a:p>
        </p:txBody>
      </p:sp>
    </p:spTree>
    <p:extLst>
      <p:ext uri="{BB962C8B-B14F-4D97-AF65-F5344CB8AC3E}">
        <p14:creationId xmlns:p14="http://schemas.microsoft.com/office/powerpoint/2010/main" val="6079024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xfrm>
            <a:off x="1150938" y="692150"/>
            <a:ext cx="4556125" cy="3416300"/>
          </a:xfrm>
          <a:ln/>
        </p:spPr>
      </p:sp>
      <p:sp>
        <p:nvSpPr>
          <p:cNvPr id="9318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This is followed by a series of iterations where you use the prototype, then modify it, then use it, then modify it.</a:t>
            </a:r>
            <a:r>
              <a:rPr lang="en-US" altLang="en-US" baseline="0" dirty="0"/>
              <a:t> Hopefully, by the end of the process, you can use the system.</a:t>
            </a:r>
          </a:p>
          <a:p>
            <a:pPr eaLnBrk="1" hangingPunct="1"/>
            <a:endParaRPr lang="en-US" altLang="en-US" baseline="0" dirty="0"/>
          </a:p>
          <a:p>
            <a:pPr eaLnBrk="1" hangingPunct="1"/>
            <a:r>
              <a:rPr lang="en-US" altLang="en-US" baseline="0" dirty="0"/>
              <a:t>But even if the system can’t be used do to scalability of efficiency reasons, it provides a starting point for developing the operational system.</a:t>
            </a:r>
            <a:endParaRPr lang="en-US" altLang="en-US" dirty="0"/>
          </a:p>
        </p:txBody>
      </p:sp>
      <p:sp>
        <p:nvSpPr>
          <p:cNvPr id="93188"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FFEFC84F-1ADA-4794-A203-C919DD21D8C2}" type="slidenum">
              <a:rPr lang="en-US" altLang="en-US"/>
              <a:pPr eaLnBrk="1" hangingPunct="1"/>
              <a:t>39</a:t>
            </a:fld>
            <a:endParaRPr lang="en-US" altLang="en-US"/>
          </a:p>
        </p:txBody>
      </p:sp>
    </p:spTree>
    <p:extLst>
      <p:ext uri="{BB962C8B-B14F-4D97-AF65-F5344CB8AC3E}">
        <p14:creationId xmlns:p14="http://schemas.microsoft.com/office/powerpoint/2010/main" val="22595484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xfrm>
            <a:off x="1150938" y="692150"/>
            <a:ext cx="4556125" cy="3416300"/>
          </a:xfrm>
          <a:ln/>
        </p:spPr>
      </p:sp>
      <p:sp>
        <p:nvSpPr>
          <p:cNvPr id="9421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Database maintenance will occur throughout the operational</a:t>
            </a:r>
            <a:r>
              <a:rPr lang="en-US" altLang="en-US" baseline="0" dirty="0"/>
              <a:t> lifetime of the system, just like in the SDLC methodology.</a:t>
            </a:r>
            <a:endParaRPr lang="en-US" altLang="en-US" dirty="0"/>
          </a:p>
        </p:txBody>
      </p:sp>
      <p:sp>
        <p:nvSpPr>
          <p:cNvPr id="94212"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3AB812AC-8538-4FF1-B1A9-AA938387427A}" type="slidenum">
              <a:rPr lang="en-US" altLang="en-US"/>
              <a:pPr eaLnBrk="1" hangingPunct="1"/>
              <a:t>40</a:t>
            </a:fld>
            <a:endParaRPr lang="en-US" altLang="en-US"/>
          </a:p>
        </p:txBody>
      </p:sp>
    </p:spTree>
    <p:extLst>
      <p:ext uri="{BB962C8B-B14F-4D97-AF65-F5344CB8AC3E}">
        <p14:creationId xmlns:p14="http://schemas.microsoft.com/office/powerpoint/2010/main" val="34177170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a:t>Prototyping led to many RAD</a:t>
            </a:r>
            <a:r>
              <a:rPr lang="en-US" baseline="0" dirty="0"/>
              <a:t> approaches. The “Agile Manifesto” was a statement that espoused a radical free-flowing and flexible approach to systems development. Here is a list of some of the methodologies.</a:t>
            </a:r>
          </a:p>
          <a:p>
            <a:endParaRPr lang="en-US" baseline="0" dirty="0"/>
          </a:p>
          <a:p>
            <a:endParaRPr lang="en-US" dirty="0"/>
          </a:p>
        </p:txBody>
      </p:sp>
    </p:spTree>
    <p:extLst>
      <p:ext uri="{BB962C8B-B14F-4D97-AF65-F5344CB8AC3E}">
        <p14:creationId xmlns:p14="http://schemas.microsoft.com/office/powerpoint/2010/main" val="2113258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xfrm>
            <a:off x="1150938" y="692150"/>
            <a:ext cx="4556125" cy="3416300"/>
          </a:xfrm>
          <a:ln/>
        </p:spPr>
      </p:sp>
      <p:sp>
        <p:nvSpPr>
          <p:cNvPr id="6861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Here we see a report that indicates several types of data entities. We have</a:t>
            </a:r>
            <a:r>
              <a:rPr lang="en-US" altLang="en-US" baseline="0" dirty="0"/>
              <a:t> courses and sections of these courses, and we also have the students that are enrolled in a section. Thus, we have gone from just raw data to some type of useful information by organizing the data.</a:t>
            </a:r>
          </a:p>
          <a:p>
            <a:pPr eaLnBrk="1" hangingPunct="1"/>
            <a:endParaRPr lang="en-US" altLang="en-US" baseline="0" dirty="0"/>
          </a:p>
          <a:p>
            <a:pPr eaLnBrk="1" hangingPunct="1"/>
            <a:r>
              <a:rPr lang="en-US" altLang="en-US" baseline="0" dirty="0"/>
              <a:t>The concept of an </a:t>
            </a:r>
            <a:r>
              <a:rPr lang="en-US" altLang="en-US" b="1" baseline="0" dirty="0"/>
              <a:t>entity</a:t>
            </a:r>
            <a:r>
              <a:rPr lang="en-US" altLang="en-US" baseline="0" dirty="0"/>
              <a:t> is something we will discuss in detail later on.</a:t>
            </a:r>
            <a:endParaRPr lang="en-US" altLang="en-US" dirty="0"/>
          </a:p>
        </p:txBody>
      </p:sp>
    </p:spTree>
    <p:extLst>
      <p:ext uri="{BB962C8B-B14F-4D97-AF65-F5344CB8AC3E}">
        <p14:creationId xmlns:p14="http://schemas.microsoft.com/office/powerpoint/2010/main" val="6346724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xfrm>
            <a:off x="1150938" y="692150"/>
            <a:ext cx="4556125" cy="3416300"/>
          </a:xfrm>
          <a:ln/>
        </p:spPr>
      </p:sp>
      <p:sp>
        <p:nvSpPr>
          <p:cNvPr id="952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The term “schema” here refers to the view you have of the system</a:t>
            </a:r>
            <a:r>
              <a:rPr lang="en-US" altLang="en-US" baseline="0" dirty="0"/>
              <a:t> being developed. Users of a system have one view, based on the reports, forms, and interactions they have with the system. Designers have s view of the entities, attributes, and relationships involved in the world being modeled (the conceptual schema), as well as a view of tables, fields, primary and foreign keys, together with an understanding of what makes a database well structured and efficient (the internal schema).</a:t>
            </a:r>
            <a:endParaRPr lang="en-US" altLang="en-US" dirty="0"/>
          </a:p>
        </p:txBody>
      </p:sp>
      <p:sp>
        <p:nvSpPr>
          <p:cNvPr id="95236"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4B75769F-0B91-4EEB-82FC-2CBF561CE2CB}" type="slidenum">
              <a:rPr lang="en-US" altLang="en-US"/>
              <a:pPr eaLnBrk="1" hangingPunct="1"/>
              <a:t>42</a:t>
            </a:fld>
            <a:endParaRPr lang="en-US" altLang="en-US"/>
          </a:p>
        </p:txBody>
      </p:sp>
    </p:spTree>
    <p:extLst>
      <p:ext uri="{BB962C8B-B14F-4D97-AF65-F5344CB8AC3E}">
        <p14:creationId xmlns:p14="http://schemas.microsoft.com/office/powerpoint/2010/main" val="9797605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xfrm>
            <a:off x="1150938" y="692150"/>
            <a:ext cx="4556125" cy="3416300"/>
          </a:xfrm>
          <a:ln/>
        </p:spPr>
      </p:sp>
      <p:sp>
        <p:nvSpPr>
          <p:cNvPr id="962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If you are a database designer, you</a:t>
            </a:r>
            <a:r>
              <a:rPr lang="en-US" altLang="en-US" baseline="0" dirty="0"/>
              <a:t> will be extensively involved in the conceptual schema logical and physical pieces of the internal schema.  You will be particularly involved in the physical schema if you are a database administrator (DBA). If you are a user, these schemas don’t matter much to you; rather you will be involved in the external schema.</a:t>
            </a:r>
            <a:endParaRPr lang="en-US" altLang="en-US" dirty="0"/>
          </a:p>
        </p:txBody>
      </p:sp>
      <p:sp>
        <p:nvSpPr>
          <p:cNvPr id="96260"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52FD9B61-086E-4884-9D0F-0EFCF4D31212}" type="slidenum">
              <a:rPr lang="en-US" altLang="en-US"/>
              <a:pPr eaLnBrk="1" hangingPunct="1"/>
              <a:t>43</a:t>
            </a:fld>
            <a:endParaRPr lang="en-US" altLang="en-US"/>
          </a:p>
        </p:txBody>
      </p:sp>
    </p:spTree>
    <p:extLst>
      <p:ext uri="{BB962C8B-B14F-4D97-AF65-F5344CB8AC3E}">
        <p14:creationId xmlns:p14="http://schemas.microsoft.com/office/powerpoint/2010/main" val="26792645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xfrm>
            <a:off x="1150938" y="692150"/>
            <a:ext cx="4556125" cy="3416300"/>
          </a:xfrm>
          <a:ln/>
        </p:spPr>
      </p:sp>
      <p:sp>
        <p:nvSpPr>
          <p:cNvPr id="9728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Project management is an important</a:t>
            </a:r>
            <a:r>
              <a:rPr lang="en-US" altLang="en-US" baseline="0" dirty="0"/>
              <a:t> skill in any information systems project, and managing the database design and implementation tasks is part of project management.</a:t>
            </a:r>
          </a:p>
          <a:p>
            <a:pPr eaLnBrk="1" hangingPunct="1"/>
            <a:endParaRPr lang="en-US" altLang="en-US" baseline="0" dirty="0"/>
          </a:p>
          <a:p>
            <a:pPr eaLnBrk="1" hangingPunct="1"/>
            <a:r>
              <a:rPr lang="en-US" altLang="en-US" baseline="0" dirty="0"/>
              <a:t>Projects often are organized into tasks and subtasks, each of which is scheduled for an expected time period, and assigned to various people involved in the project. It is up to the project manager to monitor the progress and cost of the project.</a:t>
            </a:r>
            <a:endParaRPr lang="en-US" altLang="en-US" dirty="0"/>
          </a:p>
        </p:txBody>
      </p:sp>
      <p:sp>
        <p:nvSpPr>
          <p:cNvPr id="97284"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4A9D3CF9-82B8-4955-812C-F6EA4BF32A64}" type="slidenum">
              <a:rPr lang="en-US" altLang="en-US"/>
              <a:pPr eaLnBrk="1" hangingPunct="1"/>
              <a:t>44</a:t>
            </a:fld>
            <a:endParaRPr lang="en-US" altLang="en-US"/>
          </a:p>
        </p:txBody>
      </p:sp>
    </p:spTree>
    <p:extLst>
      <p:ext uri="{BB962C8B-B14F-4D97-AF65-F5344CB8AC3E}">
        <p14:creationId xmlns:p14="http://schemas.microsoft.com/office/powerpoint/2010/main" val="18721591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xfrm>
            <a:off x="1150938" y="692150"/>
            <a:ext cx="4556125" cy="3416300"/>
          </a:xfrm>
          <a:ln/>
        </p:spPr>
      </p:sp>
      <p:sp>
        <p:nvSpPr>
          <p:cNvPr id="983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There are many different people,</a:t>
            </a:r>
            <a:r>
              <a:rPr lang="en-US" altLang="en-US" baseline="0" dirty="0"/>
              <a:t> each with different perspectives, skills, and needs, involved in a systems development project.</a:t>
            </a:r>
            <a:endParaRPr lang="en-US" altLang="en-US" dirty="0"/>
          </a:p>
        </p:txBody>
      </p:sp>
      <p:sp>
        <p:nvSpPr>
          <p:cNvPr id="98308"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2314FEEB-FFE5-4410-BF38-A8ECD0649C25}" type="slidenum">
              <a:rPr lang="en-US" altLang="en-US"/>
              <a:pPr eaLnBrk="1" hangingPunct="1"/>
              <a:t>45</a:t>
            </a:fld>
            <a:endParaRPr lang="en-US" altLang="en-US"/>
          </a:p>
        </p:txBody>
      </p:sp>
    </p:spTree>
    <p:extLst>
      <p:ext uri="{BB962C8B-B14F-4D97-AF65-F5344CB8AC3E}">
        <p14:creationId xmlns:p14="http://schemas.microsoft.com/office/powerpoint/2010/main" val="86234708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xfrm>
            <a:off x="1150938" y="692150"/>
            <a:ext cx="4556125" cy="3416300"/>
          </a:xfrm>
          <a:ln/>
        </p:spPr>
      </p:sp>
      <p:sp>
        <p:nvSpPr>
          <p:cNvPr id="9933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Over the years since the advent of computer</a:t>
            </a:r>
            <a:r>
              <a:rPr lang="en-US" altLang="en-US" baseline="0" dirty="0"/>
              <a:t> data processing systems in business, there have been many approaches to database technology. We already discussed flat files and their problems. Early attempts to solve these problems led to hierarchical and network databases. Legacy systems, those initially created in the 1950s and 1960s sometimes still use these earlier technologies.</a:t>
            </a:r>
          </a:p>
          <a:p>
            <a:pPr eaLnBrk="1" hangingPunct="1"/>
            <a:endParaRPr lang="en-US" altLang="en-US" baseline="0" dirty="0"/>
          </a:p>
          <a:p>
            <a:pPr eaLnBrk="1" hangingPunct="1"/>
            <a:r>
              <a:rPr lang="en-US" altLang="en-US" baseline="0" dirty="0"/>
              <a:t>The relational database is the most common form, especially for business applications. However, others also exist, including object-oriented and object-relational. Data warehousing is commonly used for managerial decision making.</a:t>
            </a:r>
          </a:p>
        </p:txBody>
      </p:sp>
    </p:spTree>
    <p:extLst>
      <p:ext uri="{BB962C8B-B14F-4D97-AF65-F5344CB8AC3E}">
        <p14:creationId xmlns:p14="http://schemas.microsoft.com/office/powerpoint/2010/main" val="218900362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a:t>Here are some of the motivations that</a:t>
            </a:r>
            <a:r>
              <a:rPr lang="en-US" baseline="0" dirty="0"/>
              <a:t> led to the evolution of database systems.</a:t>
            </a:r>
            <a:endParaRPr lang="en-US" dirty="0"/>
          </a:p>
        </p:txBody>
      </p:sp>
    </p:spTree>
    <p:extLst>
      <p:ext uri="{BB962C8B-B14F-4D97-AF65-F5344CB8AC3E}">
        <p14:creationId xmlns:p14="http://schemas.microsoft.com/office/powerpoint/2010/main" val="52289947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xfrm>
            <a:off x="1150938" y="692150"/>
            <a:ext cx="4556125" cy="3416300"/>
          </a:xfrm>
          <a:ln/>
        </p:spPr>
      </p:sp>
      <p:sp>
        <p:nvSpPr>
          <p:cNvPr id="10035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The</a:t>
            </a:r>
            <a:r>
              <a:rPr lang="en-US" altLang="en-US" baseline="0" dirty="0"/>
              <a:t> hierarchical and network database models was the first attempt to structure data according to relationships between entities. But they fell short because they were very inflexible. For example, many-to-many relationships are impossible in hierarchical databases, and although they are possible in network models they are difficult to modify in these structures.</a:t>
            </a:r>
            <a:endParaRPr lang="en-US" altLang="en-US" dirty="0"/>
          </a:p>
        </p:txBody>
      </p:sp>
    </p:spTree>
    <p:extLst>
      <p:ext uri="{BB962C8B-B14F-4D97-AF65-F5344CB8AC3E}">
        <p14:creationId xmlns:p14="http://schemas.microsoft.com/office/powerpoint/2010/main" val="1880322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xfrm>
            <a:off x="1150938" y="692150"/>
            <a:ext cx="4556125" cy="3416300"/>
          </a:xfrm>
          <a:ln/>
        </p:spPr>
      </p:sp>
      <p:sp>
        <p:nvSpPr>
          <p:cNvPr id="10137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The relational model is</a:t>
            </a:r>
            <a:r>
              <a:rPr lang="en-US" altLang="en-US" baseline="0" dirty="0"/>
              <a:t> the most ubiquitous, and represents relationships as primary-to-foreign key associations in different “relations”. Here we see some confusing terminology. There is the concept of “relationship”, which was shown as lines between boxes in figure 1-3. And there is another concept of “relation”, which is really like a database table. We’ll see this distinction later in the semester.</a:t>
            </a:r>
          </a:p>
          <a:p>
            <a:pPr eaLnBrk="1" hangingPunct="1"/>
            <a:endParaRPr lang="en-US" altLang="en-US" baseline="0" dirty="0"/>
          </a:p>
          <a:p>
            <a:pPr eaLnBrk="1" hangingPunct="1"/>
            <a:r>
              <a:rPr lang="en-US" altLang="en-US" baseline="0" dirty="0"/>
              <a:t>Object-oriented databases are interesting in that they allow for a sort of inheritance between classes and subclasses. Also, unlike relations (tables) in relational databases, objects in object-oriented databases are capable of behaviors (program code) in the form of “methods”. If you take a course in Java or another object-oriented language, you will become familiar with these ideas.</a:t>
            </a:r>
            <a:endParaRPr lang="en-US" altLang="en-US" dirty="0"/>
          </a:p>
        </p:txBody>
      </p:sp>
    </p:spTree>
    <p:extLst>
      <p:ext uri="{BB962C8B-B14F-4D97-AF65-F5344CB8AC3E}">
        <p14:creationId xmlns:p14="http://schemas.microsoft.com/office/powerpoint/2010/main" val="147920355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xfrm>
            <a:off x="1150938" y="692150"/>
            <a:ext cx="4556125" cy="3416300"/>
          </a:xfrm>
          <a:ln/>
        </p:spPr>
      </p:sp>
      <p:sp>
        <p:nvSpPr>
          <p:cNvPr id="10240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Multidimensional models are typically based on data warehouses, and are used for decision support purposes. The term Online</a:t>
            </a:r>
            <a:r>
              <a:rPr lang="en-US" altLang="en-US" baseline="0" dirty="0"/>
              <a:t> Analytical Processing (OLAP) refers to the types of systems that use multidimensional data.</a:t>
            </a:r>
            <a:endParaRPr lang="en-US" altLang="en-US" dirty="0"/>
          </a:p>
        </p:txBody>
      </p:sp>
    </p:spTree>
    <p:extLst>
      <p:ext uri="{BB962C8B-B14F-4D97-AF65-F5344CB8AC3E}">
        <p14:creationId xmlns:p14="http://schemas.microsoft.com/office/powerpoint/2010/main" val="68542825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xfrm>
            <a:off x="1150938" y="692150"/>
            <a:ext cx="4556125" cy="3416300"/>
          </a:xfrm>
          <a:ln/>
        </p:spPr>
      </p:sp>
      <p:sp>
        <p:nvSpPr>
          <p:cNvPr id="10342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Here are some size ranges of typical database applications. Personal databases are often done in Microsoft Access. Multitier client/server and ERP systems are typical for the normal operational activities of most companies. Data warehouses tend to be large because they collect and maintain</a:t>
            </a:r>
            <a:r>
              <a:rPr lang="en-US" altLang="en-US" baseline="0" dirty="0"/>
              <a:t> historical data over time.</a:t>
            </a:r>
            <a:endParaRPr lang="en-US" altLang="en-US" dirty="0"/>
          </a:p>
        </p:txBody>
      </p:sp>
    </p:spTree>
    <p:extLst>
      <p:ext uri="{BB962C8B-B14F-4D97-AF65-F5344CB8AC3E}">
        <p14:creationId xmlns:p14="http://schemas.microsoft.com/office/powerpoint/2010/main" val="1535696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xfrm>
            <a:off x="1150938" y="692150"/>
            <a:ext cx="4556125" cy="3416300"/>
          </a:xfrm>
          <a:ln/>
        </p:spPr>
      </p:sp>
      <p:sp>
        <p:nvSpPr>
          <p:cNvPr id="696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Here we see summaries</a:t>
            </a:r>
            <a:r>
              <a:rPr lang="en-US" altLang="en-US" baseline="0" dirty="0"/>
              <a:t> of the data. Rather than individual data units, the data has been processed into aggregates and categories. Sums and averages are typical forms of aggregated data, and this is another way of turning raw data into useful and actionable information.</a:t>
            </a:r>
            <a:endParaRPr lang="en-US" altLang="en-US" dirty="0"/>
          </a:p>
        </p:txBody>
      </p:sp>
    </p:spTree>
    <p:extLst>
      <p:ext uri="{BB962C8B-B14F-4D97-AF65-F5344CB8AC3E}">
        <p14:creationId xmlns:p14="http://schemas.microsoft.com/office/powerpoint/2010/main" val="307063857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xfrm>
            <a:off x="1150938" y="692150"/>
            <a:ext cx="4556125" cy="3416300"/>
          </a:xfrm>
          <a:ln/>
        </p:spPr>
      </p:sp>
      <p:sp>
        <p:nvSpPr>
          <p:cNvPr id="10547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When we get to chapter 8, we will see how databases are used in applications. Most web applications</a:t>
            </a:r>
            <a:r>
              <a:rPr lang="en-US" altLang="en-US" baseline="0" dirty="0"/>
              <a:t> follow the 3-tier approach. Databases are typically at an enterprise tier, application program code is at an application/Web tier, and user interfaces for different users are at the client tier.</a:t>
            </a:r>
            <a:endParaRPr lang="en-US" altLang="en-US" dirty="0"/>
          </a:p>
        </p:txBody>
      </p:sp>
    </p:spTree>
    <p:extLst>
      <p:ext uri="{BB962C8B-B14F-4D97-AF65-F5344CB8AC3E}">
        <p14:creationId xmlns:p14="http://schemas.microsoft.com/office/powerpoint/2010/main" val="203881643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xfrm>
            <a:off x="1150938" y="692150"/>
            <a:ext cx="4556125" cy="3416300"/>
          </a:xfrm>
          <a:ln/>
        </p:spPr>
      </p:sp>
      <p:sp>
        <p:nvSpPr>
          <p:cNvPr id="10649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Data</a:t>
            </a:r>
            <a:r>
              <a:rPr lang="en-US" altLang="en-US" baseline="0" dirty="0"/>
              <a:t> warehouse:</a:t>
            </a:r>
          </a:p>
          <a:p>
            <a:r>
              <a:rPr lang="en-US" altLang="en-US" baseline="0" dirty="0"/>
              <a:t>+ </a:t>
            </a:r>
            <a:r>
              <a:rPr lang="en-US" sz="1200" b="1" i="0" kern="1200" dirty="0" err="1">
                <a:solidFill>
                  <a:schemeClr val="tx1"/>
                </a:solidFill>
                <a:effectLst/>
                <a:latin typeface="Times New Roman" pitchFamily="18" charset="0"/>
                <a:ea typeface="+mn-ea"/>
                <a:cs typeface="Arial" charset="0"/>
              </a:rPr>
              <a:t>Truy</a:t>
            </a:r>
            <a:r>
              <a:rPr lang="en-US" sz="1200" b="1" i="0" kern="1200" dirty="0">
                <a:solidFill>
                  <a:schemeClr val="tx1"/>
                </a:solidFill>
                <a:effectLst/>
                <a:latin typeface="Times New Roman" pitchFamily="18" charset="0"/>
                <a:ea typeface="+mn-ea"/>
                <a:cs typeface="Arial" charset="0"/>
              </a:rPr>
              <a:t> </a:t>
            </a:r>
            <a:r>
              <a:rPr lang="en-US" sz="1200" b="1" i="0" kern="1200" dirty="0" err="1">
                <a:solidFill>
                  <a:schemeClr val="tx1"/>
                </a:solidFill>
                <a:effectLst/>
                <a:latin typeface="Times New Roman" pitchFamily="18" charset="0"/>
                <a:ea typeface="+mn-ea"/>
                <a:cs typeface="Arial" charset="0"/>
              </a:rPr>
              <a:t>cập</a:t>
            </a:r>
            <a:r>
              <a:rPr lang="en-US" sz="1200" b="1" i="0" kern="1200" dirty="0">
                <a:solidFill>
                  <a:schemeClr val="tx1"/>
                </a:solidFill>
                <a:effectLst/>
                <a:latin typeface="Times New Roman" pitchFamily="18" charset="0"/>
                <a:ea typeface="+mn-ea"/>
                <a:cs typeface="Arial" charset="0"/>
              </a:rPr>
              <a:t> </a:t>
            </a:r>
            <a:r>
              <a:rPr lang="en-US" sz="1200" b="1" i="0" kern="1200" dirty="0" err="1">
                <a:solidFill>
                  <a:schemeClr val="tx1"/>
                </a:solidFill>
                <a:effectLst/>
                <a:latin typeface="Times New Roman" pitchFamily="18" charset="0"/>
                <a:ea typeface="+mn-ea"/>
                <a:cs typeface="Arial" charset="0"/>
              </a:rPr>
              <a:t>dễ</a:t>
            </a:r>
            <a:r>
              <a:rPr lang="en-US" sz="1200" b="1" i="0" kern="1200" dirty="0">
                <a:solidFill>
                  <a:schemeClr val="tx1"/>
                </a:solidFill>
                <a:effectLst/>
                <a:latin typeface="Times New Roman" pitchFamily="18" charset="0"/>
                <a:ea typeface="+mn-ea"/>
                <a:cs typeface="Arial" charset="0"/>
              </a:rPr>
              <a:t> </a:t>
            </a:r>
            <a:r>
              <a:rPr lang="en-US" sz="1200" b="1" i="0" kern="1200" dirty="0" err="1">
                <a:solidFill>
                  <a:schemeClr val="tx1"/>
                </a:solidFill>
                <a:effectLst/>
                <a:latin typeface="Times New Roman" pitchFamily="18" charset="0"/>
                <a:ea typeface="+mn-ea"/>
                <a:cs typeface="Arial" charset="0"/>
              </a:rPr>
              <a:t>dàng</a:t>
            </a:r>
            <a:r>
              <a:rPr lang="en-US" sz="1200" b="1" i="0" kern="1200" dirty="0">
                <a:solidFill>
                  <a:schemeClr val="tx1"/>
                </a:solidFill>
                <a:effectLst/>
                <a:latin typeface="Times New Roman" pitchFamily="18" charset="0"/>
                <a:ea typeface="+mn-ea"/>
                <a:cs typeface="Arial" charset="0"/>
              </a:rPr>
              <a:t>:</a:t>
            </a:r>
            <a:br>
              <a:rPr lang="en-US" dirty="0"/>
            </a:br>
            <a:r>
              <a:rPr lang="en-US" dirty="0"/>
              <a:t>+ </a:t>
            </a:r>
            <a:r>
              <a:rPr lang="en-US" sz="1200" b="1" i="0" kern="1200" dirty="0" err="1">
                <a:solidFill>
                  <a:schemeClr val="tx1"/>
                </a:solidFill>
                <a:effectLst/>
                <a:latin typeface="Times New Roman" pitchFamily="18" charset="0"/>
                <a:ea typeface="+mn-ea"/>
                <a:cs typeface="Arial" charset="0"/>
              </a:rPr>
              <a:t>Thông</a:t>
            </a:r>
            <a:r>
              <a:rPr lang="en-US" sz="1200" b="1" i="0" kern="1200" dirty="0">
                <a:solidFill>
                  <a:schemeClr val="tx1"/>
                </a:solidFill>
                <a:effectLst/>
                <a:latin typeface="Times New Roman" pitchFamily="18" charset="0"/>
                <a:ea typeface="+mn-ea"/>
                <a:cs typeface="Arial" charset="0"/>
              </a:rPr>
              <a:t> tin </a:t>
            </a:r>
            <a:r>
              <a:rPr lang="en-US" sz="1200" b="1" i="0" kern="1200" dirty="0" err="1">
                <a:solidFill>
                  <a:schemeClr val="tx1"/>
                </a:solidFill>
                <a:effectLst/>
                <a:latin typeface="Times New Roman" pitchFamily="18" charset="0"/>
                <a:ea typeface="+mn-ea"/>
                <a:cs typeface="Arial" charset="0"/>
              </a:rPr>
              <a:t>nhất</a:t>
            </a:r>
            <a:r>
              <a:rPr lang="en-US" sz="1200" b="1" i="0" kern="1200" dirty="0">
                <a:solidFill>
                  <a:schemeClr val="tx1"/>
                </a:solidFill>
                <a:effectLst/>
                <a:latin typeface="Times New Roman" pitchFamily="18" charset="0"/>
                <a:ea typeface="+mn-ea"/>
                <a:cs typeface="Arial" charset="0"/>
              </a:rPr>
              <a:t> </a:t>
            </a:r>
            <a:r>
              <a:rPr lang="en-US" sz="1200" b="1" i="0" kern="1200" dirty="0" err="1">
                <a:solidFill>
                  <a:schemeClr val="tx1"/>
                </a:solidFill>
                <a:effectLst/>
                <a:latin typeface="Times New Roman" pitchFamily="18" charset="0"/>
                <a:ea typeface="+mn-ea"/>
                <a:cs typeface="Arial" charset="0"/>
              </a:rPr>
              <a:t>quán</a:t>
            </a:r>
            <a:r>
              <a:rPr lang="en-US" sz="1200" b="1" i="0" kern="1200" dirty="0">
                <a:solidFill>
                  <a:schemeClr val="tx1"/>
                </a:solidFill>
                <a:effectLst/>
                <a:latin typeface="Times New Roman" pitchFamily="18" charset="0"/>
                <a:ea typeface="+mn-ea"/>
                <a:cs typeface="Arial" charset="0"/>
              </a:rPr>
              <a:t>:</a:t>
            </a:r>
            <a:br>
              <a:rPr lang="en-US" sz="1200" b="0" i="0" kern="1200" dirty="0">
                <a:solidFill>
                  <a:schemeClr val="tx1"/>
                </a:solidFill>
                <a:effectLst/>
                <a:latin typeface="Times New Roman" pitchFamily="18" charset="0"/>
                <a:ea typeface="+mn-ea"/>
                <a:cs typeface="Arial" charset="0"/>
              </a:rPr>
            </a:br>
            <a:r>
              <a:rPr lang="en-US" sz="1200" b="0" i="0" kern="1200" dirty="0">
                <a:solidFill>
                  <a:schemeClr val="tx1"/>
                </a:solidFill>
                <a:effectLst/>
                <a:latin typeface="Times New Roman" pitchFamily="18" charset="0"/>
                <a:ea typeface="+mn-ea"/>
                <a:cs typeface="Arial" charset="0"/>
              </a:rPr>
              <a:t>+</a:t>
            </a:r>
            <a:r>
              <a:rPr lang="en-US" sz="1200" b="0" i="0" kern="1200" baseline="0" dirty="0">
                <a:solidFill>
                  <a:schemeClr val="tx1"/>
                </a:solidFill>
                <a:effectLst/>
                <a:latin typeface="Times New Roman" pitchFamily="18" charset="0"/>
                <a:ea typeface="+mn-ea"/>
                <a:cs typeface="Arial" charset="0"/>
              </a:rPr>
              <a:t> </a:t>
            </a:r>
            <a:r>
              <a:rPr lang="en-US" sz="1200" b="1" i="0" kern="1200" dirty="0" err="1">
                <a:solidFill>
                  <a:schemeClr val="tx1"/>
                </a:solidFill>
                <a:effectLst/>
                <a:latin typeface="Times New Roman" pitchFamily="18" charset="0"/>
                <a:ea typeface="+mn-ea"/>
                <a:cs typeface="Arial" charset="0"/>
              </a:rPr>
              <a:t>Thích</a:t>
            </a:r>
            <a:r>
              <a:rPr lang="en-US" sz="1200" b="1" i="0" kern="1200" dirty="0">
                <a:solidFill>
                  <a:schemeClr val="tx1"/>
                </a:solidFill>
                <a:effectLst/>
                <a:latin typeface="Times New Roman" pitchFamily="18" charset="0"/>
                <a:ea typeface="+mn-ea"/>
                <a:cs typeface="Arial" charset="0"/>
              </a:rPr>
              <a:t> </a:t>
            </a:r>
            <a:r>
              <a:rPr lang="en-US" sz="1200" b="1" i="0" kern="1200" dirty="0" err="1">
                <a:solidFill>
                  <a:schemeClr val="tx1"/>
                </a:solidFill>
                <a:effectLst/>
                <a:latin typeface="Times New Roman" pitchFamily="18" charset="0"/>
                <a:ea typeface="+mn-ea"/>
                <a:cs typeface="Arial" charset="0"/>
              </a:rPr>
              <a:t>nghi</a:t>
            </a:r>
            <a:r>
              <a:rPr lang="en-US" sz="1200" b="1" i="0" kern="1200" dirty="0">
                <a:solidFill>
                  <a:schemeClr val="tx1"/>
                </a:solidFill>
                <a:effectLst/>
                <a:latin typeface="Times New Roman" pitchFamily="18" charset="0"/>
                <a:ea typeface="+mn-ea"/>
                <a:cs typeface="Arial" charset="0"/>
              </a:rPr>
              <a:t> </a:t>
            </a:r>
            <a:r>
              <a:rPr lang="en-US" sz="1200" b="1" i="0" kern="1200" dirty="0" err="1">
                <a:solidFill>
                  <a:schemeClr val="tx1"/>
                </a:solidFill>
                <a:effectLst/>
                <a:latin typeface="Times New Roman" pitchFamily="18" charset="0"/>
                <a:ea typeface="+mn-ea"/>
                <a:cs typeface="Arial" charset="0"/>
              </a:rPr>
              <a:t>với</a:t>
            </a:r>
            <a:r>
              <a:rPr lang="en-US" sz="1200" b="1" i="0" kern="1200" dirty="0">
                <a:solidFill>
                  <a:schemeClr val="tx1"/>
                </a:solidFill>
                <a:effectLst/>
                <a:latin typeface="Times New Roman" pitchFamily="18" charset="0"/>
                <a:ea typeface="+mn-ea"/>
                <a:cs typeface="Arial" charset="0"/>
              </a:rPr>
              <a:t> </a:t>
            </a:r>
            <a:r>
              <a:rPr lang="en-US" sz="1200" b="1" i="0" kern="1200" dirty="0" err="1">
                <a:solidFill>
                  <a:schemeClr val="tx1"/>
                </a:solidFill>
                <a:effectLst/>
                <a:latin typeface="Times New Roman" pitchFamily="18" charset="0"/>
                <a:ea typeface="+mn-ea"/>
                <a:cs typeface="Arial" charset="0"/>
              </a:rPr>
              <a:t>thay</a:t>
            </a:r>
            <a:r>
              <a:rPr lang="en-US" sz="1200" b="1" i="0" kern="1200" dirty="0">
                <a:solidFill>
                  <a:schemeClr val="tx1"/>
                </a:solidFill>
                <a:effectLst/>
                <a:latin typeface="Times New Roman" pitchFamily="18" charset="0"/>
                <a:ea typeface="+mn-ea"/>
                <a:cs typeface="Arial" charset="0"/>
              </a:rPr>
              <a:t> </a:t>
            </a:r>
            <a:r>
              <a:rPr lang="en-US" sz="1200" b="1" i="0" kern="1200" dirty="0" err="1">
                <a:solidFill>
                  <a:schemeClr val="tx1"/>
                </a:solidFill>
                <a:effectLst/>
                <a:latin typeface="Times New Roman" pitchFamily="18" charset="0"/>
                <a:ea typeface="+mn-ea"/>
                <a:cs typeface="Arial" charset="0"/>
              </a:rPr>
              <a:t>đổi</a:t>
            </a:r>
            <a:r>
              <a:rPr lang="en-US" sz="1200" b="1" i="0" kern="1200" dirty="0">
                <a:solidFill>
                  <a:schemeClr val="tx1"/>
                </a:solidFill>
                <a:effectLst/>
                <a:latin typeface="Times New Roman" pitchFamily="18" charset="0"/>
                <a:ea typeface="+mn-ea"/>
                <a:cs typeface="Arial" charset="0"/>
              </a:rPr>
              <a:t>:</a:t>
            </a:r>
            <a:br>
              <a:rPr lang="en-US" dirty="0"/>
            </a:br>
            <a:r>
              <a:rPr lang="en-US" dirty="0"/>
              <a:t>+ </a:t>
            </a:r>
            <a:r>
              <a:rPr lang="en-US" sz="1200" b="1" i="0" kern="1200" dirty="0" err="1">
                <a:solidFill>
                  <a:schemeClr val="tx1"/>
                </a:solidFill>
                <a:effectLst/>
                <a:latin typeface="Times New Roman" pitchFamily="18" charset="0"/>
                <a:ea typeface="+mn-ea"/>
                <a:cs typeface="Arial" charset="0"/>
              </a:rPr>
              <a:t>Bảo</a:t>
            </a:r>
            <a:r>
              <a:rPr lang="en-US" sz="1200" b="1" i="0" kern="1200" dirty="0">
                <a:solidFill>
                  <a:schemeClr val="tx1"/>
                </a:solidFill>
                <a:effectLst/>
                <a:latin typeface="Times New Roman" pitchFamily="18" charset="0"/>
                <a:ea typeface="+mn-ea"/>
                <a:cs typeface="Arial" charset="0"/>
              </a:rPr>
              <a:t> </a:t>
            </a:r>
            <a:r>
              <a:rPr lang="en-US" sz="1200" b="1" i="0" kern="1200" dirty="0" err="1">
                <a:solidFill>
                  <a:schemeClr val="tx1"/>
                </a:solidFill>
                <a:effectLst/>
                <a:latin typeface="Times New Roman" pitchFamily="18" charset="0"/>
                <a:ea typeface="+mn-ea"/>
                <a:cs typeface="Arial" charset="0"/>
              </a:rPr>
              <a:t>mật</a:t>
            </a:r>
            <a:r>
              <a:rPr lang="en-US" sz="1200" b="1" i="0" kern="1200" dirty="0">
                <a:solidFill>
                  <a:schemeClr val="tx1"/>
                </a:solidFill>
                <a:effectLst/>
                <a:latin typeface="Times New Roman" pitchFamily="18" charset="0"/>
                <a:ea typeface="+mn-ea"/>
                <a:cs typeface="Arial" charset="0"/>
              </a:rPr>
              <a:t>:</a:t>
            </a:r>
            <a:br>
              <a:rPr lang="en-US" dirty="0"/>
            </a:br>
            <a:r>
              <a:rPr lang="en-US" dirty="0"/>
              <a:t>+ </a:t>
            </a:r>
            <a:r>
              <a:rPr lang="en-US" sz="1200" b="1" i="0" kern="1200" dirty="0" err="1">
                <a:solidFill>
                  <a:schemeClr val="tx1"/>
                </a:solidFill>
                <a:effectLst/>
                <a:latin typeface="Times New Roman" pitchFamily="18" charset="0"/>
                <a:ea typeface="+mn-ea"/>
                <a:cs typeface="Arial" charset="0"/>
              </a:rPr>
              <a:t>Hỗ</a:t>
            </a:r>
            <a:r>
              <a:rPr lang="en-US" sz="1200" b="1" i="0" kern="1200" dirty="0">
                <a:solidFill>
                  <a:schemeClr val="tx1"/>
                </a:solidFill>
                <a:effectLst/>
                <a:latin typeface="Times New Roman" pitchFamily="18" charset="0"/>
                <a:ea typeface="+mn-ea"/>
                <a:cs typeface="Arial" charset="0"/>
              </a:rPr>
              <a:t> </a:t>
            </a:r>
            <a:r>
              <a:rPr lang="en-US" sz="1200" b="1" i="0" kern="1200" dirty="0" err="1">
                <a:solidFill>
                  <a:schemeClr val="tx1"/>
                </a:solidFill>
                <a:effectLst/>
                <a:latin typeface="Times New Roman" pitchFamily="18" charset="0"/>
                <a:ea typeface="+mn-ea"/>
                <a:cs typeface="Arial" charset="0"/>
              </a:rPr>
              <a:t>trợ</a:t>
            </a:r>
            <a:r>
              <a:rPr lang="en-US" sz="1200" b="1" i="0" kern="1200" dirty="0">
                <a:solidFill>
                  <a:schemeClr val="tx1"/>
                </a:solidFill>
                <a:effectLst/>
                <a:latin typeface="Times New Roman" pitchFamily="18" charset="0"/>
                <a:ea typeface="+mn-ea"/>
                <a:cs typeface="Arial" charset="0"/>
              </a:rPr>
              <a:t> </a:t>
            </a:r>
            <a:r>
              <a:rPr lang="en-US" sz="1200" b="1" i="0" kern="1200" dirty="0" err="1">
                <a:solidFill>
                  <a:schemeClr val="tx1"/>
                </a:solidFill>
                <a:effectLst/>
                <a:latin typeface="Times New Roman" pitchFamily="18" charset="0"/>
                <a:ea typeface="+mn-ea"/>
                <a:cs typeface="Arial" charset="0"/>
              </a:rPr>
              <a:t>ra</a:t>
            </a:r>
            <a:r>
              <a:rPr lang="en-US" sz="1200" b="1" i="0" kern="1200" dirty="0">
                <a:solidFill>
                  <a:schemeClr val="tx1"/>
                </a:solidFill>
                <a:effectLst/>
                <a:latin typeface="Times New Roman" pitchFamily="18" charset="0"/>
                <a:ea typeface="+mn-ea"/>
                <a:cs typeface="Arial" charset="0"/>
              </a:rPr>
              <a:t> </a:t>
            </a:r>
            <a:r>
              <a:rPr lang="en-US" sz="1200" b="1" i="0" kern="1200" dirty="0" err="1">
                <a:solidFill>
                  <a:schemeClr val="tx1"/>
                </a:solidFill>
                <a:effectLst/>
                <a:latin typeface="Times New Roman" pitchFamily="18" charset="0"/>
                <a:ea typeface="+mn-ea"/>
                <a:cs typeface="Arial" charset="0"/>
              </a:rPr>
              <a:t>quyết</a:t>
            </a:r>
            <a:r>
              <a:rPr lang="en-US" sz="1200" b="1" i="0" kern="1200" dirty="0">
                <a:solidFill>
                  <a:schemeClr val="tx1"/>
                </a:solidFill>
                <a:effectLst/>
                <a:latin typeface="Times New Roman" pitchFamily="18" charset="0"/>
                <a:ea typeface="+mn-ea"/>
                <a:cs typeface="Arial" charset="0"/>
              </a:rPr>
              <a:t> </a:t>
            </a:r>
            <a:r>
              <a:rPr lang="en-US" sz="1200" b="1" i="0" kern="1200" dirty="0" err="1">
                <a:solidFill>
                  <a:schemeClr val="tx1"/>
                </a:solidFill>
                <a:effectLst/>
                <a:latin typeface="Times New Roman" pitchFamily="18" charset="0"/>
                <a:ea typeface="+mn-ea"/>
                <a:cs typeface="Arial" charset="0"/>
              </a:rPr>
              <a:t>định</a:t>
            </a:r>
            <a:r>
              <a:rPr lang="en-US" sz="1200" b="1" i="0" kern="1200" dirty="0">
                <a:solidFill>
                  <a:schemeClr val="tx1"/>
                </a:solidFill>
                <a:effectLst/>
                <a:latin typeface="Times New Roman" pitchFamily="18" charset="0"/>
                <a:ea typeface="+mn-ea"/>
                <a:cs typeface="Arial" charset="0"/>
              </a:rPr>
              <a:t>:</a:t>
            </a:r>
            <a:endParaRPr lang="en-US" sz="1200" b="0" i="0" kern="1200" dirty="0">
              <a:solidFill>
                <a:schemeClr val="tx1"/>
              </a:solidFill>
              <a:effectLst/>
              <a:latin typeface="Times New Roman" pitchFamily="18" charset="0"/>
              <a:ea typeface="+mn-ea"/>
              <a:cs typeface="Arial" charset="0"/>
            </a:endParaRPr>
          </a:p>
        </p:txBody>
      </p:sp>
    </p:spTree>
    <p:extLst>
      <p:ext uri="{BB962C8B-B14F-4D97-AF65-F5344CB8AC3E}">
        <p14:creationId xmlns:p14="http://schemas.microsoft.com/office/powerpoint/2010/main" val="308977575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a:t>Throughout the textbook, you will see many descriptions of Pine Valley Furniture. This figure shows a typical system</a:t>
            </a:r>
            <a:r>
              <a:rPr lang="en-US" baseline="0" dirty="0"/>
              <a:t> configuration. Note the 3-tier architecture, with a database server, an application server, and client workstations for customers and employees in different departments.</a:t>
            </a:r>
            <a:endParaRPr lang="en-US" dirty="0"/>
          </a:p>
        </p:txBody>
      </p:sp>
    </p:spTree>
    <p:extLst>
      <p:ext uri="{BB962C8B-B14F-4D97-AF65-F5344CB8AC3E}">
        <p14:creationId xmlns:p14="http://schemas.microsoft.com/office/powerpoint/2010/main" val="425577582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a:t>This data model</a:t>
            </a:r>
            <a:r>
              <a:rPr lang="en-US" baseline="0" dirty="0"/>
              <a:t> shows some of the main entities for PVF, as well as their attributes and relationships. Over time you will see many other diagrams and descriptions of PVF.</a:t>
            </a:r>
            <a:endParaRPr lang="en-US" dirty="0"/>
          </a:p>
        </p:txBody>
      </p:sp>
    </p:spTree>
    <p:extLst>
      <p:ext uri="{BB962C8B-B14F-4D97-AF65-F5344CB8AC3E}">
        <p14:creationId xmlns:p14="http://schemas.microsoft.com/office/powerpoint/2010/main" val="180626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xfrm>
            <a:off x="1150938" y="692150"/>
            <a:ext cx="4556125" cy="3416300"/>
          </a:xfrm>
          <a:ln/>
        </p:spPr>
      </p:sp>
      <p:sp>
        <p:nvSpPr>
          <p:cNvPr id="706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Metadata is not data per se. Instead it is a description of how data is to be stored and organized into a database. </a:t>
            </a:r>
          </a:p>
        </p:txBody>
      </p:sp>
    </p:spTree>
    <p:extLst>
      <p:ext uri="{BB962C8B-B14F-4D97-AF65-F5344CB8AC3E}">
        <p14:creationId xmlns:p14="http://schemas.microsoft.com/office/powerpoint/2010/main" val="1436973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a:t>If the invoicing system and the order</a:t>
            </a:r>
            <a:r>
              <a:rPr lang="en-US" baseline="0" dirty="0"/>
              <a:t> filing system each have their own copy of customer data, then this could lead to inconsistencies. What if one file changes the address or account valance of a customer, but the other one does not? In this case, we would have inconsistent data, which is not good for the organization. Data duplication is one of the biggest problems in data management, and databases are designed to eliminate or reduce duplication.</a:t>
            </a:r>
          </a:p>
          <a:p>
            <a:endParaRPr lang="en-US" baseline="0" dirty="0"/>
          </a:p>
          <a:p>
            <a:r>
              <a:rPr lang="en-US" baseline="0" dirty="0"/>
              <a:t>The Pine Valley Furniture (PVF) company will be an ongoing case in this textbook. You will become very familiar with PVF over time.</a:t>
            </a:r>
            <a:endParaRPr lang="en-US" dirty="0"/>
          </a:p>
        </p:txBody>
      </p:sp>
    </p:spTree>
    <p:extLst>
      <p:ext uri="{BB962C8B-B14F-4D97-AF65-F5344CB8AC3E}">
        <p14:creationId xmlns:p14="http://schemas.microsoft.com/office/powerpoint/2010/main" val="1854041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xfrm>
            <a:off x="1150938" y="692150"/>
            <a:ext cx="4556125" cy="3416300"/>
          </a:xfrm>
          <a:ln/>
        </p:spPr>
      </p:sp>
      <p:sp>
        <p:nvSpPr>
          <p:cNvPr id="7168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Prior to the advent of databases, data was stored</a:t>
            </a:r>
            <a:r>
              <a:rPr lang="en-US" altLang="en-US" baseline="0" dirty="0"/>
              <a:t> in individual files, each being used by a separate program. This was the traditional file processing approach to data storage. </a:t>
            </a:r>
            <a:r>
              <a:rPr lang="en-US" sz="1200" b="0" i="0" u="none" strike="noStrike" kern="1200" baseline="0" dirty="0">
                <a:solidFill>
                  <a:schemeClr val="tx1"/>
                </a:solidFill>
                <a:latin typeface="Times New Roman" pitchFamily="18" charset="0"/>
                <a:ea typeface="+mn-ea"/>
                <a:cs typeface="Arial" charset="0"/>
              </a:rPr>
              <a:t>As business applications became more complex, it became evident that traditional file processing systems had a number of shortcomings and limitations. Database systems were developed to overcome these shortcomings. However, there is still a lot of data that is stored in traditional file systems. Legacy systems still abound with traditional files. Even Excel spreadsheets, which are relatively modern, would be considered to fall within the same category as file systems. Many companies store their important data in myriad spreadsheets, and as their businesses become more complex they run up against the limitations of these storage methods.</a:t>
            </a:r>
            <a:endParaRPr lang="en-US" altLang="en-US" dirty="0"/>
          </a:p>
        </p:txBody>
      </p:sp>
    </p:spTree>
    <p:extLst>
      <p:ext uri="{BB962C8B-B14F-4D97-AF65-F5344CB8AC3E}">
        <p14:creationId xmlns:p14="http://schemas.microsoft.com/office/powerpoint/2010/main" val="13002622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xfrm>
            <a:off x="1150938" y="692150"/>
            <a:ext cx="4556125" cy="3416300"/>
          </a:xfrm>
          <a:ln/>
        </p:spPr>
      </p:sp>
      <p:sp>
        <p:nvSpPr>
          <p:cNvPr id="727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2293719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traight Connector 3"/>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A191F656-CF80-4D1F-88C3-1DB64F061EBF}" type="datetime1">
              <a:rPr lang="en-US" smtClean="0"/>
              <a:t>7/27/20</a:t>
            </a:fld>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14"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a:solidFill>
                  <a:srgbClr val="000000"/>
                </a:solidFill>
                <a:effectLst>
                  <a:outerShdw blurRad="38100" dist="38100" dir="2700000" algn="tl">
                    <a:srgbClr val="FFFFFF"/>
                  </a:outerShdw>
                </a:effectLst>
                <a:latin typeface="Times New Roman" pitchFamily="18" charset="0"/>
              </a:rPr>
              <a:t>Copyright © 2016 Pearson Education, Inc. </a:t>
            </a:r>
          </a:p>
        </p:txBody>
      </p:sp>
    </p:spTree>
    <p:extLst>
      <p:ext uri="{BB962C8B-B14F-4D97-AF65-F5344CB8AC3E}">
        <p14:creationId xmlns:p14="http://schemas.microsoft.com/office/powerpoint/2010/main" val="165655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a:t>Click to edit Master title style</a:t>
            </a:r>
          </a:p>
        </p:txBody>
      </p:sp>
      <p:sp>
        <p:nvSpPr>
          <p:cNvPr id="27" name="Content Placeholder 26"/>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24"/>
          <p:cNvSpPr>
            <a:spLocks noGrp="1"/>
          </p:cNvSpPr>
          <p:nvPr>
            <p:ph type="dt" sz="half" idx="10"/>
          </p:nvPr>
        </p:nvSpPr>
        <p:spPr/>
        <p:txBody>
          <a:bodyPr/>
          <a:lstStyle>
            <a:lvl1pPr>
              <a:defRPr/>
            </a:lvl1pPr>
          </a:lstStyle>
          <a:p>
            <a:pPr>
              <a:defRPr/>
            </a:pPr>
            <a:fld id="{58DD3937-7F94-49D0-88D5-E4B67C71175C}" type="datetime1">
              <a:rPr lang="en-US" smtClean="0"/>
              <a:t>7/27/20</a:t>
            </a:fld>
            <a:endParaRPr lang="en-US" dirty="0"/>
          </a:p>
        </p:txBody>
      </p:sp>
      <p:sp>
        <p:nvSpPr>
          <p:cNvPr id="5" name="Footer Placeholder 18"/>
          <p:cNvSpPr>
            <a:spLocks noGrp="1"/>
          </p:cNvSpPr>
          <p:nvPr>
            <p:ph type="ftr" sz="quarter" idx="11"/>
          </p:nvPr>
        </p:nvSpPr>
        <p:spPr>
          <a:xfrm>
            <a:off x="3581400" y="76200"/>
            <a:ext cx="2895600" cy="288925"/>
          </a:xfrm>
        </p:spPr>
        <p:txBody>
          <a:bodyPr/>
          <a:lstStyle>
            <a:lvl1pPr>
              <a:defRPr dirty="0"/>
            </a:lvl1pPr>
          </a:lstStyle>
          <a:p>
            <a:pPr>
              <a:defRPr/>
            </a:pPr>
            <a:endParaRPr lang="en-US"/>
          </a:p>
        </p:txBody>
      </p:sp>
    </p:spTree>
    <p:extLst>
      <p:ext uri="{BB962C8B-B14F-4D97-AF65-F5344CB8AC3E}">
        <p14:creationId xmlns:p14="http://schemas.microsoft.com/office/powerpoint/2010/main" val="221738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a:t>Click to edit Master title style</a:t>
            </a:r>
          </a:p>
        </p:txBody>
      </p:sp>
      <p:sp>
        <p:nvSpPr>
          <p:cNvPr id="3" name="Date Placeholder 10"/>
          <p:cNvSpPr>
            <a:spLocks noGrp="1"/>
          </p:cNvSpPr>
          <p:nvPr>
            <p:ph type="dt" sz="half" idx="10"/>
          </p:nvPr>
        </p:nvSpPr>
        <p:spPr/>
        <p:txBody>
          <a:bodyPr/>
          <a:lstStyle>
            <a:lvl1pPr>
              <a:defRPr/>
            </a:lvl1pPr>
          </a:lstStyle>
          <a:p>
            <a:pPr>
              <a:defRPr/>
            </a:pPr>
            <a:fld id="{6622F787-A280-4A6E-A328-54314ACEE0AE}" type="datetime1">
              <a:rPr lang="en-US" smtClean="0"/>
              <a:t>7/27/20</a:t>
            </a:fld>
            <a:endParaRPr lang="en-US" dirty="0"/>
          </a:p>
        </p:txBody>
      </p:sp>
      <p:sp>
        <p:nvSpPr>
          <p:cNvPr id="4" name="Footer Placeholder 27"/>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068596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pPr>
              <a:defRPr/>
            </a:pPr>
            <a:fld id="{04F2C2F9-C35C-4B27-B145-72504110E4EE}" type="datetime1">
              <a:rPr lang="en-US" smtClean="0"/>
              <a:t>7/27/20</a:t>
            </a:fld>
            <a:endParaRPr lang="en-US" dirty="0"/>
          </a:p>
        </p:txBody>
      </p:sp>
      <p:sp>
        <p:nvSpPr>
          <p:cNvPr id="3" name="Footer Placeholder 23"/>
          <p:cNvSpPr>
            <a:spLocks noGrp="1"/>
          </p:cNvSpPr>
          <p:nvPr>
            <p:ph type="ftr" sz="quarter" idx="11"/>
          </p:nvPr>
        </p:nvSpPr>
        <p:spPr/>
        <p:txBody>
          <a:bodyPr/>
          <a:lstStyle>
            <a:lvl1pPr>
              <a:defRPr dirty="0"/>
            </a:lvl1pPr>
          </a:lstStyle>
          <a:p>
            <a:pPr>
              <a:defRPr/>
            </a:pPr>
            <a:endParaRPr lang="en-US"/>
          </a:p>
        </p:txBody>
      </p:sp>
      <p:sp>
        <p:nvSpPr>
          <p:cNvPr id="10"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1</a:t>
            </a:r>
          </a:p>
        </p:txBody>
      </p:sp>
      <p:sp>
        <p:nvSpPr>
          <p:cNvPr id="11"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a:solidFill>
                  <a:srgbClr val="000000"/>
                </a:solidFill>
                <a:effectLst>
                  <a:outerShdw blurRad="38100" dist="38100" dir="2700000" algn="tl">
                    <a:srgbClr val="FFFFFF"/>
                  </a:outerShdw>
                </a:effectLst>
                <a:latin typeface="Times New Roman" pitchFamily="18" charset="0"/>
              </a:rPr>
              <a:t>Copyright © 2016 Pearson Education, Inc. </a:t>
            </a:r>
          </a:p>
        </p:txBody>
      </p:sp>
      <p:sp>
        <p:nvSpPr>
          <p:cNvPr id="12" name="TextBox 11"/>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1-</a:t>
            </a:r>
            <a:fld id="{6FB4FC82-C793-4410-817F-D8BC0BBDC2E9}" type="slidenum">
              <a:rPr lang="en-US" sz="1600" smtClean="0"/>
              <a:pPr lvl="0"/>
              <a:t>‹#›</a:t>
            </a:fld>
            <a:endParaRPr lang="en-US" sz="1600" dirty="0"/>
          </a:p>
        </p:txBody>
      </p:sp>
    </p:spTree>
    <p:extLst>
      <p:ext uri="{BB962C8B-B14F-4D97-AF65-F5344CB8AC3E}">
        <p14:creationId xmlns:p14="http://schemas.microsoft.com/office/powerpoint/2010/main" val="34768591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6"/>
          <a:srcRect/>
          <a:stretch>
            <a:fillRect/>
          </a:stretch>
        </a:blipFill>
        <a:effectLst/>
      </p:bgPr>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029" name="Text Placeholder 7"/>
          <p:cNvSpPr>
            <a:spLocks noGrp="1"/>
          </p:cNvSpPr>
          <p:nvPr>
            <p:ph type="body" idx="1"/>
          </p:nvPr>
        </p:nvSpPr>
        <p:spPr bwMode="auto">
          <a:xfrm>
            <a:off x="304800" y="1554163"/>
            <a:ext cx="8686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cs typeface="Arial" charset="0"/>
              </a:defRPr>
            </a:lvl1pPr>
          </a:lstStyle>
          <a:p>
            <a:pPr>
              <a:defRPr/>
            </a:pPr>
            <a:fld id="{B3801B0A-2E6A-4C7E-BC5D-3AFC3F9A3D91}" type="datetime1">
              <a:rPr lang="en-US" smtClean="0"/>
              <a:t>7/27/20</a:t>
            </a:fld>
            <a:endParaRPr lang="en-US" dirty="0"/>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dirty="0">
                <a:solidFill>
                  <a:schemeClr val="accent1">
                    <a:shade val="75000"/>
                  </a:schemeClr>
                </a:solidFill>
                <a:cs typeface="Arial" charset="0"/>
              </a:defRPr>
            </a:lvl1pPr>
          </a:lstStyle>
          <a:p>
            <a:pPr>
              <a:defRPr/>
            </a:pPr>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lang="en-US" dirty="0"/>
              <a:t>Click to edit Master title style</a:t>
            </a:r>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3"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1</a:t>
            </a:r>
          </a:p>
        </p:txBody>
      </p:sp>
      <p:sp>
        <p:nvSpPr>
          <p:cNvPr id="14"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a:solidFill>
                  <a:srgbClr val="000000"/>
                </a:solidFill>
                <a:effectLst>
                  <a:outerShdw blurRad="38100" dist="38100" dir="2700000" algn="tl">
                    <a:srgbClr val="FFFFFF"/>
                  </a:outerShdw>
                </a:effectLst>
                <a:latin typeface="Times New Roman" pitchFamily="18" charset="0"/>
              </a:rPr>
              <a:t>Copyright © 2016 Pearson Education, Inc. </a:t>
            </a:r>
          </a:p>
        </p:txBody>
      </p:sp>
      <p:sp>
        <p:nvSpPr>
          <p:cNvPr id="3" name="TextBox 2"/>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1-</a:t>
            </a:r>
            <a:fld id="{6FB4FC82-C793-4410-817F-D8BC0BBDC2E9}" type="slidenum">
              <a:rPr lang="en-US" sz="1600" smtClean="0"/>
              <a:pPr lvl="0"/>
              <a:t>‹#›</a:t>
            </a:fld>
            <a:endParaRPr lang="en-US" sz="1600" dirty="0"/>
          </a:p>
        </p:txBody>
      </p:sp>
    </p:spTree>
  </p:cSld>
  <p:clrMap bg1="lt1" tx1="dk1" bg2="lt2" tx2="dk2" accent1="accent1" accent2="accent2" accent3="accent3" accent4="accent4" accent5="accent5" accent6="accent6" hlink="hlink" folHlink="folHlink"/>
  <p:sldLayoutIdLst>
    <p:sldLayoutId id="2147483932" r:id="rId1"/>
    <p:sldLayoutId id="2147483933" r:id="rId2"/>
    <p:sldLayoutId id="2147483930" r:id="rId3"/>
    <p:sldLayoutId id="2147483936" r:id="rId4"/>
  </p:sldLayoutIdLst>
  <p:hf sldNum="0" hdr="0" ftr="0" dt="0"/>
  <p:txStyles>
    <p:titleStyle>
      <a:lvl1pPr algn="l" rtl="0" eaLnBrk="0" fontAlgn="base" hangingPunct="0">
        <a:spcBef>
          <a:spcPct val="0"/>
        </a:spcBef>
        <a:spcAft>
          <a:spcPct val="0"/>
        </a:spcAft>
        <a:defRPr lang="en-US" sz="3200" kern="1200" cap="all" dirty="0">
          <a:solidFill>
            <a:srgbClr val="000000"/>
          </a:solidFill>
          <a:effectLst>
            <a:outerShdw blurRad="38100" dist="38100" dir="2700000" algn="tl">
              <a:srgbClr val="FFFFFF"/>
            </a:outerShdw>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itchFamily="34" charset="0"/>
        </a:defRPr>
      </a:lvl2pPr>
      <a:lvl3pPr algn="l" rtl="0" eaLnBrk="0" fontAlgn="base" hangingPunct="0">
        <a:spcBef>
          <a:spcPct val="0"/>
        </a:spcBef>
        <a:spcAft>
          <a:spcPct val="0"/>
        </a:spcAft>
        <a:defRPr sz="3600">
          <a:solidFill>
            <a:schemeClr val="tx2"/>
          </a:solidFill>
          <a:latin typeface="Franklin Gothic Medium" pitchFamily="34" charset="0"/>
        </a:defRPr>
      </a:lvl3pPr>
      <a:lvl4pPr algn="l" rtl="0" eaLnBrk="0" fontAlgn="base" hangingPunct="0">
        <a:spcBef>
          <a:spcPct val="0"/>
        </a:spcBef>
        <a:spcAft>
          <a:spcPct val="0"/>
        </a:spcAft>
        <a:defRPr sz="3600">
          <a:solidFill>
            <a:schemeClr val="tx2"/>
          </a:solidFill>
          <a:latin typeface="Franklin Gothic Medium" pitchFamily="34" charset="0"/>
        </a:defRPr>
      </a:lvl4pPr>
      <a:lvl5pPr algn="l" rtl="0" eaLnBrk="0" fontAlgn="base" hangingPunct="0">
        <a:spcBef>
          <a:spcPct val="0"/>
        </a:spcBef>
        <a:spcAft>
          <a:spcPct val="0"/>
        </a:spcAft>
        <a:defRPr sz="3600">
          <a:solidFill>
            <a:schemeClr val="tx2"/>
          </a:solidFill>
          <a:latin typeface="Franklin Gothic Medium" pitchFamily="34" charset="0"/>
        </a:defRPr>
      </a:lvl5pPr>
      <a:lvl6pPr marL="457200" algn="l" rtl="0" fontAlgn="base">
        <a:spcBef>
          <a:spcPct val="0"/>
        </a:spcBef>
        <a:spcAft>
          <a:spcPct val="0"/>
        </a:spcAft>
        <a:defRPr sz="3600">
          <a:solidFill>
            <a:schemeClr val="tx2"/>
          </a:solidFill>
          <a:latin typeface="Franklin Gothic Medium" pitchFamily="34" charset="0"/>
        </a:defRPr>
      </a:lvl6pPr>
      <a:lvl7pPr marL="914400" algn="l" rtl="0" fontAlgn="base">
        <a:spcBef>
          <a:spcPct val="0"/>
        </a:spcBef>
        <a:spcAft>
          <a:spcPct val="0"/>
        </a:spcAft>
        <a:defRPr sz="3600">
          <a:solidFill>
            <a:schemeClr val="tx2"/>
          </a:solidFill>
          <a:latin typeface="Franklin Gothic Medium" pitchFamily="34" charset="0"/>
        </a:defRPr>
      </a:lvl7pPr>
      <a:lvl8pPr marL="1371600" algn="l" rtl="0" fontAlgn="base">
        <a:spcBef>
          <a:spcPct val="0"/>
        </a:spcBef>
        <a:spcAft>
          <a:spcPct val="0"/>
        </a:spcAft>
        <a:defRPr sz="3600">
          <a:solidFill>
            <a:schemeClr val="tx2"/>
          </a:solidFill>
          <a:latin typeface="Franklin Gothic Medium" pitchFamily="34" charset="0"/>
        </a:defRPr>
      </a:lvl8pPr>
      <a:lvl9pPr marL="1828800" algn="l" rtl="0" fontAlgn="base">
        <a:spcBef>
          <a:spcPct val="0"/>
        </a:spcBef>
        <a:spcAft>
          <a:spcPct val="0"/>
        </a:spcAft>
        <a:defRPr sz="3600">
          <a:solidFill>
            <a:schemeClr val="tx2"/>
          </a:solidFill>
          <a:latin typeface="Franklin Gothic Medium" pitchFamily="34" charset="0"/>
        </a:defRPr>
      </a:lvl9pPr>
    </p:titleStyle>
    <p:bodyStyle>
      <a:lvl1pPr marL="342900" indent="-342900" algn="l" rtl="0" eaLnBrk="0" fontAlgn="base" hangingPunct="0">
        <a:spcBef>
          <a:spcPct val="20000"/>
        </a:spcBef>
        <a:spcAft>
          <a:spcPct val="0"/>
        </a:spcAft>
        <a:buClr>
          <a:schemeClr val="accent1"/>
        </a:buClr>
        <a:buSzPct val="70000"/>
        <a:buFont typeface="Wingdings 2"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itchFamily="18" charset="2"/>
        <a:buChar char=""/>
        <a:defRPr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0.jpeg"/></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762000" y="1371600"/>
            <a:ext cx="7772400" cy="1143000"/>
          </a:xfrm>
        </p:spPr>
        <p:txBody>
          <a:bodyPr lIns="90488" tIns="44450" rIns="90488" bIns="44450">
            <a:normAutofit fontScale="90000"/>
          </a:bodyPr>
          <a:lstStyle/>
          <a:p>
            <a:pPr eaLnBrk="1" fontAlgn="auto" hangingPunct="1">
              <a:spcAft>
                <a:spcPts val="0"/>
              </a:spcAft>
              <a:defRPr/>
            </a:pPr>
            <a:r>
              <a:rPr lang="en-US" dirty="0">
                <a:solidFill>
                  <a:srgbClr val="000000"/>
                </a:solidFill>
                <a:effectLst>
                  <a:outerShdw blurRad="38100" dist="38100" dir="2700000" algn="tl">
                    <a:srgbClr val="FFFFFF"/>
                  </a:outerShdw>
                </a:effectLst>
              </a:rPr>
              <a:t>Chapter 1:</a:t>
            </a:r>
            <a:br>
              <a:rPr lang="en-US" dirty="0">
                <a:solidFill>
                  <a:srgbClr val="000000"/>
                </a:solidFill>
                <a:effectLst>
                  <a:outerShdw blurRad="38100" dist="38100" dir="2700000" algn="tl">
                    <a:srgbClr val="FFFFFF"/>
                  </a:outerShdw>
                </a:effectLst>
              </a:rPr>
            </a:br>
            <a:r>
              <a:rPr lang="en-US" dirty="0">
                <a:solidFill>
                  <a:srgbClr val="000000"/>
                </a:solidFill>
                <a:effectLst>
                  <a:outerShdw blurRad="38100" dist="38100" dir="2700000" algn="tl">
                    <a:srgbClr val="FFFFFF"/>
                  </a:outerShdw>
                </a:effectLst>
              </a:rPr>
              <a:t>The Database Environment and Development Process</a:t>
            </a:r>
          </a:p>
        </p:txBody>
      </p:sp>
      <p:sp>
        <p:nvSpPr>
          <p:cNvPr id="4099" name="Rectangle 3"/>
          <p:cNvSpPr>
            <a:spLocks noGrp="1" noChangeArrowheads="1"/>
          </p:cNvSpPr>
          <p:nvPr>
            <p:ph type="subTitle" idx="1"/>
          </p:nvPr>
        </p:nvSpPr>
        <p:spPr>
          <a:xfrm>
            <a:off x="990600" y="3352800"/>
            <a:ext cx="7315200" cy="1752600"/>
          </a:xfrm>
        </p:spPr>
        <p:txBody>
          <a:bodyPr lIns="90488" tIns="44450" rIns="90488" bIns="44450">
            <a:normAutofit/>
          </a:bodyPr>
          <a:lstStyle/>
          <a:p>
            <a:pPr marL="342900" indent="-342900" algn="ctr" eaLnBrk="1" hangingPunct="1">
              <a:lnSpc>
                <a:spcPct val="90000"/>
              </a:lnSpc>
            </a:pPr>
            <a:r>
              <a:rPr lang="en-US" altLang="en-US" sz="2800" b="1" i="1" dirty="0">
                <a:solidFill>
                  <a:srgbClr val="0070C0"/>
                </a:solidFill>
                <a:cs typeface="Times New Roman" pitchFamily="18" charset="0"/>
              </a:rPr>
              <a:t>Modern Database Management</a:t>
            </a:r>
          </a:p>
          <a:p>
            <a:pPr marL="342900" indent="-342900" algn="ctr" eaLnBrk="1" hangingPunct="1">
              <a:lnSpc>
                <a:spcPct val="90000"/>
              </a:lnSpc>
            </a:pPr>
            <a:r>
              <a:rPr lang="en-US" altLang="en-US" sz="2000" b="1" i="1" dirty="0">
                <a:solidFill>
                  <a:srgbClr val="0070C0"/>
                </a:solidFill>
                <a:cs typeface="Times New Roman" pitchFamily="18" charset="0"/>
              </a:rPr>
              <a:t>12</a:t>
            </a:r>
            <a:r>
              <a:rPr lang="en-US" altLang="en-US" sz="2000" b="1" i="1" baseline="30000" dirty="0">
                <a:solidFill>
                  <a:srgbClr val="0070C0"/>
                </a:solidFill>
                <a:cs typeface="Times New Roman" pitchFamily="18" charset="0"/>
              </a:rPr>
              <a:t>th</a:t>
            </a:r>
            <a:r>
              <a:rPr lang="en-US" altLang="en-US" sz="2000" b="1" i="1" dirty="0">
                <a:solidFill>
                  <a:srgbClr val="0070C0"/>
                </a:solidFill>
                <a:cs typeface="Times New Roman" pitchFamily="18" charset="0"/>
              </a:rPr>
              <a:t> Edition</a:t>
            </a:r>
            <a:endParaRPr lang="en-US" altLang="en-US" sz="2000" dirty="0">
              <a:solidFill>
                <a:srgbClr val="0070C0"/>
              </a:solidFill>
              <a:cs typeface="Times New Roman" pitchFamily="18" charset="0"/>
            </a:endParaRPr>
          </a:p>
          <a:p>
            <a:pPr marL="342900" indent="-342900" algn="ctr" eaLnBrk="1" hangingPunct="1">
              <a:lnSpc>
                <a:spcPct val="90000"/>
              </a:lnSpc>
            </a:pPr>
            <a:r>
              <a:rPr lang="en-US" altLang="en-US" sz="2600" b="1" i="1" dirty="0">
                <a:solidFill>
                  <a:srgbClr val="FF9900"/>
                </a:solidFill>
                <a:cs typeface="Times New Roman" pitchFamily="18" charset="0"/>
              </a:rPr>
              <a:t>Jeff Hoffer,  Ramesh </a:t>
            </a:r>
            <a:r>
              <a:rPr lang="en-US" altLang="en-US" sz="2600" b="1" i="1" dirty="0" err="1">
                <a:solidFill>
                  <a:srgbClr val="FF9900"/>
                </a:solidFill>
                <a:cs typeface="Times New Roman" pitchFamily="18" charset="0"/>
              </a:rPr>
              <a:t>Venkataraman</a:t>
            </a:r>
            <a:r>
              <a:rPr lang="en-US" altLang="en-US" sz="2600" b="1" i="1" dirty="0">
                <a:solidFill>
                  <a:srgbClr val="FF9900"/>
                </a:solidFill>
                <a:cs typeface="Times New Roman" pitchFamily="18" charset="0"/>
              </a:rPr>
              <a:t>, </a:t>
            </a:r>
          </a:p>
          <a:p>
            <a:pPr marL="342900" indent="-342900" algn="ctr" eaLnBrk="1" hangingPunct="1">
              <a:lnSpc>
                <a:spcPct val="90000"/>
              </a:lnSpc>
            </a:pPr>
            <a:r>
              <a:rPr lang="en-US" altLang="en-US" sz="2600" b="1" i="1" dirty="0" err="1">
                <a:solidFill>
                  <a:srgbClr val="FF9900"/>
                </a:solidFill>
                <a:cs typeface="Times New Roman" pitchFamily="18" charset="0"/>
              </a:rPr>
              <a:t>Heikki</a:t>
            </a:r>
            <a:r>
              <a:rPr lang="en-US" altLang="en-US" sz="2600" b="1" i="1" dirty="0">
                <a:solidFill>
                  <a:srgbClr val="FF9900"/>
                </a:solidFill>
                <a:cs typeface="Times New Roman" pitchFamily="18" charset="0"/>
              </a:rPr>
              <a:t> </a:t>
            </a:r>
            <a:r>
              <a:rPr lang="en-US" altLang="en-US" sz="2600" b="1" i="1" dirty="0" err="1">
                <a:solidFill>
                  <a:srgbClr val="FF9900"/>
                </a:solidFill>
                <a:cs typeface="Times New Roman" pitchFamily="18" charset="0"/>
              </a:rPr>
              <a:t>Topi</a:t>
            </a:r>
            <a:r>
              <a:rPr lang="en-US" altLang="en-US" sz="2200" dirty="0">
                <a:solidFill>
                  <a:srgbClr val="443329"/>
                </a:solidFill>
              </a:rPr>
              <a:t> </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09600" y="87313"/>
            <a:ext cx="8534400" cy="1143000"/>
          </a:xfrm>
        </p:spPr>
        <p:txBody>
          <a:bodyPr/>
          <a:lstStyle/>
          <a:p>
            <a:pPr eaLnBrk="1" fontAlgn="auto" hangingPunct="1">
              <a:spcAft>
                <a:spcPts val="0"/>
              </a:spcAft>
              <a:defRPr/>
            </a:pPr>
            <a:r>
              <a:rPr lang="en-US" dirty="0">
                <a:solidFill>
                  <a:srgbClr val="000000"/>
                </a:solidFill>
                <a:effectLst>
                  <a:outerShdw blurRad="38100" dist="38100" dir="2700000" algn="tl">
                    <a:srgbClr val="FFFFFF"/>
                  </a:outerShdw>
                </a:effectLst>
              </a:rPr>
              <a:t>Problems with Data Dependency</a:t>
            </a:r>
          </a:p>
        </p:txBody>
      </p:sp>
      <p:sp>
        <p:nvSpPr>
          <p:cNvPr id="41987" name="Rectangle 3"/>
          <p:cNvSpPr>
            <a:spLocks noGrp="1" noChangeArrowheads="1"/>
          </p:cNvSpPr>
          <p:nvPr>
            <p:ph idx="1"/>
          </p:nvPr>
        </p:nvSpPr>
        <p:spPr>
          <a:xfrm>
            <a:off x="457200" y="1524000"/>
            <a:ext cx="7994073" cy="4461164"/>
          </a:xfrm>
        </p:spPr>
        <p:txBody>
          <a:bodyPr>
            <a:normAutofit/>
          </a:bodyPr>
          <a:lstStyle/>
          <a:p>
            <a:pPr marL="533400" indent="-533400" eaLnBrk="1" fontAlgn="auto" hangingPunct="1">
              <a:lnSpc>
                <a:spcPct val="90000"/>
              </a:lnSpc>
              <a:spcAft>
                <a:spcPts val="0"/>
              </a:spcAft>
              <a:buFont typeface="Wingdings 2"/>
              <a:buChar char=""/>
              <a:defRPr/>
            </a:pPr>
            <a:r>
              <a:rPr lang="en-US" sz="2800" dirty="0">
                <a:solidFill>
                  <a:srgbClr val="000000"/>
                </a:solidFill>
                <a:effectLst>
                  <a:outerShdw blurRad="38100" dist="38100" dir="2700000" algn="tl">
                    <a:srgbClr val="FFFFFF"/>
                  </a:outerShdw>
                </a:effectLst>
              </a:rPr>
              <a:t>Each application programmer must maintain his/her own data</a:t>
            </a:r>
          </a:p>
          <a:p>
            <a:pPr marL="533400" indent="-533400" eaLnBrk="1" fontAlgn="auto" hangingPunct="1">
              <a:lnSpc>
                <a:spcPct val="90000"/>
              </a:lnSpc>
              <a:spcAft>
                <a:spcPts val="0"/>
              </a:spcAft>
              <a:buFont typeface="Wingdings 2"/>
              <a:buChar char=""/>
              <a:defRPr/>
            </a:pPr>
            <a:r>
              <a:rPr lang="en-US" sz="2800" dirty="0">
                <a:solidFill>
                  <a:srgbClr val="000000"/>
                </a:solidFill>
                <a:effectLst>
                  <a:outerShdw blurRad="38100" dist="38100" dir="2700000" algn="tl">
                    <a:srgbClr val="FFFFFF"/>
                  </a:outerShdw>
                </a:effectLst>
              </a:rPr>
              <a:t>Each application program needs to include code for the metadata of each file</a:t>
            </a:r>
          </a:p>
          <a:p>
            <a:pPr marL="533400" indent="-533400" eaLnBrk="1" fontAlgn="auto" hangingPunct="1">
              <a:lnSpc>
                <a:spcPct val="90000"/>
              </a:lnSpc>
              <a:spcAft>
                <a:spcPts val="0"/>
              </a:spcAft>
              <a:buFont typeface="Wingdings 2"/>
              <a:buChar char=""/>
              <a:defRPr/>
            </a:pPr>
            <a:r>
              <a:rPr lang="en-US" sz="2800" dirty="0">
                <a:solidFill>
                  <a:srgbClr val="000000"/>
                </a:solidFill>
                <a:effectLst>
                  <a:outerShdw blurRad="38100" dist="38100" dir="2700000" algn="tl">
                    <a:srgbClr val="FFFFFF"/>
                  </a:outerShdw>
                </a:effectLst>
              </a:rPr>
              <a:t>Each application program must have its own processing routines for reading, inserting, updating, and deleting data</a:t>
            </a:r>
          </a:p>
          <a:p>
            <a:pPr marL="533400" indent="-533400" eaLnBrk="1" fontAlgn="auto" hangingPunct="1">
              <a:lnSpc>
                <a:spcPct val="90000"/>
              </a:lnSpc>
              <a:spcAft>
                <a:spcPts val="0"/>
              </a:spcAft>
              <a:buFont typeface="Wingdings 2"/>
              <a:buChar char=""/>
              <a:defRPr/>
            </a:pPr>
            <a:r>
              <a:rPr lang="en-US" sz="2800" dirty="0">
                <a:solidFill>
                  <a:srgbClr val="000000"/>
                </a:solidFill>
                <a:effectLst>
                  <a:outerShdw blurRad="38100" dist="38100" dir="2700000" algn="tl">
                    <a:srgbClr val="FFFFFF"/>
                  </a:outerShdw>
                </a:effectLst>
              </a:rPr>
              <a:t>Lack of coordination and central control</a:t>
            </a:r>
          </a:p>
          <a:p>
            <a:pPr marL="533400" indent="-533400" eaLnBrk="1" fontAlgn="auto" hangingPunct="1">
              <a:lnSpc>
                <a:spcPct val="90000"/>
              </a:lnSpc>
              <a:spcAft>
                <a:spcPts val="0"/>
              </a:spcAft>
              <a:buFont typeface="Wingdings 2"/>
              <a:buChar char=""/>
              <a:defRPr/>
            </a:pPr>
            <a:r>
              <a:rPr lang="en-US" sz="2800" dirty="0">
                <a:solidFill>
                  <a:srgbClr val="000000"/>
                </a:solidFill>
                <a:effectLst>
                  <a:outerShdw blurRad="38100" dist="38100" dir="2700000" algn="tl">
                    <a:srgbClr val="FFFFFF"/>
                  </a:outerShdw>
                </a:effectLst>
              </a:rPr>
              <a:t>Non-standard file formats</a:t>
            </a:r>
          </a:p>
          <a:p>
            <a:pPr marL="533400" indent="-533400" eaLnBrk="1" fontAlgn="auto" hangingPunct="1">
              <a:lnSpc>
                <a:spcPct val="90000"/>
              </a:lnSpc>
              <a:spcAft>
                <a:spcPts val="0"/>
              </a:spcAft>
              <a:buFont typeface="Wingdings" pitchFamily="2" charset="2"/>
              <a:buNone/>
              <a:defRPr/>
            </a:pPr>
            <a:endParaRPr lang="en-US" sz="2800" dirty="0">
              <a:solidFill>
                <a:srgbClr val="000000"/>
              </a:solidFill>
              <a:effectLst>
                <a:outerShdw blurRad="38100" dist="38100" dir="2700000" algn="tl">
                  <a:srgbClr val="FFFFFF"/>
                </a:outerShdw>
              </a:effectLs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04800" y="285750"/>
            <a:ext cx="8686800" cy="838200"/>
          </a:xfrm>
        </p:spPr>
        <p:txBody>
          <a:bodyPr/>
          <a:lstStyle/>
          <a:p>
            <a:pPr eaLnBrk="1" fontAlgn="auto" hangingPunct="1">
              <a:spcAft>
                <a:spcPts val="0"/>
              </a:spcAft>
              <a:defRPr/>
            </a:pPr>
            <a:r>
              <a:rPr lang="en-US" dirty="0">
                <a:solidFill>
                  <a:srgbClr val="000000"/>
                </a:solidFill>
                <a:effectLst>
                  <a:outerShdw blurRad="38100" dist="38100" dir="2700000" algn="tl">
                    <a:srgbClr val="FFFFFF"/>
                  </a:outerShdw>
                </a:effectLst>
              </a:rPr>
              <a:t>Problems with Data Redundancy</a:t>
            </a:r>
          </a:p>
        </p:txBody>
      </p:sp>
      <p:sp>
        <p:nvSpPr>
          <p:cNvPr id="40963" name="Rectangle 3"/>
          <p:cNvSpPr>
            <a:spLocks noGrp="1" noChangeArrowheads="1"/>
          </p:cNvSpPr>
          <p:nvPr>
            <p:ph idx="1"/>
          </p:nvPr>
        </p:nvSpPr>
        <p:spPr>
          <a:xfrm>
            <a:off x="304800" y="1600200"/>
            <a:ext cx="8492836" cy="4384964"/>
          </a:xfrm>
        </p:spPr>
        <p:txBody>
          <a:bodyPr>
            <a:normAutofit/>
          </a:bodyPr>
          <a:lstStyle/>
          <a:p>
            <a:pPr eaLnBrk="1" fontAlgn="auto" hangingPunct="1">
              <a:spcAft>
                <a:spcPts val="0"/>
              </a:spcAft>
              <a:buFont typeface="Wingdings 2"/>
              <a:buChar char=""/>
              <a:defRPr/>
            </a:pPr>
            <a:r>
              <a:rPr lang="en-US" sz="3600" dirty="0">
                <a:solidFill>
                  <a:srgbClr val="000000"/>
                </a:solidFill>
                <a:effectLst>
                  <a:outerShdw blurRad="38100" dist="38100" dir="2700000" algn="tl">
                    <a:srgbClr val="FFFFFF"/>
                  </a:outerShdw>
                </a:effectLst>
              </a:rPr>
              <a:t>Waste of space to have duplicate data</a:t>
            </a:r>
          </a:p>
          <a:p>
            <a:pPr eaLnBrk="1" fontAlgn="auto" hangingPunct="1">
              <a:spcAft>
                <a:spcPts val="0"/>
              </a:spcAft>
              <a:buFont typeface="Wingdings 2"/>
              <a:buChar char=""/>
              <a:defRPr/>
            </a:pPr>
            <a:r>
              <a:rPr lang="en-US" sz="3600" dirty="0">
                <a:solidFill>
                  <a:srgbClr val="000000"/>
                </a:solidFill>
                <a:effectLst>
                  <a:outerShdw blurRad="38100" dist="38100" dir="2700000" algn="tl">
                    <a:srgbClr val="FFFFFF"/>
                  </a:outerShdw>
                </a:effectLst>
              </a:rPr>
              <a:t>Causes more maintenance headaches</a:t>
            </a:r>
          </a:p>
          <a:p>
            <a:pPr eaLnBrk="1" fontAlgn="auto" hangingPunct="1">
              <a:spcAft>
                <a:spcPts val="0"/>
              </a:spcAft>
              <a:buFont typeface="Wingdings 2"/>
              <a:buChar char=""/>
              <a:defRPr/>
            </a:pPr>
            <a:r>
              <a:rPr lang="en-US" sz="3600" dirty="0">
                <a:solidFill>
                  <a:srgbClr val="000000"/>
                </a:solidFill>
                <a:effectLst>
                  <a:outerShdw blurRad="38100" dist="38100" dir="2700000" algn="tl">
                    <a:srgbClr val="FFFFFF"/>
                  </a:outerShdw>
                </a:effectLst>
              </a:rPr>
              <a:t>The biggest problem: </a:t>
            </a:r>
          </a:p>
          <a:p>
            <a:pPr lvl="1" eaLnBrk="1" fontAlgn="auto" hangingPunct="1">
              <a:spcAft>
                <a:spcPts val="0"/>
              </a:spcAft>
              <a:buFont typeface="Wingdings 2"/>
              <a:buChar char=""/>
              <a:defRPr/>
            </a:pPr>
            <a:r>
              <a:rPr lang="en-US" sz="3200" b="1" dirty="0">
                <a:solidFill>
                  <a:srgbClr val="000000"/>
                </a:solidFill>
                <a:effectLst>
                  <a:outerShdw blurRad="38100" dist="38100" dir="2700000" algn="tl">
                    <a:srgbClr val="FFFFFF"/>
                  </a:outerShdw>
                </a:effectLst>
              </a:rPr>
              <a:t>Data changes in one file could cause inconsistencies</a:t>
            </a:r>
          </a:p>
          <a:p>
            <a:pPr lvl="1" eaLnBrk="1" fontAlgn="auto" hangingPunct="1">
              <a:spcAft>
                <a:spcPts val="0"/>
              </a:spcAft>
              <a:buFont typeface="Wingdings 2"/>
              <a:buChar char=""/>
              <a:defRPr/>
            </a:pPr>
            <a:r>
              <a:rPr lang="en-US" sz="3200" dirty="0">
                <a:solidFill>
                  <a:srgbClr val="000000"/>
                </a:solidFill>
                <a:effectLst>
                  <a:outerShdw blurRad="38100" dist="38100" dir="2700000" algn="tl">
                    <a:srgbClr val="FFFFFF"/>
                  </a:outerShdw>
                </a:effectLst>
              </a:rPr>
              <a:t>Compromises in </a:t>
            </a:r>
            <a:r>
              <a:rPr lang="en-US" sz="3200" b="1" i="1" dirty="0">
                <a:solidFill>
                  <a:srgbClr val="000000"/>
                </a:solidFill>
                <a:effectLst>
                  <a:outerShdw blurRad="38100" dist="38100" dir="2700000" algn="tl">
                    <a:srgbClr val="FFFFFF"/>
                  </a:outerShdw>
                </a:effectLst>
              </a:rPr>
              <a:t>data integrity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1026"/>
          <p:cNvSpPr>
            <a:spLocks noGrp="1" noChangeArrowheads="1"/>
          </p:cNvSpPr>
          <p:nvPr>
            <p:ph type="title"/>
          </p:nvPr>
        </p:nvSpPr>
        <p:spPr>
          <a:xfrm>
            <a:off x="282575" y="296863"/>
            <a:ext cx="8686800" cy="838200"/>
          </a:xfrm>
        </p:spPr>
        <p:txBody>
          <a:bodyPr lIns="90488" tIns="44450" rIns="90488" bIns="44450"/>
          <a:lstStyle/>
          <a:p>
            <a:pPr eaLnBrk="1" fontAlgn="auto" hangingPunct="1">
              <a:spcAft>
                <a:spcPts val="0"/>
              </a:spcAft>
              <a:defRPr/>
            </a:pPr>
            <a:r>
              <a:rPr lang="en-US" dirty="0">
                <a:solidFill>
                  <a:srgbClr val="000000"/>
                </a:solidFill>
                <a:effectLst>
                  <a:outerShdw blurRad="38100" dist="38100" dir="2700000" algn="tl">
                    <a:srgbClr val="FFFFFF"/>
                  </a:outerShdw>
                </a:effectLst>
              </a:rPr>
              <a:t>SOLUTION:   The DATABASE Approach</a:t>
            </a:r>
          </a:p>
        </p:txBody>
      </p:sp>
      <p:sp>
        <p:nvSpPr>
          <p:cNvPr id="44035" name="Rectangle 1027"/>
          <p:cNvSpPr>
            <a:spLocks noGrp="1" noChangeArrowheads="1"/>
          </p:cNvSpPr>
          <p:nvPr>
            <p:ph idx="1"/>
          </p:nvPr>
        </p:nvSpPr>
        <p:spPr>
          <a:xfrm>
            <a:off x="457200" y="1981200"/>
            <a:ext cx="8229600" cy="2900363"/>
          </a:xfrm>
        </p:spPr>
        <p:txBody>
          <a:bodyPr lIns="90488" tIns="44450" rIns="90488" bIns="44450">
            <a:normAutofit/>
          </a:bodyPr>
          <a:lstStyle/>
          <a:p>
            <a:pPr eaLnBrk="1" fontAlgn="auto" hangingPunct="1">
              <a:spcAft>
                <a:spcPts val="0"/>
              </a:spcAft>
              <a:buFont typeface="Wingdings 2"/>
              <a:buChar char=""/>
              <a:defRPr/>
            </a:pPr>
            <a:r>
              <a:rPr lang="en-US" sz="3600" dirty="0">
                <a:solidFill>
                  <a:srgbClr val="000000"/>
                </a:solidFill>
                <a:effectLst>
                  <a:outerShdw blurRad="38100" dist="38100" dir="2700000" algn="tl">
                    <a:srgbClr val="FFFFFF"/>
                  </a:outerShdw>
                </a:effectLst>
              </a:rPr>
              <a:t>Central repository of shared data</a:t>
            </a:r>
          </a:p>
          <a:p>
            <a:pPr eaLnBrk="1" fontAlgn="auto" hangingPunct="1">
              <a:spcAft>
                <a:spcPts val="0"/>
              </a:spcAft>
              <a:buFont typeface="Wingdings 2"/>
              <a:buChar char=""/>
              <a:defRPr/>
            </a:pPr>
            <a:r>
              <a:rPr lang="en-US" sz="3600" dirty="0">
                <a:solidFill>
                  <a:srgbClr val="000000"/>
                </a:solidFill>
                <a:effectLst>
                  <a:outerShdw blurRad="38100" dist="38100" dir="2700000" algn="tl">
                    <a:srgbClr val="FFFFFF"/>
                  </a:outerShdw>
                </a:effectLst>
              </a:rPr>
              <a:t>Data is managed by a controlling agent</a:t>
            </a:r>
          </a:p>
          <a:p>
            <a:pPr eaLnBrk="1" fontAlgn="auto" hangingPunct="1">
              <a:spcAft>
                <a:spcPts val="0"/>
              </a:spcAft>
              <a:buFont typeface="Wingdings 2"/>
              <a:buChar char=""/>
              <a:defRPr/>
            </a:pPr>
            <a:r>
              <a:rPr lang="en-US" sz="3600" dirty="0">
                <a:solidFill>
                  <a:srgbClr val="000000"/>
                </a:solidFill>
                <a:effectLst>
                  <a:outerShdw blurRad="38100" dist="38100" dir="2700000" algn="tl">
                    <a:srgbClr val="FFFFFF"/>
                  </a:outerShdw>
                </a:effectLst>
              </a:rPr>
              <a:t>Stored in a standardized, convenient form</a:t>
            </a:r>
          </a:p>
          <a:p>
            <a:pPr eaLnBrk="1" fontAlgn="auto" hangingPunct="1">
              <a:spcAft>
                <a:spcPts val="0"/>
              </a:spcAft>
              <a:buFont typeface="Wingdings" pitchFamily="2" charset="2"/>
              <a:buNone/>
              <a:defRPr/>
            </a:pPr>
            <a:endParaRPr lang="en-US" sz="3600" dirty="0">
              <a:solidFill>
                <a:srgbClr val="000000"/>
              </a:solidFill>
              <a:effectLst>
                <a:outerShdw blurRad="38100" dist="38100" dir="2700000" algn="tl">
                  <a:srgbClr val="FFFFFF"/>
                </a:outerShdw>
              </a:effectLst>
            </a:endParaRPr>
          </a:p>
        </p:txBody>
      </p:sp>
      <p:sp>
        <p:nvSpPr>
          <p:cNvPr id="20485" name="Text Box 1028"/>
          <p:cNvSpPr txBox="1">
            <a:spLocks noChangeArrowheads="1"/>
          </p:cNvSpPr>
          <p:nvPr/>
        </p:nvSpPr>
        <p:spPr bwMode="auto">
          <a:xfrm>
            <a:off x="838200" y="5414963"/>
            <a:ext cx="81232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a:r>
              <a:rPr lang="en-US" altLang="en-US" sz="2800">
                <a:solidFill>
                  <a:srgbClr val="990000"/>
                </a:solidFill>
                <a:cs typeface="Tahoma" pitchFamily="34" charset="0"/>
              </a:rPr>
              <a:t>Requires a Database Management System (DBMS)</a:t>
            </a:r>
            <a:endParaRPr lang="en-US" altLang="en-US" sz="2400">
              <a:solidFill>
                <a:srgbClr val="990000"/>
              </a:solidFill>
              <a:cs typeface="Tahoma" pitchFamily="34" charset="0"/>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714375" y="152400"/>
            <a:ext cx="7715250" cy="704850"/>
          </a:xfrm>
        </p:spPr>
        <p:txBody>
          <a:bodyPr wrap="none" lIns="41275" tIns="17462" rIns="41275" bIns="17462" anchor="t">
            <a:spAutoFit/>
          </a:bodyPr>
          <a:lstStyle/>
          <a:p>
            <a:pPr defTabSz="804863" eaLnBrk="1" fontAlgn="auto" hangingPunct="1">
              <a:spcAft>
                <a:spcPts val="0"/>
              </a:spcAft>
              <a:defRPr/>
            </a:pPr>
            <a:r>
              <a:rPr lang="en-US" dirty="0">
                <a:solidFill>
                  <a:srgbClr val="000000"/>
                </a:solidFill>
                <a:effectLst>
                  <a:outerShdw blurRad="38100" dist="38100" dir="2700000" algn="tl">
                    <a:srgbClr val="FFFFFF"/>
                  </a:outerShdw>
                </a:effectLst>
              </a:rPr>
              <a:t>Database Management System</a:t>
            </a:r>
          </a:p>
        </p:txBody>
      </p:sp>
      <p:sp>
        <p:nvSpPr>
          <p:cNvPr id="21508" name="Text Box 81"/>
          <p:cNvSpPr txBox="1">
            <a:spLocks noChangeArrowheads="1"/>
          </p:cNvSpPr>
          <p:nvPr/>
        </p:nvSpPr>
        <p:spPr bwMode="auto">
          <a:xfrm>
            <a:off x="153988" y="5753100"/>
            <a:ext cx="89328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a:spcBef>
                <a:spcPct val="50000"/>
              </a:spcBef>
            </a:pPr>
            <a:r>
              <a:rPr lang="en-US" altLang="en-US" i="1">
                <a:solidFill>
                  <a:srgbClr val="000000"/>
                </a:solidFill>
                <a:cs typeface="Tahoma" pitchFamily="34" charset="0"/>
              </a:rPr>
              <a:t>DBMS manages data resources like an operating system manages hardware resources</a:t>
            </a:r>
            <a:endParaRPr lang="en-US" altLang="en-US">
              <a:solidFill>
                <a:srgbClr val="000000"/>
              </a:solidFill>
              <a:cs typeface="Tahoma" pitchFamily="34" charset="0"/>
            </a:endParaRPr>
          </a:p>
        </p:txBody>
      </p:sp>
      <p:sp>
        <p:nvSpPr>
          <p:cNvPr id="21509" name="Rectangle 126"/>
          <p:cNvSpPr>
            <a:spLocks noChangeArrowheads="1"/>
          </p:cNvSpPr>
          <p:nvPr/>
        </p:nvSpPr>
        <p:spPr bwMode="auto">
          <a:xfrm>
            <a:off x="773113" y="1177925"/>
            <a:ext cx="7772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spcBef>
                <a:spcPct val="20000"/>
              </a:spcBef>
              <a:buClr>
                <a:schemeClr val="bg1"/>
              </a:buClr>
              <a:buSzPct val="65000"/>
              <a:buFont typeface="Wingdings" pitchFamily="2" charset="2"/>
              <a:buChar char="n"/>
            </a:pPr>
            <a:r>
              <a:rPr lang="en-US" altLang="en-US" sz="2000" dirty="0">
                <a:solidFill>
                  <a:srgbClr val="000000"/>
                </a:solidFill>
              </a:rPr>
              <a:t>A software system that is used to create, maintain, and provide controlled access to user databases</a:t>
            </a:r>
          </a:p>
        </p:txBody>
      </p:sp>
      <p:sp>
        <p:nvSpPr>
          <p:cNvPr id="21510" name="Rectangle 131"/>
          <p:cNvSpPr>
            <a:spLocks noChangeArrowheads="1"/>
          </p:cNvSpPr>
          <p:nvPr/>
        </p:nvSpPr>
        <p:spPr bwMode="auto">
          <a:xfrm>
            <a:off x="990600" y="2084388"/>
            <a:ext cx="1676400" cy="914400"/>
          </a:xfrm>
          <a:prstGeom prst="rect">
            <a:avLst/>
          </a:prstGeom>
          <a:solidFill>
            <a:srgbClr val="969696"/>
          </a:solidFill>
          <a:ln w="25400">
            <a:solidFill>
              <a:srgbClr val="990000"/>
            </a:solidFill>
            <a:miter lim="800000"/>
            <a:headEnd/>
            <a:tailEnd/>
          </a:ln>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r>
              <a:rPr lang="en-US" altLang="en-US"/>
              <a:t>Order Filing</a:t>
            </a:r>
          </a:p>
          <a:p>
            <a:pPr algn="ctr" eaLnBrk="1" hangingPunct="1"/>
            <a:r>
              <a:rPr lang="en-US" altLang="en-US"/>
              <a:t> System</a:t>
            </a:r>
          </a:p>
        </p:txBody>
      </p:sp>
      <p:sp>
        <p:nvSpPr>
          <p:cNvPr id="21511" name="Rectangle 133"/>
          <p:cNvSpPr>
            <a:spLocks noChangeArrowheads="1"/>
          </p:cNvSpPr>
          <p:nvPr/>
        </p:nvSpPr>
        <p:spPr bwMode="auto">
          <a:xfrm>
            <a:off x="990600" y="3227388"/>
            <a:ext cx="1676400" cy="914400"/>
          </a:xfrm>
          <a:prstGeom prst="rect">
            <a:avLst/>
          </a:prstGeom>
          <a:solidFill>
            <a:srgbClr val="969696"/>
          </a:solidFill>
          <a:ln w="25400">
            <a:solidFill>
              <a:srgbClr val="990000"/>
            </a:solidFill>
            <a:miter lim="800000"/>
            <a:headEnd/>
            <a:tailEnd/>
          </a:ln>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r>
              <a:rPr lang="en-US" altLang="en-US"/>
              <a:t>Invoicing</a:t>
            </a:r>
          </a:p>
          <a:p>
            <a:pPr algn="ctr" eaLnBrk="1" hangingPunct="1"/>
            <a:r>
              <a:rPr lang="en-US" altLang="en-US"/>
              <a:t> System</a:t>
            </a:r>
          </a:p>
        </p:txBody>
      </p:sp>
      <p:sp>
        <p:nvSpPr>
          <p:cNvPr id="21512" name="Rectangle 134"/>
          <p:cNvSpPr>
            <a:spLocks noChangeArrowheads="1"/>
          </p:cNvSpPr>
          <p:nvPr/>
        </p:nvSpPr>
        <p:spPr bwMode="auto">
          <a:xfrm>
            <a:off x="990600" y="4370388"/>
            <a:ext cx="1676400" cy="914400"/>
          </a:xfrm>
          <a:prstGeom prst="rect">
            <a:avLst/>
          </a:prstGeom>
          <a:solidFill>
            <a:srgbClr val="969696"/>
          </a:solidFill>
          <a:ln w="25400">
            <a:solidFill>
              <a:srgbClr val="990000"/>
            </a:solidFill>
            <a:miter lim="800000"/>
            <a:headEnd/>
            <a:tailEnd/>
          </a:ln>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r>
              <a:rPr lang="en-US" altLang="en-US"/>
              <a:t>Payroll</a:t>
            </a:r>
          </a:p>
          <a:p>
            <a:pPr algn="ctr" eaLnBrk="1" hangingPunct="1"/>
            <a:r>
              <a:rPr lang="en-US" altLang="en-US"/>
              <a:t> System</a:t>
            </a:r>
          </a:p>
        </p:txBody>
      </p:sp>
      <p:sp>
        <p:nvSpPr>
          <p:cNvPr id="21513" name="Rectangle 135"/>
          <p:cNvSpPr>
            <a:spLocks noChangeArrowheads="1"/>
          </p:cNvSpPr>
          <p:nvPr/>
        </p:nvSpPr>
        <p:spPr bwMode="auto">
          <a:xfrm>
            <a:off x="4038600" y="3227388"/>
            <a:ext cx="1676400" cy="914400"/>
          </a:xfrm>
          <a:prstGeom prst="rect">
            <a:avLst/>
          </a:prstGeom>
          <a:solidFill>
            <a:srgbClr val="969696"/>
          </a:solidFill>
          <a:ln w="25400">
            <a:solidFill>
              <a:srgbClr val="990000"/>
            </a:solidFill>
            <a:miter lim="800000"/>
            <a:headEnd/>
            <a:tailEnd/>
          </a:ln>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r>
              <a:rPr lang="en-US" altLang="en-US"/>
              <a:t>DBMS</a:t>
            </a:r>
          </a:p>
        </p:txBody>
      </p:sp>
      <p:sp>
        <p:nvSpPr>
          <p:cNvPr id="21514" name="Line 136"/>
          <p:cNvSpPr>
            <a:spLocks noChangeShapeType="1"/>
          </p:cNvSpPr>
          <p:nvPr/>
        </p:nvSpPr>
        <p:spPr bwMode="auto">
          <a:xfrm>
            <a:off x="2667000" y="2465388"/>
            <a:ext cx="1371600" cy="838200"/>
          </a:xfrm>
          <a:prstGeom prst="line">
            <a:avLst/>
          </a:prstGeom>
          <a:noFill/>
          <a:ln w="25400">
            <a:solidFill>
              <a:srgbClr val="99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15" name="Line 137"/>
          <p:cNvSpPr>
            <a:spLocks noChangeShapeType="1"/>
          </p:cNvSpPr>
          <p:nvPr/>
        </p:nvSpPr>
        <p:spPr bwMode="auto">
          <a:xfrm>
            <a:off x="2667000" y="3684588"/>
            <a:ext cx="1371600" cy="0"/>
          </a:xfrm>
          <a:prstGeom prst="line">
            <a:avLst/>
          </a:prstGeom>
          <a:noFill/>
          <a:ln w="25400">
            <a:solidFill>
              <a:srgbClr val="99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16" name="Line 138"/>
          <p:cNvSpPr>
            <a:spLocks noChangeShapeType="1"/>
          </p:cNvSpPr>
          <p:nvPr/>
        </p:nvSpPr>
        <p:spPr bwMode="auto">
          <a:xfrm flipV="1">
            <a:off x="2667000" y="3989388"/>
            <a:ext cx="1371600" cy="838200"/>
          </a:xfrm>
          <a:prstGeom prst="line">
            <a:avLst/>
          </a:prstGeom>
          <a:noFill/>
          <a:ln w="25400">
            <a:solidFill>
              <a:srgbClr val="99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17" name="AutoShape 139"/>
          <p:cNvSpPr>
            <a:spLocks noChangeArrowheads="1"/>
          </p:cNvSpPr>
          <p:nvPr/>
        </p:nvSpPr>
        <p:spPr bwMode="auto">
          <a:xfrm>
            <a:off x="6553200" y="2160588"/>
            <a:ext cx="2209800" cy="3200400"/>
          </a:xfrm>
          <a:prstGeom prst="flowChartMagneticDisk">
            <a:avLst/>
          </a:prstGeom>
          <a:solidFill>
            <a:srgbClr val="969696"/>
          </a:solidFill>
          <a:ln w="25400">
            <a:solidFill>
              <a:srgbClr val="990000"/>
            </a:solidFill>
            <a:round/>
            <a:headEnd/>
            <a:tailEnd/>
          </a:ln>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endParaRPr lang="en-US" altLang="en-US"/>
          </a:p>
          <a:p>
            <a:pPr algn="ctr" eaLnBrk="1" hangingPunct="1"/>
            <a:r>
              <a:rPr lang="en-US" altLang="en-US"/>
              <a:t>Central database</a:t>
            </a:r>
          </a:p>
          <a:p>
            <a:pPr algn="ctr" eaLnBrk="1" hangingPunct="1"/>
            <a:endParaRPr lang="en-US" altLang="en-US"/>
          </a:p>
          <a:p>
            <a:pPr algn="ctr" eaLnBrk="1" hangingPunct="1"/>
            <a:r>
              <a:rPr lang="en-US" altLang="en-US"/>
              <a:t>Contains employee,</a:t>
            </a:r>
          </a:p>
          <a:p>
            <a:pPr algn="ctr" eaLnBrk="1" hangingPunct="1"/>
            <a:r>
              <a:rPr lang="en-US" altLang="en-US"/>
              <a:t>order, inventory, </a:t>
            </a:r>
          </a:p>
          <a:p>
            <a:pPr algn="ctr" eaLnBrk="1" hangingPunct="1"/>
            <a:r>
              <a:rPr lang="en-US" altLang="en-US"/>
              <a:t>pricing, and </a:t>
            </a:r>
          </a:p>
          <a:p>
            <a:pPr algn="ctr" eaLnBrk="1" hangingPunct="1"/>
            <a:r>
              <a:rPr lang="en-US" altLang="en-US"/>
              <a:t>customer data</a:t>
            </a:r>
          </a:p>
        </p:txBody>
      </p:sp>
      <p:sp>
        <p:nvSpPr>
          <p:cNvPr id="21518" name="Line 140"/>
          <p:cNvSpPr>
            <a:spLocks noChangeShapeType="1"/>
          </p:cNvSpPr>
          <p:nvPr/>
        </p:nvSpPr>
        <p:spPr bwMode="auto">
          <a:xfrm>
            <a:off x="5715000" y="3684588"/>
            <a:ext cx="838200" cy="0"/>
          </a:xfrm>
          <a:prstGeom prst="line">
            <a:avLst/>
          </a:prstGeom>
          <a:noFill/>
          <a:ln w="25400">
            <a:solidFill>
              <a:srgbClr val="990000"/>
            </a:solidFill>
            <a:round/>
            <a:headEnd/>
            <a:tailEnd/>
          </a:ln>
          <a:extLst>
            <a:ext uri="{909E8E84-426E-40DD-AFC4-6F175D3DCCD1}">
              <a14:hiddenFill xmlns:a14="http://schemas.microsoft.com/office/drawing/2010/main">
                <a:noFill/>
              </a14:hiddenFill>
            </a:ext>
          </a:extLst>
        </p:spPr>
        <p:txBody>
          <a:bodyPr wrap="none"/>
          <a:lstStyle/>
          <a:p>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403225" y="180109"/>
            <a:ext cx="8423564" cy="1066800"/>
          </a:xfrm>
        </p:spPr>
        <p:txBody>
          <a:bodyPr>
            <a:normAutofit fontScale="90000"/>
          </a:bodyPr>
          <a:lstStyle/>
          <a:p>
            <a:pPr eaLnBrk="1" fontAlgn="auto" hangingPunct="1">
              <a:spcAft>
                <a:spcPts val="0"/>
              </a:spcAft>
              <a:defRPr/>
            </a:pPr>
            <a:r>
              <a:rPr lang="en-US" sz="4000" dirty="0">
                <a:solidFill>
                  <a:srgbClr val="000000"/>
                </a:solidFill>
                <a:effectLst>
                  <a:outerShdw blurRad="38100" dist="38100" dir="2700000" algn="tl">
                    <a:srgbClr val="FFFFFF"/>
                  </a:outerShdw>
                </a:effectLst>
              </a:rPr>
              <a:t>Elements of the Database Approach</a:t>
            </a:r>
          </a:p>
        </p:txBody>
      </p:sp>
      <p:sp>
        <p:nvSpPr>
          <p:cNvPr id="151555" name="Rectangle 3"/>
          <p:cNvSpPr>
            <a:spLocks noGrp="1" noChangeArrowheads="1"/>
          </p:cNvSpPr>
          <p:nvPr>
            <p:ph idx="1"/>
          </p:nvPr>
        </p:nvSpPr>
        <p:spPr>
          <a:xfrm>
            <a:off x="403225" y="1246909"/>
            <a:ext cx="8229600" cy="5162840"/>
          </a:xfrm>
        </p:spPr>
        <p:txBody>
          <a:bodyPr>
            <a:normAutofit fontScale="92500" lnSpcReduction="10000"/>
          </a:bodyPr>
          <a:lstStyle/>
          <a:p>
            <a:pPr eaLnBrk="1" fontAlgn="auto" hangingPunct="1">
              <a:lnSpc>
                <a:spcPct val="80000"/>
              </a:lnSpc>
              <a:spcAft>
                <a:spcPts val="0"/>
              </a:spcAft>
              <a:buFont typeface="Wingdings 2"/>
              <a:buChar char=""/>
              <a:defRPr/>
            </a:pPr>
            <a:r>
              <a:rPr lang="en-US" sz="2800" dirty="0">
                <a:solidFill>
                  <a:srgbClr val="000000"/>
                </a:solidFill>
                <a:effectLst>
                  <a:outerShdw blurRad="38100" dist="38100" dir="2700000" algn="tl">
                    <a:srgbClr val="FFFFFF"/>
                  </a:outerShdw>
                </a:effectLst>
              </a:rPr>
              <a:t>Data models </a:t>
            </a:r>
          </a:p>
          <a:p>
            <a:pPr lvl="1" eaLnBrk="1" fontAlgn="auto" hangingPunct="1">
              <a:lnSpc>
                <a:spcPct val="80000"/>
              </a:lnSpc>
              <a:spcAft>
                <a:spcPts val="0"/>
              </a:spcAft>
              <a:buFont typeface="Wingdings 2"/>
              <a:buChar char=""/>
              <a:defRPr/>
            </a:pPr>
            <a:r>
              <a:rPr lang="en-US" sz="2400" dirty="0">
                <a:solidFill>
                  <a:srgbClr val="000000"/>
                </a:solidFill>
                <a:effectLst>
                  <a:outerShdw blurRad="38100" dist="38100" dir="2700000" algn="tl">
                    <a:srgbClr val="FFFFFF"/>
                  </a:outerShdw>
                </a:effectLst>
              </a:rPr>
              <a:t>Graphical diagram capturing nature and relationship of data</a:t>
            </a:r>
          </a:p>
          <a:p>
            <a:pPr lvl="1" eaLnBrk="1" fontAlgn="auto" hangingPunct="1">
              <a:lnSpc>
                <a:spcPct val="80000"/>
              </a:lnSpc>
              <a:spcAft>
                <a:spcPts val="0"/>
              </a:spcAft>
              <a:buFont typeface="Wingdings 2"/>
              <a:buChar char=""/>
              <a:defRPr/>
            </a:pPr>
            <a:r>
              <a:rPr lang="en-US" sz="2400" dirty="0">
                <a:solidFill>
                  <a:srgbClr val="000000"/>
                </a:solidFill>
                <a:effectLst>
                  <a:outerShdw blurRad="38100" dist="38100" dir="2700000" algn="tl">
                    <a:srgbClr val="FFFFFF"/>
                  </a:outerShdw>
                </a:effectLst>
              </a:rPr>
              <a:t>Enterprise Data Model–high-level entities and relationships for the organization</a:t>
            </a:r>
          </a:p>
          <a:p>
            <a:pPr lvl="1" eaLnBrk="1" fontAlgn="auto" hangingPunct="1">
              <a:lnSpc>
                <a:spcPct val="80000"/>
              </a:lnSpc>
              <a:spcAft>
                <a:spcPts val="0"/>
              </a:spcAft>
              <a:buFont typeface="Wingdings 2"/>
              <a:buChar char=""/>
              <a:defRPr/>
            </a:pPr>
            <a:r>
              <a:rPr lang="en-US" sz="2400" dirty="0">
                <a:solidFill>
                  <a:srgbClr val="000000"/>
                </a:solidFill>
                <a:effectLst>
                  <a:outerShdw blurRad="38100" dist="38100" dir="2700000" algn="tl">
                    <a:srgbClr val="FFFFFF"/>
                  </a:outerShdw>
                </a:effectLst>
              </a:rPr>
              <a:t>Project Data Model–more detailed view, matching data structure in database or data warehouse </a:t>
            </a:r>
          </a:p>
          <a:p>
            <a:pPr eaLnBrk="1" fontAlgn="auto" hangingPunct="1">
              <a:lnSpc>
                <a:spcPct val="80000"/>
              </a:lnSpc>
              <a:spcAft>
                <a:spcPts val="0"/>
              </a:spcAft>
              <a:buFont typeface="Wingdings 2"/>
              <a:buChar char=""/>
              <a:defRPr/>
            </a:pPr>
            <a:r>
              <a:rPr lang="en-US" sz="2800" dirty="0">
                <a:solidFill>
                  <a:srgbClr val="000000"/>
                </a:solidFill>
                <a:effectLst>
                  <a:outerShdw blurRad="38100" dist="38100" dir="2700000" algn="tl">
                    <a:srgbClr val="FFFFFF"/>
                  </a:outerShdw>
                </a:effectLst>
              </a:rPr>
              <a:t>Entities</a:t>
            </a:r>
          </a:p>
          <a:p>
            <a:pPr lvl="1" eaLnBrk="1" fontAlgn="auto" hangingPunct="1">
              <a:lnSpc>
                <a:spcPct val="80000"/>
              </a:lnSpc>
              <a:spcAft>
                <a:spcPts val="0"/>
              </a:spcAft>
              <a:buFont typeface="Wingdings 2"/>
              <a:buChar char=""/>
              <a:defRPr/>
            </a:pPr>
            <a:r>
              <a:rPr lang="en-US" sz="2400" dirty="0">
                <a:solidFill>
                  <a:srgbClr val="000000"/>
                </a:solidFill>
                <a:effectLst>
                  <a:outerShdw blurRad="38100" dist="38100" dir="2700000" algn="tl">
                    <a:srgbClr val="FFFFFF"/>
                  </a:outerShdw>
                </a:effectLst>
              </a:rPr>
              <a:t>Noun form describing a person, place, object, event, or concept</a:t>
            </a:r>
          </a:p>
          <a:p>
            <a:pPr lvl="1" eaLnBrk="1" fontAlgn="auto" hangingPunct="1">
              <a:lnSpc>
                <a:spcPct val="80000"/>
              </a:lnSpc>
              <a:spcAft>
                <a:spcPts val="0"/>
              </a:spcAft>
              <a:buFont typeface="Wingdings 2"/>
              <a:buChar char=""/>
              <a:defRPr/>
            </a:pPr>
            <a:r>
              <a:rPr lang="en-US" sz="2400" dirty="0">
                <a:solidFill>
                  <a:srgbClr val="000000"/>
                </a:solidFill>
                <a:effectLst>
                  <a:outerShdw blurRad="38100" dist="38100" dir="2700000" algn="tl">
                    <a:srgbClr val="FFFFFF"/>
                  </a:outerShdw>
                </a:effectLst>
              </a:rPr>
              <a:t>Composed of attributes</a:t>
            </a:r>
          </a:p>
          <a:p>
            <a:pPr eaLnBrk="1" fontAlgn="auto" hangingPunct="1">
              <a:lnSpc>
                <a:spcPct val="80000"/>
              </a:lnSpc>
              <a:spcAft>
                <a:spcPts val="0"/>
              </a:spcAft>
              <a:buFont typeface="Wingdings 2"/>
              <a:buChar char=""/>
              <a:defRPr/>
            </a:pPr>
            <a:r>
              <a:rPr lang="en-US" sz="2800" dirty="0">
                <a:solidFill>
                  <a:srgbClr val="000000"/>
                </a:solidFill>
                <a:effectLst>
                  <a:outerShdw blurRad="38100" dist="38100" dir="2700000" algn="tl">
                    <a:srgbClr val="FFFFFF"/>
                  </a:outerShdw>
                </a:effectLst>
              </a:rPr>
              <a:t>Relationships</a:t>
            </a:r>
          </a:p>
          <a:p>
            <a:pPr lvl="1" eaLnBrk="1" fontAlgn="auto" hangingPunct="1">
              <a:lnSpc>
                <a:spcPct val="80000"/>
              </a:lnSpc>
              <a:spcAft>
                <a:spcPts val="0"/>
              </a:spcAft>
              <a:buFont typeface="Wingdings 2"/>
              <a:buChar char=""/>
              <a:defRPr/>
            </a:pPr>
            <a:r>
              <a:rPr lang="en-US" sz="2400" dirty="0">
                <a:solidFill>
                  <a:srgbClr val="000000"/>
                </a:solidFill>
                <a:effectLst>
                  <a:outerShdw blurRad="38100" dist="38100" dir="2700000" algn="tl">
                    <a:srgbClr val="FFFFFF"/>
                  </a:outerShdw>
                </a:effectLst>
              </a:rPr>
              <a:t>Between entities</a:t>
            </a:r>
          </a:p>
          <a:p>
            <a:pPr lvl="1" eaLnBrk="1" fontAlgn="auto" hangingPunct="1">
              <a:lnSpc>
                <a:spcPct val="80000"/>
              </a:lnSpc>
              <a:spcAft>
                <a:spcPts val="0"/>
              </a:spcAft>
              <a:buFont typeface="Wingdings 2"/>
              <a:buChar char=""/>
              <a:defRPr/>
            </a:pPr>
            <a:r>
              <a:rPr lang="en-US" sz="2400" dirty="0">
                <a:solidFill>
                  <a:srgbClr val="000000"/>
                </a:solidFill>
                <a:effectLst>
                  <a:outerShdw blurRad="38100" dist="38100" dir="2700000" algn="tl">
                    <a:srgbClr val="FFFFFF"/>
                  </a:outerShdw>
                </a:effectLst>
              </a:rPr>
              <a:t>Usually one-to-many (1:M) or many-to-many (M:N), but could also be one-to-one (1:1)</a:t>
            </a:r>
          </a:p>
          <a:p>
            <a:pPr eaLnBrk="1" fontAlgn="auto" hangingPunct="1">
              <a:lnSpc>
                <a:spcPct val="80000"/>
              </a:lnSpc>
              <a:spcAft>
                <a:spcPts val="0"/>
              </a:spcAft>
              <a:buFont typeface="Wingdings 2"/>
              <a:buChar char=""/>
              <a:defRPr/>
            </a:pPr>
            <a:r>
              <a:rPr lang="en-US" sz="2800" dirty="0">
                <a:solidFill>
                  <a:srgbClr val="000000"/>
                </a:solidFill>
                <a:effectLst>
                  <a:outerShdw blurRad="38100" dist="38100" dir="2700000" algn="tl">
                    <a:srgbClr val="FFFFFF"/>
                  </a:outerShdw>
                </a:effectLst>
              </a:rPr>
              <a:t>Relational Databases</a:t>
            </a:r>
          </a:p>
          <a:p>
            <a:pPr lvl="1" eaLnBrk="1" fontAlgn="auto" hangingPunct="1">
              <a:lnSpc>
                <a:spcPct val="80000"/>
              </a:lnSpc>
              <a:spcAft>
                <a:spcPts val="0"/>
              </a:spcAft>
              <a:buFont typeface="Wingdings 2"/>
              <a:buChar char=""/>
              <a:defRPr/>
            </a:pPr>
            <a:r>
              <a:rPr lang="en-US" sz="2400" dirty="0">
                <a:solidFill>
                  <a:srgbClr val="000000"/>
                </a:solidFill>
                <a:effectLst>
                  <a:outerShdw blurRad="38100" dist="38100" dir="2700000" algn="tl">
                    <a:srgbClr val="FFFFFF"/>
                  </a:outerShdw>
                </a:effectLst>
              </a:rPr>
              <a:t>Database technology involving tables (relations) representing entities and primary/foreign keys representing relationships</a:t>
            </a:r>
          </a:p>
          <a:p>
            <a:pPr lvl="1" eaLnBrk="1" fontAlgn="auto" hangingPunct="1">
              <a:lnSpc>
                <a:spcPct val="80000"/>
              </a:lnSpc>
              <a:spcAft>
                <a:spcPts val="0"/>
              </a:spcAft>
              <a:buFont typeface="Wingdings 2"/>
              <a:buChar char=""/>
              <a:defRPr/>
            </a:pPr>
            <a:endParaRPr lang="en-US" sz="2000" dirty="0">
              <a:solidFill>
                <a:srgbClr val="000000"/>
              </a:solidFill>
              <a:effectLst>
                <a:outerShdw blurRad="38100" dist="38100" dir="2700000" algn="tl">
                  <a:srgbClr val="FFFFFF"/>
                </a:outerShdw>
              </a:effectLs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 Box 6"/>
          <p:cNvSpPr txBox="1">
            <a:spLocks noChangeArrowheads="1"/>
          </p:cNvSpPr>
          <p:nvPr/>
        </p:nvSpPr>
        <p:spPr bwMode="auto">
          <a:xfrm>
            <a:off x="3116263" y="893763"/>
            <a:ext cx="3968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r>
              <a:rPr lang="en-US" altLang="en-US">
                <a:solidFill>
                  <a:srgbClr val="000000"/>
                </a:solidFill>
              </a:rPr>
              <a:t>Segment of an enterprise data model</a:t>
            </a:r>
          </a:p>
        </p:txBody>
      </p:sp>
      <p:sp>
        <p:nvSpPr>
          <p:cNvPr id="25604" name="Text Box 7"/>
          <p:cNvSpPr txBox="1">
            <a:spLocks noChangeArrowheads="1"/>
          </p:cNvSpPr>
          <p:nvPr/>
        </p:nvSpPr>
        <p:spPr bwMode="auto">
          <a:xfrm>
            <a:off x="4108450" y="2605088"/>
            <a:ext cx="4125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r>
              <a:rPr lang="en-US" altLang="en-US">
                <a:solidFill>
                  <a:srgbClr val="000000"/>
                </a:solidFill>
              </a:rPr>
              <a:t>Segment of a project-level data model</a:t>
            </a:r>
          </a:p>
        </p:txBody>
      </p:sp>
      <p:sp>
        <p:nvSpPr>
          <p:cNvPr id="25605" name="Rectangle 2"/>
          <p:cNvSpPr>
            <a:spLocks noChangeArrowheads="1"/>
          </p:cNvSpPr>
          <p:nvPr/>
        </p:nvSpPr>
        <p:spPr bwMode="auto">
          <a:xfrm>
            <a:off x="0" y="246063"/>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spcBef>
                <a:spcPct val="20000"/>
              </a:spcBef>
              <a:buClr>
                <a:schemeClr val="bg1"/>
              </a:buClr>
              <a:buSzPct val="65000"/>
              <a:buFont typeface="Wingdings" pitchFamily="2" charset="2"/>
              <a:buNone/>
            </a:pPr>
            <a:r>
              <a:rPr lang="en-US" altLang="en-US" sz="2400">
                <a:solidFill>
                  <a:srgbClr val="000000"/>
                </a:solidFill>
              </a:rPr>
              <a:t>Figure 1-3 Comparison of enterprise and project level data models</a:t>
            </a:r>
          </a:p>
        </p:txBody>
      </p:sp>
      <p:pic>
        <p:nvPicPr>
          <p:cNvPr id="25606" name="Picture 7"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4013" y="909638"/>
            <a:ext cx="268605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7" name="Picture 8" descr="Noname.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192463" y="3081338"/>
            <a:ext cx="5800725"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6626" name="Picture 6"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4938" y="649288"/>
            <a:ext cx="8877300" cy="505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Text Box 11"/>
          <p:cNvSpPr txBox="1">
            <a:spLocks noChangeArrowheads="1"/>
          </p:cNvSpPr>
          <p:nvPr/>
        </p:nvSpPr>
        <p:spPr bwMode="auto">
          <a:xfrm>
            <a:off x="3581400" y="1143000"/>
            <a:ext cx="24384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spcBef>
                <a:spcPct val="50000"/>
              </a:spcBef>
            </a:pPr>
            <a:r>
              <a:rPr lang="en-US" altLang="en-US" sz="2400">
                <a:latin typeface="Times New Roman" pitchFamily="18" charset="0"/>
              </a:rPr>
              <a:t>One customer may place many orders, but each order is placed by a single customer</a:t>
            </a:r>
          </a:p>
          <a:p>
            <a:pPr algn="l" eaLnBrk="1" hangingPunct="1">
              <a:spcBef>
                <a:spcPct val="50000"/>
              </a:spcBef>
            </a:pPr>
            <a:r>
              <a:rPr lang="en-US" altLang="en-US" sz="2400">
                <a:latin typeface="Times New Roman" pitchFamily="18" charset="0"/>
                <a:sym typeface="Wingdings" pitchFamily="2" charset="2"/>
              </a:rPr>
              <a:t> One-to-many relationship</a:t>
            </a:r>
            <a:endParaRPr lang="en-US" altLang="en-US" sz="2400">
              <a:latin typeface="Times New Roman" pitchFamily="18" charset="0"/>
            </a:endParaRPr>
          </a:p>
        </p:txBody>
      </p:sp>
      <p:sp>
        <p:nvSpPr>
          <p:cNvPr id="26629" name="Rectangle 12"/>
          <p:cNvSpPr>
            <a:spLocks noChangeArrowheads="1"/>
          </p:cNvSpPr>
          <p:nvPr/>
        </p:nvSpPr>
        <p:spPr bwMode="auto">
          <a:xfrm>
            <a:off x="693738" y="698500"/>
            <a:ext cx="2765425" cy="4919663"/>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7650" name="Picture 6"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4938" y="649288"/>
            <a:ext cx="8877300" cy="505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Text Box 5"/>
          <p:cNvSpPr txBox="1">
            <a:spLocks noChangeArrowheads="1"/>
          </p:cNvSpPr>
          <p:nvPr/>
        </p:nvSpPr>
        <p:spPr bwMode="auto">
          <a:xfrm>
            <a:off x="3062288" y="985838"/>
            <a:ext cx="3041650"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spcBef>
                <a:spcPct val="50000"/>
              </a:spcBef>
            </a:pPr>
            <a:r>
              <a:rPr lang="en-US" altLang="en-US" sz="2400">
                <a:latin typeface="Times New Roman" pitchFamily="18" charset="0"/>
              </a:rPr>
              <a:t>One order has many order lines; each order line is associated with a single order</a:t>
            </a:r>
          </a:p>
          <a:p>
            <a:pPr algn="l" eaLnBrk="1" hangingPunct="1">
              <a:spcBef>
                <a:spcPct val="50000"/>
              </a:spcBef>
            </a:pPr>
            <a:r>
              <a:rPr lang="en-US" altLang="en-US" sz="2400">
                <a:latin typeface="Times New Roman" pitchFamily="18" charset="0"/>
                <a:sym typeface="Wingdings" pitchFamily="2" charset="2"/>
              </a:rPr>
              <a:t> One-to-many relationship</a:t>
            </a:r>
            <a:endParaRPr lang="en-US" altLang="en-US" sz="2400">
              <a:latin typeface="Times New Roman" pitchFamily="18" charset="0"/>
            </a:endParaRPr>
          </a:p>
        </p:txBody>
      </p:sp>
      <p:sp>
        <p:nvSpPr>
          <p:cNvPr id="27653" name="Rectangle 6"/>
          <p:cNvSpPr>
            <a:spLocks noChangeArrowheads="1"/>
          </p:cNvSpPr>
          <p:nvPr/>
        </p:nvSpPr>
        <p:spPr bwMode="auto">
          <a:xfrm>
            <a:off x="381000" y="3497263"/>
            <a:ext cx="8458200" cy="2141537"/>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8674" name="Picture 5"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4938" y="649288"/>
            <a:ext cx="8877300" cy="505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6" name="Text Box 8"/>
          <p:cNvSpPr txBox="1">
            <a:spLocks noChangeArrowheads="1"/>
          </p:cNvSpPr>
          <p:nvPr/>
        </p:nvSpPr>
        <p:spPr bwMode="auto">
          <a:xfrm>
            <a:off x="3486150" y="646113"/>
            <a:ext cx="2209800" cy="323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spcBef>
                <a:spcPct val="50000"/>
              </a:spcBef>
            </a:pPr>
            <a:r>
              <a:rPr lang="en-US" altLang="en-US" sz="2400">
                <a:latin typeface="Times New Roman" pitchFamily="18" charset="0"/>
              </a:rPr>
              <a:t>One product can be in many order lines, each order line refers to a single product</a:t>
            </a:r>
          </a:p>
          <a:p>
            <a:pPr algn="l" eaLnBrk="1" hangingPunct="1">
              <a:spcBef>
                <a:spcPct val="50000"/>
              </a:spcBef>
            </a:pPr>
            <a:r>
              <a:rPr lang="en-US" altLang="en-US" sz="2400">
                <a:latin typeface="Times New Roman" pitchFamily="18" charset="0"/>
                <a:sym typeface="Wingdings" pitchFamily="2" charset="2"/>
              </a:rPr>
              <a:t> One-to-many relationship</a:t>
            </a:r>
            <a:endParaRPr lang="en-US" altLang="en-US" sz="2400">
              <a:latin typeface="Times New Roman" pitchFamily="18" charset="0"/>
            </a:endParaRPr>
          </a:p>
        </p:txBody>
      </p:sp>
      <p:sp>
        <p:nvSpPr>
          <p:cNvPr id="28677" name="Rectangle 9"/>
          <p:cNvSpPr>
            <a:spLocks noChangeArrowheads="1"/>
          </p:cNvSpPr>
          <p:nvPr/>
        </p:nvSpPr>
        <p:spPr bwMode="auto">
          <a:xfrm>
            <a:off x="5875338" y="846138"/>
            <a:ext cx="2728912" cy="4772025"/>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9698" name="Picture 5"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4938" y="649288"/>
            <a:ext cx="8877300" cy="505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Text Box 14"/>
          <p:cNvSpPr txBox="1">
            <a:spLocks noChangeArrowheads="1"/>
          </p:cNvSpPr>
          <p:nvPr/>
        </p:nvSpPr>
        <p:spPr bwMode="auto">
          <a:xfrm>
            <a:off x="3648075" y="1992313"/>
            <a:ext cx="2455863"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spcBef>
                <a:spcPct val="50000"/>
              </a:spcBef>
            </a:pPr>
            <a:r>
              <a:rPr lang="en-US" altLang="en-US" sz="2400">
                <a:latin typeface="Times New Roman" pitchFamily="18" charset="0"/>
              </a:rPr>
              <a:t>Therefore, one order involves many products and one product is involved in many orders</a:t>
            </a:r>
          </a:p>
          <a:p>
            <a:pPr algn="l" eaLnBrk="1" hangingPunct="1">
              <a:spcBef>
                <a:spcPct val="50000"/>
              </a:spcBef>
            </a:pPr>
            <a:endParaRPr lang="en-US" altLang="en-US" sz="2400">
              <a:latin typeface="Times New Roman" pitchFamily="18" charset="0"/>
            </a:endParaRPr>
          </a:p>
          <a:p>
            <a:pPr algn="l" eaLnBrk="1" hangingPunct="1">
              <a:spcBef>
                <a:spcPct val="50000"/>
              </a:spcBef>
            </a:pPr>
            <a:r>
              <a:rPr lang="en-US" altLang="en-US" sz="2400">
                <a:latin typeface="Times New Roman" pitchFamily="18" charset="0"/>
                <a:sym typeface="Wingdings" pitchFamily="2" charset="2"/>
              </a:rPr>
              <a:t> Many-to-many relationship</a:t>
            </a:r>
            <a:endParaRPr lang="en-US" altLang="en-US" sz="2400">
              <a:latin typeface="Times New Roman" pitchFamily="18" charset="0"/>
            </a:endParaRPr>
          </a:p>
        </p:txBody>
      </p:sp>
      <p:sp>
        <p:nvSpPr>
          <p:cNvPr id="29701" name="Oval 15"/>
          <p:cNvSpPr>
            <a:spLocks noChangeArrowheads="1"/>
          </p:cNvSpPr>
          <p:nvPr/>
        </p:nvSpPr>
        <p:spPr bwMode="auto">
          <a:xfrm rot="-1683923">
            <a:off x="-254000" y="1652588"/>
            <a:ext cx="9144000" cy="2862262"/>
          </a:xfrm>
          <a:prstGeom prst="ellipse">
            <a:avLst/>
          </a:prstGeom>
          <a:noFill/>
          <a:ln w="25400">
            <a:solidFill>
              <a:srgbClr val="99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a:xfrm>
            <a:off x="457200" y="327025"/>
            <a:ext cx="8686800" cy="838200"/>
          </a:xfrm>
        </p:spPr>
        <p:txBody>
          <a:bodyPr lIns="90488" tIns="44450" rIns="90488" bIns="44450"/>
          <a:lstStyle/>
          <a:p>
            <a:pPr eaLnBrk="1" fontAlgn="auto" hangingPunct="1">
              <a:spcAft>
                <a:spcPts val="0"/>
              </a:spcAft>
              <a:defRPr/>
            </a:pPr>
            <a:r>
              <a:rPr lang="en-US" sz="4000" dirty="0">
                <a:solidFill>
                  <a:srgbClr val="000000"/>
                </a:solidFill>
                <a:effectLst>
                  <a:outerShdw blurRad="38100" dist="38100" dir="2700000" algn="tl">
                    <a:srgbClr val="FFFFFF"/>
                  </a:outerShdw>
                </a:effectLst>
              </a:rPr>
              <a:t>Objectives</a:t>
            </a:r>
          </a:p>
        </p:txBody>
      </p:sp>
      <p:sp>
        <p:nvSpPr>
          <p:cNvPr id="5123" name="Rectangle 1027"/>
          <p:cNvSpPr>
            <a:spLocks noGrp="1" noChangeArrowheads="1"/>
          </p:cNvSpPr>
          <p:nvPr>
            <p:ph idx="1"/>
          </p:nvPr>
        </p:nvSpPr>
        <p:spPr>
          <a:xfrm>
            <a:off x="381000" y="1535113"/>
            <a:ext cx="8229600" cy="4114800"/>
          </a:xfrm>
        </p:spPr>
        <p:txBody>
          <a:bodyPr lIns="90488" tIns="44450" rIns="90488" bIns="44450">
            <a:normAutofit lnSpcReduction="10000"/>
          </a:bodyPr>
          <a:lstStyle/>
          <a:p>
            <a:pPr eaLnBrk="1" fontAlgn="auto" hangingPunct="1">
              <a:spcAft>
                <a:spcPts val="0"/>
              </a:spcAft>
              <a:buFont typeface="Wingdings 2"/>
              <a:buChar char=""/>
              <a:defRPr/>
            </a:pPr>
            <a:r>
              <a:rPr lang="en-US" sz="2400" dirty="0">
                <a:solidFill>
                  <a:srgbClr val="000000"/>
                </a:solidFill>
                <a:effectLst>
                  <a:outerShdw blurRad="38100" dist="38100" dir="2700000" algn="tl">
                    <a:srgbClr val="FFFFFF"/>
                  </a:outerShdw>
                </a:effectLst>
              </a:rPr>
              <a:t>Define terms</a:t>
            </a:r>
          </a:p>
          <a:p>
            <a:pPr eaLnBrk="1" fontAlgn="auto" hangingPunct="1">
              <a:spcAft>
                <a:spcPts val="0"/>
              </a:spcAft>
              <a:buFont typeface="Wingdings 2"/>
              <a:buChar char=""/>
              <a:defRPr/>
            </a:pPr>
            <a:r>
              <a:rPr lang="en-US" sz="2400" dirty="0">
                <a:solidFill>
                  <a:srgbClr val="000000"/>
                </a:solidFill>
                <a:effectLst>
                  <a:outerShdw blurRad="38100" dist="38100" dir="2700000" algn="tl">
                    <a:srgbClr val="FFFFFF"/>
                  </a:outerShdw>
                </a:effectLst>
              </a:rPr>
              <a:t>Name limitations of conventional file processing</a:t>
            </a:r>
          </a:p>
          <a:p>
            <a:pPr eaLnBrk="1" fontAlgn="auto" hangingPunct="1">
              <a:spcAft>
                <a:spcPts val="0"/>
              </a:spcAft>
              <a:buFont typeface="Wingdings 2"/>
              <a:buChar char=""/>
              <a:defRPr/>
            </a:pPr>
            <a:r>
              <a:rPr lang="en-US" sz="2400" dirty="0">
                <a:solidFill>
                  <a:srgbClr val="000000"/>
                </a:solidFill>
                <a:effectLst>
                  <a:outerShdw blurRad="38100" dist="38100" dir="2700000" algn="tl">
                    <a:srgbClr val="FFFFFF"/>
                  </a:outerShdw>
                </a:effectLst>
              </a:rPr>
              <a:t>Explain advantages of databases</a:t>
            </a:r>
          </a:p>
          <a:p>
            <a:pPr eaLnBrk="1" fontAlgn="auto" hangingPunct="1">
              <a:spcAft>
                <a:spcPts val="0"/>
              </a:spcAft>
              <a:buFont typeface="Wingdings 2"/>
              <a:buChar char=""/>
              <a:defRPr/>
            </a:pPr>
            <a:r>
              <a:rPr lang="en-US" sz="2400" dirty="0">
                <a:solidFill>
                  <a:srgbClr val="000000"/>
                </a:solidFill>
                <a:effectLst>
                  <a:outerShdw blurRad="38100" dist="38100" dir="2700000" algn="tl">
                    <a:srgbClr val="FFFFFF"/>
                  </a:outerShdw>
                </a:effectLst>
              </a:rPr>
              <a:t>Identify costs and risks of databases</a:t>
            </a:r>
          </a:p>
          <a:p>
            <a:pPr eaLnBrk="1" fontAlgn="auto" hangingPunct="1">
              <a:spcAft>
                <a:spcPts val="0"/>
              </a:spcAft>
              <a:buFont typeface="Wingdings 2"/>
              <a:buChar char=""/>
              <a:defRPr/>
            </a:pPr>
            <a:r>
              <a:rPr lang="en-US" sz="2400" dirty="0">
                <a:solidFill>
                  <a:srgbClr val="000000"/>
                </a:solidFill>
                <a:effectLst>
                  <a:outerShdw blurRad="38100" dist="38100" dir="2700000" algn="tl">
                    <a:srgbClr val="FFFFFF"/>
                  </a:outerShdw>
                </a:effectLst>
              </a:rPr>
              <a:t>List components of database environment</a:t>
            </a:r>
          </a:p>
          <a:p>
            <a:pPr eaLnBrk="1" fontAlgn="auto" hangingPunct="1">
              <a:spcAft>
                <a:spcPts val="0"/>
              </a:spcAft>
              <a:buFont typeface="Wingdings 2"/>
              <a:buChar char=""/>
              <a:defRPr/>
            </a:pPr>
            <a:r>
              <a:rPr lang="en-US" sz="2400" dirty="0">
                <a:solidFill>
                  <a:srgbClr val="000000"/>
                </a:solidFill>
                <a:effectLst>
                  <a:outerShdw blurRad="38100" dist="38100" dir="2700000" algn="tl">
                    <a:srgbClr val="FFFFFF"/>
                  </a:outerShdw>
                </a:effectLst>
              </a:rPr>
              <a:t>Identify categories of database applications</a:t>
            </a:r>
          </a:p>
          <a:p>
            <a:pPr eaLnBrk="1" fontAlgn="auto" hangingPunct="1">
              <a:spcAft>
                <a:spcPts val="0"/>
              </a:spcAft>
              <a:buFont typeface="Wingdings 2"/>
              <a:buChar char=""/>
              <a:defRPr/>
            </a:pPr>
            <a:r>
              <a:rPr lang="en-US" sz="2400" dirty="0">
                <a:solidFill>
                  <a:srgbClr val="000000"/>
                </a:solidFill>
                <a:effectLst>
                  <a:outerShdw blurRad="38100" dist="38100" dir="2700000" algn="tl">
                    <a:srgbClr val="FFFFFF"/>
                  </a:outerShdw>
                </a:effectLst>
              </a:rPr>
              <a:t>Describe database system development life cycle</a:t>
            </a:r>
          </a:p>
          <a:p>
            <a:pPr eaLnBrk="1" fontAlgn="auto" hangingPunct="1">
              <a:spcAft>
                <a:spcPts val="0"/>
              </a:spcAft>
              <a:buFont typeface="Wingdings 2"/>
              <a:buChar char=""/>
              <a:defRPr/>
            </a:pPr>
            <a:r>
              <a:rPr lang="en-US" sz="2400" dirty="0">
                <a:solidFill>
                  <a:srgbClr val="000000"/>
                </a:solidFill>
                <a:effectLst>
                  <a:outerShdw blurRad="38100" dist="38100" dir="2700000" algn="tl">
                    <a:srgbClr val="FFFFFF"/>
                  </a:outerShdw>
                </a:effectLst>
              </a:rPr>
              <a:t>Explain prototyping and agile development approaches</a:t>
            </a:r>
          </a:p>
          <a:p>
            <a:pPr eaLnBrk="1" fontAlgn="auto" hangingPunct="1">
              <a:spcAft>
                <a:spcPts val="0"/>
              </a:spcAft>
              <a:buFont typeface="Wingdings 2"/>
              <a:buChar char=""/>
              <a:defRPr/>
            </a:pPr>
            <a:r>
              <a:rPr lang="en-US" sz="2400" dirty="0">
                <a:solidFill>
                  <a:srgbClr val="000000"/>
                </a:solidFill>
                <a:effectLst>
                  <a:outerShdw blurRad="38100" dist="38100" dir="2700000" algn="tl">
                    <a:srgbClr val="FFFFFF"/>
                  </a:outerShdw>
                </a:effectLst>
              </a:rPr>
              <a:t>Explain roles of individuals</a:t>
            </a:r>
          </a:p>
          <a:p>
            <a:pPr eaLnBrk="1" fontAlgn="auto" hangingPunct="1">
              <a:spcAft>
                <a:spcPts val="0"/>
              </a:spcAft>
              <a:buFont typeface="Wingdings 2"/>
              <a:buChar char=""/>
              <a:defRPr/>
            </a:pPr>
            <a:r>
              <a:rPr lang="en-US" sz="2400" dirty="0">
                <a:solidFill>
                  <a:srgbClr val="000000"/>
                </a:solidFill>
                <a:effectLst>
                  <a:outerShdw blurRad="38100" dist="38100" dir="2700000" algn="tl">
                    <a:srgbClr val="FFFFFF"/>
                  </a:outerShdw>
                </a:effectLst>
              </a:rPr>
              <a:t>Explain the three-schema architecture for databases</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54182" y="323134"/>
            <a:ext cx="8271163" cy="5920725"/>
          </a:xfrm>
          <a:prstGeom prst="rect">
            <a:avLst/>
          </a:prstGeom>
        </p:spPr>
      </p:pic>
      <p:pic>
        <p:nvPicPr>
          <p:cNvPr id="30724" name="Picture 5" descr="Noname.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416550" y="5289550"/>
            <a:ext cx="3094038"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Database management system</a:t>
            </a:r>
          </a:p>
        </p:txBody>
      </p:sp>
      <p:sp>
        <p:nvSpPr>
          <p:cNvPr id="5" name="Content Placeholder 4"/>
          <p:cNvSpPr>
            <a:spLocks noGrp="1"/>
          </p:cNvSpPr>
          <p:nvPr>
            <p:ph idx="1"/>
          </p:nvPr>
        </p:nvSpPr>
        <p:spPr/>
        <p:txBody>
          <a:bodyPr/>
          <a:lstStyle/>
          <a:p>
            <a:r>
              <a:rPr lang="en-US" sz="2400" dirty="0">
                <a:latin typeface="Calibri" panose="020F0502020204030204" pitchFamily="34" charset="0"/>
                <a:cs typeface="Calibri" panose="020F0502020204030204" pitchFamily="34" charset="0"/>
              </a:rPr>
              <a:t>A </a:t>
            </a:r>
            <a:r>
              <a:rPr lang="en-US" sz="2400" b="1" dirty="0">
                <a:latin typeface="Calibri" panose="020F0502020204030204" pitchFamily="34" charset="0"/>
                <a:cs typeface="Calibri" panose="020F0502020204030204" pitchFamily="34" charset="0"/>
              </a:rPr>
              <a:t>database management system (DBMS) </a:t>
            </a:r>
            <a:r>
              <a:rPr lang="en-US" sz="2400" dirty="0">
                <a:latin typeface="Calibri" panose="020F0502020204030204" pitchFamily="34" charset="0"/>
                <a:cs typeface="Calibri" panose="020F0502020204030204" pitchFamily="34" charset="0"/>
              </a:rPr>
              <a:t>is a </a:t>
            </a:r>
            <a:r>
              <a:rPr lang="en-US" sz="2400" b="1" dirty="0">
                <a:latin typeface="Calibri" panose="020F0502020204030204" pitchFamily="34" charset="0"/>
                <a:cs typeface="Calibri" panose="020F0502020204030204" pitchFamily="34" charset="0"/>
              </a:rPr>
              <a:t>software system </a:t>
            </a:r>
            <a:r>
              <a:rPr lang="en-US" sz="2400" dirty="0">
                <a:latin typeface="Calibri" panose="020F0502020204030204" pitchFamily="34" charset="0"/>
                <a:cs typeface="Calibri" panose="020F0502020204030204" pitchFamily="34" charset="0"/>
              </a:rPr>
              <a:t>that enables the use of a database approach. The primary purpose of a DBMS is to provide a systematic method of creating, updating, storing, and retrieving the data stored in a database</a:t>
            </a:r>
          </a:p>
        </p:txBody>
      </p:sp>
    </p:spTree>
    <p:extLst>
      <p:ext uri="{BB962C8B-B14F-4D97-AF65-F5344CB8AC3E}">
        <p14:creationId xmlns:p14="http://schemas.microsoft.com/office/powerpoint/2010/main" val="2305289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320675" y="315913"/>
            <a:ext cx="9144000" cy="1371600"/>
          </a:xfrm>
        </p:spPr>
        <p:txBody>
          <a:bodyPr/>
          <a:lstStyle/>
          <a:p>
            <a:pPr eaLnBrk="1" fontAlgn="auto" hangingPunct="1">
              <a:spcAft>
                <a:spcPts val="0"/>
              </a:spcAft>
              <a:defRPr/>
            </a:pPr>
            <a:r>
              <a:rPr lang="en-US" sz="3900" dirty="0">
                <a:solidFill>
                  <a:srgbClr val="000000"/>
                </a:solidFill>
                <a:effectLst>
                  <a:outerShdw blurRad="38100" dist="38100" dir="2700000" algn="tl">
                    <a:srgbClr val="FFFFFF"/>
                  </a:outerShdw>
                </a:effectLst>
              </a:rPr>
              <a:t>Advantages of THE DatabaSE APPROACH</a:t>
            </a:r>
          </a:p>
        </p:txBody>
      </p:sp>
      <p:sp>
        <p:nvSpPr>
          <p:cNvPr id="167939" name="Rectangle 3"/>
          <p:cNvSpPr>
            <a:spLocks noGrp="1" noChangeArrowheads="1"/>
          </p:cNvSpPr>
          <p:nvPr>
            <p:ph idx="1"/>
          </p:nvPr>
        </p:nvSpPr>
        <p:spPr>
          <a:xfrm>
            <a:off x="388938" y="1733550"/>
            <a:ext cx="8229600" cy="4572000"/>
          </a:xfrm>
        </p:spPr>
        <p:txBody>
          <a:bodyPr>
            <a:normAutofit/>
          </a:bodyPr>
          <a:lstStyle/>
          <a:p>
            <a:pPr eaLnBrk="1" fontAlgn="auto" hangingPunct="1">
              <a:lnSpc>
                <a:spcPct val="80000"/>
              </a:lnSpc>
              <a:spcAft>
                <a:spcPts val="0"/>
              </a:spcAft>
              <a:buFont typeface="Wingdings 2"/>
              <a:buChar char=""/>
              <a:defRPr/>
            </a:pPr>
            <a:r>
              <a:rPr lang="en-US" sz="2800" dirty="0">
                <a:solidFill>
                  <a:srgbClr val="000000"/>
                </a:solidFill>
                <a:effectLst>
                  <a:outerShdw blurRad="38100" dist="38100" dir="2700000" algn="tl">
                    <a:srgbClr val="FFFFFF"/>
                  </a:outerShdw>
                </a:effectLst>
              </a:rPr>
              <a:t>Program-data independence</a:t>
            </a:r>
          </a:p>
          <a:p>
            <a:pPr eaLnBrk="1" fontAlgn="auto" hangingPunct="1">
              <a:lnSpc>
                <a:spcPct val="80000"/>
              </a:lnSpc>
              <a:spcAft>
                <a:spcPts val="0"/>
              </a:spcAft>
              <a:buFont typeface="Wingdings 2"/>
              <a:buChar char=""/>
              <a:defRPr/>
            </a:pPr>
            <a:r>
              <a:rPr lang="en-US" sz="2800" dirty="0">
                <a:solidFill>
                  <a:srgbClr val="000000"/>
                </a:solidFill>
                <a:effectLst>
                  <a:outerShdw blurRad="38100" dist="38100" dir="2700000" algn="tl">
                    <a:srgbClr val="FFFFFF"/>
                  </a:outerShdw>
                </a:effectLst>
              </a:rPr>
              <a:t>Planned data redundancy</a:t>
            </a:r>
          </a:p>
          <a:p>
            <a:pPr eaLnBrk="1" fontAlgn="auto" hangingPunct="1">
              <a:lnSpc>
                <a:spcPct val="80000"/>
              </a:lnSpc>
              <a:spcAft>
                <a:spcPts val="0"/>
              </a:spcAft>
              <a:buFont typeface="Wingdings 2"/>
              <a:buChar char=""/>
              <a:defRPr/>
            </a:pPr>
            <a:r>
              <a:rPr lang="en-US" sz="2800" dirty="0">
                <a:solidFill>
                  <a:srgbClr val="000000"/>
                </a:solidFill>
                <a:effectLst>
                  <a:outerShdw blurRad="38100" dist="38100" dir="2700000" algn="tl">
                    <a:srgbClr val="FFFFFF"/>
                  </a:outerShdw>
                </a:effectLst>
              </a:rPr>
              <a:t>Improved data consistency</a:t>
            </a:r>
          </a:p>
          <a:p>
            <a:pPr eaLnBrk="1" fontAlgn="auto" hangingPunct="1">
              <a:lnSpc>
                <a:spcPct val="80000"/>
              </a:lnSpc>
              <a:spcAft>
                <a:spcPts val="0"/>
              </a:spcAft>
              <a:buFont typeface="Wingdings 2"/>
              <a:buChar char=""/>
              <a:defRPr/>
            </a:pPr>
            <a:r>
              <a:rPr lang="en-US" sz="2800" dirty="0">
                <a:solidFill>
                  <a:srgbClr val="000000"/>
                </a:solidFill>
                <a:effectLst>
                  <a:outerShdw blurRad="38100" dist="38100" dir="2700000" algn="tl">
                    <a:srgbClr val="FFFFFF"/>
                  </a:outerShdw>
                </a:effectLst>
              </a:rPr>
              <a:t>Improved data sharing</a:t>
            </a:r>
          </a:p>
          <a:p>
            <a:pPr eaLnBrk="1" fontAlgn="auto" hangingPunct="1">
              <a:lnSpc>
                <a:spcPct val="80000"/>
              </a:lnSpc>
              <a:spcAft>
                <a:spcPts val="0"/>
              </a:spcAft>
              <a:buFont typeface="Wingdings 2"/>
              <a:buChar char=""/>
              <a:defRPr/>
            </a:pPr>
            <a:r>
              <a:rPr lang="en-US" sz="2800" dirty="0">
                <a:solidFill>
                  <a:srgbClr val="000000"/>
                </a:solidFill>
                <a:effectLst>
                  <a:outerShdw blurRad="38100" dist="38100" dir="2700000" algn="tl">
                    <a:srgbClr val="FFFFFF"/>
                  </a:outerShdw>
                </a:effectLst>
              </a:rPr>
              <a:t>Increased application development productivity</a:t>
            </a:r>
          </a:p>
          <a:p>
            <a:pPr eaLnBrk="1" fontAlgn="auto" hangingPunct="1">
              <a:lnSpc>
                <a:spcPct val="80000"/>
              </a:lnSpc>
              <a:spcAft>
                <a:spcPts val="0"/>
              </a:spcAft>
              <a:buFont typeface="Wingdings 2"/>
              <a:buChar char=""/>
              <a:defRPr/>
            </a:pPr>
            <a:r>
              <a:rPr lang="en-US" sz="2800" dirty="0">
                <a:solidFill>
                  <a:srgbClr val="000000"/>
                </a:solidFill>
                <a:effectLst>
                  <a:outerShdw blurRad="38100" dist="38100" dir="2700000" algn="tl">
                    <a:srgbClr val="FFFFFF"/>
                  </a:outerShdw>
                </a:effectLst>
              </a:rPr>
              <a:t>Enforcement of standards</a:t>
            </a:r>
          </a:p>
          <a:p>
            <a:pPr eaLnBrk="1" fontAlgn="auto" hangingPunct="1">
              <a:lnSpc>
                <a:spcPct val="80000"/>
              </a:lnSpc>
              <a:spcAft>
                <a:spcPts val="0"/>
              </a:spcAft>
              <a:buFont typeface="Wingdings 2"/>
              <a:buChar char=""/>
              <a:defRPr/>
            </a:pPr>
            <a:r>
              <a:rPr lang="en-US" sz="2800" dirty="0">
                <a:solidFill>
                  <a:srgbClr val="000000"/>
                </a:solidFill>
                <a:effectLst>
                  <a:outerShdw blurRad="38100" dist="38100" dir="2700000" algn="tl">
                    <a:srgbClr val="FFFFFF"/>
                  </a:outerShdw>
                </a:effectLst>
              </a:rPr>
              <a:t>Improved data quality</a:t>
            </a:r>
          </a:p>
          <a:p>
            <a:pPr eaLnBrk="1" fontAlgn="auto" hangingPunct="1">
              <a:lnSpc>
                <a:spcPct val="80000"/>
              </a:lnSpc>
              <a:spcAft>
                <a:spcPts val="0"/>
              </a:spcAft>
              <a:buFont typeface="Wingdings 2"/>
              <a:buChar char=""/>
              <a:defRPr/>
            </a:pPr>
            <a:r>
              <a:rPr lang="en-US" sz="2800" dirty="0">
                <a:solidFill>
                  <a:srgbClr val="000000"/>
                </a:solidFill>
                <a:effectLst>
                  <a:outerShdw blurRad="38100" dist="38100" dir="2700000" algn="tl">
                    <a:srgbClr val="FFFFFF"/>
                  </a:outerShdw>
                </a:effectLst>
              </a:rPr>
              <a:t>Improved data accessibility and responsiveness</a:t>
            </a:r>
          </a:p>
          <a:p>
            <a:pPr eaLnBrk="1" fontAlgn="auto" hangingPunct="1">
              <a:lnSpc>
                <a:spcPct val="80000"/>
              </a:lnSpc>
              <a:spcAft>
                <a:spcPts val="0"/>
              </a:spcAft>
              <a:buFont typeface="Wingdings 2"/>
              <a:buChar char=""/>
              <a:defRPr/>
            </a:pPr>
            <a:r>
              <a:rPr lang="en-US" sz="2800" dirty="0">
                <a:solidFill>
                  <a:srgbClr val="000000"/>
                </a:solidFill>
                <a:effectLst>
                  <a:outerShdw blurRad="38100" dist="38100" dir="2700000" algn="tl">
                    <a:srgbClr val="FFFFFF"/>
                  </a:outerShdw>
                </a:effectLst>
              </a:rPr>
              <a:t>Reduced program maintenance</a:t>
            </a:r>
          </a:p>
          <a:p>
            <a:pPr eaLnBrk="1" fontAlgn="auto" hangingPunct="1">
              <a:lnSpc>
                <a:spcPct val="80000"/>
              </a:lnSpc>
              <a:spcAft>
                <a:spcPts val="0"/>
              </a:spcAft>
              <a:buFont typeface="Wingdings 2"/>
              <a:buChar char=""/>
              <a:defRPr/>
            </a:pPr>
            <a:r>
              <a:rPr lang="en-US" sz="2800" dirty="0">
                <a:solidFill>
                  <a:srgbClr val="000000"/>
                </a:solidFill>
                <a:effectLst>
                  <a:outerShdw blurRad="38100" dist="38100" dir="2700000" algn="tl">
                    <a:srgbClr val="FFFFFF"/>
                  </a:outerShdw>
                </a:effectLst>
              </a:rPr>
              <a:t>Improved decision support</a:t>
            </a:r>
          </a:p>
          <a:p>
            <a:pPr eaLnBrk="1" fontAlgn="auto" hangingPunct="1">
              <a:lnSpc>
                <a:spcPct val="80000"/>
              </a:lnSpc>
              <a:spcAft>
                <a:spcPts val="0"/>
              </a:spcAft>
              <a:buFont typeface="Wingdings 2"/>
              <a:buChar char=""/>
              <a:defRPr/>
            </a:pPr>
            <a:endParaRPr lang="en-US" sz="2800" dirty="0">
              <a:solidFill>
                <a:srgbClr val="000000"/>
              </a:solidFill>
              <a:effectLst>
                <a:outerShdw blurRad="38100" dist="38100" dir="2700000" algn="tl">
                  <a:srgbClr val="FFFFFF"/>
                </a:outerShdw>
              </a:effectLst>
            </a:endParaRPr>
          </a:p>
          <a:p>
            <a:pPr lvl="1" eaLnBrk="1" fontAlgn="auto" hangingPunct="1">
              <a:lnSpc>
                <a:spcPct val="80000"/>
              </a:lnSpc>
              <a:spcAft>
                <a:spcPts val="0"/>
              </a:spcAft>
              <a:buFont typeface="Wingdings 2"/>
              <a:buChar char=""/>
              <a:defRPr/>
            </a:pPr>
            <a:endParaRPr lang="en-US" sz="2400" dirty="0">
              <a:solidFill>
                <a:srgbClr val="000000"/>
              </a:solidFill>
              <a:effectLst>
                <a:outerShdw blurRad="38100" dist="38100" dir="2700000" algn="tl">
                  <a:srgbClr val="FFFFFF"/>
                </a:outerShdw>
              </a:effectLst>
            </a:endParaRPr>
          </a:p>
        </p:txBody>
      </p:sp>
    </p:spTree>
    <p:extLst>
      <p:ext uri="{BB962C8B-B14F-4D97-AF65-F5344CB8AC3E}">
        <p14:creationId xmlns:p14="http://schemas.microsoft.com/office/powerpoint/2010/main" val="21190925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xfrm>
            <a:off x="228600" y="350838"/>
            <a:ext cx="8915400" cy="1371600"/>
          </a:xfrm>
        </p:spPr>
        <p:txBody>
          <a:bodyPr/>
          <a:lstStyle/>
          <a:p>
            <a:pPr eaLnBrk="1" fontAlgn="auto" hangingPunct="1">
              <a:spcAft>
                <a:spcPts val="0"/>
              </a:spcAft>
              <a:defRPr/>
            </a:pPr>
            <a:r>
              <a:rPr lang="en-US" sz="4000" dirty="0">
                <a:solidFill>
                  <a:srgbClr val="000000"/>
                </a:solidFill>
                <a:effectLst>
                  <a:outerShdw blurRad="38100" dist="38100" dir="2700000" algn="tl">
                    <a:srgbClr val="FFFFFF"/>
                  </a:outerShdw>
                </a:effectLst>
              </a:rPr>
              <a:t>Costs and Risks of the Database Approach</a:t>
            </a:r>
          </a:p>
        </p:txBody>
      </p:sp>
      <p:sp>
        <p:nvSpPr>
          <p:cNvPr id="168963" name="Rectangle 3"/>
          <p:cNvSpPr>
            <a:spLocks noGrp="1" noChangeArrowheads="1"/>
          </p:cNvSpPr>
          <p:nvPr>
            <p:ph idx="1"/>
          </p:nvPr>
        </p:nvSpPr>
        <p:spPr>
          <a:xfrm>
            <a:off x="434975" y="2000250"/>
            <a:ext cx="8229600" cy="3810000"/>
          </a:xfrm>
        </p:spPr>
        <p:txBody>
          <a:bodyPr>
            <a:normAutofit/>
          </a:bodyPr>
          <a:lstStyle/>
          <a:p>
            <a:pPr eaLnBrk="1" fontAlgn="auto" hangingPunct="1">
              <a:spcAft>
                <a:spcPts val="0"/>
              </a:spcAft>
              <a:buFont typeface="Wingdings 2"/>
              <a:buChar char=""/>
              <a:defRPr/>
            </a:pPr>
            <a:r>
              <a:rPr lang="en-US" dirty="0">
                <a:solidFill>
                  <a:srgbClr val="000000"/>
                </a:solidFill>
                <a:effectLst>
                  <a:outerShdw blurRad="38100" dist="38100" dir="2700000" algn="tl">
                    <a:srgbClr val="FFFFFF"/>
                  </a:outerShdw>
                </a:effectLst>
              </a:rPr>
              <a:t>New, specialized personnel</a:t>
            </a:r>
          </a:p>
          <a:p>
            <a:pPr eaLnBrk="1" fontAlgn="auto" hangingPunct="1">
              <a:spcAft>
                <a:spcPts val="0"/>
              </a:spcAft>
              <a:buFont typeface="Wingdings 2"/>
              <a:buChar char=""/>
              <a:defRPr/>
            </a:pPr>
            <a:r>
              <a:rPr lang="en-US" dirty="0">
                <a:solidFill>
                  <a:srgbClr val="000000"/>
                </a:solidFill>
                <a:effectLst>
                  <a:outerShdw blurRad="38100" dist="38100" dir="2700000" algn="tl">
                    <a:srgbClr val="FFFFFF"/>
                  </a:outerShdw>
                </a:effectLst>
              </a:rPr>
              <a:t>Installation and management cost and complexity (training, infrastructure)</a:t>
            </a:r>
          </a:p>
          <a:p>
            <a:pPr eaLnBrk="1" fontAlgn="auto" hangingPunct="1">
              <a:spcAft>
                <a:spcPts val="0"/>
              </a:spcAft>
              <a:buFont typeface="Wingdings 2"/>
              <a:buChar char=""/>
              <a:defRPr/>
            </a:pPr>
            <a:r>
              <a:rPr lang="en-US" dirty="0">
                <a:solidFill>
                  <a:srgbClr val="000000"/>
                </a:solidFill>
                <a:effectLst>
                  <a:outerShdw blurRad="38100" dist="38100" dir="2700000" algn="tl">
                    <a:srgbClr val="FFFFFF"/>
                  </a:outerShdw>
                </a:effectLst>
              </a:rPr>
              <a:t>Conversion costs</a:t>
            </a:r>
          </a:p>
          <a:p>
            <a:pPr eaLnBrk="1" fontAlgn="auto" hangingPunct="1">
              <a:spcAft>
                <a:spcPts val="0"/>
              </a:spcAft>
              <a:buFont typeface="Wingdings 2"/>
              <a:buChar char=""/>
              <a:defRPr/>
            </a:pPr>
            <a:r>
              <a:rPr lang="en-US" dirty="0">
                <a:solidFill>
                  <a:srgbClr val="000000"/>
                </a:solidFill>
                <a:effectLst>
                  <a:outerShdw blurRad="38100" dist="38100" dir="2700000" algn="tl">
                    <a:srgbClr val="FFFFFF"/>
                  </a:outerShdw>
                </a:effectLst>
              </a:rPr>
              <a:t>Need for explicit backup and recovery</a:t>
            </a:r>
          </a:p>
          <a:p>
            <a:pPr eaLnBrk="1" fontAlgn="auto" hangingPunct="1">
              <a:spcAft>
                <a:spcPts val="0"/>
              </a:spcAft>
              <a:buFont typeface="Wingdings 2"/>
              <a:buChar char=""/>
              <a:defRPr/>
            </a:pPr>
            <a:r>
              <a:rPr lang="en-US" dirty="0">
                <a:solidFill>
                  <a:srgbClr val="000000"/>
                </a:solidFill>
                <a:effectLst>
                  <a:outerShdw blurRad="38100" dist="38100" dir="2700000" algn="tl">
                    <a:srgbClr val="FFFFFF"/>
                  </a:outerShdw>
                </a:effectLst>
              </a:rPr>
              <a:t>Organizational conflict</a:t>
            </a:r>
          </a:p>
        </p:txBody>
      </p:sp>
    </p:spTree>
    <p:extLst>
      <p:ext uri="{BB962C8B-B14F-4D97-AF65-F5344CB8AC3E}">
        <p14:creationId xmlns:p14="http://schemas.microsoft.com/office/powerpoint/2010/main" val="7887524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7" name="Rectangle 2"/>
          <p:cNvSpPr>
            <a:spLocks noChangeArrowheads="1"/>
          </p:cNvSpPr>
          <p:nvPr/>
        </p:nvSpPr>
        <p:spPr bwMode="auto">
          <a:xfrm>
            <a:off x="841375" y="246063"/>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spcBef>
                <a:spcPct val="20000"/>
              </a:spcBef>
              <a:buClr>
                <a:schemeClr val="bg1"/>
              </a:buClr>
              <a:buSzPct val="65000"/>
              <a:buFont typeface="Wingdings" pitchFamily="2" charset="2"/>
              <a:buNone/>
            </a:pPr>
            <a:r>
              <a:rPr lang="en-US" altLang="en-US" sz="2400" dirty="0">
                <a:solidFill>
                  <a:srgbClr val="000000"/>
                </a:solidFill>
              </a:rPr>
              <a:t>Figure 1-5 Components of the database environment</a:t>
            </a:r>
          </a:p>
        </p:txBody>
      </p:sp>
      <p:pic>
        <p:nvPicPr>
          <p:cNvPr id="3175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300" y="1190625"/>
            <a:ext cx="6438900" cy="5097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solidFill>
                  <a:schemeClr val="tx1"/>
                </a:solidFill>
                <a:prstDash val="solid"/>
                <a:miter lim="800000"/>
                <a:headEnd/>
                <a:tailEnd/>
              </a14:hiddenLine>
            </a:ext>
          </a:extLst>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733425" y="460375"/>
            <a:ext cx="7769225" cy="1128713"/>
          </a:xfrm>
        </p:spPr>
        <p:txBody>
          <a:bodyPr lIns="90488" tIns="44450" rIns="90488" bIns="44450">
            <a:noAutofit/>
          </a:bodyPr>
          <a:lstStyle/>
          <a:p>
            <a:pPr eaLnBrk="1" fontAlgn="auto" hangingPunct="1">
              <a:spcAft>
                <a:spcPts val="0"/>
              </a:spcAft>
              <a:defRPr/>
            </a:pPr>
            <a:r>
              <a:rPr lang="en-US" sz="4000" dirty="0">
                <a:solidFill>
                  <a:srgbClr val="000000"/>
                </a:solidFill>
                <a:effectLst>
                  <a:outerShdw blurRad="38100" dist="38100" dir="2700000" algn="tl">
                    <a:srgbClr val="FFFFFF"/>
                  </a:outerShdw>
                </a:effectLst>
              </a:rPr>
              <a:t>Components of the </a:t>
            </a:r>
            <a:br>
              <a:rPr lang="en-US" sz="4000" dirty="0">
                <a:solidFill>
                  <a:srgbClr val="000000"/>
                </a:solidFill>
                <a:effectLst>
                  <a:outerShdw blurRad="38100" dist="38100" dir="2700000" algn="tl">
                    <a:srgbClr val="FFFFFF"/>
                  </a:outerShdw>
                </a:effectLst>
              </a:rPr>
            </a:br>
            <a:r>
              <a:rPr lang="en-US" sz="4000" dirty="0">
                <a:solidFill>
                  <a:srgbClr val="000000"/>
                </a:solidFill>
                <a:effectLst>
                  <a:outerShdw blurRad="38100" dist="38100" dir="2700000" algn="tl">
                    <a:srgbClr val="FFFFFF"/>
                  </a:outerShdw>
                </a:effectLst>
              </a:rPr>
              <a:t>Database Environment</a:t>
            </a:r>
          </a:p>
        </p:txBody>
      </p:sp>
      <p:sp>
        <p:nvSpPr>
          <p:cNvPr id="185347" name="Rectangle 3"/>
          <p:cNvSpPr>
            <a:spLocks noGrp="1" noChangeArrowheads="1"/>
          </p:cNvSpPr>
          <p:nvPr>
            <p:ph idx="1"/>
          </p:nvPr>
        </p:nvSpPr>
        <p:spPr>
          <a:xfrm>
            <a:off x="336550" y="1770063"/>
            <a:ext cx="8705850" cy="4287837"/>
          </a:xfrm>
        </p:spPr>
        <p:txBody>
          <a:bodyPr lIns="90488" tIns="44450" rIns="90488" bIns="44450">
            <a:noAutofit/>
          </a:bodyPr>
          <a:lstStyle/>
          <a:p>
            <a:pPr eaLnBrk="1" fontAlgn="auto" hangingPunct="1">
              <a:lnSpc>
                <a:spcPct val="80000"/>
              </a:lnSpc>
              <a:spcAft>
                <a:spcPts val="0"/>
              </a:spcAft>
              <a:buFont typeface="Wingdings 2"/>
              <a:buChar char=""/>
              <a:defRPr/>
            </a:pPr>
            <a:r>
              <a:rPr lang="en-US" sz="2400" b="1" dirty="0">
                <a:solidFill>
                  <a:srgbClr val="000000"/>
                </a:solidFill>
                <a:effectLst>
                  <a:outerShdw blurRad="38100" dist="38100" dir="2700000" algn="tl">
                    <a:srgbClr val="FFFFFF"/>
                  </a:outerShdw>
                </a:effectLst>
              </a:rPr>
              <a:t>C.A.S.E. tools</a:t>
            </a:r>
            <a:r>
              <a:rPr lang="en-US" sz="2400" dirty="0">
                <a:solidFill>
                  <a:srgbClr val="000000"/>
                </a:solidFill>
                <a:effectLst>
                  <a:outerShdw blurRad="38100" dist="38100" dir="2700000" algn="tl">
                    <a:srgbClr val="FFFFFF"/>
                  </a:outerShdw>
                </a:effectLst>
              </a:rPr>
              <a:t>-- automated tools used to design databases and application programs (even code generation).</a:t>
            </a:r>
          </a:p>
          <a:p>
            <a:pPr eaLnBrk="1" fontAlgn="auto" hangingPunct="1">
              <a:lnSpc>
                <a:spcPct val="80000"/>
              </a:lnSpc>
              <a:spcAft>
                <a:spcPts val="0"/>
              </a:spcAft>
              <a:buFont typeface="Wingdings 2"/>
              <a:buChar char=""/>
              <a:defRPr/>
            </a:pPr>
            <a:r>
              <a:rPr lang="en-US" sz="2400" b="1" dirty="0">
                <a:solidFill>
                  <a:srgbClr val="000000"/>
                </a:solidFill>
                <a:effectLst>
                  <a:outerShdw blurRad="38100" dist="38100" dir="2700000" algn="tl">
                    <a:srgbClr val="FFFFFF"/>
                  </a:outerShdw>
                </a:effectLst>
              </a:rPr>
              <a:t>Repository</a:t>
            </a:r>
            <a:r>
              <a:rPr lang="en-US" sz="2400" dirty="0">
                <a:solidFill>
                  <a:srgbClr val="000000"/>
                </a:solidFill>
                <a:effectLst>
                  <a:outerShdw blurRad="38100" dist="38100" dir="2700000" algn="tl">
                    <a:srgbClr val="FFFFFF"/>
                  </a:outerShdw>
                </a:effectLst>
              </a:rPr>
              <a:t>–centralized storehouse of metadata</a:t>
            </a:r>
          </a:p>
          <a:p>
            <a:pPr eaLnBrk="1" fontAlgn="auto" hangingPunct="1">
              <a:lnSpc>
                <a:spcPct val="80000"/>
              </a:lnSpc>
              <a:spcAft>
                <a:spcPts val="0"/>
              </a:spcAft>
              <a:buFont typeface="Wingdings 2"/>
              <a:buChar char=""/>
              <a:defRPr/>
            </a:pPr>
            <a:r>
              <a:rPr lang="en-US" sz="2400" b="1" dirty="0">
                <a:solidFill>
                  <a:srgbClr val="000000"/>
                </a:solidFill>
                <a:effectLst>
                  <a:outerShdw blurRad="38100" dist="38100" dir="2700000" algn="tl">
                    <a:srgbClr val="FFFFFF"/>
                  </a:outerShdw>
                </a:effectLst>
              </a:rPr>
              <a:t>Database Management System (DBMS) </a:t>
            </a:r>
            <a:r>
              <a:rPr lang="en-US" sz="2400" dirty="0">
                <a:solidFill>
                  <a:srgbClr val="000000"/>
                </a:solidFill>
                <a:effectLst>
                  <a:outerShdw blurRad="38100" dist="38100" dir="2700000" algn="tl">
                    <a:srgbClr val="FFFFFF"/>
                  </a:outerShdw>
                </a:effectLst>
              </a:rPr>
              <a:t>–software for managing the database</a:t>
            </a:r>
          </a:p>
          <a:p>
            <a:pPr eaLnBrk="1" fontAlgn="auto" hangingPunct="1">
              <a:lnSpc>
                <a:spcPct val="80000"/>
              </a:lnSpc>
              <a:spcAft>
                <a:spcPts val="0"/>
              </a:spcAft>
              <a:buFont typeface="Wingdings 2"/>
              <a:buChar char=""/>
              <a:defRPr/>
            </a:pPr>
            <a:r>
              <a:rPr lang="en-US" sz="2400" b="1" dirty="0">
                <a:solidFill>
                  <a:srgbClr val="000000"/>
                </a:solidFill>
                <a:effectLst>
                  <a:outerShdw blurRad="38100" dist="38100" dir="2700000" algn="tl">
                    <a:srgbClr val="FFFFFF"/>
                  </a:outerShdw>
                </a:effectLst>
              </a:rPr>
              <a:t>Database</a:t>
            </a:r>
            <a:r>
              <a:rPr lang="en-US" sz="2400" dirty="0">
                <a:solidFill>
                  <a:srgbClr val="000000"/>
                </a:solidFill>
                <a:effectLst>
                  <a:outerShdw blurRad="38100" dist="38100" dir="2700000" algn="tl">
                    <a:srgbClr val="FFFFFF"/>
                  </a:outerShdw>
                </a:effectLst>
              </a:rPr>
              <a:t>–storehouse of the data</a:t>
            </a:r>
          </a:p>
          <a:p>
            <a:pPr eaLnBrk="1" fontAlgn="auto" hangingPunct="1">
              <a:lnSpc>
                <a:spcPct val="80000"/>
              </a:lnSpc>
              <a:spcAft>
                <a:spcPts val="0"/>
              </a:spcAft>
              <a:buFont typeface="Wingdings 2"/>
              <a:buChar char=""/>
              <a:defRPr/>
            </a:pPr>
            <a:r>
              <a:rPr lang="en-US" sz="2400" b="1" dirty="0">
                <a:solidFill>
                  <a:srgbClr val="000000"/>
                </a:solidFill>
                <a:effectLst>
                  <a:outerShdw blurRad="38100" dist="38100" dir="2700000" algn="tl">
                    <a:srgbClr val="FFFFFF"/>
                  </a:outerShdw>
                </a:effectLst>
              </a:rPr>
              <a:t>Application Programs</a:t>
            </a:r>
            <a:r>
              <a:rPr lang="en-US" sz="2400" dirty="0">
                <a:solidFill>
                  <a:srgbClr val="000000"/>
                </a:solidFill>
                <a:effectLst>
                  <a:outerShdw blurRad="38100" dist="38100" dir="2700000" algn="tl">
                    <a:srgbClr val="FFFFFF"/>
                  </a:outerShdw>
                </a:effectLst>
              </a:rPr>
              <a:t>–software using the data</a:t>
            </a:r>
          </a:p>
          <a:p>
            <a:pPr eaLnBrk="1" fontAlgn="auto" hangingPunct="1">
              <a:lnSpc>
                <a:spcPct val="80000"/>
              </a:lnSpc>
              <a:spcAft>
                <a:spcPts val="0"/>
              </a:spcAft>
              <a:buFont typeface="Wingdings 2"/>
              <a:buChar char=""/>
              <a:defRPr/>
            </a:pPr>
            <a:r>
              <a:rPr lang="en-US" sz="2400" b="1" dirty="0">
                <a:solidFill>
                  <a:srgbClr val="000000"/>
                </a:solidFill>
                <a:effectLst>
                  <a:outerShdw blurRad="38100" dist="38100" dir="2700000" algn="tl">
                    <a:srgbClr val="FFFFFF"/>
                  </a:outerShdw>
                </a:effectLst>
              </a:rPr>
              <a:t>User Interface</a:t>
            </a:r>
            <a:r>
              <a:rPr lang="en-US" sz="2400" dirty="0">
                <a:solidFill>
                  <a:srgbClr val="000000"/>
                </a:solidFill>
                <a:effectLst>
                  <a:outerShdw blurRad="38100" dist="38100" dir="2700000" algn="tl">
                    <a:srgbClr val="FFFFFF"/>
                  </a:outerShdw>
                </a:effectLst>
              </a:rPr>
              <a:t>–text, graphical displays, menus,  etc. for user </a:t>
            </a:r>
          </a:p>
          <a:p>
            <a:pPr eaLnBrk="1" fontAlgn="auto" hangingPunct="1">
              <a:lnSpc>
                <a:spcPct val="80000"/>
              </a:lnSpc>
              <a:spcAft>
                <a:spcPts val="0"/>
              </a:spcAft>
              <a:buFont typeface="Wingdings 2"/>
              <a:buChar char=""/>
              <a:defRPr/>
            </a:pPr>
            <a:r>
              <a:rPr lang="en-US" sz="2400" b="1" dirty="0">
                <a:solidFill>
                  <a:srgbClr val="000000"/>
                </a:solidFill>
                <a:effectLst>
                  <a:outerShdw blurRad="38100" dist="38100" dir="2700000" algn="tl">
                    <a:srgbClr val="FFFFFF"/>
                  </a:outerShdw>
                </a:effectLst>
              </a:rPr>
              <a:t>Data/Database Administrators</a:t>
            </a:r>
            <a:r>
              <a:rPr lang="en-US" sz="2400" dirty="0">
                <a:solidFill>
                  <a:srgbClr val="000000"/>
                </a:solidFill>
                <a:effectLst>
                  <a:outerShdw blurRad="38100" dist="38100" dir="2700000" algn="tl">
                    <a:srgbClr val="FFFFFF"/>
                  </a:outerShdw>
                </a:effectLst>
              </a:rPr>
              <a:t>–personnel responsible for maintaining the database</a:t>
            </a:r>
          </a:p>
          <a:p>
            <a:pPr eaLnBrk="1" fontAlgn="auto" hangingPunct="1">
              <a:lnSpc>
                <a:spcPct val="80000"/>
              </a:lnSpc>
              <a:spcAft>
                <a:spcPts val="0"/>
              </a:spcAft>
              <a:buFont typeface="Wingdings 2"/>
              <a:buChar char=""/>
              <a:defRPr/>
            </a:pPr>
            <a:r>
              <a:rPr lang="en-US" sz="2400" b="1" dirty="0">
                <a:solidFill>
                  <a:srgbClr val="000000"/>
                </a:solidFill>
                <a:effectLst>
                  <a:outerShdw blurRad="38100" dist="38100" dir="2700000" algn="tl">
                    <a:srgbClr val="FFFFFF"/>
                  </a:outerShdw>
                </a:effectLst>
              </a:rPr>
              <a:t>System Developers</a:t>
            </a:r>
            <a:r>
              <a:rPr lang="en-US" sz="2400" dirty="0">
                <a:solidFill>
                  <a:srgbClr val="000000"/>
                </a:solidFill>
                <a:effectLst>
                  <a:outerShdw blurRad="38100" dist="38100" dir="2700000" algn="tl">
                    <a:srgbClr val="FFFFFF"/>
                  </a:outerShdw>
                </a:effectLst>
              </a:rPr>
              <a:t>–personnel responsible for designing databases and software</a:t>
            </a:r>
          </a:p>
          <a:p>
            <a:pPr eaLnBrk="1" fontAlgn="auto" hangingPunct="1">
              <a:lnSpc>
                <a:spcPct val="80000"/>
              </a:lnSpc>
              <a:spcAft>
                <a:spcPts val="0"/>
              </a:spcAft>
              <a:buFont typeface="Wingdings 2"/>
              <a:buChar char=""/>
              <a:defRPr/>
            </a:pPr>
            <a:r>
              <a:rPr lang="en-US" sz="2400" b="1" dirty="0">
                <a:solidFill>
                  <a:srgbClr val="000000"/>
                </a:solidFill>
                <a:effectLst>
                  <a:outerShdw blurRad="38100" dist="38100" dir="2700000" algn="tl">
                    <a:srgbClr val="FFFFFF"/>
                  </a:outerShdw>
                </a:effectLst>
              </a:rPr>
              <a:t>End Users</a:t>
            </a:r>
            <a:r>
              <a:rPr lang="en-US" sz="2400" dirty="0">
                <a:solidFill>
                  <a:srgbClr val="000000"/>
                </a:solidFill>
                <a:effectLst>
                  <a:outerShdw blurRad="38100" dist="38100" dir="2700000" algn="tl">
                    <a:srgbClr val="FFFFFF"/>
                  </a:outerShdw>
                </a:effectLst>
              </a:rPr>
              <a:t>–people who use the applications and databases</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MasterPhAnim="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682625" y="296863"/>
            <a:ext cx="7981950" cy="838200"/>
          </a:xfrm>
        </p:spPr>
        <p:txBody>
          <a:bodyPr/>
          <a:lstStyle/>
          <a:p>
            <a:pPr eaLnBrk="1" fontAlgn="auto" hangingPunct="1">
              <a:spcAft>
                <a:spcPts val="0"/>
              </a:spcAft>
              <a:defRPr/>
            </a:pPr>
            <a:r>
              <a:rPr lang="en-US" sz="4000" dirty="0">
                <a:solidFill>
                  <a:srgbClr val="000000"/>
                </a:solidFill>
                <a:effectLst>
                  <a:outerShdw blurRad="38100" dist="38100" dir="2700000" algn="tl">
                    <a:srgbClr val="FFFFFF"/>
                  </a:outerShdw>
                </a:effectLst>
              </a:rPr>
              <a:t>Enterprise Data Model</a:t>
            </a:r>
          </a:p>
        </p:txBody>
      </p:sp>
      <p:sp>
        <p:nvSpPr>
          <p:cNvPr id="137219" name="Rectangle 3"/>
          <p:cNvSpPr>
            <a:spLocks noGrp="1" noChangeArrowheads="1"/>
          </p:cNvSpPr>
          <p:nvPr>
            <p:ph idx="1"/>
          </p:nvPr>
        </p:nvSpPr>
        <p:spPr/>
        <p:txBody>
          <a:bodyPr>
            <a:normAutofit/>
          </a:bodyPr>
          <a:lstStyle/>
          <a:p>
            <a:pPr eaLnBrk="1" fontAlgn="auto" hangingPunct="1">
              <a:spcAft>
                <a:spcPts val="0"/>
              </a:spcAft>
              <a:buFont typeface="Wingdings 2"/>
              <a:buChar char=""/>
              <a:defRPr/>
            </a:pPr>
            <a:r>
              <a:rPr lang="en-US" sz="2800" dirty="0">
                <a:solidFill>
                  <a:srgbClr val="000000"/>
                </a:solidFill>
                <a:effectLst>
                  <a:outerShdw blurRad="38100" dist="38100" dir="2700000" algn="tl">
                    <a:srgbClr val="FFFFFF"/>
                  </a:outerShdw>
                </a:effectLst>
              </a:rPr>
              <a:t>First step in the database development process</a:t>
            </a:r>
          </a:p>
          <a:p>
            <a:pPr eaLnBrk="1" fontAlgn="auto" hangingPunct="1">
              <a:spcAft>
                <a:spcPts val="0"/>
              </a:spcAft>
              <a:buFont typeface="Wingdings 2"/>
              <a:buChar char=""/>
              <a:defRPr/>
            </a:pPr>
            <a:r>
              <a:rPr lang="en-US" sz="2800" dirty="0">
                <a:solidFill>
                  <a:srgbClr val="000000"/>
                </a:solidFill>
                <a:effectLst>
                  <a:outerShdw blurRad="38100" dist="38100" dir="2700000" algn="tl">
                    <a:srgbClr val="FFFFFF"/>
                  </a:outerShdw>
                </a:effectLst>
              </a:rPr>
              <a:t>Specifies scope and general content</a:t>
            </a:r>
          </a:p>
          <a:p>
            <a:pPr eaLnBrk="1" fontAlgn="auto" hangingPunct="1">
              <a:spcAft>
                <a:spcPts val="0"/>
              </a:spcAft>
              <a:buFont typeface="Wingdings 2"/>
              <a:buChar char=""/>
              <a:defRPr/>
            </a:pPr>
            <a:r>
              <a:rPr lang="en-US" sz="2800" dirty="0">
                <a:solidFill>
                  <a:srgbClr val="000000"/>
                </a:solidFill>
                <a:effectLst>
                  <a:outerShdw blurRad="38100" dist="38100" dir="2700000" algn="tl">
                    <a:srgbClr val="FFFFFF"/>
                  </a:outerShdw>
                </a:effectLst>
              </a:rPr>
              <a:t>Overall picture of organizational data at high level of abstraction</a:t>
            </a:r>
          </a:p>
          <a:p>
            <a:pPr eaLnBrk="1" fontAlgn="auto" hangingPunct="1">
              <a:spcAft>
                <a:spcPts val="0"/>
              </a:spcAft>
              <a:buFont typeface="Wingdings 2"/>
              <a:buChar char=""/>
              <a:defRPr/>
            </a:pPr>
            <a:r>
              <a:rPr lang="en-US" sz="2800" dirty="0">
                <a:solidFill>
                  <a:srgbClr val="000000"/>
                </a:solidFill>
                <a:effectLst>
                  <a:outerShdw blurRad="38100" dist="38100" dir="2700000" algn="tl">
                    <a:srgbClr val="FFFFFF"/>
                  </a:outerShdw>
                </a:effectLst>
              </a:rPr>
              <a:t>Entity-relationship diagram</a:t>
            </a:r>
          </a:p>
          <a:p>
            <a:pPr eaLnBrk="1" fontAlgn="auto" hangingPunct="1">
              <a:spcAft>
                <a:spcPts val="0"/>
              </a:spcAft>
              <a:buFont typeface="Wingdings 2"/>
              <a:buChar char=""/>
              <a:defRPr/>
            </a:pPr>
            <a:r>
              <a:rPr lang="en-US" sz="2800" dirty="0">
                <a:solidFill>
                  <a:srgbClr val="000000"/>
                </a:solidFill>
                <a:effectLst>
                  <a:outerShdw blurRad="38100" dist="38100" dir="2700000" algn="tl">
                    <a:srgbClr val="FFFFFF"/>
                  </a:outerShdw>
                </a:effectLst>
              </a:rPr>
              <a:t>Descriptions of entity types</a:t>
            </a:r>
          </a:p>
          <a:p>
            <a:pPr eaLnBrk="1" fontAlgn="auto" hangingPunct="1">
              <a:spcAft>
                <a:spcPts val="0"/>
              </a:spcAft>
              <a:buFont typeface="Wingdings 2"/>
              <a:buChar char=""/>
              <a:defRPr/>
            </a:pPr>
            <a:r>
              <a:rPr lang="en-US" sz="2800" dirty="0">
                <a:solidFill>
                  <a:srgbClr val="000000"/>
                </a:solidFill>
                <a:effectLst>
                  <a:outerShdw blurRad="38100" dist="38100" dir="2700000" algn="tl">
                    <a:srgbClr val="FFFFFF"/>
                  </a:outerShdw>
                </a:effectLst>
              </a:rPr>
              <a:t>Relationships between entities</a:t>
            </a:r>
          </a:p>
          <a:p>
            <a:pPr eaLnBrk="1" fontAlgn="auto" hangingPunct="1">
              <a:spcAft>
                <a:spcPts val="0"/>
              </a:spcAft>
              <a:buFont typeface="Wingdings 2"/>
              <a:buChar char=""/>
              <a:defRPr/>
            </a:pPr>
            <a:r>
              <a:rPr lang="en-US" sz="2800" dirty="0">
                <a:solidFill>
                  <a:srgbClr val="000000"/>
                </a:solidFill>
                <a:effectLst>
                  <a:outerShdw blurRad="38100" dist="38100" dir="2700000" algn="tl">
                    <a:srgbClr val="FFFFFF"/>
                  </a:outerShdw>
                </a:effectLst>
              </a:rPr>
              <a:t>Business rules</a:t>
            </a:r>
            <a:endParaRPr lang="en-US" dirty="0">
              <a:solidFill>
                <a:srgbClr val="000000"/>
              </a:solidFill>
              <a:effectLst>
                <a:outerShdw blurRad="38100" dist="38100" dir="2700000" algn="tl">
                  <a:srgbClr val="FFFFFF"/>
                </a:outerShdw>
              </a:effectLst>
            </a:endParaRPr>
          </a:p>
        </p:txBody>
      </p:sp>
    </p:spTree>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623888" y="385763"/>
            <a:ext cx="80819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r>
              <a:rPr lang="en-US" altLang="en-US" sz="2000" b="1" dirty="0">
                <a:solidFill>
                  <a:srgbClr val="000000"/>
                </a:solidFill>
              </a:rPr>
              <a:t>FIGURE 1-6 </a:t>
            </a:r>
            <a:r>
              <a:rPr lang="en-US" altLang="en-US" sz="2000" dirty="0">
                <a:solidFill>
                  <a:srgbClr val="000000"/>
                </a:solidFill>
              </a:rPr>
              <a:t>Example business function-to-data entity matrix</a:t>
            </a:r>
          </a:p>
        </p:txBody>
      </p:sp>
      <p:pic>
        <p:nvPicPr>
          <p:cNvPr id="6" name="Picture 4"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8188" y="965200"/>
            <a:ext cx="7667625" cy="508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74474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09600" y="431800"/>
            <a:ext cx="8001000" cy="1143000"/>
          </a:xfrm>
        </p:spPr>
        <p:txBody>
          <a:bodyPr>
            <a:noAutofit/>
          </a:bodyPr>
          <a:lstStyle/>
          <a:p>
            <a:pPr eaLnBrk="1" fontAlgn="auto" hangingPunct="1">
              <a:spcAft>
                <a:spcPts val="0"/>
              </a:spcAft>
              <a:defRPr/>
            </a:pPr>
            <a:r>
              <a:rPr lang="en-US" sz="4000" dirty="0">
                <a:solidFill>
                  <a:srgbClr val="000000"/>
                </a:solidFill>
                <a:effectLst>
                  <a:outerShdw blurRad="38100" dist="38100" dir="2700000" algn="tl">
                    <a:srgbClr val="FFFFFF"/>
                  </a:outerShdw>
                </a:effectLst>
              </a:rPr>
              <a:t>Two Approaches to Database and IS Development</a:t>
            </a:r>
          </a:p>
        </p:txBody>
      </p:sp>
      <p:sp>
        <p:nvSpPr>
          <p:cNvPr id="14339" name="Rectangle 3"/>
          <p:cNvSpPr>
            <a:spLocks noGrp="1" noChangeArrowheads="1"/>
          </p:cNvSpPr>
          <p:nvPr>
            <p:ph idx="1"/>
          </p:nvPr>
        </p:nvSpPr>
        <p:spPr>
          <a:xfrm>
            <a:off x="442913" y="1724025"/>
            <a:ext cx="8153400" cy="3736975"/>
          </a:xfrm>
        </p:spPr>
        <p:txBody>
          <a:bodyPr>
            <a:noAutofit/>
          </a:bodyPr>
          <a:lstStyle/>
          <a:p>
            <a:pPr eaLnBrk="1" fontAlgn="auto" hangingPunct="1">
              <a:lnSpc>
                <a:spcPct val="90000"/>
              </a:lnSpc>
              <a:spcAft>
                <a:spcPts val="0"/>
              </a:spcAft>
              <a:buFont typeface="Wingdings 2"/>
              <a:buChar char=""/>
              <a:defRPr/>
            </a:pPr>
            <a:r>
              <a:rPr lang="en-US" sz="2800" dirty="0">
                <a:solidFill>
                  <a:srgbClr val="000000"/>
                </a:solidFill>
                <a:effectLst>
                  <a:outerShdw blurRad="38100" dist="38100" dir="2700000" algn="tl">
                    <a:srgbClr val="FFFFFF"/>
                  </a:outerShdw>
                </a:effectLst>
              </a:rPr>
              <a:t>SDLC</a:t>
            </a:r>
          </a:p>
          <a:p>
            <a:pPr lvl="1" eaLnBrk="1" fontAlgn="auto" hangingPunct="1">
              <a:lnSpc>
                <a:spcPct val="90000"/>
              </a:lnSpc>
              <a:spcAft>
                <a:spcPts val="0"/>
              </a:spcAft>
              <a:buFont typeface="Wingdings 2"/>
              <a:buChar char=""/>
              <a:defRPr/>
            </a:pPr>
            <a:r>
              <a:rPr lang="en-US" sz="2400" dirty="0">
                <a:solidFill>
                  <a:srgbClr val="000000"/>
                </a:solidFill>
                <a:effectLst>
                  <a:outerShdw blurRad="38100" dist="38100" dir="2700000" algn="tl">
                    <a:srgbClr val="FFFFFF"/>
                  </a:outerShdw>
                </a:effectLst>
              </a:rPr>
              <a:t>System Development Life Cycle</a:t>
            </a:r>
          </a:p>
          <a:p>
            <a:pPr lvl="1" eaLnBrk="1" fontAlgn="auto" hangingPunct="1">
              <a:lnSpc>
                <a:spcPct val="90000"/>
              </a:lnSpc>
              <a:spcAft>
                <a:spcPts val="0"/>
              </a:spcAft>
              <a:buFont typeface="Wingdings 2"/>
              <a:buChar char=""/>
              <a:defRPr/>
            </a:pPr>
            <a:r>
              <a:rPr lang="en-US" sz="2400" dirty="0">
                <a:solidFill>
                  <a:srgbClr val="000000"/>
                </a:solidFill>
                <a:effectLst>
                  <a:outerShdw blurRad="38100" dist="38100" dir="2700000" algn="tl">
                    <a:srgbClr val="FFFFFF"/>
                  </a:outerShdw>
                </a:effectLst>
              </a:rPr>
              <a:t>Detailed, well-planned development process</a:t>
            </a:r>
          </a:p>
          <a:p>
            <a:pPr lvl="1" eaLnBrk="1" fontAlgn="auto" hangingPunct="1">
              <a:lnSpc>
                <a:spcPct val="90000"/>
              </a:lnSpc>
              <a:spcAft>
                <a:spcPts val="0"/>
              </a:spcAft>
              <a:buFont typeface="Wingdings 2"/>
              <a:buChar char=""/>
              <a:defRPr/>
            </a:pPr>
            <a:r>
              <a:rPr lang="en-US" sz="2400" dirty="0">
                <a:solidFill>
                  <a:srgbClr val="000000"/>
                </a:solidFill>
                <a:effectLst>
                  <a:outerShdw blurRad="38100" dist="38100" dir="2700000" algn="tl">
                    <a:srgbClr val="FFFFFF"/>
                  </a:outerShdw>
                </a:effectLst>
              </a:rPr>
              <a:t>Time-consuming, but comprehensive</a:t>
            </a:r>
          </a:p>
          <a:p>
            <a:pPr lvl="1" eaLnBrk="1" fontAlgn="auto" hangingPunct="1">
              <a:lnSpc>
                <a:spcPct val="90000"/>
              </a:lnSpc>
              <a:spcAft>
                <a:spcPts val="0"/>
              </a:spcAft>
              <a:buFont typeface="Wingdings 2"/>
              <a:buChar char=""/>
              <a:defRPr/>
            </a:pPr>
            <a:r>
              <a:rPr lang="en-US" sz="2400" dirty="0">
                <a:solidFill>
                  <a:srgbClr val="000000"/>
                </a:solidFill>
                <a:effectLst>
                  <a:outerShdw blurRad="38100" dist="38100" dir="2700000" algn="tl">
                    <a:srgbClr val="FFFFFF"/>
                  </a:outerShdw>
                </a:effectLst>
              </a:rPr>
              <a:t>Long development cycle</a:t>
            </a:r>
          </a:p>
          <a:p>
            <a:pPr eaLnBrk="1" fontAlgn="auto" hangingPunct="1">
              <a:lnSpc>
                <a:spcPct val="90000"/>
              </a:lnSpc>
              <a:spcAft>
                <a:spcPts val="0"/>
              </a:spcAft>
              <a:buFont typeface="Wingdings 2"/>
              <a:buChar char=""/>
              <a:defRPr/>
            </a:pPr>
            <a:r>
              <a:rPr lang="en-US" sz="2800" dirty="0">
                <a:solidFill>
                  <a:srgbClr val="000000"/>
                </a:solidFill>
                <a:effectLst>
                  <a:outerShdw blurRad="38100" dist="38100" dir="2700000" algn="tl">
                    <a:srgbClr val="FFFFFF"/>
                  </a:outerShdw>
                </a:effectLst>
              </a:rPr>
              <a:t>Prototyping</a:t>
            </a:r>
          </a:p>
          <a:p>
            <a:pPr lvl="1" eaLnBrk="1" fontAlgn="auto" hangingPunct="1">
              <a:lnSpc>
                <a:spcPct val="90000"/>
              </a:lnSpc>
              <a:spcAft>
                <a:spcPts val="0"/>
              </a:spcAft>
              <a:buFont typeface="Wingdings 2"/>
              <a:buChar char=""/>
              <a:defRPr/>
            </a:pPr>
            <a:r>
              <a:rPr lang="en-US" sz="2400" dirty="0">
                <a:solidFill>
                  <a:srgbClr val="000000"/>
                </a:solidFill>
                <a:effectLst>
                  <a:outerShdw blurRad="38100" dist="38100" dir="2700000" algn="tl">
                    <a:srgbClr val="FFFFFF"/>
                  </a:outerShdw>
                </a:effectLst>
              </a:rPr>
              <a:t>Rapid application development (RAD)</a:t>
            </a:r>
          </a:p>
          <a:p>
            <a:pPr lvl="1" eaLnBrk="1" fontAlgn="auto" hangingPunct="1">
              <a:lnSpc>
                <a:spcPct val="90000"/>
              </a:lnSpc>
              <a:spcAft>
                <a:spcPts val="0"/>
              </a:spcAft>
              <a:buFont typeface="Wingdings 2"/>
              <a:buChar char=""/>
              <a:defRPr/>
            </a:pPr>
            <a:r>
              <a:rPr lang="en-US" sz="2400" dirty="0">
                <a:solidFill>
                  <a:srgbClr val="000000"/>
                </a:solidFill>
                <a:effectLst>
                  <a:outerShdw blurRad="38100" dist="38100" dir="2700000" algn="tl">
                    <a:srgbClr val="FFFFFF"/>
                  </a:outerShdw>
                </a:effectLst>
              </a:rPr>
              <a:t>Cursory attempt at conceptual data modeling</a:t>
            </a:r>
          </a:p>
          <a:p>
            <a:pPr lvl="1" eaLnBrk="1" fontAlgn="auto" hangingPunct="1">
              <a:lnSpc>
                <a:spcPct val="90000"/>
              </a:lnSpc>
              <a:spcAft>
                <a:spcPts val="0"/>
              </a:spcAft>
              <a:buFont typeface="Wingdings 2"/>
              <a:buChar char=""/>
              <a:defRPr/>
            </a:pPr>
            <a:r>
              <a:rPr lang="en-US" sz="2400" dirty="0">
                <a:solidFill>
                  <a:srgbClr val="000000"/>
                </a:solidFill>
                <a:effectLst>
                  <a:outerShdw blurRad="38100" dist="38100" dir="2700000" algn="tl">
                    <a:srgbClr val="FFFFFF"/>
                  </a:outerShdw>
                </a:effectLst>
              </a:rPr>
              <a:t>Define database during development of initial prototype</a:t>
            </a:r>
          </a:p>
          <a:p>
            <a:pPr lvl="1" eaLnBrk="1" fontAlgn="auto" hangingPunct="1">
              <a:lnSpc>
                <a:spcPct val="90000"/>
              </a:lnSpc>
              <a:spcAft>
                <a:spcPts val="0"/>
              </a:spcAft>
              <a:buFont typeface="Wingdings 2"/>
              <a:buChar char=""/>
              <a:defRPr/>
            </a:pPr>
            <a:r>
              <a:rPr lang="en-US" sz="2400" dirty="0">
                <a:solidFill>
                  <a:srgbClr val="000000"/>
                </a:solidFill>
                <a:effectLst>
                  <a:outerShdw blurRad="38100" dist="38100" dir="2700000" algn="tl">
                    <a:srgbClr val="FFFFFF"/>
                  </a:outerShdw>
                </a:effectLst>
              </a:rPr>
              <a:t>Repeat implementation and maintenance activities with new prototype versions</a:t>
            </a:r>
          </a:p>
          <a:p>
            <a:pPr lvl="1" eaLnBrk="1" fontAlgn="auto" hangingPunct="1">
              <a:lnSpc>
                <a:spcPct val="90000"/>
              </a:lnSpc>
              <a:spcAft>
                <a:spcPts val="0"/>
              </a:spcAft>
              <a:buFont typeface="Wingdings 2"/>
              <a:buChar char=""/>
              <a:defRPr/>
            </a:pPr>
            <a:endParaRPr lang="en-US" sz="2400" dirty="0">
              <a:solidFill>
                <a:srgbClr val="000000"/>
              </a:solidFill>
              <a:effectLst>
                <a:outerShdw blurRad="38100" dist="38100" dir="2700000" algn="tl">
                  <a:srgbClr val="FFFFFF"/>
                </a:outerShdw>
              </a:effectLs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52463" y="503238"/>
            <a:ext cx="7772400" cy="1143000"/>
          </a:xfrm>
        </p:spPr>
        <p:txBody>
          <a:bodyPr>
            <a:normAutofit/>
          </a:bodyPr>
          <a:lstStyle/>
          <a:p>
            <a:pPr eaLnBrk="1" fontAlgn="auto" hangingPunct="1">
              <a:spcAft>
                <a:spcPts val="0"/>
              </a:spcAft>
              <a:defRPr/>
            </a:pPr>
            <a:r>
              <a:rPr lang="en-US" dirty="0">
                <a:solidFill>
                  <a:srgbClr val="000000"/>
                </a:solidFill>
                <a:effectLst>
                  <a:outerShdw blurRad="38100" dist="38100" dir="2700000" algn="tl">
                    <a:srgbClr val="FFFFFF"/>
                  </a:outerShdw>
                </a:effectLst>
              </a:rPr>
              <a:t>Systems Development Life Cycle</a:t>
            </a:r>
            <a:br>
              <a:rPr lang="en-US" dirty="0">
                <a:solidFill>
                  <a:srgbClr val="000000"/>
                </a:solidFill>
                <a:effectLst>
                  <a:outerShdw blurRad="38100" dist="38100" dir="2700000" algn="tl">
                    <a:srgbClr val="FFFFFF"/>
                  </a:outerShdw>
                </a:effectLst>
              </a:rPr>
            </a:br>
            <a:r>
              <a:rPr lang="en-US" dirty="0">
                <a:solidFill>
                  <a:srgbClr val="000000"/>
                </a:solidFill>
                <a:effectLst>
                  <a:outerShdw blurRad="38100" dist="38100" dir="2700000" algn="tl">
                    <a:srgbClr val="FFFFFF"/>
                  </a:outerShdw>
                </a:effectLst>
              </a:rPr>
              <a:t>(see also Figure 1-7) </a:t>
            </a:r>
          </a:p>
        </p:txBody>
      </p:sp>
      <p:grpSp>
        <p:nvGrpSpPr>
          <p:cNvPr id="36868" name="Group 27"/>
          <p:cNvGrpSpPr>
            <a:grpSpLocks/>
          </p:cNvGrpSpPr>
          <p:nvPr/>
        </p:nvGrpSpPr>
        <p:grpSpPr bwMode="auto">
          <a:xfrm>
            <a:off x="457200" y="1676400"/>
            <a:ext cx="8458200" cy="4114800"/>
            <a:chOff x="1008" y="1392"/>
            <a:chExt cx="4608" cy="2256"/>
          </a:xfrm>
        </p:grpSpPr>
        <p:sp>
          <p:nvSpPr>
            <p:cNvPr id="36869" name="Rectangle 5"/>
            <p:cNvSpPr>
              <a:spLocks noChangeArrowheads="1"/>
            </p:cNvSpPr>
            <p:nvPr/>
          </p:nvSpPr>
          <p:spPr bwMode="auto">
            <a:xfrm>
              <a:off x="1008" y="1392"/>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Planning</a:t>
              </a:r>
            </a:p>
          </p:txBody>
        </p:sp>
        <p:sp>
          <p:nvSpPr>
            <p:cNvPr id="36870" name="Rectangle 6"/>
            <p:cNvSpPr>
              <a:spLocks noChangeArrowheads="1"/>
            </p:cNvSpPr>
            <p:nvPr/>
          </p:nvSpPr>
          <p:spPr bwMode="auto">
            <a:xfrm>
              <a:off x="1824" y="1776"/>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Analysis</a:t>
              </a:r>
            </a:p>
          </p:txBody>
        </p:sp>
        <p:sp>
          <p:nvSpPr>
            <p:cNvPr id="36871" name="Rectangle 7"/>
            <p:cNvSpPr>
              <a:spLocks noChangeArrowheads="1"/>
            </p:cNvSpPr>
            <p:nvPr/>
          </p:nvSpPr>
          <p:spPr bwMode="auto">
            <a:xfrm>
              <a:off x="3168" y="2592"/>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Physical Design</a:t>
              </a:r>
            </a:p>
          </p:txBody>
        </p:sp>
        <p:sp>
          <p:nvSpPr>
            <p:cNvPr id="36872" name="Rectangle 8"/>
            <p:cNvSpPr>
              <a:spLocks noChangeArrowheads="1"/>
            </p:cNvSpPr>
            <p:nvPr/>
          </p:nvSpPr>
          <p:spPr bwMode="auto">
            <a:xfrm>
              <a:off x="3888" y="2976"/>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Implementation</a:t>
              </a:r>
            </a:p>
          </p:txBody>
        </p:sp>
        <p:sp>
          <p:nvSpPr>
            <p:cNvPr id="36873" name="Rectangle 9"/>
            <p:cNvSpPr>
              <a:spLocks noChangeArrowheads="1"/>
            </p:cNvSpPr>
            <p:nvPr/>
          </p:nvSpPr>
          <p:spPr bwMode="auto">
            <a:xfrm>
              <a:off x="4656" y="3360"/>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Maintenance</a:t>
              </a:r>
            </a:p>
          </p:txBody>
        </p:sp>
        <p:sp>
          <p:nvSpPr>
            <p:cNvPr id="36874" name="Rectangle 10"/>
            <p:cNvSpPr>
              <a:spLocks noChangeArrowheads="1"/>
            </p:cNvSpPr>
            <p:nvPr/>
          </p:nvSpPr>
          <p:spPr bwMode="auto">
            <a:xfrm>
              <a:off x="2400" y="2208"/>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Logical Design</a:t>
              </a:r>
            </a:p>
          </p:txBody>
        </p:sp>
        <p:sp>
          <p:nvSpPr>
            <p:cNvPr id="36875" name="Arc 14"/>
            <p:cNvSpPr>
              <a:spLocks/>
            </p:cNvSpPr>
            <p:nvPr/>
          </p:nvSpPr>
          <p:spPr bwMode="auto">
            <a:xfrm>
              <a:off x="1968" y="1392"/>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6876" name="Arc 15"/>
            <p:cNvSpPr>
              <a:spLocks/>
            </p:cNvSpPr>
            <p:nvPr/>
          </p:nvSpPr>
          <p:spPr bwMode="auto">
            <a:xfrm>
              <a:off x="2784" y="1824"/>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6877" name="Arc 16"/>
            <p:cNvSpPr>
              <a:spLocks/>
            </p:cNvSpPr>
            <p:nvPr/>
          </p:nvSpPr>
          <p:spPr bwMode="auto">
            <a:xfrm>
              <a:off x="3408" y="2208"/>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6878" name="Arc 17"/>
            <p:cNvSpPr>
              <a:spLocks/>
            </p:cNvSpPr>
            <p:nvPr/>
          </p:nvSpPr>
          <p:spPr bwMode="auto">
            <a:xfrm>
              <a:off x="4128" y="2592"/>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6879" name="Arc 18"/>
            <p:cNvSpPr>
              <a:spLocks/>
            </p:cNvSpPr>
            <p:nvPr/>
          </p:nvSpPr>
          <p:spPr bwMode="auto">
            <a:xfrm>
              <a:off x="4848" y="2976"/>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6880" name="Arc 19"/>
            <p:cNvSpPr>
              <a:spLocks/>
            </p:cNvSpPr>
            <p:nvPr/>
          </p:nvSpPr>
          <p:spPr bwMode="auto">
            <a:xfrm flipH="1" flipV="1">
              <a:off x="3984" y="3264"/>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6881" name="Arc 20"/>
            <p:cNvSpPr>
              <a:spLocks/>
            </p:cNvSpPr>
            <p:nvPr/>
          </p:nvSpPr>
          <p:spPr bwMode="auto">
            <a:xfrm flipH="1" flipV="1">
              <a:off x="3168" y="2880"/>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6882" name="Arc 21"/>
            <p:cNvSpPr>
              <a:spLocks/>
            </p:cNvSpPr>
            <p:nvPr/>
          </p:nvSpPr>
          <p:spPr bwMode="auto">
            <a:xfrm flipH="1" flipV="1">
              <a:off x="2496" y="2496"/>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6883" name="Arc 22"/>
            <p:cNvSpPr>
              <a:spLocks/>
            </p:cNvSpPr>
            <p:nvPr/>
          </p:nvSpPr>
          <p:spPr bwMode="auto">
            <a:xfrm flipH="1" flipV="1">
              <a:off x="1824" y="2112"/>
              <a:ext cx="576"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6884" name="Arc 23"/>
            <p:cNvSpPr>
              <a:spLocks/>
            </p:cNvSpPr>
            <p:nvPr/>
          </p:nvSpPr>
          <p:spPr bwMode="auto">
            <a:xfrm flipH="1" flipV="1">
              <a:off x="1248" y="1680"/>
              <a:ext cx="576"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lIns="90488" tIns="44450" rIns="90488" bIns="44450"/>
          <a:lstStyle/>
          <a:p>
            <a:pPr eaLnBrk="1" fontAlgn="auto" hangingPunct="1">
              <a:spcAft>
                <a:spcPts val="0"/>
              </a:spcAft>
              <a:defRPr/>
            </a:pPr>
            <a:r>
              <a:rPr lang="en-US" dirty="0">
                <a:solidFill>
                  <a:srgbClr val="000000"/>
                </a:solidFill>
                <a:effectLst>
                  <a:outerShdw blurRad="38100" dist="38100" dir="2700000" algn="tl">
                    <a:srgbClr val="FFFFFF"/>
                  </a:outerShdw>
                </a:effectLst>
              </a:rPr>
              <a:t>Definitions</a:t>
            </a:r>
          </a:p>
        </p:txBody>
      </p:sp>
      <p:sp>
        <p:nvSpPr>
          <p:cNvPr id="164867" name="Rectangle 3"/>
          <p:cNvSpPr>
            <a:spLocks noGrp="1" noChangeArrowheads="1"/>
          </p:cNvSpPr>
          <p:nvPr>
            <p:ph idx="1"/>
          </p:nvPr>
        </p:nvSpPr>
        <p:spPr>
          <a:xfrm>
            <a:off x="381000" y="1600200"/>
            <a:ext cx="8229600" cy="4114800"/>
          </a:xfrm>
        </p:spPr>
        <p:txBody>
          <a:bodyPr lIns="90488" tIns="44450" rIns="90488" bIns="44450">
            <a:normAutofit fontScale="77500" lnSpcReduction="20000"/>
          </a:bodyPr>
          <a:lstStyle/>
          <a:p>
            <a:r>
              <a:rPr lang="en-US" sz="2800" dirty="0"/>
              <a:t>Databases are used to store, manipulate, and retrieve data in nearly every type of organization, including business, health care, education, government, and libraries.</a:t>
            </a:r>
          </a:p>
          <a:p>
            <a:endParaRPr lang="en-US" sz="2800" dirty="0">
              <a:solidFill>
                <a:srgbClr val="000000"/>
              </a:solidFill>
              <a:effectLst>
                <a:outerShdw blurRad="38100" dist="38100" dir="2700000" algn="tl">
                  <a:srgbClr val="FFFFFF"/>
                </a:outerShdw>
              </a:effectLst>
            </a:endParaRPr>
          </a:p>
          <a:p>
            <a:pPr eaLnBrk="1" fontAlgn="auto" hangingPunct="1">
              <a:spcAft>
                <a:spcPts val="0"/>
              </a:spcAft>
              <a:buFont typeface="Wingdings 2"/>
              <a:buChar char=""/>
              <a:defRPr/>
            </a:pPr>
            <a:r>
              <a:rPr lang="en-US" sz="2800" dirty="0">
                <a:solidFill>
                  <a:srgbClr val="000000"/>
                </a:solidFill>
                <a:effectLst>
                  <a:outerShdw blurRad="38100" dist="38100" dir="2700000" algn="tl">
                    <a:srgbClr val="FFFFFF"/>
                  </a:outerShdw>
                </a:effectLst>
              </a:rPr>
              <a:t>Database: organized collection of logically related data</a:t>
            </a:r>
          </a:p>
          <a:p>
            <a:pPr eaLnBrk="1" fontAlgn="auto" hangingPunct="1">
              <a:spcAft>
                <a:spcPts val="0"/>
              </a:spcAft>
              <a:buFont typeface="Wingdings 2"/>
              <a:buChar char=""/>
              <a:defRPr/>
            </a:pPr>
            <a:endParaRPr lang="en-US" sz="2800" dirty="0">
              <a:solidFill>
                <a:srgbClr val="000000"/>
              </a:solidFill>
              <a:effectLst>
                <a:outerShdw blurRad="38100" dist="38100" dir="2700000" algn="tl">
                  <a:srgbClr val="FFFFFF"/>
                </a:outerShdw>
              </a:effectLst>
            </a:endParaRPr>
          </a:p>
          <a:p>
            <a:pPr eaLnBrk="1" fontAlgn="auto" hangingPunct="1">
              <a:spcAft>
                <a:spcPts val="0"/>
              </a:spcAft>
              <a:buFont typeface="Wingdings 2"/>
              <a:buChar char=""/>
              <a:defRPr/>
            </a:pPr>
            <a:r>
              <a:rPr lang="en-US" sz="2800" dirty="0">
                <a:solidFill>
                  <a:srgbClr val="000000"/>
                </a:solidFill>
                <a:effectLst>
                  <a:outerShdw blurRad="38100" dist="38100" dir="2700000" algn="tl">
                    <a:srgbClr val="FFFFFF"/>
                  </a:outerShdw>
                </a:effectLst>
              </a:rPr>
              <a:t>Data: stored representations of meaningful objects and events</a:t>
            </a:r>
          </a:p>
          <a:p>
            <a:pPr lvl="1" eaLnBrk="1" fontAlgn="auto" hangingPunct="1">
              <a:spcAft>
                <a:spcPts val="0"/>
              </a:spcAft>
              <a:buFont typeface="Wingdings 2"/>
              <a:buChar char=""/>
              <a:defRPr/>
            </a:pPr>
            <a:r>
              <a:rPr lang="en-US" sz="2400" dirty="0">
                <a:solidFill>
                  <a:srgbClr val="000000"/>
                </a:solidFill>
                <a:effectLst>
                  <a:outerShdw blurRad="38100" dist="38100" dir="2700000" algn="tl">
                    <a:srgbClr val="FFFFFF"/>
                  </a:outerShdw>
                </a:effectLst>
              </a:rPr>
              <a:t>Structured: numbers, text, dates</a:t>
            </a:r>
          </a:p>
          <a:p>
            <a:pPr lvl="1" eaLnBrk="1" fontAlgn="auto" hangingPunct="1">
              <a:spcAft>
                <a:spcPts val="0"/>
              </a:spcAft>
              <a:buFont typeface="Wingdings 2"/>
              <a:buChar char=""/>
              <a:defRPr/>
            </a:pPr>
            <a:r>
              <a:rPr lang="en-US" sz="2400" dirty="0">
                <a:solidFill>
                  <a:srgbClr val="000000"/>
                </a:solidFill>
                <a:effectLst>
                  <a:outerShdw blurRad="38100" dist="38100" dir="2700000" algn="tl">
                    <a:srgbClr val="FFFFFF"/>
                  </a:outerShdw>
                </a:effectLst>
              </a:rPr>
              <a:t>Unstructured: images, video, documents</a:t>
            </a:r>
          </a:p>
          <a:p>
            <a:pPr eaLnBrk="1" fontAlgn="auto" hangingPunct="1">
              <a:spcAft>
                <a:spcPts val="0"/>
              </a:spcAft>
              <a:buFont typeface="Wingdings 2"/>
              <a:buChar char=""/>
              <a:defRPr/>
            </a:pPr>
            <a:r>
              <a:rPr lang="en-US" sz="2800" dirty="0">
                <a:solidFill>
                  <a:srgbClr val="000000"/>
                </a:solidFill>
                <a:effectLst>
                  <a:outerShdw blurRad="38100" dist="38100" dir="2700000" algn="tl">
                    <a:srgbClr val="FFFFFF"/>
                  </a:outerShdw>
                </a:effectLst>
              </a:rPr>
              <a:t>Information: data processed to increase knowledge in the person using the data</a:t>
            </a:r>
          </a:p>
          <a:p>
            <a:pPr eaLnBrk="1" fontAlgn="auto" hangingPunct="1">
              <a:spcAft>
                <a:spcPts val="0"/>
              </a:spcAft>
              <a:buFont typeface="Wingdings 2"/>
              <a:buChar char=""/>
              <a:defRPr/>
            </a:pPr>
            <a:r>
              <a:rPr lang="en-US" sz="2800" dirty="0">
                <a:solidFill>
                  <a:srgbClr val="000000"/>
                </a:solidFill>
                <a:effectLst>
                  <a:outerShdw blurRad="38100" dist="38100" dir="2700000" algn="tl">
                    <a:srgbClr val="FFFFFF"/>
                  </a:outerShdw>
                </a:effectLst>
              </a:rPr>
              <a:t>Metadata: data that describes the properties and context of user data</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609600" y="431800"/>
            <a:ext cx="7772400" cy="1143000"/>
          </a:xfrm>
        </p:spPr>
        <p:txBody>
          <a:bodyPr>
            <a:normAutofit/>
          </a:bodyPr>
          <a:lstStyle/>
          <a:p>
            <a:pPr eaLnBrk="1" fontAlgn="auto" hangingPunct="1">
              <a:spcAft>
                <a:spcPts val="0"/>
              </a:spcAft>
              <a:defRPr/>
            </a:pPr>
            <a:r>
              <a:rPr lang="en-US" dirty="0">
                <a:solidFill>
                  <a:srgbClr val="000000"/>
                </a:solidFill>
                <a:effectLst>
                  <a:outerShdw blurRad="38100" dist="38100" dir="2700000" algn="tl">
                    <a:srgbClr val="FFFFFF"/>
                  </a:outerShdw>
                </a:effectLst>
              </a:rPr>
              <a:t>Systems Development Life Cycle</a:t>
            </a:r>
            <a:br>
              <a:rPr lang="en-US" dirty="0">
                <a:solidFill>
                  <a:srgbClr val="000000"/>
                </a:solidFill>
                <a:effectLst>
                  <a:outerShdw blurRad="38100" dist="38100" dir="2700000" algn="tl">
                    <a:srgbClr val="FFFFFF"/>
                  </a:outerShdw>
                </a:effectLst>
              </a:rPr>
            </a:br>
            <a:r>
              <a:rPr lang="en-US" dirty="0">
                <a:solidFill>
                  <a:srgbClr val="000000"/>
                </a:solidFill>
                <a:effectLst>
                  <a:outerShdw blurRad="38100" dist="38100" dir="2700000" algn="tl">
                    <a:srgbClr val="FFFFFF"/>
                  </a:outerShdw>
                </a:effectLst>
              </a:rPr>
              <a:t>(see also Figure 1-7)  (cont.)</a:t>
            </a:r>
          </a:p>
        </p:txBody>
      </p:sp>
      <p:grpSp>
        <p:nvGrpSpPr>
          <p:cNvPr id="37892" name="Group 3"/>
          <p:cNvGrpSpPr>
            <a:grpSpLocks/>
          </p:cNvGrpSpPr>
          <p:nvPr/>
        </p:nvGrpSpPr>
        <p:grpSpPr bwMode="auto">
          <a:xfrm>
            <a:off x="457200" y="1676400"/>
            <a:ext cx="8458200" cy="4114800"/>
            <a:chOff x="1008" y="1392"/>
            <a:chExt cx="4608" cy="2256"/>
          </a:xfrm>
        </p:grpSpPr>
        <p:sp>
          <p:nvSpPr>
            <p:cNvPr id="37896" name="Rectangle 4"/>
            <p:cNvSpPr>
              <a:spLocks noChangeArrowheads="1"/>
            </p:cNvSpPr>
            <p:nvPr/>
          </p:nvSpPr>
          <p:spPr bwMode="auto">
            <a:xfrm>
              <a:off x="1008" y="1392"/>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Planning</a:t>
              </a:r>
            </a:p>
          </p:txBody>
        </p:sp>
        <p:sp>
          <p:nvSpPr>
            <p:cNvPr id="37897" name="Rectangle 5"/>
            <p:cNvSpPr>
              <a:spLocks noChangeArrowheads="1"/>
            </p:cNvSpPr>
            <p:nvPr/>
          </p:nvSpPr>
          <p:spPr bwMode="auto">
            <a:xfrm>
              <a:off x="1824" y="1776"/>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Analysis</a:t>
              </a:r>
            </a:p>
          </p:txBody>
        </p:sp>
        <p:sp>
          <p:nvSpPr>
            <p:cNvPr id="37898" name="Rectangle 6"/>
            <p:cNvSpPr>
              <a:spLocks noChangeArrowheads="1"/>
            </p:cNvSpPr>
            <p:nvPr/>
          </p:nvSpPr>
          <p:spPr bwMode="auto">
            <a:xfrm>
              <a:off x="3168" y="2592"/>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Physical Design</a:t>
              </a:r>
            </a:p>
          </p:txBody>
        </p:sp>
        <p:sp>
          <p:nvSpPr>
            <p:cNvPr id="37899" name="Rectangle 7"/>
            <p:cNvSpPr>
              <a:spLocks noChangeArrowheads="1"/>
            </p:cNvSpPr>
            <p:nvPr/>
          </p:nvSpPr>
          <p:spPr bwMode="auto">
            <a:xfrm>
              <a:off x="3888" y="2976"/>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Implementation</a:t>
              </a:r>
            </a:p>
          </p:txBody>
        </p:sp>
        <p:sp>
          <p:nvSpPr>
            <p:cNvPr id="37900" name="Rectangle 8"/>
            <p:cNvSpPr>
              <a:spLocks noChangeArrowheads="1"/>
            </p:cNvSpPr>
            <p:nvPr/>
          </p:nvSpPr>
          <p:spPr bwMode="auto">
            <a:xfrm>
              <a:off x="4656" y="3360"/>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Maintenance</a:t>
              </a:r>
            </a:p>
          </p:txBody>
        </p:sp>
        <p:sp>
          <p:nvSpPr>
            <p:cNvPr id="37901" name="Rectangle 9"/>
            <p:cNvSpPr>
              <a:spLocks noChangeArrowheads="1"/>
            </p:cNvSpPr>
            <p:nvPr/>
          </p:nvSpPr>
          <p:spPr bwMode="auto">
            <a:xfrm>
              <a:off x="2400" y="2208"/>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Logical Design</a:t>
              </a:r>
            </a:p>
          </p:txBody>
        </p:sp>
        <p:sp>
          <p:nvSpPr>
            <p:cNvPr id="37902" name="Arc 10"/>
            <p:cNvSpPr>
              <a:spLocks/>
            </p:cNvSpPr>
            <p:nvPr/>
          </p:nvSpPr>
          <p:spPr bwMode="auto">
            <a:xfrm>
              <a:off x="1968" y="1392"/>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903" name="Arc 11"/>
            <p:cNvSpPr>
              <a:spLocks/>
            </p:cNvSpPr>
            <p:nvPr/>
          </p:nvSpPr>
          <p:spPr bwMode="auto">
            <a:xfrm>
              <a:off x="2784" y="1824"/>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904" name="Arc 12"/>
            <p:cNvSpPr>
              <a:spLocks/>
            </p:cNvSpPr>
            <p:nvPr/>
          </p:nvSpPr>
          <p:spPr bwMode="auto">
            <a:xfrm>
              <a:off x="3408" y="2208"/>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905" name="Arc 13"/>
            <p:cNvSpPr>
              <a:spLocks/>
            </p:cNvSpPr>
            <p:nvPr/>
          </p:nvSpPr>
          <p:spPr bwMode="auto">
            <a:xfrm>
              <a:off x="4128" y="2592"/>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906" name="Arc 14"/>
            <p:cNvSpPr>
              <a:spLocks/>
            </p:cNvSpPr>
            <p:nvPr/>
          </p:nvSpPr>
          <p:spPr bwMode="auto">
            <a:xfrm>
              <a:off x="4848" y="2976"/>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907" name="Arc 15"/>
            <p:cNvSpPr>
              <a:spLocks/>
            </p:cNvSpPr>
            <p:nvPr/>
          </p:nvSpPr>
          <p:spPr bwMode="auto">
            <a:xfrm flipH="1" flipV="1">
              <a:off x="3984" y="3264"/>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908" name="Arc 16"/>
            <p:cNvSpPr>
              <a:spLocks/>
            </p:cNvSpPr>
            <p:nvPr/>
          </p:nvSpPr>
          <p:spPr bwMode="auto">
            <a:xfrm flipH="1" flipV="1">
              <a:off x="3168" y="2880"/>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909" name="Arc 17"/>
            <p:cNvSpPr>
              <a:spLocks/>
            </p:cNvSpPr>
            <p:nvPr/>
          </p:nvSpPr>
          <p:spPr bwMode="auto">
            <a:xfrm flipH="1" flipV="1">
              <a:off x="2496" y="2496"/>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910" name="Arc 18"/>
            <p:cNvSpPr>
              <a:spLocks/>
            </p:cNvSpPr>
            <p:nvPr/>
          </p:nvSpPr>
          <p:spPr bwMode="auto">
            <a:xfrm flipH="1" flipV="1">
              <a:off x="1824" y="2112"/>
              <a:ext cx="576"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911" name="Arc 19"/>
            <p:cNvSpPr>
              <a:spLocks/>
            </p:cNvSpPr>
            <p:nvPr/>
          </p:nvSpPr>
          <p:spPr bwMode="auto">
            <a:xfrm flipH="1" flipV="1">
              <a:off x="1248" y="1680"/>
              <a:ext cx="576"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37893" name="Rectangle 20"/>
          <p:cNvSpPr>
            <a:spLocks noChangeArrowheads="1"/>
          </p:cNvSpPr>
          <p:nvPr/>
        </p:nvSpPr>
        <p:spPr bwMode="auto">
          <a:xfrm>
            <a:off x="457200" y="1676400"/>
            <a:ext cx="1836738" cy="533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000" b="1" i="1">
                <a:solidFill>
                  <a:schemeClr val="bg2"/>
                </a:solidFill>
                <a:latin typeface="Arial Narrow" pitchFamily="34" charset="0"/>
              </a:rPr>
              <a:t>Planning</a:t>
            </a:r>
          </a:p>
        </p:txBody>
      </p:sp>
      <p:sp>
        <p:nvSpPr>
          <p:cNvPr id="145429" name="Text Box 21"/>
          <p:cNvSpPr txBox="1">
            <a:spLocks noChangeArrowheads="1"/>
          </p:cNvSpPr>
          <p:nvPr/>
        </p:nvSpPr>
        <p:spPr bwMode="auto">
          <a:xfrm>
            <a:off x="4191000" y="1649413"/>
            <a:ext cx="4137025" cy="701675"/>
          </a:xfrm>
          <a:prstGeom prst="rect">
            <a:avLst/>
          </a:prstGeom>
          <a:noFill/>
          <a:ln w="9525">
            <a:noFill/>
            <a:miter lim="800000"/>
            <a:headEnd/>
            <a:tailEnd/>
          </a:ln>
          <a:effectLst/>
        </p:spPr>
        <p:txBody>
          <a:bodyPr wrap="none">
            <a:spAutoFit/>
          </a:bodyPr>
          <a:lstStyle/>
          <a:p>
            <a:pPr algn="l">
              <a:defRPr/>
            </a:pPr>
            <a:r>
              <a:rPr lang="en-US" sz="2000" b="1" dirty="0">
                <a:solidFill>
                  <a:srgbClr val="000000"/>
                </a:solidFill>
                <a:latin typeface="Times New Roman" pitchFamily="18" charset="0"/>
              </a:rPr>
              <a:t>Purpose</a:t>
            </a:r>
            <a:r>
              <a:rPr lang="en-US" dirty="0">
                <a:solidFill>
                  <a:srgbClr val="000000"/>
                </a:solidFill>
                <a:effectLst>
                  <a:outerShdw blurRad="38100" dist="38100" dir="2700000" algn="tl">
                    <a:srgbClr val="FFFFFF"/>
                  </a:outerShdw>
                </a:effectLst>
              </a:rPr>
              <a:t>–</a:t>
            </a:r>
            <a:r>
              <a:rPr lang="en-US" sz="2000" b="1" dirty="0">
                <a:solidFill>
                  <a:srgbClr val="000000"/>
                </a:solidFill>
                <a:latin typeface="Times New Roman" pitchFamily="18" charset="0"/>
              </a:rPr>
              <a:t>preliminary understanding</a:t>
            </a:r>
          </a:p>
          <a:p>
            <a:pPr algn="l">
              <a:defRPr/>
            </a:pPr>
            <a:r>
              <a:rPr lang="en-US" sz="2000" b="1" dirty="0">
                <a:solidFill>
                  <a:srgbClr val="000000"/>
                </a:solidFill>
                <a:latin typeface="Times New Roman" pitchFamily="18" charset="0"/>
              </a:rPr>
              <a:t>Deliverable</a:t>
            </a:r>
            <a:r>
              <a:rPr lang="en-US" dirty="0">
                <a:solidFill>
                  <a:srgbClr val="000000"/>
                </a:solidFill>
                <a:effectLst>
                  <a:outerShdw blurRad="38100" dist="38100" dir="2700000" algn="tl">
                    <a:srgbClr val="FFFFFF"/>
                  </a:outerShdw>
                </a:effectLst>
              </a:rPr>
              <a:t>–</a:t>
            </a:r>
            <a:r>
              <a:rPr lang="en-US" sz="2000" b="1" dirty="0">
                <a:solidFill>
                  <a:srgbClr val="000000"/>
                </a:solidFill>
                <a:latin typeface="Times New Roman" pitchFamily="18" charset="0"/>
              </a:rPr>
              <a:t>request for study </a:t>
            </a:r>
          </a:p>
        </p:txBody>
      </p:sp>
      <p:sp>
        <p:nvSpPr>
          <p:cNvPr id="145430" name="Text Box 22"/>
          <p:cNvSpPr txBox="1">
            <a:spLocks noChangeArrowheads="1"/>
          </p:cNvSpPr>
          <p:nvPr/>
        </p:nvSpPr>
        <p:spPr bwMode="auto">
          <a:xfrm>
            <a:off x="762000" y="4572000"/>
            <a:ext cx="2819400" cy="1311275"/>
          </a:xfrm>
          <a:prstGeom prst="rect">
            <a:avLst/>
          </a:prstGeom>
          <a:noFill/>
          <a:ln w="9525">
            <a:noFill/>
            <a:miter lim="800000"/>
            <a:headEnd/>
            <a:tailEnd/>
          </a:ln>
          <a:effectLst/>
        </p:spPr>
        <p:txBody>
          <a:bodyPr>
            <a:spAutoFit/>
          </a:bodyPr>
          <a:lstStyle/>
          <a:p>
            <a:pPr algn="l">
              <a:defRPr/>
            </a:pPr>
            <a:r>
              <a:rPr lang="en-US" sz="2000" b="1" dirty="0">
                <a:solidFill>
                  <a:srgbClr val="000000"/>
                </a:solidFill>
                <a:latin typeface="Times New Roman" pitchFamily="18" charset="0"/>
              </a:rPr>
              <a:t>Database activity</a:t>
            </a:r>
            <a:r>
              <a:rPr lang="en-US" dirty="0">
                <a:solidFill>
                  <a:srgbClr val="000000"/>
                </a:solidFill>
                <a:effectLst>
                  <a:outerShdw blurRad="38100" dist="38100" dir="2700000" algn="tl">
                    <a:srgbClr val="FFFFFF"/>
                  </a:outerShdw>
                </a:effectLst>
              </a:rPr>
              <a:t>–</a:t>
            </a:r>
            <a:r>
              <a:rPr lang="en-US" sz="2000" b="1" dirty="0">
                <a:solidFill>
                  <a:srgbClr val="000000"/>
                </a:solidFill>
                <a:latin typeface="Times New Roman" pitchFamily="18" charset="0"/>
              </a:rPr>
              <a:t> </a:t>
            </a:r>
          </a:p>
          <a:p>
            <a:pPr algn="l">
              <a:defRPr/>
            </a:pPr>
            <a:r>
              <a:rPr lang="en-US" sz="2000" b="1" dirty="0">
                <a:solidFill>
                  <a:srgbClr val="000000"/>
                </a:solidFill>
                <a:latin typeface="Times New Roman" pitchFamily="18" charset="0"/>
              </a:rPr>
              <a:t>enterprise modeling and early conceptual data modeling</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652463" y="431800"/>
            <a:ext cx="7772400" cy="1143000"/>
          </a:xfrm>
        </p:spPr>
        <p:txBody>
          <a:bodyPr>
            <a:normAutofit/>
          </a:bodyPr>
          <a:lstStyle/>
          <a:p>
            <a:pPr eaLnBrk="1" fontAlgn="auto" hangingPunct="1">
              <a:spcAft>
                <a:spcPts val="0"/>
              </a:spcAft>
              <a:defRPr/>
            </a:pPr>
            <a:r>
              <a:rPr lang="en-US" dirty="0">
                <a:solidFill>
                  <a:srgbClr val="000000"/>
                </a:solidFill>
                <a:effectLst>
                  <a:outerShdw blurRad="38100" dist="38100" dir="2700000" algn="tl">
                    <a:srgbClr val="FFFFFF"/>
                  </a:outerShdw>
                </a:effectLst>
              </a:rPr>
              <a:t>Systems Development Life Cycle</a:t>
            </a:r>
            <a:br>
              <a:rPr lang="en-US" dirty="0">
                <a:solidFill>
                  <a:srgbClr val="000000"/>
                </a:solidFill>
                <a:effectLst>
                  <a:outerShdw blurRad="38100" dist="38100" dir="2700000" algn="tl">
                    <a:srgbClr val="FFFFFF"/>
                  </a:outerShdw>
                </a:effectLst>
              </a:rPr>
            </a:br>
            <a:r>
              <a:rPr lang="en-US" dirty="0">
                <a:solidFill>
                  <a:srgbClr val="000000"/>
                </a:solidFill>
                <a:effectLst>
                  <a:outerShdw blurRad="38100" dist="38100" dir="2700000" algn="tl">
                    <a:srgbClr val="FFFFFF"/>
                  </a:outerShdw>
                </a:effectLst>
              </a:rPr>
              <a:t>(see also Figure 1-7) (cont.) </a:t>
            </a:r>
          </a:p>
        </p:txBody>
      </p:sp>
      <p:grpSp>
        <p:nvGrpSpPr>
          <p:cNvPr id="38916" name="Group 3"/>
          <p:cNvGrpSpPr>
            <a:grpSpLocks/>
          </p:cNvGrpSpPr>
          <p:nvPr/>
        </p:nvGrpSpPr>
        <p:grpSpPr bwMode="auto">
          <a:xfrm>
            <a:off x="457200" y="1676400"/>
            <a:ext cx="8458200" cy="4114800"/>
            <a:chOff x="1008" y="1392"/>
            <a:chExt cx="4608" cy="2256"/>
          </a:xfrm>
        </p:grpSpPr>
        <p:sp>
          <p:nvSpPr>
            <p:cNvPr id="38920" name="Rectangle 4"/>
            <p:cNvSpPr>
              <a:spLocks noChangeArrowheads="1"/>
            </p:cNvSpPr>
            <p:nvPr/>
          </p:nvSpPr>
          <p:spPr bwMode="auto">
            <a:xfrm>
              <a:off x="1008" y="1392"/>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Planning</a:t>
              </a:r>
            </a:p>
          </p:txBody>
        </p:sp>
        <p:sp>
          <p:nvSpPr>
            <p:cNvPr id="38921" name="Rectangle 5"/>
            <p:cNvSpPr>
              <a:spLocks noChangeArrowheads="1"/>
            </p:cNvSpPr>
            <p:nvPr/>
          </p:nvSpPr>
          <p:spPr bwMode="auto">
            <a:xfrm>
              <a:off x="1824" y="1776"/>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Analysis</a:t>
              </a:r>
            </a:p>
          </p:txBody>
        </p:sp>
        <p:sp>
          <p:nvSpPr>
            <p:cNvPr id="38922" name="Rectangle 6"/>
            <p:cNvSpPr>
              <a:spLocks noChangeArrowheads="1"/>
            </p:cNvSpPr>
            <p:nvPr/>
          </p:nvSpPr>
          <p:spPr bwMode="auto">
            <a:xfrm>
              <a:off x="3168" y="2592"/>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Physical Design</a:t>
              </a:r>
            </a:p>
          </p:txBody>
        </p:sp>
        <p:sp>
          <p:nvSpPr>
            <p:cNvPr id="38923" name="Rectangle 7"/>
            <p:cNvSpPr>
              <a:spLocks noChangeArrowheads="1"/>
            </p:cNvSpPr>
            <p:nvPr/>
          </p:nvSpPr>
          <p:spPr bwMode="auto">
            <a:xfrm>
              <a:off x="3888" y="2976"/>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Implementation</a:t>
              </a:r>
            </a:p>
          </p:txBody>
        </p:sp>
        <p:sp>
          <p:nvSpPr>
            <p:cNvPr id="38924" name="Rectangle 8"/>
            <p:cNvSpPr>
              <a:spLocks noChangeArrowheads="1"/>
            </p:cNvSpPr>
            <p:nvPr/>
          </p:nvSpPr>
          <p:spPr bwMode="auto">
            <a:xfrm>
              <a:off x="4656" y="3360"/>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Maintenance</a:t>
              </a:r>
            </a:p>
          </p:txBody>
        </p:sp>
        <p:sp>
          <p:nvSpPr>
            <p:cNvPr id="38925" name="Rectangle 9"/>
            <p:cNvSpPr>
              <a:spLocks noChangeArrowheads="1"/>
            </p:cNvSpPr>
            <p:nvPr/>
          </p:nvSpPr>
          <p:spPr bwMode="auto">
            <a:xfrm>
              <a:off x="2400" y="2208"/>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Logical Design</a:t>
              </a:r>
            </a:p>
          </p:txBody>
        </p:sp>
        <p:sp>
          <p:nvSpPr>
            <p:cNvPr id="38926" name="Arc 10"/>
            <p:cNvSpPr>
              <a:spLocks/>
            </p:cNvSpPr>
            <p:nvPr/>
          </p:nvSpPr>
          <p:spPr bwMode="auto">
            <a:xfrm>
              <a:off x="1968" y="1392"/>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27" name="Arc 11"/>
            <p:cNvSpPr>
              <a:spLocks/>
            </p:cNvSpPr>
            <p:nvPr/>
          </p:nvSpPr>
          <p:spPr bwMode="auto">
            <a:xfrm>
              <a:off x="2784" y="1824"/>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28" name="Arc 12"/>
            <p:cNvSpPr>
              <a:spLocks/>
            </p:cNvSpPr>
            <p:nvPr/>
          </p:nvSpPr>
          <p:spPr bwMode="auto">
            <a:xfrm>
              <a:off x="3408" y="2208"/>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29" name="Arc 13"/>
            <p:cNvSpPr>
              <a:spLocks/>
            </p:cNvSpPr>
            <p:nvPr/>
          </p:nvSpPr>
          <p:spPr bwMode="auto">
            <a:xfrm>
              <a:off x="4128" y="2592"/>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30" name="Arc 14"/>
            <p:cNvSpPr>
              <a:spLocks/>
            </p:cNvSpPr>
            <p:nvPr/>
          </p:nvSpPr>
          <p:spPr bwMode="auto">
            <a:xfrm>
              <a:off x="4848" y="2976"/>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31" name="Arc 15"/>
            <p:cNvSpPr>
              <a:spLocks/>
            </p:cNvSpPr>
            <p:nvPr/>
          </p:nvSpPr>
          <p:spPr bwMode="auto">
            <a:xfrm flipH="1" flipV="1">
              <a:off x="3984" y="3264"/>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32" name="Arc 16"/>
            <p:cNvSpPr>
              <a:spLocks/>
            </p:cNvSpPr>
            <p:nvPr/>
          </p:nvSpPr>
          <p:spPr bwMode="auto">
            <a:xfrm flipH="1" flipV="1">
              <a:off x="3168" y="2880"/>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33" name="Arc 17"/>
            <p:cNvSpPr>
              <a:spLocks/>
            </p:cNvSpPr>
            <p:nvPr/>
          </p:nvSpPr>
          <p:spPr bwMode="auto">
            <a:xfrm flipH="1" flipV="1">
              <a:off x="2496" y="2496"/>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34" name="Arc 18"/>
            <p:cNvSpPr>
              <a:spLocks/>
            </p:cNvSpPr>
            <p:nvPr/>
          </p:nvSpPr>
          <p:spPr bwMode="auto">
            <a:xfrm flipH="1" flipV="1">
              <a:off x="1824" y="2112"/>
              <a:ext cx="576"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35" name="Arc 19"/>
            <p:cNvSpPr>
              <a:spLocks/>
            </p:cNvSpPr>
            <p:nvPr/>
          </p:nvSpPr>
          <p:spPr bwMode="auto">
            <a:xfrm flipH="1" flipV="1">
              <a:off x="1248" y="1680"/>
              <a:ext cx="576"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38917" name="Rectangle 20"/>
          <p:cNvSpPr>
            <a:spLocks noChangeArrowheads="1"/>
          </p:cNvSpPr>
          <p:nvPr/>
        </p:nvSpPr>
        <p:spPr bwMode="auto">
          <a:xfrm>
            <a:off x="1905000" y="2362200"/>
            <a:ext cx="1828800" cy="533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000" b="1" i="1">
                <a:solidFill>
                  <a:schemeClr val="bg2"/>
                </a:solidFill>
                <a:latin typeface="Arial Narrow" pitchFamily="34" charset="0"/>
              </a:rPr>
              <a:t>Analysis</a:t>
            </a:r>
          </a:p>
        </p:txBody>
      </p:sp>
      <p:sp>
        <p:nvSpPr>
          <p:cNvPr id="38918" name="Text Box 21"/>
          <p:cNvSpPr txBox="1">
            <a:spLocks noChangeArrowheads="1"/>
          </p:cNvSpPr>
          <p:nvPr/>
        </p:nvSpPr>
        <p:spPr bwMode="auto">
          <a:xfrm>
            <a:off x="4038600" y="1524000"/>
            <a:ext cx="5105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r>
              <a:rPr lang="en-US" altLang="en-US" sz="2000" b="1">
                <a:solidFill>
                  <a:srgbClr val="000000"/>
                </a:solidFill>
                <a:latin typeface="Times New Roman" pitchFamily="18" charset="0"/>
              </a:rPr>
              <a:t>Purpose–thorough requirements analysis and structuring</a:t>
            </a:r>
          </a:p>
          <a:p>
            <a:pPr algn="l" eaLnBrk="1" hangingPunct="1"/>
            <a:r>
              <a:rPr lang="en-US" altLang="en-US" sz="2000" b="1">
                <a:solidFill>
                  <a:srgbClr val="000000"/>
                </a:solidFill>
                <a:latin typeface="Times New Roman" pitchFamily="18" charset="0"/>
              </a:rPr>
              <a:t>Deliverable–functional system specifications</a:t>
            </a:r>
          </a:p>
        </p:txBody>
      </p:sp>
      <p:sp>
        <p:nvSpPr>
          <p:cNvPr id="38919" name="Text Box 22"/>
          <p:cNvSpPr txBox="1">
            <a:spLocks noChangeArrowheads="1"/>
          </p:cNvSpPr>
          <p:nvPr/>
        </p:nvSpPr>
        <p:spPr bwMode="auto">
          <a:xfrm>
            <a:off x="762000" y="4572000"/>
            <a:ext cx="35052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r>
              <a:rPr lang="en-US" altLang="en-US" sz="2000" b="1" dirty="0">
                <a:solidFill>
                  <a:srgbClr val="000000"/>
                </a:solidFill>
                <a:latin typeface="Times New Roman" pitchFamily="18" charset="0"/>
              </a:rPr>
              <a:t>Database activity–thorough and integrated conceptual data modeling</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609600" y="446088"/>
            <a:ext cx="7772400" cy="1143000"/>
          </a:xfrm>
        </p:spPr>
        <p:txBody>
          <a:bodyPr>
            <a:normAutofit/>
          </a:bodyPr>
          <a:lstStyle/>
          <a:p>
            <a:pPr eaLnBrk="1" fontAlgn="auto" hangingPunct="1">
              <a:spcAft>
                <a:spcPts val="0"/>
              </a:spcAft>
              <a:defRPr/>
            </a:pPr>
            <a:r>
              <a:rPr lang="en-US" dirty="0">
                <a:solidFill>
                  <a:srgbClr val="000000"/>
                </a:solidFill>
                <a:effectLst>
                  <a:outerShdw blurRad="38100" dist="38100" dir="2700000" algn="tl">
                    <a:srgbClr val="FFFFFF"/>
                  </a:outerShdw>
                </a:effectLst>
              </a:rPr>
              <a:t>Systems Development Life Cycle</a:t>
            </a:r>
            <a:br>
              <a:rPr lang="en-US" dirty="0">
                <a:solidFill>
                  <a:srgbClr val="000000"/>
                </a:solidFill>
                <a:effectLst>
                  <a:outerShdw blurRad="38100" dist="38100" dir="2700000" algn="tl">
                    <a:srgbClr val="FFFFFF"/>
                  </a:outerShdw>
                </a:effectLst>
              </a:rPr>
            </a:br>
            <a:r>
              <a:rPr lang="en-US" dirty="0">
                <a:solidFill>
                  <a:srgbClr val="000000"/>
                </a:solidFill>
                <a:effectLst>
                  <a:outerShdw blurRad="38100" dist="38100" dir="2700000" algn="tl">
                    <a:srgbClr val="FFFFFF"/>
                  </a:outerShdw>
                </a:effectLst>
              </a:rPr>
              <a:t>(see also Figure 1-7) (cont.) </a:t>
            </a:r>
          </a:p>
        </p:txBody>
      </p:sp>
      <p:grpSp>
        <p:nvGrpSpPr>
          <p:cNvPr id="39940" name="Group 3"/>
          <p:cNvGrpSpPr>
            <a:grpSpLocks/>
          </p:cNvGrpSpPr>
          <p:nvPr/>
        </p:nvGrpSpPr>
        <p:grpSpPr bwMode="auto">
          <a:xfrm>
            <a:off x="457200" y="1676400"/>
            <a:ext cx="8458200" cy="4114800"/>
            <a:chOff x="1008" y="1392"/>
            <a:chExt cx="4608" cy="2256"/>
          </a:xfrm>
        </p:grpSpPr>
        <p:sp>
          <p:nvSpPr>
            <p:cNvPr id="39944" name="Rectangle 4"/>
            <p:cNvSpPr>
              <a:spLocks noChangeArrowheads="1"/>
            </p:cNvSpPr>
            <p:nvPr/>
          </p:nvSpPr>
          <p:spPr bwMode="auto">
            <a:xfrm>
              <a:off x="1008" y="1392"/>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Planning</a:t>
              </a:r>
            </a:p>
          </p:txBody>
        </p:sp>
        <p:sp>
          <p:nvSpPr>
            <p:cNvPr id="39945" name="Rectangle 5"/>
            <p:cNvSpPr>
              <a:spLocks noChangeArrowheads="1"/>
            </p:cNvSpPr>
            <p:nvPr/>
          </p:nvSpPr>
          <p:spPr bwMode="auto">
            <a:xfrm>
              <a:off x="1824" y="1776"/>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Analysis</a:t>
              </a:r>
            </a:p>
          </p:txBody>
        </p:sp>
        <p:sp>
          <p:nvSpPr>
            <p:cNvPr id="39946" name="Rectangle 6"/>
            <p:cNvSpPr>
              <a:spLocks noChangeArrowheads="1"/>
            </p:cNvSpPr>
            <p:nvPr/>
          </p:nvSpPr>
          <p:spPr bwMode="auto">
            <a:xfrm>
              <a:off x="3168" y="2592"/>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Physical Design</a:t>
              </a:r>
            </a:p>
          </p:txBody>
        </p:sp>
        <p:sp>
          <p:nvSpPr>
            <p:cNvPr id="39947" name="Rectangle 7"/>
            <p:cNvSpPr>
              <a:spLocks noChangeArrowheads="1"/>
            </p:cNvSpPr>
            <p:nvPr/>
          </p:nvSpPr>
          <p:spPr bwMode="auto">
            <a:xfrm>
              <a:off x="3888" y="2976"/>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Implementation</a:t>
              </a:r>
            </a:p>
          </p:txBody>
        </p:sp>
        <p:sp>
          <p:nvSpPr>
            <p:cNvPr id="39948" name="Rectangle 8"/>
            <p:cNvSpPr>
              <a:spLocks noChangeArrowheads="1"/>
            </p:cNvSpPr>
            <p:nvPr/>
          </p:nvSpPr>
          <p:spPr bwMode="auto">
            <a:xfrm>
              <a:off x="4656" y="3360"/>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Maintenance</a:t>
              </a:r>
            </a:p>
          </p:txBody>
        </p:sp>
        <p:sp>
          <p:nvSpPr>
            <p:cNvPr id="39949" name="Rectangle 9"/>
            <p:cNvSpPr>
              <a:spLocks noChangeArrowheads="1"/>
            </p:cNvSpPr>
            <p:nvPr/>
          </p:nvSpPr>
          <p:spPr bwMode="auto">
            <a:xfrm>
              <a:off x="2400" y="2208"/>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Logical Design</a:t>
              </a:r>
            </a:p>
          </p:txBody>
        </p:sp>
        <p:sp>
          <p:nvSpPr>
            <p:cNvPr id="39950" name="Arc 10"/>
            <p:cNvSpPr>
              <a:spLocks/>
            </p:cNvSpPr>
            <p:nvPr/>
          </p:nvSpPr>
          <p:spPr bwMode="auto">
            <a:xfrm>
              <a:off x="1968" y="1392"/>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951" name="Arc 11"/>
            <p:cNvSpPr>
              <a:spLocks/>
            </p:cNvSpPr>
            <p:nvPr/>
          </p:nvSpPr>
          <p:spPr bwMode="auto">
            <a:xfrm>
              <a:off x="2784" y="1824"/>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952" name="Arc 12"/>
            <p:cNvSpPr>
              <a:spLocks/>
            </p:cNvSpPr>
            <p:nvPr/>
          </p:nvSpPr>
          <p:spPr bwMode="auto">
            <a:xfrm>
              <a:off x="3408" y="2208"/>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953" name="Arc 13"/>
            <p:cNvSpPr>
              <a:spLocks/>
            </p:cNvSpPr>
            <p:nvPr/>
          </p:nvSpPr>
          <p:spPr bwMode="auto">
            <a:xfrm>
              <a:off x="4128" y="2592"/>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954" name="Arc 14"/>
            <p:cNvSpPr>
              <a:spLocks/>
            </p:cNvSpPr>
            <p:nvPr/>
          </p:nvSpPr>
          <p:spPr bwMode="auto">
            <a:xfrm>
              <a:off x="4848" y="2976"/>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955" name="Arc 15"/>
            <p:cNvSpPr>
              <a:spLocks/>
            </p:cNvSpPr>
            <p:nvPr/>
          </p:nvSpPr>
          <p:spPr bwMode="auto">
            <a:xfrm flipH="1" flipV="1">
              <a:off x="3984" y="3264"/>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956" name="Arc 16"/>
            <p:cNvSpPr>
              <a:spLocks/>
            </p:cNvSpPr>
            <p:nvPr/>
          </p:nvSpPr>
          <p:spPr bwMode="auto">
            <a:xfrm flipH="1" flipV="1">
              <a:off x="3168" y="2880"/>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957" name="Arc 17"/>
            <p:cNvSpPr>
              <a:spLocks/>
            </p:cNvSpPr>
            <p:nvPr/>
          </p:nvSpPr>
          <p:spPr bwMode="auto">
            <a:xfrm flipH="1" flipV="1">
              <a:off x="2496" y="2496"/>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958" name="Arc 18"/>
            <p:cNvSpPr>
              <a:spLocks/>
            </p:cNvSpPr>
            <p:nvPr/>
          </p:nvSpPr>
          <p:spPr bwMode="auto">
            <a:xfrm flipH="1" flipV="1">
              <a:off x="1824" y="2112"/>
              <a:ext cx="576"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959" name="Arc 19"/>
            <p:cNvSpPr>
              <a:spLocks/>
            </p:cNvSpPr>
            <p:nvPr/>
          </p:nvSpPr>
          <p:spPr bwMode="auto">
            <a:xfrm flipH="1" flipV="1">
              <a:off x="1248" y="1680"/>
              <a:ext cx="576"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39941" name="Rectangle 20"/>
          <p:cNvSpPr>
            <a:spLocks noChangeArrowheads="1"/>
          </p:cNvSpPr>
          <p:nvPr/>
        </p:nvSpPr>
        <p:spPr bwMode="auto">
          <a:xfrm>
            <a:off x="2971800" y="3124200"/>
            <a:ext cx="1828800" cy="6096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000" b="1" i="1">
                <a:solidFill>
                  <a:schemeClr val="bg2"/>
                </a:solidFill>
                <a:latin typeface="Arial Narrow" pitchFamily="34" charset="0"/>
              </a:rPr>
              <a:t>Logical Design</a:t>
            </a:r>
          </a:p>
        </p:txBody>
      </p:sp>
      <p:sp>
        <p:nvSpPr>
          <p:cNvPr id="39942" name="Text Box 21"/>
          <p:cNvSpPr txBox="1">
            <a:spLocks noChangeArrowheads="1"/>
          </p:cNvSpPr>
          <p:nvPr/>
        </p:nvSpPr>
        <p:spPr bwMode="auto">
          <a:xfrm>
            <a:off x="3581400" y="1535113"/>
            <a:ext cx="55626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r>
              <a:rPr lang="en-US" altLang="en-US" sz="2000" b="1">
                <a:solidFill>
                  <a:srgbClr val="000000"/>
                </a:solidFill>
                <a:latin typeface="Times New Roman" pitchFamily="18" charset="0"/>
              </a:rPr>
              <a:t>Purpose–information requirements elicitation and structure</a:t>
            </a:r>
          </a:p>
          <a:p>
            <a:pPr algn="ctr" eaLnBrk="1" hangingPunct="1"/>
            <a:r>
              <a:rPr lang="en-US" altLang="en-US" sz="2000" b="1">
                <a:solidFill>
                  <a:srgbClr val="000000"/>
                </a:solidFill>
                <a:latin typeface="Times New Roman" pitchFamily="18" charset="0"/>
              </a:rPr>
              <a:t>Deliverable–detailed design specifications</a:t>
            </a:r>
          </a:p>
        </p:txBody>
      </p:sp>
      <p:sp>
        <p:nvSpPr>
          <p:cNvPr id="39943" name="Text Box 22"/>
          <p:cNvSpPr txBox="1">
            <a:spLocks noChangeArrowheads="1"/>
          </p:cNvSpPr>
          <p:nvPr/>
        </p:nvSpPr>
        <p:spPr bwMode="auto">
          <a:xfrm>
            <a:off x="762000" y="4572000"/>
            <a:ext cx="28194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r>
              <a:rPr lang="en-US" altLang="en-US" sz="2000" b="1">
                <a:solidFill>
                  <a:srgbClr val="000000"/>
                </a:solidFill>
                <a:latin typeface="Times New Roman" pitchFamily="18" charset="0"/>
              </a:rPr>
              <a:t>Database activity– </a:t>
            </a:r>
          </a:p>
          <a:p>
            <a:pPr algn="ctr" eaLnBrk="1" hangingPunct="1"/>
            <a:r>
              <a:rPr lang="en-US" altLang="en-US" sz="2000" b="1">
                <a:solidFill>
                  <a:srgbClr val="000000"/>
                </a:solidFill>
                <a:latin typeface="Times New Roman" pitchFamily="18" charset="0"/>
              </a:rPr>
              <a:t>logical database design (transactions, forms, displays, views, data integrity and security)</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609600" y="474663"/>
            <a:ext cx="7772400" cy="1143000"/>
          </a:xfrm>
        </p:spPr>
        <p:txBody>
          <a:bodyPr>
            <a:normAutofit/>
          </a:bodyPr>
          <a:lstStyle/>
          <a:p>
            <a:pPr eaLnBrk="1" fontAlgn="auto" hangingPunct="1">
              <a:spcAft>
                <a:spcPts val="0"/>
              </a:spcAft>
              <a:defRPr/>
            </a:pPr>
            <a:r>
              <a:rPr lang="en-US" dirty="0">
                <a:solidFill>
                  <a:srgbClr val="000000"/>
                </a:solidFill>
                <a:effectLst>
                  <a:outerShdw blurRad="38100" dist="38100" dir="2700000" algn="tl">
                    <a:srgbClr val="FFFFFF"/>
                  </a:outerShdw>
                </a:effectLst>
              </a:rPr>
              <a:t>Systems Development Life Cycle</a:t>
            </a:r>
            <a:br>
              <a:rPr lang="en-US" dirty="0">
                <a:solidFill>
                  <a:srgbClr val="000000"/>
                </a:solidFill>
                <a:effectLst>
                  <a:outerShdw blurRad="38100" dist="38100" dir="2700000" algn="tl">
                    <a:srgbClr val="FFFFFF"/>
                  </a:outerShdw>
                </a:effectLst>
              </a:rPr>
            </a:br>
            <a:r>
              <a:rPr lang="en-US" dirty="0">
                <a:solidFill>
                  <a:srgbClr val="000000"/>
                </a:solidFill>
                <a:effectLst>
                  <a:outerShdw blurRad="38100" dist="38100" dir="2700000" algn="tl">
                    <a:srgbClr val="FFFFFF"/>
                  </a:outerShdw>
                </a:effectLst>
              </a:rPr>
              <a:t>(see also Figure 1-7) (cont.) </a:t>
            </a:r>
          </a:p>
        </p:txBody>
      </p:sp>
      <p:grpSp>
        <p:nvGrpSpPr>
          <p:cNvPr id="40964" name="Group 3"/>
          <p:cNvGrpSpPr>
            <a:grpSpLocks/>
          </p:cNvGrpSpPr>
          <p:nvPr/>
        </p:nvGrpSpPr>
        <p:grpSpPr bwMode="auto">
          <a:xfrm>
            <a:off x="457200" y="1676400"/>
            <a:ext cx="8458200" cy="4114800"/>
            <a:chOff x="1008" y="1392"/>
            <a:chExt cx="4608" cy="2256"/>
          </a:xfrm>
        </p:grpSpPr>
        <p:sp>
          <p:nvSpPr>
            <p:cNvPr id="40968" name="Rectangle 4"/>
            <p:cNvSpPr>
              <a:spLocks noChangeArrowheads="1"/>
            </p:cNvSpPr>
            <p:nvPr/>
          </p:nvSpPr>
          <p:spPr bwMode="auto">
            <a:xfrm>
              <a:off x="1008" y="1392"/>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Planning</a:t>
              </a:r>
            </a:p>
          </p:txBody>
        </p:sp>
        <p:sp>
          <p:nvSpPr>
            <p:cNvPr id="40969" name="Rectangle 5"/>
            <p:cNvSpPr>
              <a:spLocks noChangeArrowheads="1"/>
            </p:cNvSpPr>
            <p:nvPr/>
          </p:nvSpPr>
          <p:spPr bwMode="auto">
            <a:xfrm>
              <a:off x="1824" y="1776"/>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Analysis</a:t>
              </a:r>
            </a:p>
          </p:txBody>
        </p:sp>
        <p:sp>
          <p:nvSpPr>
            <p:cNvPr id="40970" name="Rectangle 6"/>
            <p:cNvSpPr>
              <a:spLocks noChangeArrowheads="1"/>
            </p:cNvSpPr>
            <p:nvPr/>
          </p:nvSpPr>
          <p:spPr bwMode="auto">
            <a:xfrm>
              <a:off x="3168" y="2592"/>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Physical Design</a:t>
              </a:r>
            </a:p>
          </p:txBody>
        </p:sp>
        <p:sp>
          <p:nvSpPr>
            <p:cNvPr id="40971" name="Rectangle 7"/>
            <p:cNvSpPr>
              <a:spLocks noChangeArrowheads="1"/>
            </p:cNvSpPr>
            <p:nvPr/>
          </p:nvSpPr>
          <p:spPr bwMode="auto">
            <a:xfrm>
              <a:off x="3888" y="2976"/>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Implementation</a:t>
              </a:r>
            </a:p>
          </p:txBody>
        </p:sp>
        <p:sp>
          <p:nvSpPr>
            <p:cNvPr id="40972" name="Rectangle 8"/>
            <p:cNvSpPr>
              <a:spLocks noChangeArrowheads="1"/>
            </p:cNvSpPr>
            <p:nvPr/>
          </p:nvSpPr>
          <p:spPr bwMode="auto">
            <a:xfrm>
              <a:off x="4656" y="3360"/>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Maintenance</a:t>
              </a:r>
            </a:p>
          </p:txBody>
        </p:sp>
        <p:sp>
          <p:nvSpPr>
            <p:cNvPr id="40973" name="Rectangle 9"/>
            <p:cNvSpPr>
              <a:spLocks noChangeArrowheads="1"/>
            </p:cNvSpPr>
            <p:nvPr/>
          </p:nvSpPr>
          <p:spPr bwMode="auto">
            <a:xfrm>
              <a:off x="2400" y="2208"/>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Logical Design</a:t>
              </a:r>
            </a:p>
          </p:txBody>
        </p:sp>
        <p:sp>
          <p:nvSpPr>
            <p:cNvPr id="40974" name="Arc 10"/>
            <p:cNvSpPr>
              <a:spLocks/>
            </p:cNvSpPr>
            <p:nvPr/>
          </p:nvSpPr>
          <p:spPr bwMode="auto">
            <a:xfrm>
              <a:off x="1968" y="1392"/>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975" name="Arc 11"/>
            <p:cNvSpPr>
              <a:spLocks/>
            </p:cNvSpPr>
            <p:nvPr/>
          </p:nvSpPr>
          <p:spPr bwMode="auto">
            <a:xfrm>
              <a:off x="2784" y="1824"/>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976" name="Arc 12"/>
            <p:cNvSpPr>
              <a:spLocks/>
            </p:cNvSpPr>
            <p:nvPr/>
          </p:nvSpPr>
          <p:spPr bwMode="auto">
            <a:xfrm>
              <a:off x="3408" y="2208"/>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977" name="Arc 13"/>
            <p:cNvSpPr>
              <a:spLocks/>
            </p:cNvSpPr>
            <p:nvPr/>
          </p:nvSpPr>
          <p:spPr bwMode="auto">
            <a:xfrm>
              <a:off x="4128" y="2592"/>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978" name="Arc 14"/>
            <p:cNvSpPr>
              <a:spLocks/>
            </p:cNvSpPr>
            <p:nvPr/>
          </p:nvSpPr>
          <p:spPr bwMode="auto">
            <a:xfrm>
              <a:off x="4848" y="2976"/>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979" name="Arc 15"/>
            <p:cNvSpPr>
              <a:spLocks/>
            </p:cNvSpPr>
            <p:nvPr/>
          </p:nvSpPr>
          <p:spPr bwMode="auto">
            <a:xfrm flipH="1" flipV="1">
              <a:off x="3984" y="3264"/>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980" name="Arc 16"/>
            <p:cNvSpPr>
              <a:spLocks/>
            </p:cNvSpPr>
            <p:nvPr/>
          </p:nvSpPr>
          <p:spPr bwMode="auto">
            <a:xfrm flipH="1" flipV="1">
              <a:off x="3168" y="2880"/>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981" name="Arc 17"/>
            <p:cNvSpPr>
              <a:spLocks/>
            </p:cNvSpPr>
            <p:nvPr/>
          </p:nvSpPr>
          <p:spPr bwMode="auto">
            <a:xfrm flipH="1" flipV="1">
              <a:off x="2496" y="2496"/>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982" name="Arc 18"/>
            <p:cNvSpPr>
              <a:spLocks/>
            </p:cNvSpPr>
            <p:nvPr/>
          </p:nvSpPr>
          <p:spPr bwMode="auto">
            <a:xfrm flipH="1" flipV="1">
              <a:off x="1824" y="2112"/>
              <a:ext cx="576"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983" name="Arc 19"/>
            <p:cNvSpPr>
              <a:spLocks/>
            </p:cNvSpPr>
            <p:nvPr/>
          </p:nvSpPr>
          <p:spPr bwMode="auto">
            <a:xfrm flipH="1" flipV="1">
              <a:off x="1248" y="1680"/>
              <a:ext cx="576"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40965" name="Rectangle 20"/>
          <p:cNvSpPr>
            <a:spLocks noChangeArrowheads="1"/>
          </p:cNvSpPr>
          <p:nvPr/>
        </p:nvSpPr>
        <p:spPr bwMode="auto">
          <a:xfrm>
            <a:off x="4419600" y="3810000"/>
            <a:ext cx="1828800" cy="6096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000" b="1" i="1">
                <a:solidFill>
                  <a:schemeClr val="bg2"/>
                </a:solidFill>
                <a:latin typeface="Arial Narrow" pitchFamily="34" charset="0"/>
              </a:rPr>
              <a:t>Physical Design</a:t>
            </a:r>
          </a:p>
        </p:txBody>
      </p:sp>
      <p:sp>
        <p:nvSpPr>
          <p:cNvPr id="40966" name="Text Box 21"/>
          <p:cNvSpPr txBox="1">
            <a:spLocks noChangeArrowheads="1"/>
          </p:cNvSpPr>
          <p:nvPr/>
        </p:nvSpPr>
        <p:spPr bwMode="auto">
          <a:xfrm>
            <a:off x="5210175" y="1404938"/>
            <a:ext cx="3933825"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r>
              <a:rPr lang="en-US" altLang="en-US" sz="2000" b="1">
                <a:solidFill>
                  <a:srgbClr val="000000"/>
                </a:solidFill>
                <a:latin typeface="Times New Roman" pitchFamily="18" charset="0"/>
              </a:rPr>
              <a:t>Purpose–develop technology and organizational specifications</a:t>
            </a:r>
          </a:p>
          <a:p>
            <a:pPr algn="l" eaLnBrk="1" hangingPunct="1"/>
            <a:endParaRPr lang="en-US" altLang="en-US" sz="2000" b="1">
              <a:solidFill>
                <a:srgbClr val="000000"/>
              </a:solidFill>
              <a:latin typeface="Times New Roman" pitchFamily="18" charset="0"/>
            </a:endParaRPr>
          </a:p>
          <a:p>
            <a:pPr algn="l" eaLnBrk="1" hangingPunct="1"/>
            <a:r>
              <a:rPr lang="en-US" altLang="en-US" sz="2000" b="1">
                <a:solidFill>
                  <a:srgbClr val="000000"/>
                </a:solidFill>
                <a:latin typeface="Times New Roman" pitchFamily="18" charset="0"/>
              </a:rPr>
              <a:t>Deliverable–program/data structures, technology purchases, organization redesigns</a:t>
            </a:r>
          </a:p>
        </p:txBody>
      </p:sp>
      <p:sp>
        <p:nvSpPr>
          <p:cNvPr id="40967" name="Text Box 22"/>
          <p:cNvSpPr txBox="1">
            <a:spLocks noChangeArrowheads="1"/>
          </p:cNvSpPr>
          <p:nvPr/>
        </p:nvSpPr>
        <p:spPr bwMode="auto">
          <a:xfrm>
            <a:off x="762000" y="4572000"/>
            <a:ext cx="36576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r>
              <a:rPr lang="en-US" altLang="en-US" sz="2000" b="1">
                <a:solidFill>
                  <a:srgbClr val="000000"/>
                </a:solidFill>
                <a:latin typeface="Times New Roman" pitchFamily="18" charset="0"/>
              </a:rPr>
              <a:t>Database activity– </a:t>
            </a:r>
          </a:p>
          <a:p>
            <a:pPr algn="l" eaLnBrk="1" hangingPunct="1"/>
            <a:r>
              <a:rPr lang="en-US" altLang="en-US" sz="2000" b="1">
                <a:solidFill>
                  <a:srgbClr val="000000"/>
                </a:solidFill>
                <a:latin typeface="Times New Roman" pitchFamily="18" charset="0"/>
              </a:rPr>
              <a:t>physical database design (define database to DBMS, physical data organization, database processing programs)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609600" y="460375"/>
            <a:ext cx="7772400" cy="1143000"/>
          </a:xfrm>
        </p:spPr>
        <p:txBody>
          <a:bodyPr>
            <a:normAutofit/>
          </a:bodyPr>
          <a:lstStyle/>
          <a:p>
            <a:pPr eaLnBrk="1" fontAlgn="auto" hangingPunct="1">
              <a:spcAft>
                <a:spcPts val="0"/>
              </a:spcAft>
              <a:defRPr/>
            </a:pPr>
            <a:r>
              <a:rPr lang="en-US" dirty="0">
                <a:solidFill>
                  <a:srgbClr val="000000"/>
                </a:solidFill>
                <a:effectLst>
                  <a:outerShdw blurRad="38100" dist="38100" dir="2700000" algn="tl">
                    <a:srgbClr val="FFFFFF"/>
                  </a:outerShdw>
                </a:effectLst>
              </a:rPr>
              <a:t>Systems Development Life Cycle</a:t>
            </a:r>
            <a:br>
              <a:rPr lang="en-US" dirty="0">
                <a:solidFill>
                  <a:srgbClr val="000000"/>
                </a:solidFill>
                <a:effectLst>
                  <a:outerShdw blurRad="38100" dist="38100" dir="2700000" algn="tl">
                    <a:srgbClr val="FFFFFF"/>
                  </a:outerShdw>
                </a:effectLst>
              </a:rPr>
            </a:br>
            <a:r>
              <a:rPr lang="en-US" dirty="0">
                <a:solidFill>
                  <a:srgbClr val="000000"/>
                </a:solidFill>
                <a:effectLst>
                  <a:outerShdw blurRad="38100" dist="38100" dir="2700000" algn="tl">
                    <a:srgbClr val="FFFFFF"/>
                  </a:outerShdw>
                </a:effectLst>
              </a:rPr>
              <a:t>(see also Figure 1-7) (cont.) </a:t>
            </a:r>
          </a:p>
        </p:txBody>
      </p:sp>
      <p:grpSp>
        <p:nvGrpSpPr>
          <p:cNvPr id="41988" name="Group 3"/>
          <p:cNvGrpSpPr>
            <a:grpSpLocks/>
          </p:cNvGrpSpPr>
          <p:nvPr/>
        </p:nvGrpSpPr>
        <p:grpSpPr bwMode="auto">
          <a:xfrm>
            <a:off x="457200" y="1676400"/>
            <a:ext cx="8458200" cy="4114800"/>
            <a:chOff x="1008" y="1392"/>
            <a:chExt cx="4608" cy="2256"/>
          </a:xfrm>
        </p:grpSpPr>
        <p:sp>
          <p:nvSpPr>
            <p:cNvPr id="41992" name="Rectangle 4"/>
            <p:cNvSpPr>
              <a:spLocks noChangeArrowheads="1"/>
            </p:cNvSpPr>
            <p:nvPr/>
          </p:nvSpPr>
          <p:spPr bwMode="auto">
            <a:xfrm>
              <a:off x="1008" y="1392"/>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Planning</a:t>
              </a:r>
            </a:p>
          </p:txBody>
        </p:sp>
        <p:sp>
          <p:nvSpPr>
            <p:cNvPr id="41993" name="Rectangle 5"/>
            <p:cNvSpPr>
              <a:spLocks noChangeArrowheads="1"/>
            </p:cNvSpPr>
            <p:nvPr/>
          </p:nvSpPr>
          <p:spPr bwMode="auto">
            <a:xfrm>
              <a:off x="1824" y="1776"/>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Analysis</a:t>
              </a:r>
            </a:p>
          </p:txBody>
        </p:sp>
        <p:sp>
          <p:nvSpPr>
            <p:cNvPr id="41994" name="Rectangle 6"/>
            <p:cNvSpPr>
              <a:spLocks noChangeArrowheads="1"/>
            </p:cNvSpPr>
            <p:nvPr/>
          </p:nvSpPr>
          <p:spPr bwMode="auto">
            <a:xfrm>
              <a:off x="3168" y="2592"/>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Physical Design</a:t>
              </a:r>
            </a:p>
          </p:txBody>
        </p:sp>
        <p:sp>
          <p:nvSpPr>
            <p:cNvPr id="41995" name="Rectangle 7"/>
            <p:cNvSpPr>
              <a:spLocks noChangeArrowheads="1"/>
            </p:cNvSpPr>
            <p:nvPr/>
          </p:nvSpPr>
          <p:spPr bwMode="auto">
            <a:xfrm>
              <a:off x="3888" y="2976"/>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Implementation</a:t>
              </a:r>
            </a:p>
          </p:txBody>
        </p:sp>
        <p:sp>
          <p:nvSpPr>
            <p:cNvPr id="41996" name="Rectangle 8"/>
            <p:cNvSpPr>
              <a:spLocks noChangeArrowheads="1"/>
            </p:cNvSpPr>
            <p:nvPr/>
          </p:nvSpPr>
          <p:spPr bwMode="auto">
            <a:xfrm>
              <a:off x="4656" y="3360"/>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Maintenance</a:t>
              </a:r>
            </a:p>
          </p:txBody>
        </p:sp>
        <p:sp>
          <p:nvSpPr>
            <p:cNvPr id="41997" name="Rectangle 9"/>
            <p:cNvSpPr>
              <a:spLocks noChangeArrowheads="1"/>
            </p:cNvSpPr>
            <p:nvPr/>
          </p:nvSpPr>
          <p:spPr bwMode="auto">
            <a:xfrm>
              <a:off x="2400" y="2208"/>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Logical Design</a:t>
              </a:r>
            </a:p>
          </p:txBody>
        </p:sp>
        <p:sp>
          <p:nvSpPr>
            <p:cNvPr id="41998" name="Arc 10"/>
            <p:cNvSpPr>
              <a:spLocks/>
            </p:cNvSpPr>
            <p:nvPr/>
          </p:nvSpPr>
          <p:spPr bwMode="auto">
            <a:xfrm>
              <a:off x="1968" y="1392"/>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1999" name="Arc 11"/>
            <p:cNvSpPr>
              <a:spLocks/>
            </p:cNvSpPr>
            <p:nvPr/>
          </p:nvSpPr>
          <p:spPr bwMode="auto">
            <a:xfrm>
              <a:off x="2784" y="1824"/>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2000" name="Arc 12"/>
            <p:cNvSpPr>
              <a:spLocks/>
            </p:cNvSpPr>
            <p:nvPr/>
          </p:nvSpPr>
          <p:spPr bwMode="auto">
            <a:xfrm>
              <a:off x="3408" y="2208"/>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2001" name="Arc 13"/>
            <p:cNvSpPr>
              <a:spLocks/>
            </p:cNvSpPr>
            <p:nvPr/>
          </p:nvSpPr>
          <p:spPr bwMode="auto">
            <a:xfrm>
              <a:off x="4128" y="2592"/>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2002" name="Arc 14"/>
            <p:cNvSpPr>
              <a:spLocks/>
            </p:cNvSpPr>
            <p:nvPr/>
          </p:nvSpPr>
          <p:spPr bwMode="auto">
            <a:xfrm>
              <a:off x="4848" y="2976"/>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2003" name="Arc 15"/>
            <p:cNvSpPr>
              <a:spLocks/>
            </p:cNvSpPr>
            <p:nvPr/>
          </p:nvSpPr>
          <p:spPr bwMode="auto">
            <a:xfrm flipH="1" flipV="1">
              <a:off x="3984" y="3264"/>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2004" name="Arc 16"/>
            <p:cNvSpPr>
              <a:spLocks/>
            </p:cNvSpPr>
            <p:nvPr/>
          </p:nvSpPr>
          <p:spPr bwMode="auto">
            <a:xfrm flipH="1" flipV="1">
              <a:off x="3168" y="2880"/>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2005" name="Arc 17"/>
            <p:cNvSpPr>
              <a:spLocks/>
            </p:cNvSpPr>
            <p:nvPr/>
          </p:nvSpPr>
          <p:spPr bwMode="auto">
            <a:xfrm flipH="1" flipV="1">
              <a:off x="2496" y="2496"/>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2006" name="Arc 18"/>
            <p:cNvSpPr>
              <a:spLocks/>
            </p:cNvSpPr>
            <p:nvPr/>
          </p:nvSpPr>
          <p:spPr bwMode="auto">
            <a:xfrm flipH="1" flipV="1">
              <a:off x="1824" y="2112"/>
              <a:ext cx="576"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2007" name="Arc 19"/>
            <p:cNvSpPr>
              <a:spLocks/>
            </p:cNvSpPr>
            <p:nvPr/>
          </p:nvSpPr>
          <p:spPr bwMode="auto">
            <a:xfrm flipH="1" flipV="1">
              <a:off x="1248" y="1680"/>
              <a:ext cx="576"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41989" name="Rectangle 20"/>
          <p:cNvSpPr>
            <a:spLocks noChangeArrowheads="1"/>
          </p:cNvSpPr>
          <p:nvPr/>
        </p:nvSpPr>
        <p:spPr bwMode="auto">
          <a:xfrm>
            <a:off x="5715000" y="4572000"/>
            <a:ext cx="1828800" cy="6096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000" b="1" i="1">
                <a:solidFill>
                  <a:schemeClr val="bg2"/>
                </a:solidFill>
                <a:latin typeface="Arial Narrow" pitchFamily="34" charset="0"/>
              </a:rPr>
              <a:t>Implementation</a:t>
            </a:r>
          </a:p>
        </p:txBody>
      </p:sp>
      <p:sp>
        <p:nvSpPr>
          <p:cNvPr id="41990" name="Text Box 21"/>
          <p:cNvSpPr txBox="1">
            <a:spLocks noChangeArrowheads="1"/>
          </p:cNvSpPr>
          <p:nvPr/>
        </p:nvSpPr>
        <p:spPr bwMode="auto">
          <a:xfrm>
            <a:off x="4908550" y="1535113"/>
            <a:ext cx="4452938"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r>
              <a:rPr lang="en-US" altLang="en-US" sz="2000" b="1">
                <a:solidFill>
                  <a:srgbClr val="000000"/>
                </a:solidFill>
                <a:latin typeface="Times New Roman" pitchFamily="18" charset="0"/>
              </a:rPr>
              <a:t>Purpose–programming, testing, training, installation, documenting</a:t>
            </a:r>
          </a:p>
          <a:p>
            <a:pPr algn="l" eaLnBrk="1" hangingPunct="1"/>
            <a:endParaRPr lang="en-US" altLang="en-US" sz="2000" b="1">
              <a:solidFill>
                <a:srgbClr val="000000"/>
              </a:solidFill>
              <a:latin typeface="Times New Roman" pitchFamily="18" charset="0"/>
            </a:endParaRPr>
          </a:p>
          <a:p>
            <a:pPr algn="l" eaLnBrk="1" hangingPunct="1"/>
            <a:r>
              <a:rPr lang="en-US" altLang="en-US" sz="2000" b="1">
                <a:solidFill>
                  <a:srgbClr val="000000"/>
                </a:solidFill>
                <a:latin typeface="Times New Roman" pitchFamily="18" charset="0"/>
              </a:rPr>
              <a:t>Deliverable–operational programs, documentation, training materials</a:t>
            </a:r>
          </a:p>
        </p:txBody>
      </p:sp>
      <p:sp>
        <p:nvSpPr>
          <p:cNvPr id="41991" name="Text Box 22"/>
          <p:cNvSpPr txBox="1">
            <a:spLocks noChangeArrowheads="1"/>
          </p:cNvSpPr>
          <p:nvPr/>
        </p:nvSpPr>
        <p:spPr bwMode="auto">
          <a:xfrm>
            <a:off x="762000" y="4419600"/>
            <a:ext cx="31242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r>
              <a:rPr lang="en-US" altLang="en-US" sz="2000" b="1">
                <a:solidFill>
                  <a:srgbClr val="000000"/>
                </a:solidFill>
                <a:latin typeface="Times New Roman" pitchFamily="18" charset="0"/>
              </a:rPr>
              <a:t>Database activity– </a:t>
            </a:r>
          </a:p>
          <a:p>
            <a:pPr algn="l" eaLnBrk="1" hangingPunct="1"/>
            <a:r>
              <a:rPr lang="en-US" altLang="en-US" sz="2000" b="1">
                <a:solidFill>
                  <a:srgbClr val="000000"/>
                </a:solidFill>
                <a:latin typeface="Times New Roman" pitchFamily="18" charset="0"/>
              </a:rPr>
              <a:t>database implementation, including coded programs, documentation, installation and conversion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609600" y="460375"/>
            <a:ext cx="7772400" cy="1143000"/>
          </a:xfrm>
        </p:spPr>
        <p:txBody>
          <a:bodyPr>
            <a:normAutofit/>
          </a:bodyPr>
          <a:lstStyle/>
          <a:p>
            <a:pPr eaLnBrk="1" fontAlgn="auto" hangingPunct="1">
              <a:spcAft>
                <a:spcPts val="0"/>
              </a:spcAft>
              <a:defRPr/>
            </a:pPr>
            <a:r>
              <a:rPr lang="en-US" dirty="0">
                <a:solidFill>
                  <a:srgbClr val="000000"/>
                </a:solidFill>
                <a:effectLst>
                  <a:outerShdw blurRad="38100" dist="38100" dir="2700000" algn="tl">
                    <a:srgbClr val="FFFFFF"/>
                  </a:outerShdw>
                </a:effectLst>
              </a:rPr>
              <a:t>Systems Development Life Cycle</a:t>
            </a:r>
            <a:br>
              <a:rPr lang="en-US" dirty="0">
                <a:solidFill>
                  <a:srgbClr val="000000"/>
                </a:solidFill>
                <a:effectLst>
                  <a:outerShdw blurRad="38100" dist="38100" dir="2700000" algn="tl">
                    <a:srgbClr val="FFFFFF"/>
                  </a:outerShdw>
                </a:effectLst>
              </a:rPr>
            </a:br>
            <a:r>
              <a:rPr lang="en-US" dirty="0">
                <a:solidFill>
                  <a:srgbClr val="000000"/>
                </a:solidFill>
                <a:effectLst>
                  <a:outerShdw blurRad="38100" dist="38100" dir="2700000" algn="tl">
                    <a:srgbClr val="FFFFFF"/>
                  </a:outerShdw>
                </a:effectLst>
              </a:rPr>
              <a:t>(see also Figure 1-7) (cont.) </a:t>
            </a:r>
          </a:p>
        </p:txBody>
      </p:sp>
      <p:grpSp>
        <p:nvGrpSpPr>
          <p:cNvPr id="43012" name="Group 3"/>
          <p:cNvGrpSpPr>
            <a:grpSpLocks/>
          </p:cNvGrpSpPr>
          <p:nvPr/>
        </p:nvGrpSpPr>
        <p:grpSpPr bwMode="auto">
          <a:xfrm>
            <a:off x="457200" y="1676400"/>
            <a:ext cx="8458200" cy="4114800"/>
            <a:chOff x="1008" y="1392"/>
            <a:chExt cx="4608" cy="2256"/>
          </a:xfrm>
        </p:grpSpPr>
        <p:sp>
          <p:nvSpPr>
            <p:cNvPr id="43016" name="Rectangle 4"/>
            <p:cNvSpPr>
              <a:spLocks noChangeArrowheads="1"/>
            </p:cNvSpPr>
            <p:nvPr/>
          </p:nvSpPr>
          <p:spPr bwMode="auto">
            <a:xfrm>
              <a:off x="1008" y="1392"/>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Planning</a:t>
              </a:r>
            </a:p>
          </p:txBody>
        </p:sp>
        <p:sp>
          <p:nvSpPr>
            <p:cNvPr id="43017" name="Rectangle 5"/>
            <p:cNvSpPr>
              <a:spLocks noChangeArrowheads="1"/>
            </p:cNvSpPr>
            <p:nvPr/>
          </p:nvSpPr>
          <p:spPr bwMode="auto">
            <a:xfrm>
              <a:off x="1824" y="1776"/>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Analysis</a:t>
              </a:r>
            </a:p>
          </p:txBody>
        </p:sp>
        <p:sp>
          <p:nvSpPr>
            <p:cNvPr id="43018" name="Rectangle 6"/>
            <p:cNvSpPr>
              <a:spLocks noChangeArrowheads="1"/>
            </p:cNvSpPr>
            <p:nvPr/>
          </p:nvSpPr>
          <p:spPr bwMode="auto">
            <a:xfrm>
              <a:off x="3168" y="2592"/>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Physical Design</a:t>
              </a:r>
            </a:p>
          </p:txBody>
        </p:sp>
        <p:sp>
          <p:nvSpPr>
            <p:cNvPr id="43019" name="Rectangle 7"/>
            <p:cNvSpPr>
              <a:spLocks noChangeArrowheads="1"/>
            </p:cNvSpPr>
            <p:nvPr/>
          </p:nvSpPr>
          <p:spPr bwMode="auto">
            <a:xfrm>
              <a:off x="3888" y="2976"/>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Implementation</a:t>
              </a:r>
            </a:p>
          </p:txBody>
        </p:sp>
        <p:sp>
          <p:nvSpPr>
            <p:cNvPr id="43020" name="Rectangle 8"/>
            <p:cNvSpPr>
              <a:spLocks noChangeArrowheads="1"/>
            </p:cNvSpPr>
            <p:nvPr/>
          </p:nvSpPr>
          <p:spPr bwMode="auto">
            <a:xfrm>
              <a:off x="4656" y="3360"/>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Maintenance</a:t>
              </a:r>
            </a:p>
          </p:txBody>
        </p:sp>
        <p:sp>
          <p:nvSpPr>
            <p:cNvPr id="43021" name="Rectangle 9"/>
            <p:cNvSpPr>
              <a:spLocks noChangeArrowheads="1"/>
            </p:cNvSpPr>
            <p:nvPr/>
          </p:nvSpPr>
          <p:spPr bwMode="auto">
            <a:xfrm>
              <a:off x="2400" y="2208"/>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Logical Design</a:t>
              </a:r>
            </a:p>
          </p:txBody>
        </p:sp>
        <p:sp>
          <p:nvSpPr>
            <p:cNvPr id="43022" name="Arc 10"/>
            <p:cNvSpPr>
              <a:spLocks/>
            </p:cNvSpPr>
            <p:nvPr/>
          </p:nvSpPr>
          <p:spPr bwMode="auto">
            <a:xfrm>
              <a:off x="1968" y="1392"/>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023" name="Arc 11"/>
            <p:cNvSpPr>
              <a:spLocks/>
            </p:cNvSpPr>
            <p:nvPr/>
          </p:nvSpPr>
          <p:spPr bwMode="auto">
            <a:xfrm>
              <a:off x="2784" y="1824"/>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024" name="Arc 12"/>
            <p:cNvSpPr>
              <a:spLocks/>
            </p:cNvSpPr>
            <p:nvPr/>
          </p:nvSpPr>
          <p:spPr bwMode="auto">
            <a:xfrm>
              <a:off x="3408" y="2208"/>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025" name="Arc 13"/>
            <p:cNvSpPr>
              <a:spLocks/>
            </p:cNvSpPr>
            <p:nvPr/>
          </p:nvSpPr>
          <p:spPr bwMode="auto">
            <a:xfrm>
              <a:off x="4128" y="2592"/>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026" name="Arc 14"/>
            <p:cNvSpPr>
              <a:spLocks/>
            </p:cNvSpPr>
            <p:nvPr/>
          </p:nvSpPr>
          <p:spPr bwMode="auto">
            <a:xfrm>
              <a:off x="4848" y="2976"/>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027" name="Arc 15"/>
            <p:cNvSpPr>
              <a:spLocks/>
            </p:cNvSpPr>
            <p:nvPr/>
          </p:nvSpPr>
          <p:spPr bwMode="auto">
            <a:xfrm flipH="1" flipV="1">
              <a:off x="3984" y="3264"/>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028" name="Arc 16"/>
            <p:cNvSpPr>
              <a:spLocks/>
            </p:cNvSpPr>
            <p:nvPr/>
          </p:nvSpPr>
          <p:spPr bwMode="auto">
            <a:xfrm flipH="1" flipV="1">
              <a:off x="3168" y="2880"/>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029" name="Arc 17"/>
            <p:cNvSpPr>
              <a:spLocks/>
            </p:cNvSpPr>
            <p:nvPr/>
          </p:nvSpPr>
          <p:spPr bwMode="auto">
            <a:xfrm flipH="1" flipV="1">
              <a:off x="2496" y="2496"/>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030" name="Arc 18"/>
            <p:cNvSpPr>
              <a:spLocks/>
            </p:cNvSpPr>
            <p:nvPr/>
          </p:nvSpPr>
          <p:spPr bwMode="auto">
            <a:xfrm flipH="1" flipV="1">
              <a:off x="1824" y="2112"/>
              <a:ext cx="576"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031" name="Arc 19"/>
            <p:cNvSpPr>
              <a:spLocks/>
            </p:cNvSpPr>
            <p:nvPr/>
          </p:nvSpPr>
          <p:spPr bwMode="auto">
            <a:xfrm flipH="1" flipV="1">
              <a:off x="1248" y="1680"/>
              <a:ext cx="576"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43013" name="Rectangle 20"/>
          <p:cNvSpPr>
            <a:spLocks noChangeArrowheads="1"/>
          </p:cNvSpPr>
          <p:nvPr/>
        </p:nvSpPr>
        <p:spPr bwMode="auto">
          <a:xfrm>
            <a:off x="7086600" y="5257800"/>
            <a:ext cx="1828800" cy="6096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000" b="1" i="1">
                <a:solidFill>
                  <a:schemeClr val="bg2"/>
                </a:solidFill>
                <a:latin typeface="Arial Narrow" pitchFamily="34" charset="0"/>
              </a:rPr>
              <a:t>Maintenance</a:t>
            </a:r>
          </a:p>
        </p:txBody>
      </p:sp>
      <p:sp>
        <p:nvSpPr>
          <p:cNvPr id="43014" name="Text Box 21"/>
          <p:cNvSpPr txBox="1">
            <a:spLocks noChangeArrowheads="1"/>
          </p:cNvSpPr>
          <p:nvPr/>
        </p:nvSpPr>
        <p:spPr bwMode="auto">
          <a:xfrm>
            <a:off x="4859338" y="1685925"/>
            <a:ext cx="387826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r>
              <a:rPr lang="en-US" altLang="en-US" sz="2000" b="1">
                <a:solidFill>
                  <a:srgbClr val="000000"/>
                </a:solidFill>
                <a:latin typeface="Times New Roman" pitchFamily="18" charset="0"/>
              </a:rPr>
              <a:t>Purpose–monitor, repair, enhance</a:t>
            </a:r>
          </a:p>
          <a:p>
            <a:pPr algn="l" eaLnBrk="1" hangingPunct="1"/>
            <a:endParaRPr lang="en-US" altLang="en-US" sz="2000" b="1">
              <a:solidFill>
                <a:srgbClr val="000000"/>
              </a:solidFill>
              <a:latin typeface="Times New Roman" pitchFamily="18" charset="0"/>
            </a:endParaRPr>
          </a:p>
          <a:p>
            <a:pPr algn="l" eaLnBrk="1" hangingPunct="1"/>
            <a:r>
              <a:rPr lang="en-US" altLang="en-US" sz="2000" b="1">
                <a:solidFill>
                  <a:srgbClr val="000000"/>
                </a:solidFill>
                <a:latin typeface="Times New Roman" pitchFamily="18" charset="0"/>
              </a:rPr>
              <a:t>Deliverable–periodic audits</a:t>
            </a:r>
          </a:p>
        </p:txBody>
      </p:sp>
      <p:sp>
        <p:nvSpPr>
          <p:cNvPr id="43015" name="Text Box 22"/>
          <p:cNvSpPr txBox="1">
            <a:spLocks noChangeArrowheads="1"/>
          </p:cNvSpPr>
          <p:nvPr/>
        </p:nvSpPr>
        <p:spPr bwMode="auto">
          <a:xfrm>
            <a:off x="762000" y="4419600"/>
            <a:ext cx="28956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000" b="1" dirty="0">
                <a:solidFill>
                  <a:srgbClr val="000000"/>
                </a:solidFill>
                <a:latin typeface="Times New Roman" pitchFamily="18" charset="0"/>
              </a:rPr>
              <a:t>Database activity– </a:t>
            </a:r>
          </a:p>
          <a:p>
            <a:pPr eaLnBrk="1" hangingPunct="1"/>
            <a:r>
              <a:rPr lang="en-US" altLang="en-US" sz="2000" b="1" dirty="0">
                <a:solidFill>
                  <a:srgbClr val="000000"/>
                </a:solidFill>
                <a:latin typeface="Times New Roman" pitchFamily="18" charset="0"/>
              </a:rPr>
              <a:t>database maintenance, performance analysis and tuning, error corrections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solidFill>
                  <a:srgbClr val="000000"/>
                </a:solidFill>
                <a:effectLst>
                  <a:outerShdw blurRad="38100" dist="38100" dir="2700000" algn="tl">
                    <a:srgbClr val="FFFFFF"/>
                  </a:outerShdw>
                </a:effectLst>
              </a:rPr>
              <a:t>Prototyping Database Methodology</a:t>
            </a:r>
            <a:br>
              <a:rPr lang="en-US" altLang="en-US" dirty="0">
                <a:solidFill>
                  <a:srgbClr val="000000"/>
                </a:solidFill>
                <a:effectLst>
                  <a:outerShdw blurRad="38100" dist="38100" dir="2700000" algn="tl">
                    <a:srgbClr val="FFFFFF"/>
                  </a:outerShdw>
                </a:effectLst>
              </a:rPr>
            </a:br>
            <a:r>
              <a:rPr lang="en-US" altLang="en-US" dirty="0">
                <a:solidFill>
                  <a:srgbClr val="000000"/>
                </a:solidFill>
                <a:effectLst>
                  <a:outerShdw blurRad="38100" dist="38100" dir="2700000" algn="tl">
                    <a:srgbClr val="FFFFFF"/>
                  </a:outerShdw>
                </a:effectLst>
              </a:rPr>
              <a:t>(Figure 1-8) </a:t>
            </a:r>
            <a:br>
              <a:rPr lang="en-US" altLang="en-US" dirty="0">
                <a:solidFill>
                  <a:srgbClr val="000000"/>
                </a:solidFill>
              </a:rPr>
            </a:br>
            <a:endParaRPr lang="en-US" dirty="0"/>
          </a:p>
        </p:txBody>
      </p:sp>
      <p:pic>
        <p:nvPicPr>
          <p:cNvPr id="44035" name="Picture 12" descr="FIG02_06"/>
          <p:cNvPicPr>
            <a:picLocks noChangeAspect="1" noChangeArrowheads="1"/>
          </p:cNvPicPr>
          <p:nvPr/>
        </p:nvPicPr>
        <p:blipFill>
          <a:blip r:embed="rId3">
            <a:extLst>
              <a:ext uri="{28A0092B-C50C-407E-A947-70E740481C1C}">
                <a14:useLocalDpi xmlns:a14="http://schemas.microsoft.com/office/drawing/2010/main" val="0"/>
              </a:ext>
            </a:extLst>
          </a:blip>
          <a:srcRect t="9390"/>
          <a:stretch>
            <a:fillRect/>
          </a:stretch>
        </p:blipFill>
        <p:spPr bwMode="auto">
          <a:xfrm>
            <a:off x="0" y="1277938"/>
            <a:ext cx="9144000" cy="493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6" name="Rectangle 10"/>
          <p:cNvSpPr>
            <a:spLocks noChangeArrowheads="1"/>
          </p:cNvSpPr>
          <p:nvPr/>
        </p:nvSpPr>
        <p:spPr bwMode="auto">
          <a:xfrm>
            <a:off x="6629400" y="1298575"/>
            <a:ext cx="2514600" cy="4884738"/>
          </a:xfrm>
          <a:prstGeom prst="rect">
            <a:avLst/>
          </a:prstGeom>
          <a:solidFill>
            <a:srgbClr val="E3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44037" name="Rectangle 11"/>
          <p:cNvSpPr>
            <a:spLocks noChangeArrowheads="1"/>
          </p:cNvSpPr>
          <p:nvPr/>
        </p:nvSpPr>
        <p:spPr bwMode="auto">
          <a:xfrm>
            <a:off x="76200" y="1311275"/>
            <a:ext cx="2133600" cy="4914900"/>
          </a:xfrm>
          <a:prstGeom prst="rect">
            <a:avLst/>
          </a:prstGeom>
          <a:solidFill>
            <a:srgbClr val="E3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44038" name="Rectangle 14"/>
          <p:cNvSpPr>
            <a:spLocks noChangeArrowheads="1"/>
          </p:cNvSpPr>
          <p:nvPr/>
        </p:nvSpPr>
        <p:spPr bwMode="auto">
          <a:xfrm>
            <a:off x="609600" y="762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endParaRPr lang="en-US" altLang="en-US" sz="3600" dirty="0">
              <a:solidFill>
                <a:srgbClr val="000000"/>
              </a:solidFill>
            </a:endParaRPr>
          </a:p>
        </p:txBody>
      </p:sp>
      <p:sp>
        <p:nvSpPr>
          <p:cNvPr id="11" name="Text Box 22"/>
          <p:cNvSpPr txBox="1">
            <a:spLocks noChangeArrowheads="1"/>
          </p:cNvSpPr>
          <p:nvPr/>
        </p:nvSpPr>
        <p:spPr bwMode="auto">
          <a:xfrm>
            <a:off x="6858000" y="4381500"/>
            <a:ext cx="228600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r>
              <a:rPr lang="en-US" altLang="en-US" sz="2000" b="1" dirty="0">
                <a:solidFill>
                  <a:srgbClr val="000000"/>
                </a:solidFill>
                <a:latin typeface="Times New Roman" pitchFamily="18" charset="0"/>
              </a:rPr>
              <a:t>Prototyping is a classical Rapid Application Development (RAD) approach</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12" descr="FIG02_06"/>
          <p:cNvPicPr>
            <a:picLocks noChangeAspect="1" noChangeArrowheads="1"/>
          </p:cNvPicPr>
          <p:nvPr/>
        </p:nvPicPr>
        <p:blipFill>
          <a:blip r:embed="rId3">
            <a:extLst>
              <a:ext uri="{28A0092B-C50C-407E-A947-70E740481C1C}">
                <a14:useLocalDpi xmlns:a14="http://schemas.microsoft.com/office/drawing/2010/main" val="0"/>
              </a:ext>
            </a:extLst>
          </a:blip>
          <a:srcRect t="9390"/>
          <a:stretch>
            <a:fillRect/>
          </a:stretch>
        </p:blipFill>
        <p:spPr bwMode="auto">
          <a:xfrm>
            <a:off x="0" y="1233488"/>
            <a:ext cx="9144000" cy="493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0" name="AutoShape 6"/>
          <p:cNvSpPr>
            <a:spLocks noChangeArrowheads="1"/>
          </p:cNvSpPr>
          <p:nvPr/>
        </p:nvSpPr>
        <p:spPr bwMode="auto">
          <a:xfrm>
            <a:off x="2743200" y="2398713"/>
            <a:ext cx="609600" cy="533400"/>
          </a:xfrm>
          <a:prstGeom prst="upArrow">
            <a:avLst>
              <a:gd name="adj1" fmla="val 50000"/>
              <a:gd name="adj2" fmla="val 25000"/>
            </a:avLst>
          </a:prstGeom>
          <a:solidFill>
            <a:schemeClr val="folHlink"/>
          </a:solidFill>
          <a:ln w="9525">
            <a:solidFill>
              <a:schemeClr val="tx1"/>
            </a:solidFill>
            <a:miter lim="800000"/>
            <a:headEnd/>
            <a:tailEnd/>
          </a:ln>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45061" name="Rectangle 12"/>
          <p:cNvSpPr>
            <a:spLocks noChangeArrowheads="1"/>
          </p:cNvSpPr>
          <p:nvPr/>
        </p:nvSpPr>
        <p:spPr bwMode="auto">
          <a:xfrm>
            <a:off x="0" y="2779713"/>
            <a:ext cx="2133600" cy="3375025"/>
          </a:xfrm>
          <a:prstGeom prst="rect">
            <a:avLst/>
          </a:prstGeom>
          <a:solidFill>
            <a:srgbClr val="E3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45062" name="Rectangle 13"/>
          <p:cNvSpPr>
            <a:spLocks noChangeArrowheads="1"/>
          </p:cNvSpPr>
          <p:nvPr/>
        </p:nvSpPr>
        <p:spPr bwMode="auto">
          <a:xfrm>
            <a:off x="6629400" y="1255713"/>
            <a:ext cx="2514600" cy="4883150"/>
          </a:xfrm>
          <a:prstGeom prst="rect">
            <a:avLst/>
          </a:prstGeom>
          <a:solidFill>
            <a:srgbClr val="D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14" name="Title 1"/>
          <p:cNvSpPr>
            <a:spLocks noGrp="1"/>
          </p:cNvSpPr>
          <p:nvPr>
            <p:ph type="title"/>
          </p:nvPr>
        </p:nvSpPr>
        <p:spPr>
          <a:xfrm>
            <a:off x="301752" y="457200"/>
            <a:ext cx="8686800" cy="841248"/>
          </a:xfrm>
        </p:spPr>
        <p:txBody>
          <a:bodyPr>
            <a:normAutofit fontScale="90000"/>
          </a:bodyPr>
          <a:lstStyle/>
          <a:p>
            <a:r>
              <a:rPr lang="en-US" altLang="en-US" dirty="0">
                <a:solidFill>
                  <a:srgbClr val="000000"/>
                </a:solidFill>
                <a:effectLst>
                  <a:outerShdw blurRad="38100" dist="38100" dir="2700000" algn="tl">
                    <a:srgbClr val="FFFFFF"/>
                  </a:outerShdw>
                </a:effectLst>
              </a:rPr>
              <a:t>Prototyping Database Methodology</a:t>
            </a:r>
            <a:br>
              <a:rPr lang="en-US" altLang="en-US" dirty="0">
                <a:solidFill>
                  <a:srgbClr val="000000"/>
                </a:solidFill>
                <a:effectLst>
                  <a:outerShdw blurRad="38100" dist="38100" dir="2700000" algn="tl">
                    <a:srgbClr val="FFFFFF"/>
                  </a:outerShdw>
                </a:effectLst>
              </a:rPr>
            </a:br>
            <a:r>
              <a:rPr lang="en-US" altLang="en-US" dirty="0">
                <a:solidFill>
                  <a:srgbClr val="000000"/>
                </a:solidFill>
                <a:effectLst>
                  <a:outerShdw blurRad="38100" dist="38100" dir="2700000" algn="tl">
                    <a:srgbClr val="FFFFFF"/>
                  </a:outerShdw>
                </a:effectLst>
              </a:rPr>
              <a:t>(Figure 1-8) </a:t>
            </a:r>
            <a:br>
              <a:rPr lang="en-US" altLang="en-US" dirty="0">
                <a:solidFill>
                  <a:srgbClr val="000000"/>
                </a:solidFill>
              </a:rPr>
            </a:b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12" descr="FIG02_06"/>
          <p:cNvPicPr>
            <a:picLocks noChangeAspect="1" noChangeArrowheads="1"/>
          </p:cNvPicPr>
          <p:nvPr/>
        </p:nvPicPr>
        <p:blipFill>
          <a:blip r:embed="rId3">
            <a:extLst>
              <a:ext uri="{28A0092B-C50C-407E-A947-70E740481C1C}">
                <a14:useLocalDpi xmlns:a14="http://schemas.microsoft.com/office/drawing/2010/main" val="0"/>
              </a:ext>
            </a:extLst>
          </a:blip>
          <a:srcRect t="9390"/>
          <a:stretch>
            <a:fillRect/>
          </a:stretch>
        </p:blipFill>
        <p:spPr bwMode="auto">
          <a:xfrm>
            <a:off x="0" y="1233488"/>
            <a:ext cx="9144000" cy="493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4" name="AutoShape 6"/>
          <p:cNvSpPr>
            <a:spLocks noChangeArrowheads="1"/>
          </p:cNvSpPr>
          <p:nvPr/>
        </p:nvSpPr>
        <p:spPr bwMode="auto">
          <a:xfrm>
            <a:off x="5638800" y="2322513"/>
            <a:ext cx="609600" cy="533400"/>
          </a:xfrm>
          <a:prstGeom prst="upArrow">
            <a:avLst>
              <a:gd name="adj1" fmla="val 50000"/>
              <a:gd name="adj2" fmla="val 25000"/>
            </a:avLst>
          </a:prstGeom>
          <a:solidFill>
            <a:schemeClr val="folHlink"/>
          </a:solidFill>
          <a:ln w="9525">
            <a:solidFill>
              <a:schemeClr val="tx1"/>
            </a:solidFill>
            <a:miter lim="800000"/>
            <a:headEnd/>
            <a:tailEnd/>
          </a:ln>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46085" name="Rectangle 9"/>
          <p:cNvSpPr>
            <a:spLocks noChangeArrowheads="1"/>
          </p:cNvSpPr>
          <p:nvPr/>
        </p:nvSpPr>
        <p:spPr bwMode="auto">
          <a:xfrm>
            <a:off x="217714" y="2779713"/>
            <a:ext cx="1915886" cy="3115990"/>
          </a:xfrm>
          <a:prstGeom prst="rect">
            <a:avLst/>
          </a:prstGeom>
          <a:solidFill>
            <a:srgbClr val="D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13" name="Title 1"/>
          <p:cNvSpPr>
            <a:spLocks noGrp="1"/>
          </p:cNvSpPr>
          <p:nvPr>
            <p:ph type="title"/>
          </p:nvPr>
        </p:nvSpPr>
        <p:spPr>
          <a:xfrm>
            <a:off x="301752" y="457200"/>
            <a:ext cx="8686800" cy="841248"/>
          </a:xfrm>
        </p:spPr>
        <p:txBody>
          <a:bodyPr>
            <a:normAutofit fontScale="90000"/>
          </a:bodyPr>
          <a:lstStyle/>
          <a:p>
            <a:r>
              <a:rPr lang="en-US" altLang="en-US" dirty="0">
                <a:solidFill>
                  <a:srgbClr val="000000"/>
                </a:solidFill>
                <a:effectLst>
                  <a:outerShdw blurRad="38100" dist="38100" dir="2700000" algn="tl">
                    <a:srgbClr val="FFFFFF"/>
                  </a:outerShdw>
                </a:effectLst>
              </a:rPr>
              <a:t>Prototyping Database Methodology</a:t>
            </a:r>
            <a:br>
              <a:rPr lang="en-US" altLang="en-US" dirty="0">
                <a:solidFill>
                  <a:srgbClr val="000000"/>
                </a:solidFill>
                <a:effectLst>
                  <a:outerShdw blurRad="38100" dist="38100" dir="2700000" algn="tl">
                    <a:srgbClr val="FFFFFF"/>
                  </a:outerShdw>
                </a:effectLst>
              </a:rPr>
            </a:br>
            <a:r>
              <a:rPr lang="en-US" altLang="en-US" dirty="0">
                <a:solidFill>
                  <a:srgbClr val="000000"/>
                </a:solidFill>
                <a:effectLst>
                  <a:outerShdw blurRad="38100" dist="38100" dir="2700000" algn="tl">
                    <a:srgbClr val="FFFFFF"/>
                  </a:outerShdw>
                </a:effectLst>
              </a:rPr>
              <a:t>(Figure 1-8) </a:t>
            </a:r>
            <a:br>
              <a:rPr lang="en-US" altLang="en-US" dirty="0">
                <a:solidFill>
                  <a:srgbClr val="000000"/>
                </a:solidFill>
              </a:rPr>
            </a:br>
            <a:endParaRPr lang="en-US" dirty="0"/>
          </a:p>
        </p:txBody>
      </p:sp>
      <p:sp>
        <p:nvSpPr>
          <p:cNvPr id="6" name="Rectangle 9"/>
          <p:cNvSpPr>
            <a:spLocks noChangeArrowheads="1"/>
          </p:cNvSpPr>
          <p:nvPr/>
        </p:nvSpPr>
        <p:spPr bwMode="auto">
          <a:xfrm>
            <a:off x="6671160" y="4871258"/>
            <a:ext cx="2040576" cy="881149"/>
          </a:xfrm>
          <a:prstGeom prst="rect">
            <a:avLst/>
          </a:prstGeom>
          <a:solidFill>
            <a:srgbClr val="D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12" descr="FIG02_06"/>
          <p:cNvPicPr>
            <a:picLocks noChangeAspect="1" noChangeArrowheads="1"/>
          </p:cNvPicPr>
          <p:nvPr/>
        </p:nvPicPr>
        <p:blipFill>
          <a:blip r:embed="rId3">
            <a:extLst>
              <a:ext uri="{28A0092B-C50C-407E-A947-70E740481C1C}">
                <a14:useLocalDpi xmlns:a14="http://schemas.microsoft.com/office/drawing/2010/main" val="0"/>
              </a:ext>
            </a:extLst>
          </a:blip>
          <a:srcRect t="9390"/>
          <a:stretch>
            <a:fillRect/>
          </a:stretch>
        </p:blipFill>
        <p:spPr bwMode="auto">
          <a:xfrm>
            <a:off x="-6531" y="1391104"/>
            <a:ext cx="9144000" cy="493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8" name="Rectangle 4"/>
          <p:cNvSpPr>
            <a:spLocks noChangeArrowheads="1"/>
          </p:cNvSpPr>
          <p:nvPr/>
        </p:nvSpPr>
        <p:spPr bwMode="auto">
          <a:xfrm>
            <a:off x="226423" y="2915920"/>
            <a:ext cx="2133600" cy="2057400"/>
          </a:xfrm>
          <a:prstGeom prst="rect">
            <a:avLst/>
          </a:prstGeom>
          <a:solidFill>
            <a:srgbClr val="D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47109" name="AutoShape 6"/>
          <p:cNvSpPr>
            <a:spLocks noChangeArrowheads="1"/>
          </p:cNvSpPr>
          <p:nvPr/>
        </p:nvSpPr>
        <p:spPr bwMode="auto">
          <a:xfrm>
            <a:off x="2667000" y="5765800"/>
            <a:ext cx="609600" cy="533400"/>
          </a:xfrm>
          <a:prstGeom prst="upArrow">
            <a:avLst>
              <a:gd name="adj1" fmla="val 50000"/>
              <a:gd name="adj2" fmla="val 25000"/>
            </a:avLst>
          </a:prstGeom>
          <a:solidFill>
            <a:schemeClr val="folHlink"/>
          </a:solidFill>
          <a:ln w="9525">
            <a:solidFill>
              <a:schemeClr val="tx1"/>
            </a:solidFill>
            <a:miter lim="800000"/>
            <a:headEnd/>
            <a:tailEnd/>
          </a:ln>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47110" name="AutoShape 7"/>
          <p:cNvSpPr>
            <a:spLocks noChangeArrowheads="1"/>
          </p:cNvSpPr>
          <p:nvPr/>
        </p:nvSpPr>
        <p:spPr bwMode="auto">
          <a:xfrm>
            <a:off x="6024154" y="5689600"/>
            <a:ext cx="609600" cy="533400"/>
          </a:xfrm>
          <a:prstGeom prst="upArrow">
            <a:avLst>
              <a:gd name="adj1" fmla="val 50000"/>
              <a:gd name="adj2" fmla="val 25000"/>
            </a:avLst>
          </a:prstGeom>
          <a:solidFill>
            <a:schemeClr val="folHlink"/>
          </a:solidFill>
          <a:ln w="9525">
            <a:solidFill>
              <a:schemeClr val="tx1"/>
            </a:solidFill>
            <a:miter lim="800000"/>
            <a:headEnd/>
            <a:tailEnd/>
          </a:ln>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47111" name="AutoShape 8"/>
          <p:cNvSpPr>
            <a:spLocks noChangeArrowheads="1"/>
          </p:cNvSpPr>
          <p:nvPr/>
        </p:nvSpPr>
        <p:spPr bwMode="auto">
          <a:xfrm>
            <a:off x="3520440" y="5803900"/>
            <a:ext cx="609600" cy="457200"/>
          </a:xfrm>
          <a:prstGeom prst="curvedRightArrow">
            <a:avLst>
              <a:gd name="adj1" fmla="val 20000"/>
              <a:gd name="adj2" fmla="val 40000"/>
              <a:gd name="adj3" fmla="val 44444"/>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47112" name="AutoShape 9"/>
          <p:cNvSpPr>
            <a:spLocks noChangeArrowheads="1"/>
          </p:cNvSpPr>
          <p:nvPr/>
        </p:nvSpPr>
        <p:spPr bwMode="auto">
          <a:xfrm>
            <a:off x="5006340" y="5765800"/>
            <a:ext cx="457200" cy="457200"/>
          </a:xfrm>
          <a:prstGeom prst="curvedLeftArrow">
            <a:avLst>
              <a:gd name="adj1" fmla="val 20000"/>
              <a:gd name="adj2" fmla="val 40000"/>
              <a:gd name="adj3" fmla="val 33333"/>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14" name="Title 1"/>
          <p:cNvSpPr>
            <a:spLocks noGrp="1"/>
          </p:cNvSpPr>
          <p:nvPr>
            <p:ph type="title"/>
          </p:nvPr>
        </p:nvSpPr>
        <p:spPr>
          <a:xfrm>
            <a:off x="301752" y="457200"/>
            <a:ext cx="8686800" cy="841248"/>
          </a:xfrm>
        </p:spPr>
        <p:txBody>
          <a:bodyPr>
            <a:normAutofit fontScale="90000"/>
          </a:bodyPr>
          <a:lstStyle/>
          <a:p>
            <a:r>
              <a:rPr lang="en-US" altLang="en-US" dirty="0">
                <a:solidFill>
                  <a:srgbClr val="000000"/>
                </a:solidFill>
                <a:effectLst>
                  <a:outerShdw blurRad="38100" dist="38100" dir="2700000" algn="tl">
                    <a:srgbClr val="FFFFFF"/>
                  </a:outerShdw>
                </a:effectLst>
              </a:rPr>
              <a:t>Prototyping Database Methodology</a:t>
            </a:r>
            <a:br>
              <a:rPr lang="en-US" altLang="en-US" dirty="0">
                <a:solidFill>
                  <a:srgbClr val="000000"/>
                </a:solidFill>
                <a:effectLst>
                  <a:outerShdw blurRad="38100" dist="38100" dir="2700000" algn="tl">
                    <a:srgbClr val="FFFFFF"/>
                  </a:outerShdw>
                </a:effectLst>
              </a:rPr>
            </a:br>
            <a:r>
              <a:rPr lang="en-US" altLang="en-US" dirty="0">
                <a:solidFill>
                  <a:srgbClr val="000000"/>
                </a:solidFill>
                <a:effectLst>
                  <a:outerShdw blurRad="38100" dist="38100" dir="2700000" algn="tl">
                    <a:srgbClr val="FFFFFF"/>
                  </a:outerShdw>
                </a:effectLst>
              </a:rPr>
              <a:t>(Figure 1-8) </a:t>
            </a:r>
            <a:br>
              <a:rPr lang="en-US" altLang="en-US" dirty="0">
                <a:solidFill>
                  <a:srgbClr val="000000"/>
                </a:solidFill>
              </a:rPr>
            </a:b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5" name="Text Box 3"/>
          <p:cNvSpPr txBox="1">
            <a:spLocks noChangeArrowheads="1"/>
          </p:cNvSpPr>
          <p:nvPr/>
        </p:nvSpPr>
        <p:spPr bwMode="auto">
          <a:xfrm>
            <a:off x="593725" y="192088"/>
            <a:ext cx="4078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a:r>
              <a:rPr lang="en-US" altLang="en-US" sz="2400" b="1">
                <a:solidFill>
                  <a:srgbClr val="000000"/>
                </a:solidFill>
                <a:latin typeface="Arial" charset="0"/>
              </a:rPr>
              <a:t>Figure 1-1a Data in context</a:t>
            </a:r>
          </a:p>
        </p:txBody>
      </p:sp>
      <p:sp>
        <p:nvSpPr>
          <p:cNvPr id="13316" name="Text Box 4"/>
          <p:cNvSpPr txBox="1">
            <a:spLocks noChangeArrowheads="1"/>
          </p:cNvSpPr>
          <p:nvPr/>
        </p:nvSpPr>
        <p:spPr bwMode="auto">
          <a:xfrm>
            <a:off x="2133600" y="5791200"/>
            <a:ext cx="434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a:r>
              <a:rPr lang="en-US" altLang="en-US" b="1">
                <a:solidFill>
                  <a:srgbClr val="000000"/>
                </a:solidFill>
                <a:latin typeface="Book Antiqua" pitchFamily="18" charset="0"/>
              </a:rPr>
              <a:t>Context helps users understand data</a:t>
            </a:r>
          </a:p>
        </p:txBody>
      </p:sp>
      <p:pic>
        <p:nvPicPr>
          <p:cNvPr id="3" name="Picture 2"/>
          <p:cNvPicPr>
            <a:picLocks noChangeAspect="1"/>
          </p:cNvPicPr>
          <p:nvPr/>
        </p:nvPicPr>
        <p:blipFill>
          <a:blip r:embed="rId3"/>
          <a:stretch>
            <a:fillRect/>
          </a:stretch>
        </p:blipFill>
        <p:spPr>
          <a:xfrm>
            <a:off x="412173" y="975879"/>
            <a:ext cx="8445836" cy="4344266"/>
          </a:xfrm>
          <a:prstGeom prst="rect">
            <a:avLst/>
          </a:prstGeom>
        </p:spPr>
      </p:pic>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12" descr="FIG02_06"/>
          <p:cNvPicPr>
            <a:picLocks noChangeAspect="1" noChangeArrowheads="1"/>
          </p:cNvPicPr>
          <p:nvPr/>
        </p:nvPicPr>
        <p:blipFill>
          <a:blip r:embed="rId3">
            <a:extLst>
              <a:ext uri="{28A0092B-C50C-407E-A947-70E740481C1C}">
                <a14:useLocalDpi xmlns:a14="http://schemas.microsoft.com/office/drawing/2010/main" val="0"/>
              </a:ext>
            </a:extLst>
          </a:blip>
          <a:srcRect t="9390"/>
          <a:stretch>
            <a:fillRect/>
          </a:stretch>
        </p:blipFill>
        <p:spPr bwMode="auto">
          <a:xfrm>
            <a:off x="0" y="1277938"/>
            <a:ext cx="9144000" cy="493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2" name="AutoShape 6"/>
          <p:cNvSpPr>
            <a:spLocks noChangeArrowheads="1"/>
          </p:cNvSpPr>
          <p:nvPr/>
        </p:nvSpPr>
        <p:spPr bwMode="auto">
          <a:xfrm flipV="1">
            <a:off x="2590800" y="2746375"/>
            <a:ext cx="609600" cy="533400"/>
          </a:xfrm>
          <a:prstGeom prst="upArrow">
            <a:avLst>
              <a:gd name="adj1" fmla="val 50000"/>
              <a:gd name="adj2" fmla="val 25000"/>
            </a:avLst>
          </a:prstGeom>
          <a:solidFill>
            <a:schemeClr val="folHlink"/>
          </a:solidFill>
          <a:ln w="9525">
            <a:solidFill>
              <a:schemeClr val="tx1"/>
            </a:solidFill>
            <a:miter lim="800000"/>
            <a:headEnd/>
            <a:tailEnd/>
          </a:ln>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13" name="Title 1"/>
          <p:cNvSpPr>
            <a:spLocks noGrp="1"/>
          </p:cNvSpPr>
          <p:nvPr>
            <p:ph type="title"/>
          </p:nvPr>
        </p:nvSpPr>
        <p:spPr>
          <a:xfrm>
            <a:off x="301752" y="457200"/>
            <a:ext cx="8686800" cy="841248"/>
          </a:xfrm>
        </p:spPr>
        <p:txBody>
          <a:bodyPr>
            <a:normAutofit fontScale="90000"/>
          </a:bodyPr>
          <a:lstStyle/>
          <a:p>
            <a:r>
              <a:rPr lang="en-US" altLang="en-US" dirty="0">
                <a:solidFill>
                  <a:srgbClr val="000000"/>
                </a:solidFill>
                <a:effectLst>
                  <a:outerShdw blurRad="38100" dist="38100" dir="2700000" algn="tl">
                    <a:srgbClr val="FFFFFF"/>
                  </a:outerShdw>
                </a:effectLst>
              </a:rPr>
              <a:t>Prototyping Database Methodology</a:t>
            </a:r>
            <a:br>
              <a:rPr lang="en-US" altLang="en-US" dirty="0">
                <a:solidFill>
                  <a:srgbClr val="000000"/>
                </a:solidFill>
                <a:effectLst>
                  <a:outerShdw blurRad="38100" dist="38100" dir="2700000" algn="tl">
                    <a:srgbClr val="FFFFFF"/>
                  </a:outerShdw>
                </a:effectLst>
              </a:rPr>
            </a:br>
            <a:r>
              <a:rPr lang="en-US" altLang="en-US" dirty="0">
                <a:solidFill>
                  <a:srgbClr val="000000"/>
                </a:solidFill>
                <a:effectLst>
                  <a:outerShdw blurRad="38100" dist="38100" dir="2700000" algn="tl">
                    <a:srgbClr val="FFFFFF"/>
                  </a:outerShdw>
                </a:effectLst>
              </a:rPr>
              <a:t>(Figure 1-8) </a:t>
            </a:r>
            <a:br>
              <a:rPr lang="en-US" altLang="en-US" dirty="0">
                <a:solidFill>
                  <a:srgbClr val="000000"/>
                </a:solidFill>
              </a:rPr>
            </a:b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Other Rapid Application (RAD) Approaches</a:t>
            </a:r>
          </a:p>
        </p:txBody>
      </p:sp>
      <p:sp>
        <p:nvSpPr>
          <p:cNvPr id="4" name="Content Placeholder 3"/>
          <p:cNvSpPr>
            <a:spLocks noGrp="1"/>
          </p:cNvSpPr>
          <p:nvPr>
            <p:ph idx="1"/>
          </p:nvPr>
        </p:nvSpPr>
        <p:spPr/>
        <p:txBody>
          <a:bodyPr/>
          <a:lstStyle/>
          <a:p>
            <a:r>
              <a:rPr lang="en-US" dirty="0"/>
              <a:t>Agile – </a:t>
            </a:r>
            <a:r>
              <a:rPr lang="en-US" sz="2000" dirty="0"/>
              <a:t>emphasizes “individuals and interactions over processes and tools, working software over comprehensive documentation, customer collaboration over contract negotiation, and response to change over following a plan.” (The Agile Manifesto)</a:t>
            </a:r>
          </a:p>
          <a:p>
            <a:endParaRPr lang="en-US" sz="2000" dirty="0"/>
          </a:p>
          <a:p>
            <a:r>
              <a:rPr lang="en-US" dirty="0"/>
              <a:t>Examples of agile programming methodologies</a:t>
            </a:r>
          </a:p>
          <a:p>
            <a:pPr lvl="1"/>
            <a:r>
              <a:rPr lang="en-US" sz="2400" dirty="0" err="1"/>
              <a:t>eXtreme</a:t>
            </a:r>
            <a:r>
              <a:rPr lang="en-US" sz="2400" dirty="0"/>
              <a:t> programming</a:t>
            </a:r>
          </a:p>
          <a:p>
            <a:pPr lvl="1"/>
            <a:r>
              <a:rPr lang="en-US" sz="2400" dirty="0"/>
              <a:t>Scrum</a:t>
            </a:r>
          </a:p>
          <a:p>
            <a:pPr lvl="1"/>
            <a:r>
              <a:rPr lang="en-US" sz="2400" dirty="0"/>
              <a:t>DSDM Consortium</a:t>
            </a:r>
          </a:p>
          <a:p>
            <a:pPr lvl="1"/>
            <a:r>
              <a:rPr lang="en-US" sz="2400" dirty="0"/>
              <a:t>Feature-driven development</a:t>
            </a:r>
          </a:p>
        </p:txBody>
      </p:sp>
    </p:spTree>
    <p:extLst>
      <p:ext uri="{BB962C8B-B14F-4D97-AF65-F5344CB8AC3E}">
        <p14:creationId xmlns:p14="http://schemas.microsoft.com/office/powerpoint/2010/main" val="16367410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674688" y="39688"/>
            <a:ext cx="8229600" cy="1371600"/>
          </a:xfrm>
        </p:spPr>
        <p:txBody>
          <a:bodyPr/>
          <a:lstStyle/>
          <a:p>
            <a:pPr eaLnBrk="1" fontAlgn="auto" hangingPunct="1">
              <a:spcAft>
                <a:spcPts val="0"/>
              </a:spcAft>
              <a:defRPr/>
            </a:pPr>
            <a:r>
              <a:rPr lang="en-US" sz="4000" dirty="0">
                <a:solidFill>
                  <a:srgbClr val="000000"/>
                </a:solidFill>
                <a:effectLst>
                  <a:outerShdw blurRad="38100" dist="38100" dir="2700000" algn="tl">
                    <a:srgbClr val="FFFFFF"/>
                  </a:outerShdw>
                </a:effectLst>
              </a:rPr>
              <a:t>Database Schema</a:t>
            </a:r>
          </a:p>
        </p:txBody>
      </p:sp>
      <p:sp>
        <p:nvSpPr>
          <p:cNvPr id="49155" name="Rectangle 3"/>
          <p:cNvSpPr>
            <a:spLocks noGrp="1" noChangeArrowheads="1"/>
          </p:cNvSpPr>
          <p:nvPr>
            <p:ph idx="1"/>
          </p:nvPr>
        </p:nvSpPr>
        <p:spPr>
          <a:xfrm>
            <a:off x="762000" y="1450975"/>
            <a:ext cx="7772400" cy="4013200"/>
          </a:xfrm>
        </p:spPr>
        <p:txBody>
          <a:bodyPr>
            <a:noAutofit/>
          </a:bodyPr>
          <a:lstStyle/>
          <a:p>
            <a:pPr eaLnBrk="1" fontAlgn="auto" hangingPunct="1">
              <a:lnSpc>
                <a:spcPct val="90000"/>
              </a:lnSpc>
              <a:spcAft>
                <a:spcPts val="0"/>
              </a:spcAft>
              <a:buFont typeface="Wingdings 2"/>
              <a:buChar char=""/>
              <a:defRPr/>
            </a:pPr>
            <a:r>
              <a:rPr lang="en-US" sz="2800" dirty="0">
                <a:solidFill>
                  <a:srgbClr val="000000"/>
                </a:solidFill>
                <a:effectLst>
                  <a:outerShdw blurRad="38100" dist="38100" dir="2700000" algn="tl">
                    <a:srgbClr val="FFFFFF"/>
                  </a:outerShdw>
                </a:effectLst>
              </a:rPr>
              <a:t>External Schema</a:t>
            </a:r>
          </a:p>
          <a:p>
            <a:pPr lvl="1" eaLnBrk="1" fontAlgn="auto" hangingPunct="1">
              <a:lnSpc>
                <a:spcPct val="90000"/>
              </a:lnSpc>
              <a:spcAft>
                <a:spcPts val="0"/>
              </a:spcAft>
              <a:buFont typeface="Wingdings 2"/>
              <a:buChar char=""/>
              <a:defRPr/>
            </a:pPr>
            <a:r>
              <a:rPr lang="en-US" sz="2400" dirty="0">
                <a:solidFill>
                  <a:srgbClr val="000000"/>
                </a:solidFill>
                <a:effectLst>
                  <a:outerShdw blurRad="38100" dist="38100" dir="2700000" algn="tl">
                    <a:srgbClr val="FFFFFF"/>
                  </a:outerShdw>
                </a:effectLst>
              </a:rPr>
              <a:t>User Views</a:t>
            </a:r>
          </a:p>
          <a:p>
            <a:pPr lvl="1" eaLnBrk="1" fontAlgn="auto" hangingPunct="1">
              <a:lnSpc>
                <a:spcPct val="90000"/>
              </a:lnSpc>
              <a:spcAft>
                <a:spcPts val="0"/>
              </a:spcAft>
              <a:buFont typeface="Wingdings 2"/>
              <a:buChar char=""/>
              <a:defRPr/>
            </a:pPr>
            <a:r>
              <a:rPr lang="en-US" sz="2400" dirty="0">
                <a:solidFill>
                  <a:srgbClr val="000000"/>
                </a:solidFill>
                <a:effectLst>
                  <a:outerShdw blurRad="38100" dist="38100" dir="2700000" algn="tl">
                    <a:srgbClr val="FFFFFF"/>
                  </a:outerShdw>
                </a:effectLst>
              </a:rPr>
              <a:t>Subsets of Conceptual Schema</a:t>
            </a:r>
          </a:p>
          <a:p>
            <a:pPr lvl="1" eaLnBrk="1" fontAlgn="auto" hangingPunct="1">
              <a:lnSpc>
                <a:spcPct val="90000"/>
              </a:lnSpc>
              <a:spcAft>
                <a:spcPts val="0"/>
              </a:spcAft>
              <a:buFont typeface="Wingdings 2"/>
              <a:buChar char=""/>
              <a:defRPr/>
            </a:pPr>
            <a:r>
              <a:rPr lang="en-US" sz="2400" dirty="0">
                <a:solidFill>
                  <a:srgbClr val="000000"/>
                </a:solidFill>
                <a:effectLst>
                  <a:outerShdw blurRad="38100" dist="38100" dir="2700000" algn="tl">
                    <a:srgbClr val="FFFFFF"/>
                  </a:outerShdw>
                </a:effectLst>
              </a:rPr>
              <a:t>Can be determined from business-function/data entity matrices</a:t>
            </a:r>
          </a:p>
          <a:p>
            <a:pPr lvl="1" eaLnBrk="1" fontAlgn="auto" hangingPunct="1">
              <a:lnSpc>
                <a:spcPct val="90000"/>
              </a:lnSpc>
              <a:spcAft>
                <a:spcPts val="0"/>
              </a:spcAft>
              <a:buFont typeface="Wingdings 2"/>
              <a:buChar char=""/>
              <a:defRPr/>
            </a:pPr>
            <a:r>
              <a:rPr lang="en-US" sz="2400" dirty="0">
                <a:solidFill>
                  <a:srgbClr val="000000"/>
                </a:solidFill>
                <a:effectLst>
                  <a:outerShdw blurRad="38100" dist="38100" dir="2700000" algn="tl">
                    <a:srgbClr val="FFFFFF"/>
                  </a:outerShdw>
                </a:effectLst>
              </a:rPr>
              <a:t>DBA determines schema for different users</a:t>
            </a:r>
            <a:endParaRPr lang="en-US" dirty="0">
              <a:solidFill>
                <a:srgbClr val="000000"/>
              </a:solidFill>
              <a:effectLst>
                <a:outerShdw blurRad="38100" dist="38100" dir="2700000" algn="tl">
                  <a:srgbClr val="FFFFFF"/>
                </a:outerShdw>
              </a:effectLst>
            </a:endParaRPr>
          </a:p>
          <a:p>
            <a:pPr eaLnBrk="1" fontAlgn="auto" hangingPunct="1">
              <a:lnSpc>
                <a:spcPct val="90000"/>
              </a:lnSpc>
              <a:spcAft>
                <a:spcPts val="0"/>
              </a:spcAft>
              <a:buFont typeface="Wingdings 2"/>
              <a:buChar char=""/>
              <a:defRPr/>
            </a:pPr>
            <a:r>
              <a:rPr lang="en-US" sz="2800" dirty="0">
                <a:solidFill>
                  <a:srgbClr val="000000"/>
                </a:solidFill>
                <a:effectLst>
                  <a:outerShdw blurRad="38100" dist="38100" dir="2700000" algn="tl">
                    <a:srgbClr val="FFFFFF"/>
                  </a:outerShdw>
                </a:effectLst>
              </a:rPr>
              <a:t>Conceptual Schema</a:t>
            </a:r>
          </a:p>
          <a:p>
            <a:pPr lvl="1" eaLnBrk="1" fontAlgn="auto" hangingPunct="1">
              <a:lnSpc>
                <a:spcPct val="90000"/>
              </a:lnSpc>
              <a:spcAft>
                <a:spcPts val="0"/>
              </a:spcAft>
              <a:buFont typeface="Wingdings 2"/>
              <a:buChar char=""/>
              <a:defRPr/>
            </a:pPr>
            <a:r>
              <a:rPr lang="en-US" sz="2400" dirty="0">
                <a:solidFill>
                  <a:srgbClr val="000000"/>
                </a:solidFill>
                <a:effectLst>
                  <a:outerShdw blurRad="38100" dist="38100" dir="2700000" algn="tl">
                    <a:srgbClr val="FFFFFF"/>
                  </a:outerShdw>
                </a:effectLst>
              </a:rPr>
              <a:t>E-R models–covered in Chapters 2 and 3</a:t>
            </a:r>
            <a:endParaRPr lang="en-US" dirty="0">
              <a:solidFill>
                <a:srgbClr val="000000"/>
              </a:solidFill>
              <a:effectLst>
                <a:outerShdw blurRad="38100" dist="38100" dir="2700000" algn="tl">
                  <a:srgbClr val="FFFFFF"/>
                </a:outerShdw>
              </a:effectLst>
            </a:endParaRPr>
          </a:p>
          <a:p>
            <a:pPr eaLnBrk="1" fontAlgn="auto" hangingPunct="1">
              <a:lnSpc>
                <a:spcPct val="90000"/>
              </a:lnSpc>
              <a:spcAft>
                <a:spcPts val="0"/>
              </a:spcAft>
              <a:buFont typeface="Wingdings 2"/>
              <a:buChar char=""/>
              <a:defRPr/>
            </a:pPr>
            <a:r>
              <a:rPr lang="en-US" sz="2800" dirty="0">
                <a:solidFill>
                  <a:srgbClr val="000000"/>
                </a:solidFill>
                <a:effectLst>
                  <a:outerShdw blurRad="38100" dist="38100" dir="2700000" algn="tl">
                    <a:srgbClr val="FFFFFF"/>
                  </a:outerShdw>
                </a:effectLst>
              </a:rPr>
              <a:t>Internal Schema </a:t>
            </a:r>
          </a:p>
          <a:p>
            <a:pPr lvl="1" eaLnBrk="1" fontAlgn="auto" hangingPunct="1">
              <a:lnSpc>
                <a:spcPct val="90000"/>
              </a:lnSpc>
              <a:spcAft>
                <a:spcPts val="0"/>
              </a:spcAft>
              <a:buFont typeface="Wingdings 2"/>
              <a:buChar char=""/>
              <a:defRPr/>
            </a:pPr>
            <a:r>
              <a:rPr lang="en-US" sz="2400" dirty="0">
                <a:solidFill>
                  <a:srgbClr val="000000"/>
                </a:solidFill>
                <a:effectLst>
                  <a:outerShdw blurRad="38100" dist="38100" dir="2700000" algn="tl">
                    <a:srgbClr val="FFFFFF"/>
                  </a:outerShdw>
                </a:effectLst>
              </a:rPr>
              <a:t>Logical structures–covered in Chapter 4</a:t>
            </a:r>
          </a:p>
          <a:p>
            <a:pPr lvl="1" eaLnBrk="1" fontAlgn="auto" hangingPunct="1">
              <a:lnSpc>
                <a:spcPct val="90000"/>
              </a:lnSpc>
              <a:spcAft>
                <a:spcPts val="0"/>
              </a:spcAft>
              <a:buFont typeface="Wingdings 2"/>
              <a:buChar char=""/>
              <a:defRPr/>
            </a:pPr>
            <a:r>
              <a:rPr lang="en-US" sz="2400" dirty="0">
                <a:solidFill>
                  <a:srgbClr val="000000"/>
                </a:solidFill>
                <a:effectLst>
                  <a:outerShdw blurRad="38100" dist="38100" dir="2700000" algn="tl">
                    <a:srgbClr val="FFFFFF"/>
                  </a:outerShdw>
                </a:effectLst>
              </a:rPr>
              <a:t>Physical structures–covered in Chapter 5</a:t>
            </a:r>
          </a:p>
          <a:p>
            <a:pPr lvl="1" eaLnBrk="1" fontAlgn="auto" hangingPunct="1">
              <a:lnSpc>
                <a:spcPct val="90000"/>
              </a:lnSpc>
              <a:spcAft>
                <a:spcPts val="0"/>
              </a:spcAft>
              <a:buFont typeface="Wingdings 2"/>
              <a:buChar char=""/>
              <a:defRPr/>
            </a:pPr>
            <a:endParaRPr lang="en-US" b="1" dirty="0">
              <a:solidFill>
                <a:srgbClr val="000000"/>
              </a:solidFill>
              <a:effectLst>
                <a:outerShdw blurRad="38100" dist="38100" dir="2700000" algn="tl">
                  <a:srgbClr val="FFFFFF"/>
                </a:outerShdw>
              </a:effectLst>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8"/>
          <p:cNvSpPr txBox="1">
            <a:spLocks noChangeArrowheads="1"/>
          </p:cNvSpPr>
          <p:nvPr/>
        </p:nvSpPr>
        <p:spPr bwMode="auto">
          <a:xfrm>
            <a:off x="381000" y="1143000"/>
            <a:ext cx="19050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000">
                <a:solidFill>
                  <a:srgbClr val="CC3300"/>
                </a:solidFill>
                <a:latin typeface="Times New Roman" pitchFamily="18" charset="0"/>
              </a:rPr>
              <a:t>Different people have different views of the database…these are the external schema</a:t>
            </a:r>
          </a:p>
        </p:txBody>
      </p:sp>
      <p:sp>
        <p:nvSpPr>
          <p:cNvPr id="50180" name="Text Box 14"/>
          <p:cNvSpPr txBox="1">
            <a:spLocks noChangeArrowheads="1"/>
          </p:cNvSpPr>
          <p:nvPr/>
        </p:nvSpPr>
        <p:spPr bwMode="auto">
          <a:xfrm>
            <a:off x="381000" y="3794125"/>
            <a:ext cx="19050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000">
                <a:solidFill>
                  <a:srgbClr val="CC3300"/>
                </a:solidFill>
                <a:latin typeface="Times New Roman" pitchFamily="18" charset="0"/>
              </a:rPr>
              <a:t>The internal schema is the underlying design and implementation</a:t>
            </a:r>
          </a:p>
        </p:txBody>
      </p:sp>
      <p:sp>
        <p:nvSpPr>
          <p:cNvPr id="50181" name="Text Box 16"/>
          <p:cNvSpPr txBox="1">
            <a:spLocks noChangeArrowheads="1"/>
          </p:cNvSpPr>
          <p:nvPr/>
        </p:nvSpPr>
        <p:spPr bwMode="auto">
          <a:xfrm>
            <a:off x="746125" y="152400"/>
            <a:ext cx="7864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r>
              <a:rPr lang="en-US" altLang="en-US" sz="2400" b="1">
                <a:solidFill>
                  <a:srgbClr val="000000"/>
                </a:solidFill>
                <a:latin typeface="Arial" charset="0"/>
              </a:rPr>
              <a:t>Figure 1-9 Three-schema architecture</a:t>
            </a:r>
          </a:p>
        </p:txBody>
      </p:sp>
      <p:pic>
        <p:nvPicPr>
          <p:cNvPr id="50182" name="Picture 6"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44850" y="642938"/>
            <a:ext cx="4881563" cy="548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674688" y="0"/>
            <a:ext cx="8215312" cy="1371600"/>
          </a:xfrm>
        </p:spPr>
        <p:txBody>
          <a:bodyPr/>
          <a:lstStyle/>
          <a:p>
            <a:pPr eaLnBrk="1" fontAlgn="auto" hangingPunct="1">
              <a:spcAft>
                <a:spcPts val="0"/>
              </a:spcAft>
              <a:defRPr/>
            </a:pPr>
            <a:r>
              <a:rPr lang="en-US" sz="4000" dirty="0">
                <a:solidFill>
                  <a:srgbClr val="000000"/>
                </a:solidFill>
                <a:effectLst>
                  <a:outerShdw blurRad="38100" dist="38100" dir="2700000" algn="tl">
                    <a:srgbClr val="FFFFFF"/>
                  </a:outerShdw>
                </a:effectLst>
              </a:rPr>
              <a:t>Managing People and Projects</a:t>
            </a:r>
          </a:p>
        </p:txBody>
      </p:sp>
      <p:sp>
        <p:nvSpPr>
          <p:cNvPr id="83971" name="Rectangle 3"/>
          <p:cNvSpPr>
            <a:spLocks noGrp="1" noChangeArrowheads="1"/>
          </p:cNvSpPr>
          <p:nvPr>
            <p:ph idx="1"/>
          </p:nvPr>
        </p:nvSpPr>
        <p:spPr>
          <a:xfrm>
            <a:off x="457200" y="1600200"/>
            <a:ext cx="8229600" cy="3810000"/>
          </a:xfrm>
        </p:spPr>
        <p:txBody>
          <a:bodyPr>
            <a:noAutofit/>
          </a:bodyPr>
          <a:lstStyle/>
          <a:p>
            <a:pPr eaLnBrk="1" fontAlgn="auto" hangingPunct="1">
              <a:lnSpc>
                <a:spcPct val="80000"/>
              </a:lnSpc>
              <a:spcAft>
                <a:spcPts val="0"/>
              </a:spcAft>
              <a:buFont typeface="Wingdings 2"/>
              <a:buChar char=""/>
              <a:defRPr/>
            </a:pPr>
            <a:r>
              <a:rPr lang="en-US" sz="3600" dirty="0">
                <a:solidFill>
                  <a:srgbClr val="000000"/>
                </a:solidFill>
                <a:effectLst>
                  <a:outerShdw blurRad="38100" dist="38100" dir="2700000" algn="tl">
                    <a:srgbClr val="FFFFFF"/>
                  </a:outerShdw>
                </a:effectLst>
              </a:rPr>
              <a:t>Project–a planned undertaking of related activities to reach an objective that has a beginning and an end</a:t>
            </a:r>
          </a:p>
          <a:p>
            <a:pPr eaLnBrk="1" fontAlgn="auto" hangingPunct="1">
              <a:lnSpc>
                <a:spcPct val="80000"/>
              </a:lnSpc>
              <a:spcAft>
                <a:spcPts val="0"/>
              </a:spcAft>
              <a:buFont typeface="Wingdings 2"/>
              <a:buChar char=""/>
              <a:defRPr/>
            </a:pPr>
            <a:r>
              <a:rPr lang="en-US" sz="3600" dirty="0">
                <a:solidFill>
                  <a:srgbClr val="000000"/>
                </a:solidFill>
                <a:effectLst>
                  <a:outerShdw blurRad="38100" dist="38100" dir="2700000" algn="tl">
                    <a:srgbClr val="FFFFFF"/>
                  </a:outerShdw>
                </a:effectLst>
              </a:rPr>
              <a:t>Initiated and planned in planning stage of SDLC</a:t>
            </a:r>
          </a:p>
          <a:p>
            <a:pPr eaLnBrk="1" fontAlgn="auto" hangingPunct="1">
              <a:lnSpc>
                <a:spcPct val="80000"/>
              </a:lnSpc>
              <a:spcAft>
                <a:spcPts val="0"/>
              </a:spcAft>
              <a:buFont typeface="Wingdings 2"/>
              <a:buChar char=""/>
              <a:defRPr/>
            </a:pPr>
            <a:r>
              <a:rPr lang="en-US" sz="3600" dirty="0">
                <a:solidFill>
                  <a:srgbClr val="000000"/>
                </a:solidFill>
                <a:effectLst>
                  <a:outerShdw blurRad="38100" dist="38100" dir="2700000" algn="tl">
                    <a:srgbClr val="FFFFFF"/>
                  </a:outerShdw>
                </a:effectLst>
              </a:rPr>
              <a:t>Executed during analysis, design, and implementation</a:t>
            </a:r>
          </a:p>
          <a:p>
            <a:pPr eaLnBrk="1" fontAlgn="auto" hangingPunct="1">
              <a:lnSpc>
                <a:spcPct val="80000"/>
              </a:lnSpc>
              <a:spcAft>
                <a:spcPts val="0"/>
              </a:spcAft>
              <a:buFont typeface="Wingdings 2"/>
              <a:buChar char=""/>
              <a:defRPr/>
            </a:pPr>
            <a:r>
              <a:rPr lang="en-US" sz="3600" dirty="0">
                <a:solidFill>
                  <a:srgbClr val="000000"/>
                </a:solidFill>
                <a:effectLst>
                  <a:outerShdw blurRad="38100" dist="38100" dir="2700000" algn="tl">
                    <a:srgbClr val="FFFFFF"/>
                  </a:outerShdw>
                </a:effectLst>
              </a:rPr>
              <a:t>Closed at the end of implementation</a:t>
            </a:r>
          </a:p>
          <a:p>
            <a:pPr lvl="1" eaLnBrk="1" fontAlgn="auto" hangingPunct="1">
              <a:lnSpc>
                <a:spcPct val="80000"/>
              </a:lnSpc>
              <a:spcAft>
                <a:spcPts val="0"/>
              </a:spcAft>
              <a:buFont typeface="Wingdings 2"/>
              <a:buChar char=""/>
              <a:defRPr/>
            </a:pPr>
            <a:endParaRPr lang="en-US" sz="3200" dirty="0">
              <a:solidFill>
                <a:srgbClr val="000000"/>
              </a:solidFill>
              <a:effectLst>
                <a:outerShdw blurRad="38100" dist="38100" dir="2700000" algn="tl">
                  <a:srgbClr val="FFFFFF"/>
                </a:outerShdw>
              </a:effectLst>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457200" y="711200"/>
            <a:ext cx="7743825" cy="685800"/>
          </a:xfrm>
        </p:spPr>
        <p:txBody>
          <a:bodyPr>
            <a:noAutofit/>
          </a:bodyPr>
          <a:lstStyle/>
          <a:p>
            <a:pPr eaLnBrk="1" fontAlgn="auto" hangingPunct="1">
              <a:spcAft>
                <a:spcPts val="0"/>
              </a:spcAft>
              <a:defRPr/>
            </a:pPr>
            <a:r>
              <a:rPr lang="en-US" sz="4000" dirty="0">
                <a:solidFill>
                  <a:srgbClr val="000000"/>
                </a:solidFill>
                <a:effectLst>
                  <a:outerShdw blurRad="38100" dist="38100" dir="2700000" algn="tl">
                    <a:srgbClr val="FFFFFF"/>
                  </a:outerShdw>
                </a:effectLst>
              </a:rPr>
              <a:t>Managing Projects: </a:t>
            </a:r>
            <a:br>
              <a:rPr lang="en-US" sz="4000" dirty="0">
                <a:solidFill>
                  <a:srgbClr val="000000"/>
                </a:solidFill>
                <a:effectLst>
                  <a:outerShdw blurRad="38100" dist="38100" dir="2700000" algn="tl">
                    <a:srgbClr val="FFFFFF"/>
                  </a:outerShdw>
                </a:effectLst>
              </a:rPr>
            </a:br>
            <a:r>
              <a:rPr lang="en-US" sz="4000" dirty="0">
                <a:solidFill>
                  <a:srgbClr val="000000"/>
                </a:solidFill>
                <a:effectLst>
                  <a:outerShdw blurRad="38100" dist="38100" dir="2700000" algn="tl">
                    <a:srgbClr val="FFFFFF"/>
                  </a:outerShdw>
                </a:effectLst>
              </a:rPr>
              <a:t>People Involved</a:t>
            </a:r>
          </a:p>
        </p:txBody>
      </p:sp>
      <p:sp>
        <p:nvSpPr>
          <p:cNvPr id="113667" name="Rectangle 3"/>
          <p:cNvSpPr>
            <a:spLocks noGrp="1" noChangeArrowheads="1"/>
          </p:cNvSpPr>
          <p:nvPr>
            <p:ph idx="1"/>
          </p:nvPr>
        </p:nvSpPr>
        <p:spPr>
          <a:xfrm>
            <a:off x="1204913" y="1673225"/>
            <a:ext cx="7391400" cy="4648200"/>
          </a:xfrm>
        </p:spPr>
        <p:txBody>
          <a:bodyPr>
            <a:normAutofit/>
          </a:bodyPr>
          <a:lstStyle/>
          <a:p>
            <a:pPr eaLnBrk="1" fontAlgn="auto" hangingPunct="1">
              <a:spcAft>
                <a:spcPts val="0"/>
              </a:spcAft>
              <a:buFont typeface="Wingdings 2"/>
              <a:buChar char=""/>
              <a:defRPr/>
            </a:pPr>
            <a:r>
              <a:rPr lang="en-US" sz="2800" dirty="0">
                <a:solidFill>
                  <a:srgbClr val="000000"/>
                </a:solidFill>
                <a:effectLst>
                  <a:outerShdw blurRad="38100" dist="38100" dir="2700000" algn="tl">
                    <a:srgbClr val="FFFFFF"/>
                  </a:outerShdw>
                </a:effectLst>
              </a:rPr>
              <a:t>Business analysts</a:t>
            </a:r>
          </a:p>
          <a:p>
            <a:pPr eaLnBrk="1" fontAlgn="auto" hangingPunct="1">
              <a:spcAft>
                <a:spcPts val="0"/>
              </a:spcAft>
              <a:buFont typeface="Wingdings 2"/>
              <a:buChar char=""/>
              <a:defRPr/>
            </a:pPr>
            <a:r>
              <a:rPr lang="en-US" sz="2800" dirty="0">
                <a:solidFill>
                  <a:srgbClr val="000000"/>
                </a:solidFill>
                <a:effectLst>
                  <a:outerShdw blurRad="38100" dist="38100" dir="2700000" algn="tl">
                    <a:srgbClr val="FFFFFF"/>
                  </a:outerShdw>
                </a:effectLst>
              </a:rPr>
              <a:t>Systems analysts</a:t>
            </a:r>
          </a:p>
          <a:p>
            <a:pPr eaLnBrk="1" fontAlgn="auto" hangingPunct="1">
              <a:spcAft>
                <a:spcPts val="0"/>
              </a:spcAft>
              <a:buFont typeface="Wingdings 2"/>
              <a:buChar char=""/>
              <a:defRPr/>
            </a:pPr>
            <a:r>
              <a:rPr lang="en-US" sz="2800" dirty="0">
                <a:solidFill>
                  <a:srgbClr val="000000"/>
                </a:solidFill>
                <a:effectLst>
                  <a:outerShdw blurRad="38100" dist="38100" dir="2700000" algn="tl">
                    <a:srgbClr val="FFFFFF"/>
                  </a:outerShdw>
                </a:effectLst>
              </a:rPr>
              <a:t>Database analysts and data modelers</a:t>
            </a:r>
          </a:p>
          <a:p>
            <a:pPr eaLnBrk="1" fontAlgn="auto" hangingPunct="1">
              <a:spcAft>
                <a:spcPts val="0"/>
              </a:spcAft>
              <a:buFont typeface="Wingdings 2"/>
              <a:buChar char=""/>
              <a:defRPr/>
            </a:pPr>
            <a:r>
              <a:rPr lang="en-US" sz="2800" dirty="0">
                <a:solidFill>
                  <a:srgbClr val="000000"/>
                </a:solidFill>
                <a:effectLst>
                  <a:outerShdw blurRad="38100" dist="38100" dir="2700000" algn="tl">
                    <a:srgbClr val="FFFFFF"/>
                  </a:outerShdw>
                </a:effectLst>
              </a:rPr>
              <a:t>Users</a:t>
            </a:r>
          </a:p>
          <a:p>
            <a:pPr eaLnBrk="1" fontAlgn="auto" hangingPunct="1">
              <a:spcAft>
                <a:spcPts val="0"/>
              </a:spcAft>
              <a:buFont typeface="Wingdings 2"/>
              <a:buChar char=""/>
              <a:defRPr/>
            </a:pPr>
            <a:r>
              <a:rPr lang="en-US" sz="2800" dirty="0">
                <a:solidFill>
                  <a:srgbClr val="000000"/>
                </a:solidFill>
                <a:effectLst>
                  <a:outerShdw blurRad="38100" dist="38100" dir="2700000" algn="tl">
                    <a:srgbClr val="FFFFFF"/>
                  </a:outerShdw>
                </a:effectLst>
              </a:rPr>
              <a:t>Programmers</a:t>
            </a:r>
          </a:p>
          <a:p>
            <a:pPr eaLnBrk="1" fontAlgn="auto" hangingPunct="1">
              <a:spcAft>
                <a:spcPts val="0"/>
              </a:spcAft>
              <a:buFont typeface="Wingdings 2"/>
              <a:buChar char=""/>
              <a:defRPr/>
            </a:pPr>
            <a:r>
              <a:rPr lang="en-US" sz="2800" dirty="0">
                <a:solidFill>
                  <a:srgbClr val="000000"/>
                </a:solidFill>
                <a:effectLst>
                  <a:outerShdw blurRad="38100" dist="38100" dir="2700000" algn="tl">
                    <a:srgbClr val="FFFFFF"/>
                  </a:outerShdw>
                </a:effectLst>
              </a:rPr>
              <a:t>Database architects</a:t>
            </a:r>
          </a:p>
          <a:p>
            <a:pPr eaLnBrk="1" fontAlgn="auto" hangingPunct="1">
              <a:spcAft>
                <a:spcPts val="0"/>
              </a:spcAft>
              <a:buFont typeface="Wingdings 2"/>
              <a:buChar char=""/>
              <a:defRPr/>
            </a:pPr>
            <a:r>
              <a:rPr lang="en-US" sz="2800" dirty="0">
                <a:solidFill>
                  <a:srgbClr val="000000"/>
                </a:solidFill>
                <a:effectLst>
                  <a:outerShdw blurRad="38100" dist="38100" dir="2700000" algn="tl">
                    <a:srgbClr val="FFFFFF"/>
                  </a:outerShdw>
                </a:effectLst>
              </a:rPr>
              <a:t>Data administrators</a:t>
            </a:r>
          </a:p>
          <a:p>
            <a:pPr eaLnBrk="1" fontAlgn="auto" hangingPunct="1">
              <a:spcAft>
                <a:spcPts val="0"/>
              </a:spcAft>
              <a:buFont typeface="Wingdings 2"/>
              <a:buChar char=""/>
              <a:defRPr/>
            </a:pPr>
            <a:r>
              <a:rPr lang="en-US" sz="2800" dirty="0">
                <a:solidFill>
                  <a:srgbClr val="000000"/>
                </a:solidFill>
                <a:effectLst>
                  <a:outerShdw blurRad="38100" dist="38100" dir="2700000" algn="tl">
                    <a:srgbClr val="FFFFFF"/>
                  </a:outerShdw>
                </a:effectLst>
              </a:rPr>
              <a:t>Project managers</a:t>
            </a:r>
          </a:p>
          <a:p>
            <a:pPr eaLnBrk="1" fontAlgn="auto" hangingPunct="1">
              <a:spcAft>
                <a:spcPts val="0"/>
              </a:spcAft>
              <a:buFont typeface="Wingdings 2"/>
              <a:buChar char=""/>
              <a:defRPr/>
            </a:pPr>
            <a:r>
              <a:rPr lang="en-US" sz="2800" dirty="0">
                <a:solidFill>
                  <a:srgbClr val="000000"/>
                </a:solidFill>
                <a:effectLst>
                  <a:outerShdw blurRad="38100" dist="38100" dir="2700000" algn="tl">
                    <a:srgbClr val="FFFFFF"/>
                  </a:outerShdw>
                </a:effectLst>
              </a:rPr>
              <a:t>Other technical experts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5" name="Text Box 3"/>
          <p:cNvSpPr txBox="1">
            <a:spLocks noChangeArrowheads="1"/>
          </p:cNvSpPr>
          <p:nvPr/>
        </p:nvSpPr>
        <p:spPr bwMode="auto">
          <a:xfrm>
            <a:off x="727075" y="444500"/>
            <a:ext cx="8074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a:r>
              <a:rPr lang="en-US" altLang="en-US" sz="2400" b="1">
                <a:solidFill>
                  <a:srgbClr val="000000"/>
                </a:solidFill>
                <a:latin typeface="Arial" charset="0"/>
              </a:rPr>
              <a:t>Figure 1-10a  Evolution of database technologies</a:t>
            </a:r>
          </a:p>
        </p:txBody>
      </p:sp>
      <p:pic>
        <p:nvPicPr>
          <p:cNvPr id="54276" name="Picture 4"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 y="1725839"/>
            <a:ext cx="8912225" cy="355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2575"/>
            <a:ext cx="8686800" cy="838200"/>
          </a:xfrm>
        </p:spPr>
        <p:txBody>
          <a:bodyPr/>
          <a:lstStyle/>
          <a:p>
            <a:pPr eaLnBrk="1" fontAlgn="auto" hangingPunct="1">
              <a:spcAft>
                <a:spcPts val="0"/>
              </a:spcAft>
              <a:defRPr/>
            </a:pPr>
            <a:r>
              <a:rPr lang="en-US" sz="4000" dirty="0">
                <a:solidFill>
                  <a:srgbClr val="000000"/>
                </a:solidFill>
                <a:effectLst>
                  <a:outerShdw blurRad="38100" dist="38100" dir="2700000" algn="tl">
                    <a:srgbClr val="FFFFFF"/>
                  </a:outerShdw>
                </a:effectLst>
              </a:rPr>
              <a:t>Evolution of Database Systems</a:t>
            </a:r>
          </a:p>
        </p:txBody>
      </p:sp>
      <p:sp>
        <p:nvSpPr>
          <p:cNvPr id="3" name="Content Placeholder 2"/>
          <p:cNvSpPr>
            <a:spLocks noGrp="1"/>
          </p:cNvSpPr>
          <p:nvPr>
            <p:ph idx="1"/>
          </p:nvPr>
        </p:nvSpPr>
        <p:spPr>
          <a:xfrm>
            <a:off x="282575" y="1330325"/>
            <a:ext cx="8229600" cy="4114800"/>
          </a:xfrm>
        </p:spPr>
        <p:txBody>
          <a:bodyPr>
            <a:noAutofit/>
          </a:bodyPr>
          <a:lstStyle/>
          <a:p>
            <a:pPr eaLnBrk="1" fontAlgn="auto" hangingPunct="1">
              <a:spcAft>
                <a:spcPts val="0"/>
              </a:spcAft>
              <a:buFont typeface="Wingdings 2"/>
              <a:buChar char=""/>
              <a:defRPr/>
            </a:pPr>
            <a:r>
              <a:rPr lang="en-US" sz="3600" dirty="0">
                <a:solidFill>
                  <a:srgbClr val="000000"/>
                </a:solidFill>
                <a:effectLst>
                  <a:outerShdw blurRad="38100" dist="38100" dir="2700000" algn="tl">
                    <a:srgbClr val="FFFFFF"/>
                  </a:outerShdw>
                </a:effectLst>
              </a:rPr>
              <a:t>Driven by four main objectives:</a:t>
            </a:r>
          </a:p>
          <a:p>
            <a:pPr marL="742950" lvl="2" indent="-342900" eaLnBrk="1" fontAlgn="auto" hangingPunct="1">
              <a:spcAft>
                <a:spcPts val="0"/>
              </a:spcAft>
              <a:buFont typeface="Wingdings 2"/>
              <a:buChar char=""/>
              <a:defRPr/>
            </a:pPr>
            <a:r>
              <a:rPr lang="en-US" sz="3200" dirty="0">
                <a:solidFill>
                  <a:srgbClr val="000000"/>
                </a:solidFill>
                <a:effectLst>
                  <a:outerShdw blurRad="38100" dist="38100" dir="2700000" algn="tl">
                    <a:srgbClr val="FFFFFF"/>
                  </a:outerShdw>
                </a:effectLst>
              </a:rPr>
              <a:t>Need for program-data independence </a:t>
            </a:r>
            <a:r>
              <a:rPr lang="en-US" sz="3200" dirty="0">
                <a:solidFill>
                  <a:srgbClr val="000000"/>
                </a:solidFill>
                <a:effectLst>
                  <a:outerShdw blurRad="38100" dist="38100" dir="2700000" algn="tl">
                    <a:srgbClr val="FFFFFF"/>
                  </a:outerShdw>
                </a:effectLst>
                <a:sym typeface="Wingdings" pitchFamily="2" charset="2"/>
              </a:rPr>
              <a:t> reduced maintenance</a:t>
            </a:r>
          </a:p>
          <a:p>
            <a:pPr marL="742950" lvl="2" indent="-342900" eaLnBrk="1" fontAlgn="auto" hangingPunct="1">
              <a:spcAft>
                <a:spcPts val="0"/>
              </a:spcAft>
              <a:buFont typeface="Wingdings 2"/>
              <a:buChar char=""/>
              <a:defRPr/>
            </a:pPr>
            <a:r>
              <a:rPr lang="en-US" sz="3200" dirty="0">
                <a:solidFill>
                  <a:srgbClr val="000000"/>
                </a:solidFill>
                <a:effectLst>
                  <a:outerShdw blurRad="38100" dist="38100" dir="2700000" algn="tl">
                    <a:srgbClr val="FFFFFF"/>
                  </a:outerShdw>
                </a:effectLst>
                <a:sym typeface="Wingdings" pitchFamily="2" charset="2"/>
              </a:rPr>
              <a:t>Desire to manage more complex data types and structures</a:t>
            </a:r>
          </a:p>
          <a:p>
            <a:pPr marL="742950" lvl="2" indent="-342900" eaLnBrk="1" fontAlgn="auto" hangingPunct="1">
              <a:spcAft>
                <a:spcPts val="0"/>
              </a:spcAft>
              <a:buFont typeface="Wingdings 2"/>
              <a:buChar char=""/>
              <a:defRPr/>
            </a:pPr>
            <a:r>
              <a:rPr lang="en-US" sz="3200" dirty="0">
                <a:solidFill>
                  <a:srgbClr val="000000"/>
                </a:solidFill>
                <a:effectLst>
                  <a:outerShdw blurRad="38100" dist="38100" dir="2700000" algn="tl">
                    <a:srgbClr val="FFFFFF"/>
                  </a:outerShdw>
                </a:effectLst>
                <a:sym typeface="Wingdings" pitchFamily="2" charset="2"/>
              </a:rPr>
              <a:t>Ease of data access for less technical personnel</a:t>
            </a:r>
          </a:p>
          <a:p>
            <a:pPr marL="742950" lvl="2" indent="-342900" eaLnBrk="1" fontAlgn="auto" hangingPunct="1">
              <a:spcAft>
                <a:spcPts val="0"/>
              </a:spcAft>
              <a:buFont typeface="Wingdings 2"/>
              <a:buChar char=""/>
              <a:defRPr/>
            </a:pPr>
            <a:r>
              <a:rPr lang="en-US" sz="3200" dirty="0">
                <a:solidFill>
                  <a:srgbClr val="000000"/>
                </a:solidFill>
                <a:effectLst>
                  <a:outerShdw blurRad="38100" dist="38100" dir="2700000" algn="tl">
                    <a:srgbClr val="FFFFFF"/>
                  </a:outerShdw>
                </a:effectLst>
                <a:sym typeface="Wingdings" pitchFamily="2" charset="2"/>
              </a:rPr>
              <a:t>Need for more powerful decision support platforms</a:t>
            </a:r>
          </a:p>
          <a:p>
            <a:pPr marL="342900" lvl="1" indent="-342900" eaLnBrk="1" fontAlgn="auto" hangingPunct="1">
              <a:spcAft>
                <a:spcPts val="0"/>
              </a:spcAft>
              <a:buFont typeface="Wingdings 2"/>
              <a:buChar char=""/>
              <a:defRPr/>
            </a:pPr>
            <a:endParaRPr lang="en-US" sz="3600" dirty="0">
              <a:solidFill>
                <a:srgbClr val="000000"/>
              </a:solidFill>
              <a:effectLst>
                <a:outerShdw blurRad="38100" dist="38100" dir="2700000" algn="tl">
                  <a:srgbClr val="FFFFFF"/>
                </a:outerShdw>
              </a:effectLst>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9" name="Text Box 3"/>
          <p:cNvSpPr txBox="1">
            <a:spLocks noChangeArrowheads="1"/>
          </p:cNvSpPr>
          <p:nvPr/>
        </p:nvSpPr>
        <p:spPr bwMode="auto">
          <a:xfrm>
            <a:off x="727075" y="444500"/>
            <a:ext cx="8074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a:r>
              <a:rPr lang="en-US" altLang="en-US" sz="2400" b="1">
                <a:solidFill>
                  <a:srgbClr val="000000"/>
                </a:solidFill>
                <a:latin typeface="Arial" charset="0"/>
              </a:rPr>
              <a:t>Figure 1-10b  Database architectures</a:t>
            </a:r>
          </a:p>
        </p:txBody>
      </p:sp>
      <p:pic>
        <p:nvPicPr>
          <p:cNvPr id="55300" name="Picture 5"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7650" y="1685925"/>
            <a:ext cx="8648700"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3" name="Text Box 3"/>
          <p:cNvSpPr txBox="1">
            <a:spLocks noChangeArrowheads="1"/>
          </p:cNvSpPr>
          <p:nvPr/>
        </p:nvSpPr>
        <p:spPr bwMode="auto">
          <a:xfrm>
            <a:off x="727075" y="444500"/>
            <a:ext cx="8074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a:r>
              <a:rPr lang="en-US" altLang="en-US" sz="2400" b="1">
                <a:solidFill>
                  <a:srgbClr val="000000"/>
                </a:solidFill>
                <a:latin typeface="Arial" charset="0"/>
              </a:rPr>
              <a:t>Figure 1-10b  Database architectures (cont.)</a:t>
            </a:r>
          </a:p>
        </p:txBody>
      </p:sp>
      <p:pic>
        <p:nvPicPr>
          <p:cNvPr id="56324" name="Picture 4"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0338" y="1781175"/>
            <a:ext cx="8847137" cy="322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9" name="Text Box 6"/>
          <p:cNvSpPr txBox="1">
            <a:spLocks noChangeArrowheads="1"/>
          </p:cNvSpPr>
          <p:nvPr/>
        </p:nvSpPr>
        <p:spPr bwMode="auto">
          <a:xfrm>
            <a:off x="1219200" y="4892675"/>
            <a:ext cx="65532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400" b="1">
                <a:solidFill>
                  <a:srgbClr val="990000"/>
                </a:solidFill>
                <a:latin typeface="Book Antiqua" pitchFamily="18" charset="0"/>
              </a:rPr>
              <a:t>Graphical displays turn data into useful information that managers can use for decision making and interpretation</a:t>
            </a:r>
          </a:p>
        </p:txBody>
      </p:sp>
      <p:sp>
        <p:nvSpPr>
          <p:cNvPr id="14340" name="Text Box 10"/>
          <p:cNvSpPr txBox="1">
            <a:spLocks noChangeArrowheads="1"/>
          </p:cNvSpPr>
          <p:nvPr/>
        </p:nvSpPr>
        <p:spPr bwMode="auto">
          <a:xfrm>
            <a:off x="593725" y="192088"/>
            <a:ext cx="4433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a:r>
              <a:rPr lang="en-US" altLang="en-US" sz="2400" b="1">
                <a:solidFill>
                  <a:srgbClr val="000000"/>
                </a:solidFill>
                <a:latin typeface="Arial" charset="0"/>
              </a:rPr>
              <a:t>Figure 1-1b Summarized data</a:t>
            </a:r>
          </a:p>
        </p:txBody>
      </p:sp>
      <p:pic>
        <p:nvPicPr>
          <p:cNvPr id="2" name="Picture 1"/>
          <p:cNvPicPr>
            <a:picLocks noChangeAspect="1"/>
          </p:cNvPicPr>
          <p:nvPr/>
        </p:nvPicPr>
        <p:blipFill>
          <a:blip r:embed="rId3"/>
          <a:stretch>
            <a:fillRect/>
          </a:stretch>
        </p:blipFill>
        <p:spPr>
          <a:xfrm>
            <a:off x="593725" y="967653"/>
            <a:ext cx="7738220" cy="3925022"/>
          </a:xfrm>
          <a:prstGeom prst="rect">
            <a:avLst/>
          </a:prstGeom>
        </p:spPr>
      </p:pic>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7" name="Text Box 3"/>
          <p:cNvSpPr txBox="1">
            <a:spLocks noChangeArrowheads="1"/>
          </p:cNvSpPr>
          <p:nvPr/>
        </p:nvSpPr>
        <p:spPr bwMode="auto">
          <a:xfrm>
            <a:off x="727075" y="444500"/>
            <a:ext cx="8074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a:r>
              <a:rPr lang="en-US" altLang="en-US" sz="2400" b="1">
                <a:solidFill>
                  <a:srgbClr val="000000"/>
                </a:solidFill>
                <a:latin typeface="Arial" charset="0"/>
              </a:rPr>
              <a:t>Figure 1-10b  Database architectures (cont.)</a:t>
            </a:r>
          </a:p>
        </p:txBody>
      </p:sp>
      <p:pic>
        <p:nvPicPr>
          <p:cNvPr id="57348" name="Picture 5"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5750" y="1462088"/>
            <a:ext cx="8572500" cy="393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a:xfrm>
            <a:off x="900113" y="333375"/>
            <a:ext cx="7372350" cy="1371600"/>
          </a:xfrm>
        </p:spPr>
        <p:txBody>
          <a:bodyPr/>
          <a:lstStyle/>
          <a:p>
            <a:pPr eaLnBrk="1" fontAlgn="auto" hangingPunct="1">
              <a:spcAft>
                <a:spcPts val="0"/>
              </a:spcAft>
              <a:defRPr/>
            </a:pPr>
            <a:r>
              <a:rPr lang="en-US" sz="4000" dirty="0">
                <a:solidFill>
                  <a:srgbClr val="000000"/>
                </a:solidFill>
                <a:effectLst>
                  <a:outerShdw blurRad="38100" dist="38100" dir="2700000" algn="tl">
                    <a:srgbClr val="FFFFFF"/>
                  </a:outerShdw>
                </a:effectLst>
              </a:rPr>
              <a:t>The Range of Database Applications</a:t>
            </a:r>
          </a:p>
        </p:txBody>
      </p:sp>
      <p:sp>
        <p:nvSpPr>
          <p:cNvPr id="180227" name="Rectangle 3"/>
          <p:cNvSpPr>
            <a:spLocks noGrp="1" noChangeArrowheads="1"/>
          </p:cNvSpPr>
          <p:nvPr>
            <p:ph idx="1"/>
          </p:nvPr>
        </p:nvSpPr>
        <p:spPr>
          <a:xfrm>
            <a:off x="322263" y="1644650"/>
            <a:ext cx="8229600" cy="3073400"/>
          </a:xfrm>
        </p:spPr>
        <p:txBody>
          <a:bodyPr>
            <a:normAutofit/>
          </a:bodyPr>
          <a:lstStyle/>
          <a:p>
            <a:pPr eaLnBrk="1" fontAlgn="auto" hangingPunct="1">
              <a:spcAft>
                <a:spcPts val="0"/>
              </a:spcAft>
              <a:buFont typeface="Wingdings 2"/>
              <a:buChar char=""/>
              <a:defRPr/>
            </a:pPr>
            <a:r>
              <a:rPr lang="en-US" sz="2800" dirty="0">
                <a:solidFill>
                  <a:srgbClr val="000000"/>
                </a:solidFill>
                <a:effectLst>
                  <a:outerShdw blurRad="38100" dist="38100" dir="2700000" algn="tl">
                    <a:srgbClr val="FFFFFF"/>
                  </a:outerShdw>
                </a:effectLst>
              </a:rPr>
              <a:t>Personal databases</a:t>
            </a:r>
          </a:p>
          <a:p>
            <a:pPr eaLnBrk="1" fontAlgn="auto" hangingPunct="1">
              <a:spcAft>
                <a:spcPts val="0"/>
              </a:spcAft>
              <a:buFont typeface="Wingdings 2"/>
              <a:buChar char=""/>
              <a:defRPr/>
            </a:pPr>
            <a:r>
              <a:rPr lang="en-US" sz="2800" dirty="0">
                <a:solidFill>
                  <a:srgbClr val="000000"/>
                </a:solidFill>
                <a:effectLst>
                  <a:outerShdw blurRad="38100" dist="38100" dir="2700000" algn="tl">
                    <a:srgbClr val="FFFFFF"/>
                  </a:outerShdw>
                </a:effectLst>
              </a:rPr>
              <a:t>Two-tier  and N-tier Client/Server databases</a:t>
            </a:r>
          </a:p>
          <a:p>
            <a:pPr eaLnBrk="1" fontAlgn="auto" hangingPunct="1">
              <a:spcAft>
                <a:spcPts val="0"/>
              </a:spcAft>
              <a:buFont typeface="Wingdings 2"/>
              <a:buChar char=""/>
              <a:defRPr/>
            </a:pPr>
            <a:r>
              <a:rPr lang="en-US" sz="2800" dirty="0">
                <a:solidFill>
                  <a:srgbClr val="000000"/>
                </a:solidFill>
                <a:effectLst>
                  <a:outerShdw blurRad="38100" dist="38100" dir="2700000" algn="tl">
                    <a:srgbClr val="FFFFFF"/>
                  </a:outerShdw>
                </a:effectLst>
              </a:rPr>
              <a:t>Enterprise applications</a:t>
            </a:r>
          </a:p>
          <a:p>
            <a:pPr lvl="1" eaLnBrk="1" fontAlgn="auto" hangingPunct="1">
              <a:spcAft>
                <a:spcPts val="0"/>
              </a:spcAft>
              <a:buFont typeface="Wingdings 2"/>
              <a:buChar char=""/>
              <a:defRPr/>
            </a:pPr>
            <a:r>
              <a:rPr lang="en-US" sz="2400" dirty="0">
                <a:solidFill>
                  <a:srgbClr val="000000"/>
                </a:solidFill>
                <a:effectLst>
                  <a:outerShdw blurRad="38100" dist="38100" dir="2700000" algn="tl">
                    <a:srgbClr val="FFFFFF"/>
                  </a:outerShdw>
                </a:effectLst>
              </a:rPr>
              <a:t>Enterprise resource planning (ERP) systems</a:t>
            </a:r>
          </a:p>
          <a:p>
            <a:pPr lvl="1" eaLnBrk="1" fontAlgn="auto" hangingPunct="1">
              <a:spcAft>
                <a:spcPts val="0"/>
              </a:spcAft>
              <a:buFont typeface="Wingdings 2"/>
              <a:buChar char=""/>
              <a:defRPr/>
            </a:pPr>
            <a:r>
              <a:rPr lang="en-US" sz="2400" dirty="0">
                <a:solidFill>
                  <a:srgbClr val="000000"/>
                </a:solidFill>
                <a:effectLst>
                  <a:outerShdw blurRad="38100" dist="38100" dir="2700000" algn="tl">
                    <a:srgbClr val="FFFFFF"/>
                  </a:outerShdw>
                </a:effectLst>
              </a:rPr>
              <a:t>Data warehousing implementations</a:t>
            </a:r>
          </a:p>
        </p:txBody>
      </p:sp>
      <p:pic>
        <p:nvPicPr>
          <p:cNvPr id="2" name="Picture 1"/>
          <p:cNvPicPr>
            <a:picLocks noChangeAspect="1"/>
          </p:cNvPicPr>
          <p:nvPr/>
        </p:nvPicPr>
        <p:blipFill>
          <a:blip r:embed="rId3"/>
          <a:stretch>
            <a:fillRect/>
          </a:stretch>
        </p:blipFill>
        <p:spPr>
          <a:xfrm>
            <a:off x="739140" y="4239305"/>
            <a:ext cx="7236434" cy="1917655"/>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9" name="Text Box 3"/>
          <p:cNvSpPr txBox="1">
            <a:spLocks noChangeArrowheads="1"/>
          </p:cNvSpPr>
          <p:nvPr/>
        </p:nvSpPr>
        <p:spPr bwMode="auto">
          <a:xfrm>
            <a:off x="631825" y="168275"/>
            <a:ext cx="790733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400" b="1" dirty="0">
                <a:solidFill>
                  <a:srgbClr val="000000"/>
                </a:solidFill>
                <a:latin typeface="Arial" charset="0"/>
              </a:rPr>
              <a:t>Figure 1-11 Multi-tiered client/server database architecture</a:t>
            </a:r>
          </a:p>
        </p:txBody>
      </p:sp>
      <p:pic>
        <p:nvPicPr>
          <p:cNvPr id="2" name="Picture 1"/>
          <p:cNvPicPr>
            <a:picLocks noChangeAspect="1"/>
          </p:cNvPicPr>
          <p:nvPr/>
        </p:nvPicPr>
        <p:blipFill>
          <a:blip r:embed="rId3"/>
          <a:stretch>
            <a:fillRect/>
          </a:stretch>
        </p:blipFill>
        <p:spPr>
          <a:xfrm>
            <a:off x="642665" y="1026074"/>
            <a:ext cx="7967935" cy="5157239"/>
          </a:xfrm>
          <a:prstGeom prst="rect">
            <a:avLst/>
          </a:prstGeom>
        </p:spPr>
      </p:pic>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338138" y="17463"/>
            <a:ext cx="8915400" cy="1371600"/>
          </a:xfrm>
        </p:spPr>
        <p:txBody>
          <a:bodyPr/>
          <a:lstStyle/>
          <a:p>
            <a:pPr eaLnBrk="1" fontAlgn="auto" hangingPunct="1">
              <a:spcAft>
                <a:spcPts val="0"/>
              </a:spcAft>
              <a:defRPr/>
            </a:pPr>
            <a:r>
              <a:rPr lang="en-US" sz="4000" dirty="0">
                <a:solidFill>
                  <a:srgbClr val="000000"/>
                </a:solidFill>
                <a:effectLst>
                  <a:outerShdw blurRad="38100" dist="38100" dir="2700000" algn="tl">
                    <a:srgbClr val="FFFFFF"/>
                  </a:outerShdw>
                </a:effectLst>
              </a:rPr>
              <a:t>Enterprise Database Applications</a:t>
            </a:r>
          </a:p>
        </p:txBody>
      </p:sp>
      <p:sp>
        <p:nvSpPr>
          <p:cNvPr id="182275" name="Rectangle 3"/>
          <p:cNvSpPr>
            <a:spLocks noGrp="1" noChangeArrowheads="1"/>
          </p:cNvSpPr>
          <p:nvPr>
            <p:ph idx="1"/>
          </p:nvPr>
        </p:nvSpPr>
        <p:spPr>
          <a:xfrm>
            <a:off x="414338" y="1582738"/>
            <a:ext cx="8229600" cy="3810000"/>
          </a:xfrm>
        </p:spPr>
        <p:txBody>
          <a:bodyPr>
            <a:noAutofit/>
          </a:bodyPr>
          <a:lstStyle/>
          <a:p>
            <a:pPr eaLnBrk="1" fontAlgn="auto" hangingPunct="1">
              <a:spcAft>
                <a:spcPts val="0"/>
              </a:spcAft>
              <a:buFont typeface="Wingdings 2"/>
              <a:buChar char=""/>
              <a:defRPr/>
            </a:pPr>
            <a:r>
              <a:rPr lang="en-US" sz="3600" dirty="0">
                <a:solidFill>
                  <a:srgbClr val="000000"/>
                </a:solidFill>
                <a:effectLst>
                  <a:outerShdw blurRad="38100" dist="38100" dir="2700000" algn="tl">
                    <a:srgbClr val="FFFFFF"/>
                  </a:outerShdw>
                </a:effectLst>
              </a:rPr>
              <a:t>Enterprise Resource Planning (ERP)</a:t>
            </a:r>
          </a:p>
          <a:p>
            <a:pPr lvl="1" eaLnBrk="1" fontAlgn="auto" hangingPunct="1">
              <a:spcAft>
                <a:spcPts val="0"/>
              </a:spcAft>
              <a:buFont typeface="Wingdings 2"/>
              <a:buChar char=""/>
              <a:defRPr/>
            </a:pPr>
            <a:r>
              <a:rPr lang="en-US" sz="3200" dirty="0">
                <a:solidFill>
                  <a:srgbClr val="000000"/>
                </a:solidFill>
                <a:effectLst>
                  <a:outerShdw blurRad="38100" dist="38100" dir="2700000" algn="tl">
                    <a:srgbClr val="FFFFFF"/>
                  </a:outerShdw>
                </a:effectLst>
              </a:rPr>
              <a:t>Integrate all enterprise functions (manufacturing, finance, sales, marketing, inventory, accounting, human resources)</a:t>
            </a:r>
          </a:p>
          <a:p>
            <a:pPr eaLnBrk="1" fontAlgn="auto" hangingPunct="1">
              <a:spcAft>
                <a:spcPts val="0"/>
              </a:spcAft>
              <a:buFont typeface="Wingdings 2"/>
              <a:buChar char=""/>
              <a:defRPr/>
            </a:pPr>
            <a:r>
              <a:rPr lang="en-US" sz="3600" dirty="0">
                <a:solidFill>
                  <a:srgbClr val="000000"/>
                </a:solidFill>
                <a:effectLst>
                  <a:outerShdw blurRad="38100" dist="38100" dir="2700000" algn="tl">
                    <a:srgbClr val="FFFFFF"/>
                  </a:outerShdw>
                </a:effectLst>
              </a:rPr>
              <a:t>Data Warehouse</a:t>
            </a:r>
          </a:p>
          <a:p>
            <a:pPr lvl="1" eaLnBrk="1" fontAlgn="auto" hangingPunct="1">
              <a:spcAft>
                <a:spcPts val="0"/>
              </a:spcAft>
              <a:buFont typeface="Wingdings 2"/>
              <a:buChar char=""/>
              <a:defRPr/>
            </a:pPr>
            <a:r>
              <a:rPr lang="en-US" sz="3200" dirty="0">
                <a:solidFill>
                  <a:srgbClr val="000000"/>
                </a:solidFill>
                <a:effectLst>
                  <a:outerShdw blurRad="38100" dist="38100" dir="2700000" algn="tl">
                    <a:srgbClr val="FFFFFF"/>
                  </a:outerShdw>
                </a:effectLst>
              </a:rPr>
              <a:t>Integrated decision support system derived from various operational databases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ChangeArrowheads="1"/>
          </p:cNvSpPr>
          <p:nvPr/>
        </p:nvSpPr>
        <p:spPr bwMode="auto">
          <a:xfrm>
            <a:off x="5795963" y="571500"/>
            <a:ext cx="314166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r>
              <a:rPr lang="en-US" altLang="en-US" b="1">
                <a:solidFill>
                  <a:srgbClr val="000000"/>
                </a:solidFill>
              </a:rPr>
              <a:t>FIGURE 1-13 Computer</a:t>
            </a:r>
          </a:p>
          <a:p>
            <a:pPr algn="l" eaLnBrk="1" hangingPunct="1"/>
            <a:r>
              <a:rPr lang="en-US" altLang="en-US" b="1">
                <a:solidFill>
                  <a:srgbClr val="000000"/>
                </a:solidFill>
              </a:rPr>
              <a:t>System for Pine Valley</a:t>
            </a:r>
          </a:p>
          <a:p>
            <a:pPr algn="l" eaLnBrk="1" hangingPunct="1"/>
            <a:r>
              <a:rPr lang="en-US" altLang="en-US" b="1">
                <a:solidFill>
                  <a:srgbClr val="000000"/>
                </a:solidFill>
              </a:rPr>
              <a:t>Furniture Company</a:t>
            </a:r>
            <a:endParaRPr lang="en-US" altLang="en-US">
              <a:solidFill>
                <a:srgbClr val="000000"/>
              </a:solidFill>
            </a:endParaRPr>
          </a:p>
        </p:txBody>
      </p:sp>
      <p:pic>
        <p:nvPicPr>
          <p:cNvPr id="3" name="Picture 2"/>
          <p:cNvPicPr>
            <a:picLocks noChangeAspect="1"/>
          </p:cNvPicPr>
          <p:nvPr/>
        </p:nvPicPr>
        <p:blipFill>
          <a:blip r:embed="rId3"/>
          <a:stretch>
            <a:fillRect/>
          </a:stretch>
        </p:blipFill>
        <p:spPr>
          <a:xfrm>
            <a:off x="300198" y="235200"/>
            <a:ext cx="5495765" cy="5920331"/>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ChangeArrowheads="1"/>
          </p:cNvSpPr>
          <p:nvPr/>
        </p:nvSpPr>
        <p:spPr bwMode="auto">
          <a:xfrm>
            <a:off x="4646432" y="205740"/>
            <a:ext cx="404472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r>
              <a:rPr lang="en-US" altLang="en-US" b="1" dirty="0">
                <a:solidFill>
                  <a:srgbClr val="000000"/>
                </a:solidFill>
              </a:rPr>
              <a:t>FIGURE 1-15 </a:t>
            </a:r>
            <a:r>
              <a:rPr lang="en-US" b="1" dirty="0"/>
              <a:t>Project data model for Home Office product line marketing support system</a:t>
            </a:r>
            <a:endParaRPr lang="en-US" altLang="en-US" dirty="0">
              <a:solidFill>
                <a:srgbClr val="000000"/>
              </a:solidFill>
            </a:endParaRPr>
          </a:p>
        </p:txBody>
      </p:sp>
      <p:pic>
        <p:nvPicPr>
          <p:cNvPr id="4" name="Picture 3"/>
          <p:cNvPicPr>
            <a:picLocks noChangeAspect="1"/>
          </p:cNvPicPr>
          <p:nvPr/>
        </p:nvPicPr>
        <p:blipFill>
          <a:blip r:embed="rId3"/>
          <a:stretch>
            <a:fillRect/>
          </a:stretch>
        </p:blipFill>
        <p:spPr>
          <a:xfrm>
            <a:off x="271866" y="1290366"/>
            <a:ext cx="7957734" cy="4963069"/>
          </a:xfrm>
          <a:prstGeom prst="rect">
            <a:avLst/>
          </a:prstGeom>
        </p:spPr>
      </p:pic>
    </p:spTree>
    <p:extLst>
      <p:ext uri="{BB962C8B-B14F-4D97-AF65-F5344CB8AC3E}">
        <p14:creationId xmlns:p14="http://schemas.microsoft.com/office/powerpoint/2010/main" val="2084715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3" name="Text Box 2052"/>
          <p:cNvSpPr txBox="1">
            <a:spLocks noChangeArrowheads="1"/>
          </p:cNvSpPr>
          <p:nvPr/>
        </p:nvSpPr>
        <p:spPr bwMode="auto">
          <a:xfrm>
            <a:off x="838200" y="4832350"/>
            <a:ext cx="7772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400" b="1">
                <a:solidFill>
                  <a:srgbClr val="990000"/>
                </a:solidFill>
                <a:latin typeface="Book Antiqua" pitchFamily="18" charset="0"/>
              </a:rPr>
              <a:t>Descriptions of the properties or characteristics of the data, including data types, field sizes, allowable values, and data context</a:t>
            </a:r>
          </a:p>
        </p:txBody>
      </p:sp>
      <p:pic>
        <p:nvPicPr>
          <p:cNvPr id="2" name="Picture 1"/>
          <p:cNvPicPr>
            <a:picLocks noChangeAspect="1"/>
          </p:cNvPicPr>
          <p:nvPr/>
        </p:nvPicPr>
        <p:blipFill>
          <a:blip r:embed="rId3"/>
          <a:stretch>
            <a:fillRect/>
          </a:stretch>
        </p:blipFill>
        <p:spPr>
          <a:xfrm>
            <a:off x="155863" y="700087"/>
            <a:ext cx="8774375" cy="3899622"/>
          </a:xfrm>
          <a:prstGeom prst="rect">
            <a:avLst/>
          </a:prstGeom>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TRADITIONAL MANAGEMENT METHOD</a:t>
            </a:r>
          </a:p>
        </p:txBody>
      </p:sp>
      <p:pic>
        <p:nvPicPr>
          <p:cNvPr id="3" name="Picture 2"/>
          <p:cNvPicPr>
            <a:picLocks noChangeAspect="1"/>
          </p:cNvPicPr>
          <p:nvPr/>
        </p:nvPicPr>
        <p:blipFill>
          <a:blip r:embed="rId2"/>
          <a:stretch>
            <a:fillRect/>
          </a:stretch>
        </p:blipFill>
        <p:spPr>
          <a:xfrm>
            <a:off x="216027" y="1468211"/>
            <a:ext cx="8772525" cy="4705350"/>
          </a:xfrm>
          <a:prstGeom prst="rect">
            <a:avLst/>
          </a:prstGeom>
        </p:spPr>
      </p:pic>
    </p:spTree>
    <p:extLst>
      <p:ext uri="{BB962C8B-B14F-4D97-AF65-F5344CB8AC3E}">
        <p14:creationId xmlns:p14="http://schemas.microsoft.com/office/powerpoint/2010/main" val="3267081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24695" y="645238"/>
            <a:ext cx="8884681" cy="5169706"/>
          </a:xfrm>
          <a:prstGeom prst="rect">
            <a:avLst/>
          </a:prstGeom>
        </p:spPr>
      </p:pic>
      <p:grpSp>
        <p:nvGrpSpPr>
          <p:cNvPr id="18436" name="Group 5"/>
          <p:cNvGrpSpPr>
            <a:grpSpLocks/>
          </p:cNvGrpSpPr>
          <p:nvPr/>
        </p:nvGrpSpPr>
        <p:grpSpPr bwMode="auto">
          <a:xfrm>
            <a:off x="554908" y="193675"/>
            <a:ext cx="5799137" cy="5046663"/>
            <a:chOff x="163" y="548"/>
            <a:chExt cx="3814" cy="3236"/>
          </a:xfrm>
        </p:grpSpPr>
        <p:sp>
          <p:nvSpPr>
            <p:cNvPr id="18440" name="Oval 1029"/>
            <p:cNvSpPr>
              <a:spLocks noChangeArrowheads="1"/>
            </p:cNvSpPr>
            <p:nvPr/>
          </p:nvSpPr>
          <p:spPr bwMode="auto">
            <a:xfrm>
              <a:off x="181" y="2787"/>
              <a:ext cx="738" cy="996"/>
            </a:xfrm>
            <a:prstGeom prst="ellipse">
              <a:avLst/>
            </a:prstGeom>
            <a:noFill/>
            <a:ln w="2540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18441" name="Oval 1030"/>
            <p:cNvSpPr>
              <a:spLocks noChangeArrowheads="1"/>
            </p:cNvSpPr>
            <p:nvPr/>
          </p:nvSpPr>
          <p:spPr bwMode="auto">
            <a:xfrm>
              <a:off x="3248" y="2838"/>
              <a:ext cx="729" cy="946"/>
            </a:xfrm>
            <a:prstGeom prst="ellipse">
              <a:avLst/>
            </a:prstGeom>
            <a:noFill/>
            <a:ln w="2540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cxnSp>
          <p:nvCxnSpPr>
            <p:cNvPr id="18442" name="AutoShape 1031"/>
            <p:cNvCxnSpPr>
              <a:cxnSpLocks noChangeShapeType="1"/>
            </p:cNvCxnSpPr>
            <p:nvPr/>
          </p:nvCxnSpPr>
          <p:spPr bwMode="auto">
            <a:xfrm rot="10800000" flipH="1" flipV="1">
              <a:off x="163" y="3275"/>
              <a:ext cx="3812" cy="82"/>
            </a:xfrm>
            <a:prstGeom prst="bentConnector5">
              <a:avLst>
                <a:gd name="adj1" fmla="val -2889"/>
                <a:gd name="adj2" fmla="val -3004880"/>
                <a:gd name="adj3" fmla="val 103542"/>
              </a:avLst>
            </a:prstGeom>
            <a:noFill/>
            <a:ln w="25400">
              <a:solidFill>
                <a:srgbClr val="800000"/>
              </a:solidFill>
              <a:miter lim="800000"/>
              <a:headEnd/>
              <a:tailEnd/>
            </a:ln>
            <a:extLst>
              <a:ext uri="{909E8E84-426E-40DD-AFC4-6F175D3DCCD1}">
                <a14:hiddenFill xmlns:a14="http://schemas.microsoft.com/office/drawing/2010/main">
                  <a:noFill/>
                </a14:hiddenFill>
              </a:ext>
            </a:extLst>
          </p:spPr>
        </p:cxnSp>
        <p:sp>
          <p:nvSpPr>
            <p:cNvPr id="18443" name="Text Box 1032"/>
            <p:cNvSpPr txBox="1">
              <a:spLocks noChangeArrowheads="1"/>
            </p:cNvSpPr>
            <p:nvPr/>
          </p:nvSpPr>
          <p:spPr bwMode="auto">
            <a:xfrm>
              <a:off x="1296" y="548"/>
              <a:ext cx="19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spcBef>
                  <a:spcPct val="50000"/>
                </a:spcBef>
              </a:pPr>
              <a:r>
                <a:rPr lang="en-US" altLang="en-US" sz="2400">
                  <a:solidFill>
                    <a:srgbClr val="990000"/>
                  </a:solidFill>
                  <a:latin typeface="Times New Roman" pitchFamily="18" charset="0"/>
                </a:rPr>
                <a:t>Duplicate Data</a:t>
              </a:r>
            </a:p>
          </p:txBody>
        </p:sp>
      </p:gr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28600" y="0"/>
            <a:ext cx="8915400" cy="1143000"/>
          </a:xfrm>
        </p:spPr>
        <p:txBody>
          <a:bodyPr lIns="90488" tIns="44450" rIns="90488" bIns="44450"/>
          <a:lstStyle/>
          <a:p>
            <a:pPr eaLnBrk="1" fontAlgn="auto" hangingPunct="1">
              <a:spcAft>
                <a:spcPts val="0"/>
              </a:spcAft>
              <a:defRPr/>
            </a:pPr>
            <a:r>
              <a:rPr lang="en-US" dirty="0">
                <a:solidFill>
                  <a:srgbClr val="000000"/>
                </a:solidFill>
                <a:effectLst>
                  <a:outerShdw blurRad="38100" dist="38100" dir="2700000" algn="tl">
                    <a:srgbClr val="FFFFFF"/>
                  </a:outerShdw>
                </a:effectLst>
              </a:rPr>
              <a:t>Disadvantages of File Processing</a:t>
            </a:r>
          </a:p>
        </p:txBody>
      </p:sp>
      <p:sp>
        <p:nvSpPr>
          <p:cNvPr id="6147" name="Rectangle 3"/>
          <p:cNvSpPr>
            <a:spLocks noGrp="1" noChangeArrowheads="1"/>
          </p:cNvSpPr>
          <p:nvPr>
            <p:ph idx="1"/>
          </p:nvPr>
        </p:nvSpPr>
        <p:spPr>
          <a:xfrm>
            <a:off x="228600" y="1371600"/>
            <a:ext cx="8763000" cy="4648200"/>
          </a:xfrm>
        </p:spPr>
        <p:txBody>
          <a:bodyPr lIns="90488" tIns="44450" rIns="90488" bIns="44450">
            <a:normAutofit/>
          </a:bodyPr>
          <a:lstStyle/>
          <a:p>
            <a:pPr eaLnBrk="1" fontAlgn="auto" hangingPunct="1">
              <a:spcAft>
                <a:spcPts val="0"/>
              </a:spcAft>
              <a:buFont typeface="Wingdings 2"/>
              <a:buChar char=""/>
              <a:defRPr/>
            </a:pPr>
            <a:r>
              <a:rPr lang="en-US" sz="2800" b="1" dirty="0">
                <a:solidFill>
                  <a:srgbClr val="000000"/>
                </a:solidFill>
                <a:effectLst>
                  <a:outerShdw blurRad="38100" dist="38100" dir="2700000" algn="tl">
                    <a:srgbClr val="FFFFFF"/>
                  </a:outerShdw>
                </a:effectLst>
              </a:rPr>
              <a:t>Program-Data Dependence</a:t>
            </a:r>
          </a:p>
          <a:p>
            <a:pPr lvl="1" eaLnBrk="1" fontAlgn="auto" hangingPunct="1">
              <a:spcAft>
                <a:spcPts val="0"/>
              </a:spcAft>
              <a:buFont typeface="Wingdings 2"/>
              <a:buChar char=""/>
              <a:defRPr/>
            </a:pPr>
            <a:r>
              <a:rPr lang="en-US" sz="2000" dirty="0">
                <a:solidFill>
                  <a:srgbClr val="000000"/>
                </a:solidFill>
                <a:effectLst>
                  <a:outerShdw blurRad="38100" dist="38100" dir="2700000" algn="tl">
                    <a:srgbClr val="FFFFFF"/>
                  </a:outerShdw>
                </a:effectLst>
              </a:rPr>
              <a:t>All programs maintain metadata for each file they use</a:t>
            </a:r>
          </a:p>
          <a:p>
            <a:pPr eaLnBrk="1" fontAlgn="auto" hangingPunct="1">
              <a:spcAft>
                <a:spcPts val="0"/>
              </a:spcAft>
              <a:buFont typeface="Wingdings 2"/>
              <a:buChar char=""/>
              <a:defRPr/>
            </a:pPr>
            <a:r>
              <a:rPr lang="en-US" sz="2800" b="1" dirty="0">
                <a:solidFill>
                  <a:srgbClr val="000000"/>
                </a:solidFill>
                <a:effectLst>
                  <a:outerShdw blurRad="38100" dist="38100" dir="2700000" algn="tl">
                    <a:srgbClr val="FFFFFF"/>
                  </a:outerShdw>
                </a:effectLst>
              </a:rPr>
              <a:t>Duplication of Data</a:t>
            </a:r>
          </a:p>
          <a:p>
            <a:pPr lvl="1" eaLnBrk="1" fontAlgn="auto" hangingPunct="1">
              <a:spcAft>
                <a:spcPts val="0"/>
              </a:spcAft>
              <a:buFont typeface="Wingdings 2"/>
              <a:buChar char=""/>
              <a:defRPr/>
            </a:pPr>
            <a:r>
              <a:rPr lang="en-US" sz="2000" dirty="0">
                <a:solidFill>
                  <a:srgbClr val="000000"/>
                </a:solidFill>
                <a:effectLst>
                  <a:outerShdw blurRad="38100" dist="38100" dir="2700000" algn="tl">
                    <a:srgbClr val="FFFFFF"/>
                  </a:outerShdw>
                </a:effectLst>
              </a:rPr>
              <a:t>Different systems/programs have separate copies of the same data</a:t>
            </a:r>
          </a:p>
          <a:p>
            <a:pPr eaLnBrk="1" fontAlgn="auto" hangingPunct="1">
              <a:spcAft>
                <a:spcPts val="0"/>
              </a:spcAft>
              <a:buFont typeface="Wingdings 2"/>
              <a:buChar char=""/>
              <a:defRPr/>
            </a:pPr>
            <a:r>
              <a:rPr lang="en-US" sz="2800" b="1" dirty="0">
                <a:solidFill>
                  <a:srgbClr val="000000"/>
                </a:solidFill>
                <a:effectLst>
                  <a:outerShdw blurRad="38100" dist="38100" dir="2700000" algn="tl">
                    <a:srgbClr val="FFFFFF"/>
                  </a:outerShdw>
                </a:effectLst>
              </a:rPr>
              <a:t>Limited Data Sharing</a:t>
            </a:r>
          </a:p>
          <a:p>
            <a:pPr lvl="1" eaLnBrk="1" fontAlgn="auto" hangingPunct="1">
              <a:spcAft>
                <a:spcPts val="0"/>
              </a:spcAft>
              <a:buFont typeface="Wingdings 2"/>
              <a:buChar char=""/>
              <a:defRPr/>
            </a:pPr>
            <a:r>
              <a:rPr lang="en-US" sz="2000" dirty="0">
                <a:solidFill>
                  <a:srgbClr val="000000"/>
                </a:solidFill>
                <a:effectLst>
                  <a:outerShdw blurRad="38100" dist="38100" dir="2700000" algn="tl">
                    <a:srgbClr val="FFFFFF"/>
                  </a:outerShdw>
                </a:effectLst>
              </a:rPr>
              <a:t>No centralized control of data</a:t>
            </a:r>
          </a:p>
          <a:p>
            <a:pPr eaLnBrk="1" fontAlgn="auto" hangingPunct="1">
              <a:spcAft>
                <a:spcPts val="0"/>
              </a:spcAft>
              <a:buFont typeface="Wingdings 2"/>
              <a:buChar char=""/>
              <a:defRPr/>
            </a:pPr>
            <a:r>
              <a:rPr lang="en-US" sz="2800" b="1" dirty="0">
                <a:solidFill>
                  <a:srgbClr val="000000"/>
                </a:solidFill>
                <a:effectLst>
                  <a:outerShdw blurRad="38100" dist="38100" dir="2700000" algn="tl">
                    <a:srgbClr val="FFFFFF"/>
                  </a:outerShdw>
                </a:effectLst>
              </a:rPr>
              <a:t>Lengthy Development Times</a:t>
            </a:r>
          </a:p>
          <a:p>
            <a:pPr lvl="1" eaLnBrk="1" fontAlgn="auto" hangingPunct="1">
              <a:spcAft>
                <a:spcPts val="0"/>
              </a:spcAft>
              <a:buFont typeface="Wingdings 2"/>
              <a:buChar char=""/>
              <a:defRPr/>
            </a:pPr>
            <a:r>
              <a:rPr lang="en-US" sz="2000" dirty="0">
                <a:solidFill>
                  <a:srgbClr val="000000"/>
                </a:solidFill>
                <a:effectLst>
                  <a:outerShdw blurRad="38100" dist="38100" dir="2700000" algn="tl">
                    <a:srgbClr val="FFFFFF"/>
                  </a:outerShdw>
                </a:effectLst>
              </a:rPr>
              <a:t>Programmers must design their own file formats</a:t>
            </a:r>
          </a:p>
          <a:p>
            <a:pPr eaLnBrk="1" fontAlgn="auto" hangingPunct="1">
              <a:spcAft>
                <a:spcPts val="0"/>
              </a:spcAft>
              <a:buFont typeface="Wingdings 2"/>
              <a:buChar char=""/>
              <a:defRPr/>
            </a:pPr>
            <a:r>
              <a:rPr lang="en-US" sz="2800" b="1" dirty="0">
                <a:solidFill>
                  <a:srgbClr val="000000"/>
                </a:solidFill>
                <a:effectLst>
                  <a:outerShdw blurRad="38100" dist="38100" dir="2700000" algn="tl">
                    <a:srgbClr val="FFFFFF"/>
                  </a:outerShdw>
                </a:effectLst>
              </a:rPr>
              <a:t>Excessive Program Maintenance</a:t>
            </a:r>
          </a:p>
          <a:p>
            <a:pPr lvl="1" eaLnBrk="1" fontAlgn="auto" hangingPunct="1">
              <a:spcAft>
                <a:spcPts val="0"/>
              </a:spcAft>
              <a:buFont typeface="Wingdings 2"/>
              <a:buChar char=""/>
              <a:defRPr/>
            </a:pPr>
            <a:r>
              <a:rPr lang="en-US" sz="2000" dirty="0">
                <a:solidFill>
                  <a:srgbClr val="000000"/>
                </a:solidFill>
                <a:effectLst>
                  <a:outerShdw blurRad="38100" dist="38100" dir="2700000" algn="tl">
                    <a:srgbClr val="FFFFFF"/>
                  </a:outerShdw>
                </a:effectLst>
              </a:rPr>
              <a:t>80% of information systems budget</a:t>
            </a:r>
          </a:p>
        </p:txBody>
      </p:sp>
    </p:spTree>
  </p:cSld>
  <p:clrMapOvr>
    <a:masterClrMapping/>
  </p:clrMapOvr>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{B9BFBEE7-D00A-6D4F-9FD0-602C424ECD63}tf10001119</Template>
  <TotalTime>8475</TotalTime>
  <Pages>9</Pages>
  <Words>4891</Words>
  <Application>Microsoft Macintosh PowerPoint</Application>
  <PresentationFormat>On-screen Show (4:3)</PresentationFormat>
  <Paragraphs>413</Paragraphs>
  <Slides>55</Slides>
  <Notes>53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55</vt:i4>
      </vt:variant>
    </vt:vector>
  </HeadingPairs>
  <TitlesOfParts>
    <vt:vector size="66" baseType="lpstr">
      <vt:lpstr>Arial</vt:lpstr>
      <vt:lpstr>Arial Narrow</vt:lpstr>
      <vt:lpstr>Book Antiqua</vt:lpstr>
      <vt:lpstr>Calibri</vt:lpstr>
      <vt:lpstr>Franklin Gothic Book</vt:lpstr>
      <vt:lpstr>Franklin Gothic Medium</vt:lpstr>
      <vt:lpstr>Tahoma</vt:lpstr>
      <vt:lpstr>Times New Roman</vt:lpstr>
      <vt:lpstr>Wingdings</vt:lpstr>
      <vt:lpstr>Wingdings 2</vt:lpstr>
      <vt:lpstr>Trek</vt:lpstr>
      <vt:lpstr>Chapter 1: The Database Environment and Development Process</vt:lpstr>
      <vt:lpstr>Objectives</vt:lpstr>
      <vt:lpstr>Definitions</vt:lpstr>
      <vt:lpstr>PowerPoint Presentation</vt:lpstr>
      <vt:lpstr>PowerPoint Presentation</vt:lpstr>
      <vt:lpstr>PowerPoint Presentation</vt:lpstr>
      <vt:lpstr>USING TRADITIONAL MANAGEMENT METHOD</vt:lpstr>
      <vt:lpstr>PowerPoint Presentation</vt:lpstr>
      <vt:lpstr>Disadvantages of File Processing</vt:lpstr>
      <vt:lpstr>Problems with Data Dependency</vt:lpstr>
      <vt:lpstr>Problems with Data Redundancy</vt:lpstr>
      <vt:lpstr>SOLUTION:   The DATABASE Approach</vt:lpstr>
      <vt:lpstr>Database Management System</vt:lpstr>
      <vt:lpstr>Elements of the Database Approach</vt:lpstr>
      <vt:lpstr>PowerPoint Presentation</vt:lpstr>
      <vt:lpstr>PowerPoint Presentation</vt:lpstr>
      <vt:lpstr>PowerPoint Presentation</vt:lpstr>
      <vt:lpstr>PowerPoint Presentation</vt:lpstr>
      <vt:lpstr>PowerPoint Presentation</vt:lpstr>
      <vt:lpstr>PowerPoint Presentation</vt:lpstr>
      <vt:lpstr>Database management system</vt:lpstr>
      <vt:lpstr>Advantages of THE DatabaSE APPROACH</vt:lpstr>
      <vt:lpstr>Costs and Risks of the Database Approach</vt:lpstr>
      <vt:lpstr>PowerPoint Presentation</vt:lpstr>
      <vt:lpstr>Components of the  Database Environment</vt:lpstr>
      <vt:lpstr>Enterprise Data Model</vt:lpstr>
      <vt:lpstr>PowerPoint Presentation</vt:lpstr>
      <vt:lpstr>Two Approaches to Database and IS Development</vt:lpstr>
      <vt:lpstr>Systems Development Life Cycle (see also Figure 1-7) </vt:lpstr>
      <vt:lpstr>Systems Development Life Cycle (see also Figure 1-7)  (cont.)</vt:lpstr>
      <vt:lpstr>Systems Development Life Cycle (see also Figure 1-7) (cont.) </vt:lpstr>
      <vt:lpstr>Systems Development Life Cycle (see also Figure 1-7) (cont.) </vt:lpstr>
      <vt:lpstr>Systems Development Life Cycle (see also Figure 1-7) (cont.) </vt:lpstr>
      <vt:lpstr>Systems Development Life Cycle (see also Figure 1-7) (cont.) </vt:lpstr>
      <vt:lpstr>Systems Development Life Cycle (see also Figure 1-7) (cont.) </vt:lpstr>
      <vt:lpstr>Prototyping Database Methodology (Figure 1-8)  </vt:lpstr>
      <vt:lpstr>Prototyping Database Methodology (Figure 1-8)  </vt:lpstr>
      <vt:lpstr>Prototyping Database Methodology (Figure 1-8)  </vt:lpstr>
      <vt:lpstr>Prototyping Database Methodology (Figure 1-8)  </vt:lpstr>
      <vt:lpstr>Prototyping Database Methodology (Figure 1-8)  </vt:lpstr>
      <vt:lpstr>Other Rapid Application (RAD) Approaches</vt:lpstr>
      <vt:lpstr>Database Schema</vt:lpstr>
      <vt:lpstr>PowerPoint Presentation</vt:lpstr>
      <vt:lpstr>Managing People and Projects</vt:lpstr>
      <vt:lpstr>Managing Projects:  People Involved</vt:lpstr>
      <vt:lpstr>PowerPoint Presentation</vt:lpstr>
      <vt:lpstr>Evolution of Database Systems</vt:lpstr>
      <vt:lpstr>PowerPoint Presentation</vt:lpstr>
      <vt:lpstr>PowerPoint Presentation</vt:lpstr>
      <vt:lpstr>PowerPoint Presentation</vt:lpstr>
      <vt:lpstr>The Range of Database Applications</vt:lpstr>
      <vt:lpstr>PowerPoint Presentation</vt:lpstr>
      <vt:lpstr>Enterprise Database Applications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Database Environment</dc:title>
  <dc:creator>Michel Mitri</dc:creator>
  <cp:lastModifiedBy>nguyen_huu cam</cp:lastModifiedBy>
  <cp:revision>612</cp:revision>
  <cp:lastPrinted>1998-01-19T09:29:56Z</cp:lastPrinted>
  <dcterms:created xsi:type="dcterms:W3CDTF">1998-01-19T10:00:26Z</dcterms:created>
  <dcterms:modified xsi:type="dcterms:W3CDTF">2020-07-27T07:34:24Z</dcterms:modified>
</cp:coreProperties>
</file>