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6" r:id="rId1"/>
  </p:sldMasterIdLst>
  <p:notesMasterIdLst>
    <p:notesMasterId r:id="rId51"/>
  </p:notesMasterIdLst>
  <p:handoutMasterIdLst>
    <p:handoutMasterId r:id="rId52"/>
  </p:handoutMasterIdLst>
  <p:sldIdLst>
    <p:sldId id="298" r:id="rId2"/>
    <p:sldId id="333" r:id="rId3"/>
    <p:sldId id="260" r:id="rId4"/>
    <p:sldId id="261" r:id="rId5"/>
    <p:sldId id="262" r:id="rId6"/>
    <p:sldId id="312" r:id="rId7"/>
    <p:sldId id="313" r:id="rId8"/>
    <p:sldId id="334" r:id="rId9"/>
    <p:sldId id="335" r:id="rId10"/>
    <p:sldId id="316" r:id="rId11"/>
    <p:sldId id="317" r:id="rId12"/>
    <p:sldId id="263" r:id="rId13"/>
    <p:sldId id="264" r:id="rId14"/>
    <p:sldId id="318" r:id="rId15"/>
    <p:sldId id="319" r:id="rId16"/>
    <p:sldId id="265" r:id="rId17"/>
    <p:sldId id="336" r:id="rId18"/>
    <p:sldId id="320" r:id="rId19"/>
    <p:sldId id="324" r:id="rId20"/>
    <p:sldId id="268" r:id="rId21"/>
    <p:sldId id="321" r:id="rId22"/>
    <p:sldId id="322" r:id="rId23"/>
    <p:sldId id="269" r:id="rId24"/>
    <p:sldId id="325" r:id="rId25"/>
    <p:sldId id="326" r:id="rId26"/>
    <p:sldId id="273" r:id="rId27"/>
    <p:sldId id="309" r:id="rId28"/>
    <p:sldId id="274" r:id="rId29"/>
    <p:sldId id="275" r:id="rId30"/>
    <p:sldId id="276" r:id="rId31"/>
    <p:sldId id="279" r:id="rId32"/>
    <p:sldId id="304" r:id="rId33"/>
    <p:sldId id="305" r:id="rId34"/>
    <p:sldId id="330" r:id="rId35"/>
    <p:sldId id="282" r:id="rId36"/>
    <p:sldId id="306" r:id="rId37"/>
    <p:sldId id="307" r:id="rId38"/>
    <p:sldId id="288" r:id="rId39"/>
    <p:sldId id="310" r:id="rId40"/>
    <p:sldId id="290" r:id="rId41"/>
    <p:sldId id="293" r:id="rId42"/>
    <p:sldId id="308" r:id="rId43"/>
    <p:sldId id="294" r:id="rId44"/>
    <p:sldId id="295" r:id="rId45"/>
    <p:sldId id="296" r:id="rId46"/>
    <p:sldId id="331" r:id="rId47"/>
    <p:sldId id="332" r:id="rId48"/>
    <p:sldId id="300" r:id="rId49"/>
    <p:sldId id="311" r:id="rId5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F0FF"/>
    <a:srgbClr val="D1E8FF"/>
    <a:srgbClr val="99CCFF"/>
    <a:srgbClr val="00CCFF"/>
    <a:srgbClr val="000000"/>
    <a:srgbClr val="0066FF"/>
    <a:srgbClr val="99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4352" autoAdjust="0"/>
  </p:normalViewPr>
  <p:slideViewPr>
    <p:cSldViewPr snapToGrid="0">
      <p:cViewPr varScale="1">
        <p:scale>
          <a:sx n="32" d="100"/>
          <a:sy n="32" d="100"/>
        </p:scale>
        <p:origin x="1626" y="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8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195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29509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93405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is important to distinguish an entity instance from an entity type. For example,</a:t>
            </a:r>
            <a:r>
              <a:rPr lang="en-US" altLang="en-US" baseline="0" dirty="0" smtClean="0">
                <a:cs typeface="Arial" pitchFamily="34" charset="0"/>
              </a:rPr>
              <a:t> an entity may be John Doe, a particular person. But the entity type is “Person” as a concept. When you develop ER diagrams, the boxes represent entity types, not entity instances. Although we use the word “entity” when describing ER diagrams, what we are really talking about is “entity types”. </a:t>
            </a:r>
            <a:endParaRPr lang="en-US" altLang="en-US" dirty="0" smtClean="0">
              <a:cs typeface="Arial" pitchFamily="34" charset="0"/>
            </a:endParaRPr>
          </a:p>
        </p:txBody>
      </p:sp>
    </p:spTree>
    <p:extLst>
      <p:ext uri="{BB962C8B-B14F-4D97-AF65-F5344CB8AC3E}">
        <p14:creationId xmlns:p14="http://schemas.microsoft.com/office/powerpoint/2010/main" val="331453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the distinction</a:t>
            </a:r>
            <a:r>
              <a:rPr lang="en-US" altLang="en-US" baseline="0" dirty="0" smtClean="0">
                <a:cs typeface="Arial" pitchFamily="34" charset="0"/>
              </a:rPr>
              <a:t> between an entity type and an entity instance. The entity type is represented in the first two columns of this figure. It includes the names of the various attributes (remember what we talked about regarding data names), as well as the types of data. By contrast, the third and fourth columns represent two entity instances. These would be actual records (or rows) in the final database table that implements this entity type.</a:t>
            </a:r>
            <a:endParaRPr lang="en-US" altLang="en-US" dirty="0" smtClean="0">
              <a:cs typeface="Arial" pitchFamily="34" charset="0"/>
            </a:endParaRPr>
          </a:p>
        </p:txBody>
      </p:sp>
    </p:spTree>
    <p:extLst>
      <p:ext uri="{BB962C8B-B14F-4D97-AF65-F5344CB8AC3E}">
        <p14:creationId xmlns:p14="http://schemas.microsoft.com/office/powerpoint/2010/main" val="215343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common mistake people make when they are learning to draw E-R diagrams, especially if they are already familiar with data process modeling (such as data flow diagramming), is to confuse data entities with other elements of an overall information systems model. A simple rule to avoid such confusion is that a true data entity will have many possible instances, each with a distinguishing characteristic, as well as one or more other descriptive pieces of data.</a:t>
            </a:r>
          </a:p>
        </p:txBody>
      </p:sp>
    </p:spTree>
    <p:extLst>
      <p:ext uri="{BB962C8B-B14F-4D97-AF65-F5344CB8AC3E}">
        <p14:creationId xmlns:p14="http://schemas.microsoft.com/office/powerpoint/2010/main" val="393648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figure illustrates</a:t>
            </a:r>
            <a:r>
              <a:rPr lang="en-US" baseline="0" dirty="0" smtClean="0"/>
              <a:t> a mistake many novices will make. The treasurer is a user of the system, and the expense report is an output of the system. Neither of these are entities that should be represented in the database or the ER model. The ER model should represent the objects that are of interest to the user and that will be displayed in the system output.</a:t>
            </a:r>
            <a:endParaRPr lang="en-US" dirty="0"/>
          </a:p>
        </p:txBody>
      </p:sp>
    </p:spTree>
    <p:extLst>
      <p:ext uri="{BB962C8B-B14F-4D97-AF65-F5344CB8AC3E}">
        <p14:creationId xmlns:p14="http://schemas.microsoft.com/office/powerpoint/2010/main" val="3117122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Most of the basic entity types to identify in an organization are classified as strong entity types. A strong entity type is one that exists independently of other entity types, so sometimes these are called “independent” entity types. In contrast, a weak entity type is an entity type whose existence depends on some other entity type, so these are sometimes called “dependent” entity types.</a:t>
            </a:r>
            <a:endParaRPr lang="en-US" altLang="en-US" dirty="0" smtClean="0">
              <a:cs typeface="Arial" pitchFamily="34" charset="0"/>
            </a:endParaRPr>
          </a:p>
        </p:txBody>
      </p:sp>
    </p:spTree>
    <p:extLst>
      <p:ext uri="{BB962C8B-B14F-4D97-AF65-F5344CB8AC3E}">
        <p14:creationId xmlns:p14="http://schemas.microsoft.com/office/powerpoint/2010/main" val="146153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shows an ER diagram depicting an identifying relationship between an identifying owner (the employee) and a weak entity (the employer’s dependent). Note that the dependent’s identifier is only a partial</a:t>
            </a:r>
            <a:r>
              <a:rPr lang="en-US" altLang="en-US" baseline="0" dirty="0" smtClean="0">
                <a:cs typeface="Arial" pitchFamily="34" charset="0"/>
              </a:rPr>
              <a:t> identifier. The full identification requires the identifying owner’s identifier as well. Also note the double lines that distinguish the weak entity and the identifying relationship.</a:t>
            </a:r>
          </a:p>
          <a:p>
            <a:pPr eaLnBrk="1" hangingPunct="1"/>
            <a:endParaRPr lang="en-US" altLang="en-US" baseline="0" dirty="0" smtClean="0">
              <a:cs typeface="Arial" pitchFamily="34" charset="0"/>
            </a:endParaRPr>
          </a:p>
        </p:txBody>
      </p:sp>
    </p:spTree>
    <p:extLst>
      <p:ext uri="{BB962C8B-B14F-4D97-AF65-F5344CB8AC3E}">
        <p14:creationId xmlns:p14="http://schemas.microsoft.com/office/powerpoint/2010/main" val="34206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addition to general guidelines</a:t>
            </a:r>
            <a:r>
              <a:rPr lang="en-US" altLang="en-US" baseline="0" dirty="0" smtClean="0">
                <a:cs typeface="Arial" pitchFamily="34" charset="0"/>
              </a:rPr>
              <a:t> about naming and defining data objects, there are some specific guidelines for naming entity types. These are listed here.</a:t>
            </a:r>
            <a:endParaRPr lang="en-US" altLang="en-US" dirty="0" smtClean="0">
              <a:cs typeface="Arial" pitchFamily="34" charset="0"/>
            </a:endParaRPr>
          </a:p>
        </p:txBody>
      </p:sp>
    </p:spTree>
    <p:extLst>
      <p:ext uri="{BB962C8B-B14F-4D97-AF65-F5344CB8AC3E}">
        <p14:creationId xmlns:p14="http://schemas.microsoft.com/office/powerpoint/2010/main" val="1321386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naming attributes, we use an initial capital letter followed by lowercase letters. If an attribute name consists of more than one word, we use a space between the words</a:t>
            </a:r>
          </a:p>
          <a:p>
            <a:r>
              <a:rPr lang="en-US" sz="1200" b="0" i="0" u="none" strike="noStrike" kern="1200" baseline="0" dirty="0" smtClean="0">
                <a:solidFill>
                  <a:schemeClr val="tx1"/>
                </a:solidFill>
                <a:latin typeface="Times New Roman" pitchFamily="18" charset="0"/>
                <a:ea typeface="+mn-ea"/>
                <a:cs typeface="Arial" charset="0"/>
              </a:rPr>
              <a:t>and we start each word with a capital letter, for example, Employee Name or Student Home Address. In E-R diagrams, we represent an attribute by placing its name in the</a:t>
            </a:r>
          </a:p>
          <a:p>
            <a:r>
              <a:rPr lang="en-US" sz="1200" b="0" i="0" u="none" strike="noStrike" kern="1200" baseline="0" dirty="0" smtClean="0">
                <a:solidFill>
                  <a:schemeClr val="tx1"/>
                </a:solidFill>
                <a:latin typeface="Times New Roman" pitchFamily="18" charset="0"/>
                <a:ea typeface="+mn-ea"/>
                <a:cs typeface="Arial" charset="0"/>
              </a:rPr>
              <a:t>entity it describes.</a:t>
            </a:r>
            <a:endParaRPr lang="en-US" altLang="en-US" dirty="0" smtClean="0">
              <a:cs typeface="Arial" pitchFamily="34" charset="0"/>
            </a:endParaRPr>
          </a:p>
        </p:txBody>
      </p:sp>
    </p:spTree>
    <p:extLst>
      <p:ext uri="{BB962C8B-B14F-4D97-AF65-F5344CB8AC3E}">
        <p14:creationId xmlns:p14="http://schemas.microsoft.com/office/powerpoint/2010/main" val="422698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68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6" name="Rectangle 6"/>
          <p:cNvSpPr>
            <a:spLocks noGrp="1" noRot="1" noChangeAspect="1" noChangeArrowheads="1" noTextEdit="1"/>
          </p:cNvSpPr>
          <p:nvPr>
            <p:ph type="sldImg"/>
          </p:nvPr>
        </p:nvSpPr>
        <p:spPr>
          <a:xfrm>
            <a:off x="1150938" y="692150"/>
            <a:ext cx="4556125" cy="3416300"/>
          </a:xfrm>
          <a:ln cap="flat"/>
        </p:spPr>
      </p:sp>
      <p:sp>
        <p:nvSpPr>
          <p:cNvPr id="768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illustrates the various properties of an entity’s attributes. Required attributes must have a value, whereas optional attributes could be null. Note that the identifier is ALWAYS required. </a:t>
            </a:r>
          </a:p>
          <a:p>
            <a:pPr eaLnBrk="1" hangingPunct="1"/>
            <a:endParaRPr lang="en-US" altLang="en-US" dirty="0" smtClean="0">
              <a:cs typeface="Arial" pitchFamily="34" charset="0"/>
            </a:endParaRPr>
          </a:p>
          <a:p>
            <a:pPr eaLnBrk="1" hangingPunct="1"/>
            <a:r>
              <a:rPr lang="en-US" altLang="en-US" dirty="0" smtClean="0">
                <a:cs typeface="Arial" pitchFamily="34" charset="0"/>
              </a:rPr>
              <a:t>In this case, the student’s major is optional because a student may not yet have declared a major. All the other attributes, however, are required.</a:t>
            </a:r>
          </a:p>
        </p:txBody>
      </p:sp>
    </p:spTree>
    <p:extLst>
      <p:ext uri="{BB962C8B-B14F-4D97-AF65-F5344CB8AC3E}">
        <p14:creationId xmlns:p14="http://schemas.microsoft.com/office/powerpoint/2010/main" val="1583081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6</a:t>
            </a:r>
          </a:p>
        </p:txBody>
      </p:sp>
      <p:sp>
        <p:nvSpPr>
          <p:cNvPr id="778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30" name="Rectangle 6"/>
          <p:cNvSpPr>
            <a:spLocks noGrp="1" noRot="1" noChangeAspect="1" noChangeArrowheads="1" noTextEdit="1"/>
          </p:cNvSpPr>
          <p:nvPr>
            <p:ph type="sldImg"/>
          </p:nvPr>
        </p:nvSpPr>
        <p:spPr>
          <a:xfrm>
            <a:off x="1150938" y="692150"/>
            <a:ext cx="4556125" cy="3416300"/>
          </a:xfrm>
          <a:ln cap="flat"/>
        </p:spPr>
      </p:sp>
      <p:sp>
        <p:nvSpPr>
          <p:cNvPr id="778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many attributes are related to each other, such as the elements of an address. In this case they can be grouped into a composite attribute.</a:t>
            </a:r>
            <a:r>
              <a:rPr lang="en-US" altLang="en-US" baseline="0" dirty="0" smtClean="0">
                <a:cs typeface="Arial" pitchFamily="34" charset="0"/>
              </a:rPr>
              <a:t> For simplicity, we can refer to the “employee address”, but if we want more detail we can break it into street, city, state, and postal code. So, this way we have the option to describe the attribute at a macro or at a micro level. Note the use of parentheses for encompassing the components of a composite attribute.</a:t>
            </a:r>
            <a:endParaRPr lang="en-US" altLang="en-US" dirty="0" smtClean="0">
              <a:cs typeface="Arial" pitchFamily="34" charset="0"/>
            </a:endParaRPr>
          </a:p>
        </p:txBody>
      </p:sp>
    </p:spTree>
    <p:extLst>
      <p:ext uri="{BB962C8B-B14F-4D97-AF65-F5344CB8AC3E}">
        <p14:creationId xmlns:p14="http://schemas.microsoft.com/office/powerpoint/2010/main" val="1699402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353137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12</a:t>
            </a:r>
          </a:p>
        </p:txBody>
      </p:sp>
      <p:sp>
        <p:nvSpPr>
          <p:cNvPr id="788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4" name="Rectangle 6"/>
          <p:cNvSpPr>
            <a:spLocks noGrp="1" noRot="1" noChangeAspect="1" noChangeArrowheads="1" noTextEdit="1"/>
          </p:cNvSpPr>
          <p:nvPr>
            <p:ph type="sldImg"/>
          </p:nvPr>
        </p:nvSpPr>
        <p:spPr>
          <a:xfrm>
            <a:off x="1150938" y="692150"/>
            <a:ext cx="4556125" cy="3416300"/>
          </a:xfrm>
          <a:ln cap="flat"/>
        </p:spPr>
      </p:sp>
      <p:sp>
        <p:nvSpPr>
          <p:cNvPr id="7885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multivalued attribute is not the same as a composite attribute, although novices may confuse these terms. A composite attribute is one that has many parts, such as an address composed of street, city, state, and zip. By contrast, a multivalued attribute is one that can have many different values, such as an employee being able to do many things.</a:t>
            </a:r>
          </a:p>
          <a:p>
            <a:pPr eaLnBrk="1" hangingPunct="1"/>
            <a:endParaRPr lang="en-US" altLang="en-US" dirty="0" smtClean="0">
              <a:cs typeface="Arial" pitchFamily="34" charset="0"/>
            </a:endParaRPr>
          </a:p>
          <a:p>
            <a:pPr eaLnBrk="1" hangingPunct="1"/>
            <a:r>
              <a:rPr lang="en-US" altLang="en-US" dirty="0" smtClean="0">
                <a:cs typeface="Arial" pitchFamily="34" charset="0"/>
              </a:rPr>
              <a:t>Note that a derived attribute is not one that is physically stored in the database, but rather</a:t>
            </a:r>
            <a:r>
              <a:rPr lang="en-US" altLang="en-US" baseline="0" dirty="0" smtClean="0">
                <a:cs typeface="Arial" pitchFamily="34" charset="0"/>
              </a:rPr>
              <a:t> one that is calculated based on the value of another. The length of time employed, or a person’s age, are classic examples, as they are calculated based on a fixed starting point (date hired or birthdate).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Attributes could be both composite and multivalued, and even also derived. So these are distinct concepts.</a:t>
            </a:r>
            <a:endParaRPr lang="en-US" altLang="en-US" dirty="0" smtClean="0">
              <a:cs typeface="Arial" pitchFamily="34" charset="0"/>
            </a:endParaRPr>
          </a:p>
        </p:txBody>
      </p:sp>
    </p:spTree>
    <p:extLst>
      <p:ext uri="{BB962C8B-B14F-4D97-AF65-F5344CB8AC3E}">
        <p14:creationId xmlns:p14="http://schemas.microsoft.com/office/powerpoint/2010/main" val="460995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6</a:t>
            </a:r>
          </a:p>
        </p:txBody>
      </p:sp>
      <p:sp>
        <p:nvSpPr>
          <p:cNvPr id="798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8" name="Rectangle 6"/>
          <p:cNvSpPr>
            <a:spLocks noGrp="1" noRot="1" noChangeAspect="1" noChangeArrowheads="1" noTextEdit="1"/>
          </p:cNvSpPr>
          <p:nvPr>
            <p:ph type="sldImg"/>
          </p:nvPr>
        </p:nvSpPr>
        <p:spPr>
          <a:xfrm>
            <a:off x="1150938" y="692150"/>
            <a:ext cx="4556125" cy="3416300"/>
          </a:xfrm>
          <a:ln cap="flat"/>
        </p:spPr>
      </p:sp>
      <p:sp>
        <p:nvSpPr>
          <p:cNvPr id="798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Every entity type should have an identifier attribute. </a:t>
            </a:r>
            <a:r>
              <a:rPr lang="en-US" sz="1200" b="0" i="0" u="none" strike="noStrike" kern="1200" baseline="0" dirty="0" smtClean="0">
                <a:solidFill>
                  <a:schemeClr val="tx1"/>
                </a:solidFill>
                <a:latin typeface="Times New Roman" pitchFamily="18" charset="0"/>
                <a:ea typeface="+mn-ea"/>
                <a:cs typeface="Arial" charset="0"/>
              </a:rPr>
              <a:t>No two instances of the entity type may have the same value for the identifier attribute. For example, a person (employee, student, etc.) cannot rely on the first and last name to be an identifier, because many people could have the same name. Rather, the identifier should be something like an employee ID, a social security number, or some other absolutely unique value.</a:t>
            </a:r>
            <a:endParaRPr lang="en-US" altLang="en-US" dirty="0" smtClean="0">
              <a:cs typeface="Arial" pitchFamily="34" charset="0"/>
            </a:endParaRPr>
          </a:p>
        </p:txBody>
      </p:sp>
    </p:spTree>
    <p:extLst>
      <p:ext uri="{BB962C8B-B14F-4D97-AF65-F5344CB8AC3E}">
        <p14:creationId xmlns:p14="http://schemas.microsoft.com/office/powerpoint/2010/main" val="1893796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8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09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9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An identifier</a:t>
            </a:r>
            <a:r>
              <a:rPr lang="en-US" altLang="en-US" baseline="0" dirty="0" smtClean="0">
                <a:cs typeface="Arial" pitchFamily="34" charset="0"/>
              </a:rPr>
              <a:t> in he ER model will eventually become a primary key in the resulting database table. We’ll see this in a later chapter. Identifiers are required, so cannot be devoid of value. And it should be constant. Consider an employee ID or a social security number. These do not change.  A person’s name or home address, however, could change. Also, identifiers must be unique. Several people could have the same name.</a:t>
            </a:r>
            <a:endParaRPr lang="en-US" altLang="en-US" dirty="0" smtClean="0">
              <a:cs typeface="Arial" pitchFamily="34" charset="0"/>
            </a:endParaRPr>
          </a:p>
        </p:txBody>
      </p:sp>
    </p:spTree>
    <p:extLst>
      <p:ext uri="{BB962C8B-B14F-4D97-AF65-F5344CB8AC3E}">
        <p14:creationId xmlns:p14="http://schemas.microsoft.com/office/powerpoint/2010/main" val="3951623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14</a:t>
            </a:r>
          </a:p>
        </p:txBody>
      </p:sp>
      <p:sp>
        <p:nvSpPr>
          <p:cNvPr id="8192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6" name="Rectangle 6"/>
          <p:cNvSpPr>
            <a:spLocks noGrp="1" noRot="1" noChangeAspect="1" noChangeArrowheads="1" noTextEdit="1"/>
          </p:cNvSpPr>
          <p:nvPr>
            <p:ph type="sldImg"/>
          </p:nvPr>
        </p:nvSpPr>
        <p:spPr>
          <a:xfrm>
            <a:off x="1150938" y="692150"/>
            <a:ext cx="4556125" cy="3416300"/>
          </a:xfrm>
          <a:ln cap="flat"/>
        </p:spPr>
      </p:sp>
      <p:sp>
        <p:nvSpPr>
          <p:cNvPr id="8192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the ER diagram, and identifier will be underlined. Note also that required attributes are typically boldfaced, so all identifiers will be boldfaced as well. If an identifier is composite, then all its component parts are required.</a:t>
            </a:r>
          </a:p>
        </p:txBody>
      </p:sp>
    </p:spTree>
    <p:extLst>
      <p:ext uri="{BB962C8B-B14F-4D97-AF65-F5344CB8AC3E}">
        <p14:creationId xmlns:p14="http://schemas.microsoft.com/office/powerpoint/2010/main" val="1389362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4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294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4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with all other data objects, there are guidelines for naming and defining attributes.</a:t>
            </a:r>
            <a:r>
              <a:rPr lang="en-US" altLang="en-US" baseline="0" dirty="0" smtClean="0">
                <a:cs typeface="Arial" pitchFamily="34" charset="0"/>
              </a:rPr>
              <a:t> T</a:t>
            </a:r>
            <a:r>
              <a:rPr lang="en-US" altLang="en-US" dirty="0" smtClean="0">
                <a:cs typeface="Arial" pitchFamily="34" charset="0"/>
              </a:rPr>
              <a:t>hese are listed in this</a:t>
            </a:r>
            <a:r>
              <a:rPr lang="en-US" altLang="en-US" baseline="0" dirty="0" smtClean="0">
                <a:cs typeface="Arial" pitchFamily="34" charset="0"/>
              </a:rPr>
              <a:t> slide and the next.</a:t>
            </a:r>
          </a:p>
          <a:p>
            <a:pPr eaLnBrk="1" hangingPunct="1"/>
            <a:endParaRPr lang="en-US" altLang="en-US" baseline="0" dirty="0" smtClean="0">
              <a:cs typeface="Arial" pitchFamily="34" charset="0"/>
            </a:endParaRPr>
          </a:p>
          <a:p>
            <a:r>
              <a:rPr lang="en-US" sz="1200" b="0" i="0" u="none" strike="noStrike" kern="1200" baseline="0" dirty="0" smtClean="0">
                <a:solidFill>
                  <a:schemeClr val="tx1"/>
                </a:solidFill>
                <a:latin typeface="Times New Roman" pitchFamily="18" charset="0"/>
                <a:ea typeface="+mn-ea"/>
                <a:cs typeface="Arial" charset="0"/>
              </a:rPr>
              <a:t>A common naming format is [Entity type name { [ Qualifier ] } ] Class, where [ . . . ] is an optional clause, and { . . . } indicates that the clause may repeat. </a:t>
            </a:r>
            <a:r>
              <a:rPr lang="en-US" sz="1200" b="0" i="1" u="none" strike="noStrike" kern="1200" baseline="0" dirty="0" smtClean="0">
                <a:solidFill>
                  <a:schemeClr val="tx1"/>
                </a:solidFill>
                <a:latin typeface="Times New Roman" pitchFamily="18" charset="0"/>
                <a:ea typeface="+mn-ea"/>
                <a:cs typeface="Arial" charset="0"/>
              </a:rPr>
              <a:t>Entity type</a:t>
            </a:r>
          </a:p>
          <a:p>
            <a:r>
              <a:rPr lang="en-US" sz="1200" b="0" i="1" u="none" strike="noStrike" kern="1200" baseline="0" dirty="0" smtClean="0">
                <a:solidFill>
                  <a:schemeClr val="tx1"/>
                </a:solidFill>
                <a:latin typeface="Times New Roman" pitchFamily="18" charset="0"/>
                <a:ea typeface="+mn-ea"/>
                <a:cs typeface="Arial" charset="0"/>
              </a:rPr>
              <a:t>name </a:t>
            </a:r>
            <a:r>
              <a:rPr lang="en-US" sz="1200" b="0" i="0" u="none" strike="noStrike" kern="1200" baseline="0" dirty="0" smtClean="0">
                <a:solidFill>
                  <a:schemeClr val="tx1"/>
                </a:solidFill>
                <a:latin typeface="Times New Roman" pitchFamily="18" charset="0"/>
                <a:ea typeface="+mn-ea"/>
                <a:cs typeface="Arial" charset="0"/>
              </a:rPr>
              <a:t>is the name of the entity with which the attribute is associated. The entity type name may be used to make the attribute name explicit. It is almost always</a:t>
            </a:r>
          </a:p>
          <a:p>
            <a:r>
              <a:rPr lang="en-US" sz="1200" b="0" i="0" u="none" strike="noStrike" kern="1200" baseline="0" dirty="0" smtClean="0">
                <a:solidFill>
                  <a:schemeClr val="tx1"/>
                </a:solidFill>
                <a:latin typeface="Times New Roman" pitchFamily="18" charset="0"/>
                <a:ea typeface="+mn-ea"/>
                <a:cs typeface="Arial" charset="0"/>
              </a:rPr>
              <a:t>used for the identifier attribute (e.g., Customer ID) of each entity type. </a:t>
            </a:r>
            <a:r>
              <a:rPr lang="en-US" sz="1200" b="0" i="1" u="none" strike="noStrike" kern="1200" baseline="0" dirty="0" smtClean="0">
                <a:solidFill>
                  <a:schemeClr val="tx1"/>
                </a:solidFill>
                <a:latin typeface="Times New Roman" pitchFamily="18" charset="0"/>
                <a:ea typeface="+mn-ea"/>
                <a:cs typeface="Arial" charset="0"/>
              </a:rPr>
              <a:t>Class </a:t>
            </a:r>
            <a:r>
              <a:rPr lang="en-US" sz="1200" b="0" i="0" u="none" strike="noStrike" kern="1200" baseline="0" dirty="0" smtClean="0">
                <a:solidFill>
                  <a:schemeClr val="tx1"/>
                </a:solidFill>
                <a:latin typeface="Times New Roman" pitchFamily="18" charset="0"/>
                <a:ea typeface="+mn-ea"/>
                <a:cs typeface="Arial" charset="0"/>
              </a:rPr>
              <a:t>is a phrase from a list of phrases defined by the organization that are the permissible</a:t>
            </a:r>
          </a:p>
          <a:p>
            <a:r>
              <a:rPr lang="en-US" sz="1200" b="0" i="0" u="none" strike="noStrike" kern="1200" baseline="0" dirty="0" smtClean="0">
                <a:solidFill>
                  <a:schemeClr val="tx1"/>
                </a:solidFill>
                <a:latin typeface="Times New Roman" pitchFamily="18" charset="0"/>
                <a:ea typeface="+mn-ea"/>
                <a:cs typeface="Arial" charset="0"/>
              </a:rPr>
              <a:t>characteristics or properties of entities (or abbreviations of these characteristics). For example, permissible values (and associated approved abbreviations)</a:t>
            </a:r>
          </a:p>
          <a:p>
            <a:r>
              <a:rPr lang="en-US" sz="1200" b="0" i="0" u="none" strike="noStrike" kern="1200" baseline="0" dirty="0" smtClean="0">
                <a:solidFill>
                  <a:schemeClr val="tx1"/>
                </a:solidFill>
                <a:latin typeface="Times New Roman" pitchFamily="18" charset="0"/>
                <a:ea typeface="+mn-ea"/>
                <a:cs typeface="Arial" charset="0"/>
              </a:rPr>
              <a:t>for Class might be Name (Nm), Identifier (ID), Date (Dt), or Amount (</a:t>
            </a:r>
            <a:r>
              <a:rPr lang="en-US" sz="1200" b="0" i="0" u="none" strike="noStrike" kern="1200" baseline="0" dirty="0" err="1" smtClean="0">
                <a:solidFill>
                  <a:schemeClr val="tx1"/>
                </a:solidFill>
                <a:latin typeface="Times New Roman" pitchFamily="18" charset="0"/>
                <a:ea typeface="+mn-ea"/>
                <a:cs typeface="Arial" charset="0"/>
              </a:rPr>
              <a:t>Amt</a:t>
            </a:r>
            <a:r>
              <a:rPr lang="en-US" sz="1200" b="0" i="0" u="none" strike="noStrike" kern="1200" baseline="0" dirty="0" smtClean="0">
                <a:solidFill>
                  <a:schemeClr val="tx1"/>
                </a:solidFill>
                <a:latin typeface="Times New Roman" pitchFamily="18" charset="0"/>
                <a:ea typeface="+mn-ea"/>
                <a:cs typeface="Arial" charset="0"/>
              </a:rPr>
              <a:t>). Class is required. </a:t>
            </a:r>
            <a:r>
              <a:rPr lang="en-US" sz="1200" b="0" i="1" u="none" strike="noStrike" kern="1200" baseline="0" dirty="0" smtClean="0">
                <a:solidFill>
                  <a:schemeClr val="tx1"/>
                </a:solidFill>
                <a:latin typeface="Times New Roman" pitchFamily="18" charset="0"/>
                <a:ea typeface="+mn-ea"/>
                <a:cs typeface="Arial" charset="0"/>
              </a:rPr>
              <a:t>Qualifier </a:t>
            </a:r>
            <a:r>
              <a:rPr lang="en-US" sz="1200" b="0" i="0" u="none" strike="noStrike" kern="1200" baseline="0" dirty="0" smtClean="0">
                <a:solidFill>
                  <a:schemeClr val="tx1"/>
                </a:solidFill>
                <a:latin typeface="Times New Roman" pitchFamily="18" charset="0"/>
                <a:ea typeface="+mn-ea"/>
                <a:cs typeface="Arial" charset="0"/>
              </a:rPr>
              <a:t>(optional) is a phrase from a list of phrases defined by the</a:t>
            </a:r>
          </a:p>
          <a:p>
            <a:r>
              <a:rPr lang="en-US" sz="1200" b="0" i="0" u="none" strike="noStrike" kern="1200" baseline="0" dirty="0" smtClean="0">
                <a:solidFill>
                  <a:schemeClr val="tx1"/>
                </a:solidFill>
                <a:latin typeface="Times New Roman" pitchFamily="18" charset="0"/>
                <a:ea typeface="+mn-ea"/>
                <a:cs typeface="Arial" charset="0"/>
              </a:rPr>
              <a:t>organization that are used to place constraints on classes.</a:t>
            </a:r>
            <a:endParaRPr lang="en-US" altLang="en-US" dirty="0" smtClean="0">
              <a:cs typeface="Arial" pitchFamily="34" charset="0"/>
            </a:endParaRPr>
          </a:p>
        </p:txBody>
      </p:sp>
    </p:spTree>
    <p:extLst>
      <p:ext uri="{BB962C8B-B14F-4D97-AF65-F5344CB8AC3E}">
        <p14:creationId xmlns:p14="http://schemas.microsoft.com/office/powerpoint/2010/main" val="4145718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39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4" name="Rectangle 6"/>
          <p:cNvSpPr>
            <a:spLocks noGrp="1" noRot="1" noChangeAspect="1" noChangeArrowheads="1" noTextEdit="1"/>
          </p:cNvSpPr>
          <p:nvPr>
            <p:ph type="sldImg"/>
          </p:nvPr>
        </p:nvSpPr>
        <p:spPr>
          <a:xfrm>
            <a:off x="1150938" y="692150"/>
            <a:ext cx="4556125" cy="3416300"/>
          </a:xfrm>
          <a:ln cap="flat"/>
        </p:spPr>
      </p:sp>
      <p:sp>
        <p:nvSpPr>
          <p:cNvPr id="8397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809345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927864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1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17</a:t>
            </a:r>
          </a:p>
        </p:txBody>
      </p:sp>
      <p:sp>
        <p:nvSpPr>
          <p:cNvPr id="8602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2" name="Rectangle 6"/>
          <p:cNvSpPr>
            <a:spLocks noGrp="1" noRot="1" noChangeAspect="1" noChangeArrowheads="1" noTextEdit="1"/>
          </p:cNvSpPr>
          <p:nvPr>
            <p:ph type="sldImg"/>
          </p:nvPr>
        </p:nvSpPr>
        <p:spPr>
          <a:xfrm>
            <a:off x="1150938" y="692150"/>
            <a:ext cx="4556125" cy="3416300"/>
          </a:xfrm>
          <a:ln cap="flat"/>
        </p:spPr>
      </p:sp>
      <p:sp>
        <p:nvSpPr>
          <p:cNvPr id="8602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illustrates the difference between relationship types and relationship instances.</a:t>
            </a:r>
            <a:r>
              <a:rPr lang="en-US" altLang="en-US" baseline="0" dirty="0" smtClean="0">
                <a:cs typeface="Arial" pitchFamily="34" charset="0"/>
              </a:rPr>
              <a:t> The ER diagram depicts types. It depicts both entity types and relationship types. The actual data that would be in the database constitutes instances, both relationship and entity instances.</a:t>
            </a:r>
            <a:endParaRPr lang="en-US" altLang="en-US" dirty="0" smtClean="0">
              <a:cs typeface="Arial" pitchFamily="34" charset="0"/>
            </a:endParaRPr>
          </a:p>
        </p:txBody>
      </p:sp>
    </p:spTree>
    <p:extLst>
      <p:ext uri="{BB962C8B-B14F-4D97-AF65-F5344CB8AC3E}">
        <p14:creationId xmlns:p14="http://schemas.microsoft.com/office/powerpoint/2010/main" val="1600565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16</a:t>
            </a:r>
          </a:p>
        </p:txBody>
      </p:sp>
      <p:sp>
        <p:nvSpPr>
          <p:cNvPr id="870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6" name="Rectangle 6"/>
          <p:cNvSpPr>
            <a:spLocks noGrp="1" noRot="1" noChangeAspect="1" noChangeArrowheads="1" noTextEdit="1"/>
          </p:cNvSpPr>
          <p:nvPr>
            <p:ph type="sldImg"/>
          </p:nvPr>
        </p:nvSpPr>
        <p:spPr>
          <a:xfrm>
            <a:off x="1150938" y="692150"/>
            <a:ext cx="4556125" cy="3416300"/>
          </a:xfrm>
          <a:ln cap="flat"/>
        </p:spPr>
      </p:sp>
      <p:sp>
        <p:nvSpPr>
          <p:cNvPr id="8704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Most relationships are</a:t>
            </a:r>
            <a:r>
              <a:rPr lang="en-US" altLang="en-US" baseline="0" dirty="0" smtClean="0">
                <a:cs typeface="Arial" pitchFamily="34" charset="0"/>
              </a:rPr>
              <a:t> of binary degree. But it is possible to have any number of entities involved in a relationship “Ternary” refers to three. If you have more than that, it is sometimes referred to generically as an “n-</a:t>
            </a:r>
            <a:r>
              <a:rPr lang="en-US" altLang="en-US" baseline="0" dirty="0" err="1" smtClean="0">
                <a:cs typeface="Arial" pitchFamily="34" charset="0"/>
              </a:rPr>
              <a:t>ary</a:t>
            </a:r>
            <a:r>
              <a:rPr lang="en-US" altLang="en-US" baseline="0" dirty="0" smtClean="0">
                <a:cs typeface="Arial" pitchFamily="34" charset="0"/>
              </a:rPr>
              <a:t>” relationship.</a:t>
            </a:r>
            <a:endParaRPr lang="en-US" altLang="en-US" dirty="0" smtClean="0">
              <a:cs typeface="Arial" pitchFamily="34" charset="0"/>
            </a:endParaRPr>
          </a:p>
        </p:txBody>
      </p:sp>
    </p:spTree>
    <p:extLst>
      <p:ext uri="{BB962C8B-B14F-4D97-AF65-F5344CB8AC3E}">
        <p14:creationId xmlns:p14="http://schemas.microsoft.com/office/powerpoint/2010/main" val="3385112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8</a:t>
            </a:r>
          </a:p>
        </p:txBody>
      </p:sp>
      <p:sp>
        <p:nvSpPr>
          <p:cNvPr id="880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70" name="Rectangle 6"/>
          <p:cNvSpPr>
            <a:spLocks noGrp="1" noRot="1" noChangeAspect="1" noChangeArrowheads="1" noTextEdit="1"/>
          </p:cNvSpPr>
          <p:nvPr>
            <p:ph type="sldImg"/>
          </p:nvPr>
        </p:nvSpPr>
        <p:spPr>
          <a:xfrm>
            <a:off x="1150938" y="692150"/>
            <a:ext cx="4556125" cy="3416300"/>
          </a:xfrm>
          <a:ln cap="flat"/>
        </p:spPr>
      </p:sp>
      <p:sp>
        <p:nvSpPr>
          <p:cNvPr id="8807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One example of unary relationships would be supervisor-subordinate relationships, which exists between employees. </a:t>
            </a:r>
          </a:p>
        </p:txBody>
      </p:sp>
    </p:spTree>
    <p:extLst>
      <p:ext uri="{BB962C8B-B14F-4D97-AF65-F5344CB8AC3E}">
        <p14:creationId xmlns:p14="http://schemas.microsoft.com/office/powerpoint/2010/main" val="4180431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a:t>
            </a:r>
          </a:p>
        </p:txBody>
      </p:sp>
      <p:sp>
        <p:nvSpPr>
          <p:cNvPr id="655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2" name="Rectangle 6"/>
          <p:cNvSpPr>
            <a:spLocks noGrp="1" noRot="1" noChangeAspect="1" noChangeArrowheads="1" noTextEdit="1"/>
          </p:cNvSpPr>
          <p:nvPr>
            <p:ph type="sldImg"/>
          </p:nvPr>
        </p:nvSpPr>
        <p:spPr>
          <a:xfrm>
            <a:off x="1150938" y="692150"/>
            <a:ext cx="4556125" cy="3416300"/>
          </a:xfrm>
          <a:ln cap="flat"/>
        </p:spPr>
      </p:sp>
      <p:sp>
        <p:nvSpPr>
          <p:cNvPr id="655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680292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4226233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01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8" name="Rectangle 6"/>
          <p:cNvSpPr>
            <a:spLocks noGrp="1" noRot="1" noChangeAspect="1" noChangeArrowheads="1" noTextEdit="1"/>
          </p:cNvSpPr>
          <p:nvPr>
            <p:ph type="sldImg"/>
          </p:nvPr>
        </p:nvSpPr>
        <p:spPr>
          <a:xfrm>
            <a:off x="1150938" y="692150"/>
            <a:ext cx="4556125" cy="3416300"/>
          </a:xfrm>
          <a:ln cap="flat"/>
        </p:spPr>
      </p:sp>
      <p:sp>
        <p:nvSpPr>
          <p:cNvPr id="9011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Although this figure of unary relationships shows only one-to-one and one-to-many cardinalities, it is also possible to have many-to-many unary relationships. For example consider a Person entity with a “friend” relationship. A particular person can have many friends, and each</a:t>
            </a:r>
            <a:r>
              <a:rPr lang="en-US" altLang="en-US" baseline="0" dirty="0" smtClean="0">
                <a:cs typeface="Arial" pitchFamily="34" charset="0"/>
              </a:rPr>
              <a:t> friend could in turn have other friends. This is different from the one-to-many relationship of employees. Although a supervisor could manage many subordinates, typically a subordinate only reports to one supervisor.</a:t>
            </a:r>
            <a:endParaRPr lang="en-US" altLang="en-US" dirty="0" smtClean="0">
              <a:cs typeface="Arial" pitchFamily="34" charset="0"/>
            </a:endParaRPr>
          </a:p>
        </p:txBody>
      </p:sp>
    </p:spTree>
    <p:extLst>
      <p:ext uri="{BB962C8B-B14F-4D97-AF65-F5344CB8AC3E}">
        <p14:creationId xmlns:p14="http://schemas.microsoft.com/office/powerpoint/2010/main" val="460907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11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are binary degree relationships with all he different possible</a:t>
            </a:r>
            <a:r>
              <a:rPr lang="en-US" altLang="en-US" baseline="0" dirty="0" smtClean="0">
                <a:cs typeface="Arial" pitchFamily="34" charset="0"/>
              </a:rPr>
              <a:t> cardinalities.</a:t>
            </a:r>
            <a:endParaRPr lang="en-US" altLang="en-US" dirty="0" smtClean="0">
              <a:cs typeface="Arial" pitchFamily="34" charset="0"/>
            </a:endParaRPr>
          </a:p>
        </p:txBody>
      </p:sp>
    </p:spTree>
    <p:extLst>
      <p:ext uri="{BB962C8B-B14F-4D97-AF65-F5344CB8AC3E}">
        <p14:creationId xmlns:p14="http://schemas.microsoft.com/office/powerpoint/2010/main" val="2525931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21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6" name="Rectangle 6"/>
          <p:cNvSpPr>
            <a:spLocks noGrp="1" noRot="1" noChangeAspect="1" noChangeArrowheads="1" noTextEdit="1"/>
          </p:cNvSpPr>
          <p:nvPr>
            <p:ph type="sldImg"/>
          </p:nvPr>
        </p:nvSpPr>
        <p:spPr>
          <a:xfrm>
            <a:off x="1150938" y="692150"/>
            <a:ext cx="4556125" cy="3416300"/>
          </a:xfrm>
          <a:ln cap="flat"/>
        </p:spPr>
      </p:sp>
      <p:sp>
        <p:nvSpPr>
          <p:cNvPr id="921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cardinality of this ternary relationship is many-to-many-to-many. In other words, each</a:t>
            </a:r>
            <a:r>
              <a:rPr lang="en-US" altLang="en-US" baseline="0" dirty="0" smtClean="0">
                <a:cs typeface="Arial" pitchFamily="34" charset="0"/>
              </a:rPr>
              <a:t> vendor could supply many parts to many warehouses. Each part could come from many vendors and housed in many warehouses. Each warehouse could have many parts from many vendors.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dashed line is a way of representing the attributes of the relationship. For a given vendor supplying a given part to a given warehouse, here is a shipping mode and a unit cost. Each of these ternary relationship instances could have its own shipping mode and unit cost.</a:t>
            </a:r>
            <a:endParaRPr lang="en-US" altLang="en-US" dirty="0" smtClean="0">
              <a:cs typeface="Arial" pitchFamily="34" charset="0"/>
            </a:endParaRPr>
          </a:p>
        </p:txBody>
      </p:sp>
    </p:spTree>
    <p:extLst>
      <p:ext uri="{BB962C8B-B14F-4D97-AF65-F5344CB8AC3E}">
        <p14:creationId xmlns:p14="http://schemas.microsoft.com/office/powerpoint/2010/main" val="1163087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29</a:t>
            </a:r>
          </a:p>
        </p:txBody>
      </p:sp>
      <p:sp>
        <p:nvSpPr>
          <p:cNvPr id="931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it</a:t>
            </a:r>
            <a:r>
              <a:rPr lang="en-US" altLang="en-US" baseline="0" dirty="0" smtClean="0">
                <a:cs typeface="Arial" pitchFamily="34" charset="0"/>
              </a:rPr>
              <a:t> is required for an entity to have its related entity, and sometimes not. Also, it is possible for there to be a limit to how many related entities a given entity could be related to.</a:t>
            </a:r>
            <a:endParaRPr lang="en-US" altLang="en-US" dirty="0" smtClean="0">
              <a:cs typeface="Arial" pitchFamily="34" charset="0"/>
            </a:endParaRPr>
          </a:p>
        </p:txBody>
      </p:sp>
    </p:spTree>
    <p:extLst>
      <p:ext uri="{BB962C8B-B14F-4D97-AF65-F5344CB8AC3E}">
        <p14:creationId xmlns:p14="http://schemas.microsoft.com/office/powerpoint/2010/main" val="2512131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42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4" name="Rectangle 6"/>
          <p:cNvSpPr>
            <a:spLocks noGrp="1" noRot="1" noChangeAspect="1" noChangeArrowheads="1" noTextEdit="1"/>
          </p:cNvSpPr>
          <p:nvPr>
            <p:ph type="sldImg"/>
          </p:nvPr>
        </p:nvSpPr>
        <p:spPr>
          <a:xfrm>
            <a:off x="1150938" y="692150"/>
            <a:ext cx="4556125" cy="3416300"/>
          </a:xfrm>
          <a:ln cap="flat"/>
        </p:spPr>
      </p:sp>
      <p:sp>
        <p:nvSpPr>
          <p:cNvPr id="942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the hatch mark vs. the circle. The hatch</a:t>
            </a:r>
            <a:r>
              <a:rPr lang="en-US" altLang="en-US" baseline="0" dirty="0" smtClean="0">
                <a:cs typeface="Arial" pitchFamily="34" charset="0"/>
              </a:rPr>
              <a:t> mark illustrated mandatory cardinalities, whereas the circle represents optional cardinalities. This figure indicates that each patient must have had at least one visit (mandatory), and could have many more (many). By contrast, each patient history (visit) record must be associated with exactly one patient.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in all these ER diagrams cardinality is represented using something called “crow’s-feet” notation. The three prongs on the many side of the relationship is called a “crow’s foot”. There are other possible notations in ER diagram. For example, Microsoft Visio by default shows an arrow from the many side to the one side, although you can change it to crow’s feet notation. </a:t>
            </a:r>
            <a:endParaRPr lang="en-US" altLang="en-US" dirty="0" smtClean="0">
              <a:cs typeface="Arial" pitchFamily="34" charset="0"/>
            </a:endParaRPr>
          </a:p>
        </p:txBody>
      </p:sp>
    </p:spTree>
    <p:extLst>
      <p:ext uri="{BB962C8B-B14F-4D97-AF65-F5344CB8AC3E}">
        <p14:creationId xmlns:p14="http://schemas.microsoft.com/office/powerpoint/2010/main" val="179341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523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shows a binary many-to-many relationship. In this case one side is mandatory and the other is optional. Here every project must have at least one employee assigned to it,</a:t>
            </a:r>
            <a:r>
              <a:rPr lang="en-US" altLang="en-US" baseline="0" dirty="0" smtClean="0">
                <a:cs typeface="Arial" pitchFamily="34" charset="0"/>
              </a:rPr>
              <a:t> but an employee could possibly not be assigned to any projects. </a:t>
            </a:r>
            <a:endParaRPr lang="en-US" altLang="en-US" dirty="0" smtClean="0">
              <a:cs typeface="Arial" pitchFamily="34" charset="0"/>
            </a:endParaRPr>
          </a:p>
        </p:txBody>
      </p:sp>
    </p:spTree>
    <p:extLst>
      <p:ext uri="{BB962C8B-B14F-4D97-AF65-F5344CB8AC3E}">
        <p14:creationId xmlns:p14="http://schemas.microsoft.com/office/powerpoint/2010/main" val="463385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62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62" name="Rectangle 6"/>
          <p:cNvSpPr>
            <a:spLocks noGrp="1" noRot="1" noChangeAspect="1" noChangeArrowheads="1" noTextEdit="1"/>
          </p:cNvSpPr>
          <p:nvPr>
            <p:ph type="sldImg"/>
          </p:nvPr>
        </p:nvSpPr>
        <p:spPr>
          <a:xfrm>
            <a:off x="1150938" y="692150"/>
            <a:ext cx="4556125" cy="3416300"/>
          </a:xfrm>
          <a:ln cap="flat"/>
        </p:spPr>
      </p:sp>
      <p:sp>
        <p:nvSpPr>
          <p:cNvPr id="9626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a unary one-to-one</a:t>
            </a:r>
            <a:r>
              <a:rPr lang="en-US" altLang="en-US" baseline="0" dirty="0" smtClean="0">
                <a:cs typeface="Arial" pitchFamily="34" charset="0"/>
              </a:rPr>
              <a:t> relationship. According to this, a person could be married to one or no other person. This figure rules out polygamy. Can you see why?  How would we be able to allow polygamy in this ER diagram? (Answer: make it many-to-many).</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Dawn and Fred are single. Shirley is married to Ellis and Mack is married to Kathy.</a:t>
            </a:r>
            <a:endParaRPr lang="en-US" altLang="en-US" dirty="0" smtClean="0">
              <a:cs typeface="Arial" pitchFamily="34" charset="0"/>
            </a:endParaRPr>
          </a:p>
        </p:txBody>
      </p:sp>
    </p:spTree>
    <p:extLst>
      <p:ext uri="{BB962C8B-B14F-4D97-AF65-F5344CB8AC3E}">
        <p14:creationId xmlns:p14="http://schemas.microsoft.com/office/powerpoint/2010/main" val="55851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40</a:t>
            </a:r>
          </a:p>
        </p:txBody>
      </p:sp>
      <p:sp>
        <p:nvSpPr>
          <p:cNvPr id="972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6" name="Rectangle 6"/>
          <p:cNvSpPr>
            <a:spLocks noGrp="1" noRot="1" noChangeAspect="1" noChangeArrowheads="1" noTextEdit="1"/>
          </p:cNvSpPr>
          <p:nvPr>
            <p:ph type="sldImg"/>
          </p:nvPr>
        </p:nvSpPr>
        <p:spPr>
          <a:xfrm>
            <a:off x="1150938" y="692150"/>
            <a:ext cx="4556125" cy="3416300"/>
          </a:xfrm>
          <a:ln cap="flat"/>
        </p:spPr>
      </p:sp>
      <p:sp>
        <p:nvSpPr>
          <p:cNvPr id="9728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 one-to-many unary relationship</a:t>
            </a:r>
            <a:r>
              <a:rPr lang="en-US" altLang="en-US" baseline="0" dirty="0" smtClean="0">
                <a:cs typeface="Arial" pitchFamily="34" charset="0"/>
              </a:rPr>
              <a:t> between employees. It shows that a given employee MUST have exactly one supervisor and could supervise any number of other employees (or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We also see two binary relationships between employees and departments. First, each department must have at least one, and possibly many, employees. Each employee must work in exactly one department. Also, each department has exactly one employee as a manager, and each employee can manage at most one department, or possible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figure illustrates that there could be multiple types of relationships between entities.</a:t>
            </a:r>
            <a:endParaRPr lang="en-US" altLang="en-US" dirty="0" smtClean="0">
              <a:cs typeface="Arial" pitchFamily="34" charset="0"/>
            </a:endParaRPr>
          </a:p>
        </p:txBody>
      </p:sp>
    </p:spTree>
    <p:extLst>
      <p:ext uri="{BB962C8B-B14F-4D97-AF65-F5344CB8AC3E}">
        <p14:creationId xmlns:p14="http://schemas.microsoft.com/office/powerpoint/2010/main" val="2383060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40</a:t>
            </a:r>
          </a:p>
        </p:txBody>
      </p:sp>
      <p:sp>
        <p:nvSpPr>
          <p:cNvPr id="9830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10" name="Rectangle 6"/>
          <p:cNvSpPr>
            <a:spLocks noGrp="1" noRot="1" noChangeAspect="1" noChangeArrowheads="1" noTextEdit="1"/>
          </p:cNvSpPr>
          <p:nvPr>
            <p:ph type="sldImg"/>
          </p:nvPr>
        </p:nvSpPr>
        <p:spPr>
          <a:xfrm>
            <a:off x="1150938" y="692150"/>
            <a:ext cx="4556125" cy="3416300"/>
          </a:xfrm>
          <a:ln cap="flat"/>
        </p:spPr>
      </p:sp>
      <p:sp>
        <p:nvSpPr>
          <p:cNvPr id="9831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Again, we see multiple relationships between</a:t>
            </a:r>
            <a:r>
              <a:rPr lang="en-US" altLang="en-US" baseline="0" dirty="0" smtClean="0">
                <a:cs typeface="Arial" pitchFamily="34" charset="0"/>
              </a:rPr>
              <a:t> two entities, this time between professors and courses. The “Is Qualified” relationship is of binary degree and mandatory many-to-many cardinality. A professor must be qualified to teach at least one course. And a course must have at least two qualified professors.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other relationship is actually implemented via what is called an “associative entity” called Schedule, which has an identifier attribute called Semester. We will shortly talk about associative entities in more detail. This associative entity is implementing a many to many relationship between professors and courses, indicating that a particular professor may be scheduled during a particular semester to many courses, and vice versa.</a:t>
            </a:r>
            <a:endParaRPr lang="en-US" altLang="en-US" dirty="0" smtClean="0">
              <a:cs typeface="Arial" pitchFamily="34" charset="0"/>
            </a:endParaRPr>
          </a:p>
        </p:txBody>
      </p:sp>
    </p:spTree>
    <p:extLst>
      <p:ext uri="{BB962C8B-B14F-4D97-AF65-F5344CB8AC3E}">
        <p14:creationId xmlns:p14="http://schemas.microsoft.com/office/powerpoint/2010/main" val="390349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a:t>
            </a:r>
          </a:p>
        </p:txBody>
      </p:sp>
      <p:sp>
        <p:nvSpPr>
          <p:cNvPr id="665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Entity relationship (ER) diagrams include rectangles representing entities, and lines between the entities representing relationships. Relationships have cardinalities, which can be one-to-one, one-to-many, or many-to-many. In addition, on each side of</a:t>
            </a:r>
            <a:r>
              <a:rPr lang="en-US" altLang="en-US" baseline="0" dirty="0" smtClean="0">
                <a:cs typeface="Arial" pitchFamily="34" charset="0"/>
              </a:rPr>
              <a:t> the relationship you can specify that it is mandatory or optional. </a:t>
            </a:r>
            <a:endParaRPr lang="en-US" altLang="en-US" dirty="0" smtClean="0">
              <a:cs typeface="Arial" pitchFamily="34" charset="0"/>
            </a:endParaRPr>
          </a:p>
        </p:txBody>
      </p:sp>
    </p:spTree>
    <p:extLst>
      <p:ext uri="{BB962C8B-B14F-4D97-AF65-F5344CB8AC3E}">
        <p14:creationId xmlns:p14="http://schemas.microsoft.com/office/powerpoint/2010/main" val="1995192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this figure we see two examples of multivalued</a:t>
            </a:r>
            <a:r>
              <a:rPr lang="en-US" altLang="en-US" baseline="0" dirty="0" smtClean="0">
                <a:cs typeface="Arial" pitchFamily="34" charset="0"/>
              </a:rPr>
              <a:t> attributes on the left. On the right we see instead separate entities with relationships.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top figure shows a simple multivalued attribute, whereas the bottom figure shows a composite multivalued attribute. Note that on the right, it is explicit that there are many to many relationships. For example, although the left side shows that a course can have many prerequisites, there is nothing explicit showing that a course could itself be a prerequisite for multiple other courses. Similarly, on the left it is explicitly shown that an employee can many many skills, but it is not explicitly shown that many employees can share the same skill. The figures on the right, however, do make these facts explicit.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right side of each figure is in Microsoft Visio notation.</a:t>
            </a:r>
          </a:p>
          <a:p>
            <a:pPr eaLnBrk="1" hangingPunct="1"/>
            <a:endParaRPr lang="en-US" altLang="en-US" baseline="0" dirty="0" smtClean="0">
              <a:cs typeface="Arial" pitchFamily="34" charset="0"/>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9341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8642699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20</a:t>
            </a:r>
          </a:p>
        </p:txBody>
      </p:sp>
      <p:sp>
        <p:nvSpPr>
          <p:cNvPr id="1013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82" name="Rectangle 6"/>
          <p:cNvSpPr>
            <a:spLocks noGrp="1" noRot="1" noChangeAspect="1" noChangeArrowheads="1" noTextEdit="1"/>
          </p:cNvSpPr>
          <p:nvPr>
            <p:ph type="sldImg"/>
          </p:nvPr>
        </p:nvSpPr>
        <p:spPr>
          <a:xfrm>
            <a:off x="1150938" y="692150"/>
            <a:ext cx="4556125" cy="3416300"/>
          </a:xfrm>
          <a:ln cap="flat"/>
        </p:spPr>
      </p:sp>
      <p:sp>
        <p:nvSpPr>
          <p:cNvPr id="1013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the relationship simply</a:t>
            </a:r>
            <a:r>
              <a:rPr lang="en-US" altLang="en-US" baseline="0" dirty="0" smtClean="0">
                <a:cs typeface="Arial" pitchFamily="34" charset="0"/>
              </a:rPr>
              <a:t> states that an employee completed a course on a particular date. The completion is represented as a relationship, and is not an entity unto itself.</a:t>
            </a:r>
            <a:endParaRPr lang="en-US" altLang="en-US" dirty="0" smtClean="0">
              <a:cs typeface="Arial" pitchFamily="34" charset="0"/>
            </a:endParaRPr>
          </a:p>
        </p:txBody>
      </p:sp>
    </p:spTree>
    <p:extLst>
      <p:ext uri="{BB962C8B-B14F-4D97-AF65-F5344CB8AC3E}">
        <p14:creationId xmlns:p14="http://schemas.microsoft.com/office/powerpoint/2010/main" val="2731970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21</a:t>
            </a:r>
          </a:p>
        </p:txBody>
      </p:sp>
      <p:sp>
        <p:nvSpPr>
          <p:cNvPr id="1024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6" name="Rectangle 6"/>
          <p:cNvSpPr>
            <a:spLocks noGrp="1" noRot="1" noChangeAspect="1" noChangeArrowheads="1" noTextEdit="1"/>
          </p:cNvSpPr>
          <p:nvPr>
            <p:ph type="sldImg"/>
          </p:nvPr>
        </p:nvSpPr>
        <p:spPr>
          <a:xfrm>
            <a:off x="1150938" y="692150"/>
            <a:ext cx="4556125" cy="3416300"/>
          </a:xfrm>
          <a:ln cap="flat"/>
        </p:spPr>
      </p:sp>
      <p:sp>
        <p:nvSpPr>
          <p:cNvPr id="1024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the simple relationship has been replaced with an associative entity. A certificate is considered to be an entity unto itself,</a:t>
            </a:r>
            <a:r>
              <a:rPr lang="en-US" altLang="en-US" baseline="0" dirty="0" smtClean="0">
                <a:cs typeface="Arial" pitchFamily="34" charset="0"/>
              </a:rPr>
              <a:t> and in fact even has a unique identifier attribute.</a:t>
            </a:r>
            <a:endParaRPr lang="en-US" altLang="en-US" dirty="0" smtClean="0">
              <a:cs typeface="Arial" pitchFamily="34" charset="0"/>
            </a:endParaRPr>
          </a:p>
        </p:txBody>
      </p:sp>
    </p:spTree>
    <p:extLst>
      <p:ext uri="{BB962C8B-B14F-4D97-AF65-F5344CB8AC3E}">
        <p14:creationId xmlns:p14="http://schemas.microsoft.com/office/powerpoint/2010/main" val="33938368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27</a:t>
            </a:r>
          </a:p>
        </p:txBody>
      </p:sp>
      <p:sp>
        <p:nvSpPr>
          <p:cNvPr id="1034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30" name="Rectangle 6"/>
          <p:cNvSpPr>
            <a:spLocks noGrp="1" noRot="1" noChangeAspect="1" noChangeArrowheads="1" noTextEdit="1"/>
          </p:cNvSpPr>
          <p:nvPr>
            <p:ph type="sldImg"/>
          </p:nvPr>
        </p:nvSpPr>
        <p:spPr>
          <a:xfrm>
            <a:off x="1150938" y="692150"/>
            <a:ext cx="4556125" cy="3416300"/>
          </a:xfrm>
          <a:ln cap="flat"/>
        </p:spPr>
      </p:sp>
      <p:sp>
        <p:nvSpPr>
          <p:cNvPr id="1034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another example of an associative entity representing a bill</a:t>
            </a:r>
            <a:r>
              <a:rPr lang="en-US" altLang="en-US" baseline="0" dirty="0" smtClean="0">
                <a:cs typeface="Arial" pitchFamily="34" charset="0"/>
              </a:rPr>
              <a:t> of materials structure. </a:t>
            </a:r>
            <a:r>
              <a:rPr lang="en-US" altLang="en-US" dirty="0" smtClean="0">
                <a:cs typeface="Arial" pitchFamily="34" charset="0"/>
              </a:rPr>
              <a:t>If</a:t>
            </a:r>
            <a:r>
              <a:rPr lang="en-US" altLang="en-US" baseline="0" dirty="0" smtClean="0">
                <a:cs typeface="Arial" pitchFamily="34" charset="0"/>
              </a:rPr>
              <a:t> not for an associative entity, the BOM structure would be represented as a unary many-to-many relationship between items. </a:t>
            </a:r>
            <a:endParaRPr lang="en-US" altLang="en-US" dirty="0" smtClean="0">
              <a:cs typeface="Arial" pitchFamily="34" charset="0"/>
            </a:endParaRPr>
          </a:p>
        </p:txBody>
      </p:sp>
    </p:spTree>
    <p:extLst>
      <p:ext uri="{BB962C8B-B14F-4D97-AF65-F5344CB8AC3E}">
        <p14:creationId xmlns:p14="http://schemas.microsoft.com/office/powerpoint/2010/main" val="1786198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36</a:t>
            </a:r>
          </a:p>
        </p:txBody>
      </p:sp>
      <p:sp>
        <p:nvSpPr>
          <p:cNvPr id="1044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4" name="Rectangle 6"/>
          <p:cNvSpPr>
            <a:spLocks noGrp="1" noRot="1" noChangeAspect="1" noChangeArrowheads="1" noTextEdit="1"/>
          </p:cNvSpPr>
          <p:nvPr>
            <p:ph type="sldImg"/>
          </p:nvPr>
        </p:nvSpPr>
        <p:spPr>
          <a:xfrm>
            <a:off x="1150938" y="692150"/>
            <a:ext cx="4556125" cy="3416300"/>
          </a:xfrm>
          <a:ln cap="flat"/>
        </p:spPr>
      </p:sp>
      <p:sp>
        <p:nvSpPr>
          <p:cNvPr id="10445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a:t>
            </a:r>
            <a:r>
              <a:rPr lang="en-US" altLang="en-US" baseline="0" dirty="0" smtClean="0">
                <a:cs typeface="Arial" pitchFamily="34" charset="0"/>
              </a:rPr>
              <a:t> is another example of an associative entity, this time as the center of a ternary relationship. </a:t>
            </a:r>
            <a:endParaRPr lang="en-US" altLang="en-US" dirty="0" smtClean="0">
              <a:cs typeface="Arial" pitchFamily="34" charset="0"/>
            </a:endParaRPr>
          </a:p>
        </p:txBody>
      </p:sp>
    </p:spTree>
    <p:extLst>
      <p:ext uri="{BB962C8B-B14F-4D97-AF65-F5344CB8AC3E}">
        <p14:creationId xmlns:p14="http://schemas.microsoft.com/office/powerpoint/2010/main" val="19195265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37</a:t>
            </a:r>
          </a:p>
        </p:txBody>
      </p:sp>
      <p:sp>
        <p:nvSpPr>
          <p:cNvPr id="1054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8" name="Rectangle 6"/>
          <p:cNvSpPr>
            <a:spLocks noGrp="1" noRot="1" noChangeAspect="1" noChangeArrowheads="1" noTextEdit="1"/>
          </p:cNvSpPr>
          <p:nvPr>
            <p:ph type="sldImg"/>
          </p:nvPr>
        </p:nvSpPr>
        <p:spPr>
          <a:xfrm>
            <a:off x="1150938" y="692150"/>
            <a:ext cx="4556125" cy="3416300"/>
          </a:xfrm>
          <a:ln cap="flat"/>
        </p:spPr>
      </p:sp>
      <p:sp>
        <p:nvSpPr>
          <p:cNvPr id="1054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Time stamps are useful for keeping historical data. In this case, we see</a:t>
            </a:r>
            <a:r>
              <a:rPr lang="en-US" altLang="en-US" baseline="0" dirty="0" smtClean="0">
                <a:cs typeface="Arial" pitchFamily="34" charset="0"/>
              </a:rPr>
              <a:t> a way of keeping track of price changes over time for products.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Can you think of how the price history could be represented as a separate entity instead of a multivalued attribute? What would be the cardinality of the relationship between product and price history? (Answer: one-to-many).</a:t>
            </a:r>
            <a:endParaRPr lang="en-US" altLang="en-US" dirty="0" smtClean="0">
              <a:cs typeface="Arial" pitchFamily="34" charset="0"/>
            </a:endParaRPr>
          </a:p>
        </p:txBody>
      </p:sp>
    </p:spTree>
    <p:extLst>
      <p:ext uri="{BB962C8B-B14F-4D97-AF65-F5344CB8AC3E}">
        <p14:creationId xmlns:p14="http://schemas.microsoft.com/office/powerpoint/2010/main" val="8113748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4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37</a:t>
            </a:r>
          </a:p>
        </p:txBody>
      </p:sp>
      <p:sp>
        <p:nvSpPr>
          <p:cNvPr id="1065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5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502" name="Rectangle 6"/>
          <p:cNvSpPr>
            <a:spLocks noGrp="1" noRot="1" noChangeAspect="1" noChangeArrowheads="1" noTextEdit="1"/>
          </p:cNvSpPr>
          <p:nvPr>
            <p:ph type="sldImg"/>
          </p:nvPr>
        </p:nvSpPr>
        <p:spPr>
          <a:xfrm>
            <a:off x="1150938" y="692150"/>
            <a:ext cx="4556125" cy="3416300"/>
          </a:xfrm>
          <a:ln cap="flat"/>
        </p:spPr>
      </p:sp>
      <p:sp>
        <p:nvSpPr>
          <p:cNvPr id="10650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836315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150938" y="692150"/>
            <a:ext cx="4556125" cy="3416300"/>
          </a:xfrm>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you can see, data</a:t>
            </a:r>
            <a:r>
              <a:rPr lang="en-US" altLang="en-US" baseline="0" dirty="0" smtClean="0">
                <a:cs typeface="Arial" pitchFamily="34" charset="0"/>
              </a:rPr>
              <a:t> models can be quite comprehensive, including many different entities and relationships. </a:t>
            </a:r>
            <a:endParaRPr lang="en-US" altLang="en-US" dirty="0" smtClean="0">
              <a:cs typeface="Arial" pitchFamily="34" charset="0"/>
            </a:endParaRPr>
          </a:p>
        </p:txBody>
      </p:sp>
    </p:spTree>
    <p:extLst>
      <p:ext uri="{BB962C8B-B14F-4D97-AF65-F5344CB8AC3E}">
        <p14:creationId xmlns:p14="http://schemas.microsoft.com/office/powerpoint/2010/main" val="2891858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50938" y="692150"/>
            <a:ext cx="4556125" cy="3416300"/>
          </a:xfrm>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1644137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8</a:t>
            </a:r>
          </a:p>
        </p:txBody>
      </p:sp>
      <p:sp>
        <p:nvSpPr>
          <p:cNvPr id="675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90" name="Rectangle 6"/>
          <p:cNvSpPr>
            <a:spLocks noGrp="1" noRot="1" noChangeAspect="1" noChangeArrowheads="1" noTextEdit="1"/>
          </p:cNvSpPr>
          <p:nvPr>
            <p:ph type="sldImg"/>
          </p:nvPr>
        </p:nvSpPr>
        <p:spPr>
          <a:xfrm>
            <a:off x="1150938" y="692150"/>
            <a:ext cx="4556125" cy="3416300"/>
          </a:xfrm>
          <a:ln cap="flat"/>
        </p:spPr>
      </p:sp>
      <p:sp>
        <p:nvSpPr>
          <p:cNvPr id="675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Entities</a:t>
            </a:r>
            <a:r>
              <a:rPr lang="en-US" altLang="en-US" baseline="0" dirty="0" smtClean="0">
                <a:cs typeface="Arial" pitchFamily="34" charset="0"/>
              </a:rPr>
              <a:t> can be strong, weak, or associative. This will be explained later.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addition to cardinalities, relationships also have degrees. A unary degree represents a relationship between entities of the same entity type. A binary degree represents a relationship between entities of two different entity types.  A ternary degree represents a relationship between entities of three different entity types. In principle you can have relationships between any number of entity types, so the term for this degree is “n-</a:t>
            </a:r>
            <a:r>
              <a:rPr lang="en-US" altLang="en-US" baseline="0" dirty="0" err="1" smtClean="0">
                <a:cs typeface="Arial" pitchFamily="34" charset="0"/>
              </a:rPr>
              <a:t>ary</a:t>
            </a:r>
            <a:r>
              <a:rPr lang="en-US" altLang="en-US" baseline="0" dirty="0" smtClean="0">
                <a:cs typeface="Arial" pitchFamily="34" charset="0"/>
              </a:rPr>
              <a:t>”.</a:t>
            </a:r>
            <a:endParaRPr lang="en-US" altLang="en-US" dirty="0" smtClean="0">
              <a:cs typeface="Arial" pitchFamily="34" charset="0"/>
            </a:endParaRPr>
          </a:p>
        </p:txBody>
      </p:sp>
    </p:spTree>
    <p:extLst>
      <p:ext uri="{BB962C8B-B14F-4D97-AF65-F5344CB8AC3E}">
        <p14:creationId xmlns:p14="http://schemas.microsoft.com/office/powerpoint/2010/main" val="1596020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A business rule is </a:t>
            </a:r>
            <a:r>
              <a:rPr lang="en-US" altLang="en-US" sz="1200" b="0" i="0" u="none" strike="noStrike" kern="1200" baseline="0" dirty="0" smtClean="0">
                <a:solidFill>
                  <a:schemeClr val="tx1"/>
                </a:solidFill>
                <a:latin typeface="Times New Roman" pitchFamily="18" charset="0"/>
                <a:ea typeface="+mn-ea"/>
                <a:cs typeface="Arial" charset="0"/>
              </a:rPr>
              <a:t>a</a:t>
            </a:r>
            <a:r>
              <a:rPr lang="en-US" sz="1200" b="0" i="0" u="none" strike="noStrike" kern="1200" baseline="0" dirty="0" smtClean="0">
                <a:solidFill>
                  <a:schemeClr val="tx1"/>
                </a:solidFill>
                <a:latin typeface="Times New Roman" pitchFamily="18" charset="0"/>
                <a:ea typeface="+mn-ea"/>
                <a:cs typeface="Arial" charset="0"/>
              </a:rPr>
              <a:t> statement that defines or constrains some aspect of the business. It is intended to assert business structure or to control or influence the behavior of the</a:t>
            </a:r>
          </a:p>
          <a:p>
            <a:r>
              <a:rPr lang="en-US" sz="1200" b="0" i="0" u="none" strike="noStrike" kern="1200" baseline="0" dirty="0" smtClean="0">
                <a:solidFill>
                  <a:schemeClr val="tx1"/>
                </a:solidFill>
                <a:latin typeface="Times New Roman" pitchFamily="18" charset="0"/>
                <a:ea typeface="+mn-ea"/>
                <a:cs typeface="Arial" charset="0"/>
              </a:rPr>
              <a:t>business.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 all business rules are implemented in a database, and it is the responsibility of the database analyst to determine which business rules can be expressed through ER models and which cannot.</a:t>
            </a:r>
            <a:endParaRPr lang="en-US" altLang="en-US" dirty="0" smtClean="0">
              <a:cs typeface="Arial" pitchFamily="34" charset="0"/>
            </a:endParaRPr>
          </a:p>
        </p:txBody>
      </p:sp>
    </p:spTree>
    <p:extLst>
      <p:ext uri="{BB962C8B-B14F-4D97-AF65-F5344CB8AC3E}">
        <p14:creationId xmlns:p14="http://schemas.microsoft.com/office/powerpoint/2010/main" val="1251560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Business rules appear (possibly implicitly) in descriptions of business functions, events, policies, units, stakeholders, and other objects. These descriptions can be found in interview notes from individual and group information systems requirements collection sessions, organizational documents (e.g., personnel manuals, policies, contracts, marketing brochures, and technical instructions), and other sources. Rules are identified by asking questions about the who, what, when, where, why, and how of the organization.</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Gathering business rules requires good interviewing and listening skills. </a:t>
            </a:r>
            <a:r>
              <a:rPr lang="en-US" sz="1200" b="0" i="0" u="none" strike="noStrike" kern="1200" baseline="0" dirty="0" smtClean="0">
                <a:solidFill>
                  <a:schemeClr val="tx1"/>
                </a:solidFill>
                <a:latin typeface="Times New Roman" pitchFamily="18" charset="0"/>
                <a:ea typeface="+mn-ea"/>
                <a:cs typeface="Arial" charset="0"/>
              </a:rPr>
              <a:t>As a database analyst, you will ask questions about the who, what, when, where, why, and how of the organization. You’ll need to be persistent in clarifying initial statements of rules because initial statements may be vague or imprecise, so this is an iterative inquiry process.</a:t>
            </a:r>
            <a:endParaRPr lang="en-US" altLang="en-US" dirty="0" smtClean="0">
              <a:cs typeface="Arial" pitchFamily="34" charset="0"/>
            </a:endParaRPr>
          </a:p>
        </p:txBody>
      </p:sp>
    </p:spTree>
    <p:extLst>
      <p:ext uri="{BB962C8B-B14F-4D97-AF65-F5344CB8AC3E}">
        <p14:creationId xmlns:p14="http://schemas.microsoft.com/office/powerpoint/2010/main" val="237497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Data objects must be named and defined before they can be used unambiguously in a model of organizational data. Data names refer to the names of entities, their attributes, and their relationships, which are the data objects. These names should be meaningful to the business interests and operations. In a sense, data names should be “self-documenting”, which means they should “obviously” capture the essence of the data object.</a:t>
            </a:r>
            <a:endParaRPr lang="en-US" altLang="en-US" dirty="0" smtClean="0">
              <a:cs typeface="Arial" pitchFamily="34" charset="0"/>
            </a:endParaRPr>
          </a:p>
        </p:txBody>
      </p:sp>
    </p:spTree>
    <p:extLst>
      <p:ext uri="{BB962C8B-B14F-4D97-AF65-F5344CB8AC3E}">
        <p14:creationId xmlns:p14="http://schemas.microsoft.com/office/powerpoint/2010/main" val="134883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It is difficult to obtain a universally agreed-upon data definition. So,</a:t>
            </a:r>
            <a:r>
              <a:rPr lang="en-US" altLang="en-US" baseline="0" dirty="0" smtClean="0">
                <a:cs typeface="Arial" pitchFamily="34" charset="0"/>
              </a:rPr>
              <a:t> you may want to use multiple definitions to cover the various situations, or alternatively Use a very general definition that will cover most situations. With data definitions, as with most organizational knowledge, </a:t>
            </a:r>
            <a:r>
              <a:rPr lang="en-US" altLang="en-US" sz="1200" b="0" i="0" u="none" strike="noStrike" kern="1200" baseline="0" dirty="0" smtClean="0">
                <a:solidFill>
                  <a:schemeClr val="tx1"/>
                </a:solidFill>
                <a:latin typeface="Times New Roman" pitchFamily="18" charset="0"/>
                <a:ea typeface="+mn-ea"/>
                <a:cs typeface="Arial" charset="0"/>
              </a:rPr>
              <a:t>t</a:t>
            </a:r>
            <a:r>
              <a:rPr lang="en-US" sz="1200" b="0" i="0" u="none" strike="noStrike" kern="1200" baseline="0" dirty="0" smtClean="0">
                <a:solidFill>
                  <a:schemeClr val="tx1"/>
                </a:solidFill>
                <a:latin typeface="Times New Roman" pitchFamily="18" charset="0"/>
                <a:ea typeface="+mn-ea"/>
                <a:cs typeface="Arial" charset="0"/>
              </a:rPr>
              <a:t>he person who controls the meaning of data controls the data. Thus, the definition of data is a source of organizational power.</a:t>
            </a:r>
            <a:endParaRPr lang="en-US" altLang="en-US" baseline="0" dirty="0" smtClean="0">
              <a:cs typeface="Arial" pitchFamily="34" charset="0"/>
            </a:endParaRPr>
          </a:p>
          <a:p>
            <a:pPr eaLnBrk="1" hangingPunct="1"/>
            <a:endParaRPr lang="en-US" altLang="en-US" baseline="0" dirty="0" smtClean="0">
              <a:cs typeface="Arial" pitchFamily="34" charset="0"/>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96195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21273544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7647341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34892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2</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1196509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035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2</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922505308"/>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227330" name="Rectangle 2"/>
          <p:cNvSpPr>
            <a:spLocks noGrp="1" noChangeArrowheads="1"/>
          </p:cNvSpPr>
          <p:nvPr>
            <p:ph type="title"/>
          </p:nvPr>
        </p:nvSpPr>
        <p:spPr>
          <a:xfrm>
            <a:off x="762000" y="1371600"/>
            <a:ext cx="7772400" cy="1143000"/>
          </a:xfrm>
        </p:spPr>
        <p:txBody>
          <a:bodyPr lIns="90488" tIns="44450" rIns="90488" bIns="44450">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2:</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Modeling Data in the Organization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00088" y="293688"/>
            <a:ext cx="80073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Entities</a:t>
            </a:r>
          </a:p>
        </p:txBody>
      </p:sp>
      <p:sp>
        <p:nvSpPr>
          <p:cNvPr id="157699" name="Rectangle 3"/>
          <p:cNvSpPr>
            <a:spLocks noGrp="1" noChangeArrowheads="1"/>
          </p:cNvSpPr>
          <p:nvPr>
            <p:ph idx="1"/>
          </p:nvPr>
        </p:nvSpPr>
        <p:spPr/>
        <p:txBody>
          <a:bodyPr>
            <a:normAutofit/>
          </a:bodyPr>
          <a:lstStyle/>
          <a:p>
            <a:pPr eaLnBrk="1" fontAlgn="auto" hangingPunct="1">
              <a:lnSpc>
                <a:spcPct val="80000"/>
              </a:lnSpc>
              <a:spcAft>
                <a:spcPts val="0"/>
              </a:spcAft>
              <a:buFont typeface="Wingdings 2"/>
              <a:buChar char=""/>
              <a:defRPr/>
            </a:pPr>
            <a:r>
              <a:rPr lang="en-US" sz="3600" b="1" dirty="0" smtClean="0">
                <a:solidFill>
                  <a:srgbClr val="000000"/>
                </a:solidFill>
                <a:effectLst>
                  <a:outerShdw blurRad="38100" dist="38100" dir="2700000" algn="tl">
                    <a:srgbClr val="FFFFFF"/>
                  </a:outerShdw>
                </a:effectLst>
              </a:rPr>
              <a:t>Entity</a:t>
            </a:r>
            <a:r>
              <a:rPr lang="en-US" sz="3600" dirty="0" smtClean="0">
                <a:solidFill>
                  <a:srgbClr val="000000"/>
                </a:solidFill>
                <a:effectLst>
                  <a:outerShdw blurRad="38100" dist="38100" dir="2700000" algn="tl">
                    <a:srgbClr val="FFFFFF"/>
                  </a:outerShdw>
                </a:effectLst>
              </a:rPr>
              <a:t> – a person, a place, an object, an event, or a concept in the user environment about which the organization wishes to maintain data</a:t>
            </a:r>
          </a:p>
          <a:p>
            <a:pPr eaLnBrk="1" fontAlgn="auto" hangingPunct="1">
              <a:lnSpc>
                <a:spcPct val="80000"/>
              </a:lnSpc>
              <a:spcAft>
                <a:spcPts val="0"/>
              </a:spcAft>
              <a:buFont typeface="Wingdings 2"/>
              <a:buChar char=""/>
              <a:defRPr/>
            </a:pPr>
            <a:r>
              <a:rPr lang="en-US" sz="3600" b="1" dirty="0" smtClean="0">
                <a:solidFill>
                  <a:srgbClr val="000000"/>
                </a:solidFill>
                <a:effectLst>
                  <a:outerShdw blurRad="38100" dist="38100" dir="2700000" algn="tl">
                    <a:srgbClr val="FFFFFF"/>
                  </a:outerShdw>
                </a:effectLst>
              </a:rPr>
              <a:t>Entity type</a:t>
            </a:r>
            <a:r>
              <a:rPr lang="en-US" sz="3600" dirty="0" smtClean="0">
                <a:solidFill>
                  <a:srgbClr val="000000"/>
                </a:solidFill>
                <a:effectLst>
                  <a:outerShdw blurRad="38100" dist="38100" dir="2700000" algn="tl">
                    <a:srgbClr val="FFFFFF"/>
                  </a:outerShdw>
                </a:effectLst>
              </a:rPr>
              <a:t> – a collection of entities that share common properties or characteristics</a:t>
            </a:r>
          </a:p>
          <a:p>
            <a:pPr eaLnBrk="1" fontAlgn="auto" hangingPunct="1">
              <a:lnSpc>
                <a:spcPct val="80000"/>
              </a:lnSpc>
              <a:spcAft>
                <a:spcPts val="0"/>
              </a:spcAft>
              <a:buFont typeface="Wingdings 2"/>
              <a:buChar char=""/>
              <a:defRPr/>
            </a:pPr>
            <a:r>
              <a:rPr lang="en-US" sz="3600" b="1" dirty="0" smtClean="0">
                <a:solidFill>
                  <a:srgbClr val="000000"/>
                </a:solidFill>
                <a:effectLst>
                  <a:outerShdw blurRad="38100" dist="38100" dir="2700000" algn="tl">
                    <a:srgbClr val="FFFFFF"/>
                  </a:outerShdw>
                </a:effectLst>
              </a:rPr>
              <a:t>Entity instance</a:t>
            </a:r>
            <a:r>
              <a:rPr lang="en-US" sz="3600" dirty="0" smtClean="0">
                <a:solidFill>
                  <a:srgbClr val="000000"/>
                </a:solidFill>
                <a:effectLst>
                  <a:outerShdw blurRad="38100" dist="38100" dir="2700000" algn="tl">
                    <a:srgbClr val="FFFFFF"/>
                  </a:outerShdw>
                </a:effectLst>
              </a:rPr>
              <a:t> – A single occurrence of an entity type</a:t>
            </a:r>
          </a:p>
          <a:p>
            <a:pPr eaLnBrk="1" fontAlgn="auto" hangingPunct="1">
              <a:lnSpc>
                <a:spcPct val="80000"/>
              </a:lnSpc>
              <a:spcAft>
                <a:spcPts val="0"/>
              </a:spcAft>
              <a:buFont typeface="Wingdings 2"/>
              <a:buChar char=""/>
              <a:defRPr/>
            </a:pPr>
            <a:endParaRPr lang="en-US" sz="36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73063" y="334963"/>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Entity Type and Entity Instances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1128713"/>
            <a:ext cx="9077325"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808038" y="177800"/>
            <a:ext cx="7772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An Entity…</a:t>
            </a:r>
          </a:p>
        </p:txBody>
      </p:sp>
      <p:sp>
        <p:nvSpPr>
          <p:cNvPr id="164867" name="Rectangle 3"/>
          <p:cNvSpPr>
            <a:spLocks noGrp="1" noChangeArrowheads="1"/>
          </p:cNvSpPr>
          <p:nvPr>
            <p:ph idx="1"/>
          </p:nvPr>
        </p:nvSpPr>
        <p:spPr>
          <a:xfrm>
            <a:off x="685800" y="1295400"/>
            <a:ext cx="7772400" cy="4800600"/>
          </a:xfrm>
        </p:spPr>
        <p:txBody>
          <a:bodyPr>
            <a:normAutofit lnSpcReduction="10000"/>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SHOULD BE: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will have many instances in the database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will be composed of multiple attributes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we are trying to model</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SHOULD NOT BE: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 user of the database system </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output of the database system (e.g., a report)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41" y="1110440"/>
            <a:ext cx="4924790" cy="5225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6" name="Text Box 4"/>
          <p:cNvSpPr txBox="1">
            <a:spLocks noChangeArrowheads="1"/>
          </p:cNvSpPr>
          <p:nvPr/>
        </p:nvSpPr>
        <p:spPr bwMode="auto">
          <a:xfrm>
            <a:off x="3462338" y="2005463"/>
            <a:ext cx="186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Inappropriate entities</a:t>
            </a:r>
          </a:p>
        </p:txBody>
      </p:sp>
      <p:grpSp>
        <p:nvGrpSpPr>
          <p:cNvPr id="23557" name="Group 5"/>
          <p:cNvGrpSpPr>
            <a:grpSpLocks/>
          </p:cNvGrpSpPr>
          <p:nvPr/>
        </p:nvGrpSpPr>
        <p:grpSpPr bwMode="auto">
          <a:xfrm>
            <a:off x="631825" y="1176788"/>
            <a:ext cx="3040063" cy="1457325"/>
            <a:chOff x="58" y="384"/>
            <a:chExt cx="2342" cy="1536"/>
          </a:xfrm>
        </p:grpSpPr>
        <p:sp>
          <p:nvSpPr>
            <p:cNvPr id="23563" name="Rectangle 6"/>
            <p:cNvSpPr>
              <a:spLocks noChangeArrowheads="1"/>
            </p:cNvSpPr>
            <p:nvPr/>
          </p:nvSpPr>
          <p:spPr bwMode="auto">
            <a:xfrm>
              <a:off x="1297" y="384"/>
              <a:ext cx="1103" cy="1536"/>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5895" name="Text Box 7"/>
            <p:cNvSpPr txBox="1">
              <a:spLocks noChangeArrowheads="1"/>
            </p:cNvSpPr>
            <p:nvPr/>
          </p:nvSpPr>
          <p:spPr bwMode="auto">
            <a:xfrm>
              <a:off x="58" y="792"/>
              <a:ext cx="1278" cy="855"/>
            </a:xfrm>
            <a:prstGeom prst="rect">
              <a:avLst/>
            </a:prstGeom>
            <a:noFill/>
            <a:ln w="12700">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a:t>
              </a:r>
            </a:p>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user</a:t>
              </a:r>
            </a:p>
          </p:txBody>
        </p:sp>
      </p:grpSp>
      <p:grpSp>
        <p:nvGrpSpPr>
          <p:cNvPr id="23558" name="Group 8"/>
          <p:cNvGrpSpPr>
            <a:grpSpLocks/>
          </p:cNvGrpSpPr>
          <p:nvPr/>
        </p:nvGrpSpPr>
        <p:grpSpPr bwMode="auto">
          <a:xfrm>
            <a:off x="5153025" y="1157738"/>
            <a:ext cx="4002088" cy="1487487"/>
            <a:chOff x="3120" y="336"/>
            <a:chExt cx="2616" cy="1450"/>
          </a:xfrm>
        </p:grpSpPr>
        <p:sp>
          <p:nvSpPr>
            <p:cNvPr id="23561" name="Rectangle 9"/>
            <p:cNvSpPr>
              <a:spLocks noChangeArrowheads="1"/>
            </p:cNvSpPr>
            <p:nvPr/>
          </p:nvSpPr>
          <p:spPr bwMode="auto">
            <a:xfrm flipH="1">
              <a:off x="3120" y="336"/>
              <a:ext cx="1010" cy="1450"/>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5898" name="Text Box 10"/>
            <p:cNvSpPr txBox="1">
              <a:spLocks noChangeArrowheads="1"/>
            </p:cNvSpPr>
            <p:nvPr/>
          </p:nvSpPr>
          <p:spPr bwMode="auto">
            <a:xfrm flipH="1">
              <a:off x="4440" y="649"/>
              <a:ext cx="1296" cy="814"/>
            </a:xfrm>
            <a:prstGeom prst="rect">
              <a:avLst/>
            </a:prstGeom>
            <a:noFill/>
            <a:ln w="12700">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output</a:t>
              </a:r>
            </a:p>
          </p:txBody>
        </p:sp>
      </p:grpSp>
      <p:sp>
        <p:nvSpPr>
          <p:cNvPr id="23559" name="Text Box 14"/>
          <p:cNvSpPr txBox="1">
            <a:spLocks noChangeArrowheads="1"/>
          </p:cNvSpPr>
          <p:nvPr/>
        </p:nvSpPr>
        <p:spPr bwMode="auto">
          <a:xfrm>
            <a:off x="323311" y="359103"/>
            <a:ext cx="560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000000"/>
                </a:solidFill>
                <a:latin typeface="Times New Roman" pitchFamily="18" charset="0"/>
              </a:rPr>
              <a:t>Figure 2-4 Example of inappropriate entities</a:t>
            </a:r>
          </a:p>
        </p:txBody>
      </p:sp>
      <p:sp>
        <p:nvSpPr>
          <p:cNvPr id="23560" name="Text Box 13"/>
          <p:cNvSpPr txBox="1">
            <a:spLocks noChangeArrowheads="1"/>
          </p:cNvSpPr>
          <p:nvPr/>
        </p:nvSpPr>
        <p:spPr bwMode="auto">
          <a:xfrm>
            <a:off x="7010400" y="5305269"/>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200">
                <a:solidFill>
                  <a:srgbClr val="990000"/>
                </a:solidFill>
                <a:latin typeface="Times New Roman" pitchFamily="18" charset="0"/>
              </a:rPr>
              <a:t>Appropriate entities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09600" y="493713"/>
            <a:ext cx="7772400" cy="1143000"/>
          </a:xfrm>
        </p:spPr>
        <p:txBody>
          <a:bodyPr>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Strong vs. Weak Entities, and</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Identifying Relationships</a:t>
            </a:r>
          </a:p>
        </p:txBody>
      </p:sp>
      <p:sp>
        <p:nvSpPr>
          <p:cNvPr id="217091" name="Rectangle 3"/>
          <p:cNvSpPr>
            <a:spLocks noGrp="1" noChangeArrowheads="1"/>
          </p:cNvSpPr>
          <p:nvPr>
            <p:ph idx="1"/>
          </p:nvPr>
        </p:nvSpPr>
        <p:spPr>
          <a:xfrm>
            <a:off x="168275" y="1665288"/>
            <a:ext cx="8610600" cy="35052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Strong entity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exists independently of other types of entities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has its own unique identifier</a:t>
            </a:r>
          </a:p>
          <a:p>
            <a:pPr lvl="2" eaLnBrk="1" fontAlgn="auto" hangingPunct="1">
              <a:lnSpc>
                <a:spcPct val="90000"/>
              </a:lnSpc>
              <a:spcAft>
                <a:spcPts val="0"/>
              </a:spcAft>
              <a:buFont typeface="Wingdings 2"/>
              <a:buChar char=""/>
              <a:defRPr/>
            </a:pPr>
            <a:r>
              <a:rPr lang="en-US" sz="1800" dirty="0" smtClean="0">
                <a:solidFill>
                  <a:srgbClr val="000000"/>
                </a:solidFill>
                <a:effectLst>
                  <a:outerShdw blurRad="38100" dist="38100" dir="2700000" algn="tl">
                    <a:srgbClr val="FFFFFF"/>
                  </a:outerShdw>
                </a:effectLst>
              </a:rPr>
              <a:t>identifier underlined with single line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Weak entity</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dependent on a strong entity (identifying owner)…cannot exist on its own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does not have a unique identifier (only a partial identifier)</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entity box and partial identifier have double lines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Identifying relationship</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links strong entities to weak entities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03275" y="5125118"/>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Strong entity</a:t>
            </a:r>
          </a:p>
        </p:txBody>
      </p:sp>
      <p:sp>
        <p:nvSpPr>
          <p:cNvPr id="25605" name="Text Box 5"/>
          <p:cNvSpPr txBox="1">
            <a:spLocks noChangeArrowheads="1"/>
          </p:cNvSpPr>
          <p:nvPr/>
        </p:nvSpPr>
        <p:spPr bwMode="auto">
          <a:xfrm>
            <a:off x="5556250" y="5107656"/>
            <a:ext cx="166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Weak entity</a:t>
            </a:r>
          </a:p>
        </p:txBody>
      </p:sp>
      <p:sp>
        <p:nvSpPr>
          <p:cNvPr id="25606" name="Text Box 6"/>
          <p:cNvSpPr txBox="1">
            <a:spLocks noChangeArrowheads="1"/>
          </p:cNvSpPr>
          <p:nvPr/>
        </p:nvSpPr>
        <p:spPr bwMode="auto">
          <a:xfrm>
            <a:off x="327025" y="493713"/>
            <a:ext cx="8816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000000"/>
                </a:solidFill>
                <a:latin typeface="Times New Roman" pitchFamily="18" charset="0"/>
              </a:rPr>
              <a:t>Figure 2-5 Example of a weak identity and its identifying relationship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386216"/>
            <a:ext cx="8588182" cy="3738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52340" y="629304"/>
            <a:ext cx="8143875" cy="838200"/>
          </a:xfrm>
        </p:spPr>
        <p:txBody>
          <a:bodyPr lIns="90488" tIns="44450" rIns="90488" bIns="44450">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Naming and Defining Entities</a:t>
            </a:r>
          </a:p>
        </p:txBody>
      </p:sp>
      <p:sp>
        <p:nvSpPr>
          <p:cNvPr id="166915" name="Rectangle 3"/>
          <p:cNvSpPr>
            <a:spLocks noGrp="1" noChangeArrowheads="1"/>
          </p:cNvSpPr>
          <p:nvPr>
            <p:ph idx="1"/>
          </p:nvPr>
        </p:nvSpPr>
        <p:spPr>
          <a:xfrm>
            <a:off x="203199" y="1848393"/>
            <a:ext cx="4244622"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Names: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Singular noun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Specific to organization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Concise, or abbreviation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For event entities, the result not the process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Name consistent for all diagrams</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marL="457200" lvl="1" indent="0" eaLnBrk="1" fontAlgn="auto" hangingPunct="1">
              <a:lnSpc>
                <a:spcPct val="90000"/>
              </a:lnSpc>
              <a:spcAft>
                <a:spcPts val="0"/>
              </a:spcAft>
              <a:buNone/>
              <a:defRPr/>
            </a:pPr>
            <a:endParaRPr lang="en-US" sz="2800" dirty="0" smtClean="0">
              <a:solidFill>
                <a:srgbClr val="000000"/>
              </a:solidFill>
              <a:effectLst>
                <a:outerShdw blurRad="38100" dist="38100" dir="2700000" algn="tl">
                  <a:srgbClr val="FFFFFF"/>
                </a:outerShdw>
              </a:effectLst>
            </a:endParaRPr>
          </a:p>
        </p:txBody>
      </p:sp>
      <p:sp>
        <p:nvSpPr>
          <p:cNvPr id="4" name="Rectangle 3"/>
          <p:cNvSpPr txBox="1">
            <a:spLocks noChangeArrowheads="1"/>
          </p:cNvSpPr>
          <p:nvPr/>
        </p:nvSpPr>
        <p:spPr bwMode="auto">
          <a:xfrm>
            <a:off x="4413955" y="1732385"/>
            <a:ext cx="442524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Definitions: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“An X is…”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Describe unique characteristics of each instance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Explicit about what is and is not the entity</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When an instance is created or destroyed</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Changes to other entity types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History that should be kept</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marL="457200" lvl="1" indent="0" eaLnBrk="1" fontAlgn="auto" hangingPunct="1">
              <a:lnSpc>
                <a:spcPct val="90000"/>
              </a:lnSpc>
              <a:spcAft>
                <a:spcPts val="0"/>
              </a:spcAft>
              <a:buFont typeface="Wingdings 2" pitchFamily="18" charset="2"/>
              <a:buNone/>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36575" y="266700"/>
            <a:ext cx="8143875"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Attributes</a:t>
            </a:r>
          </a:p>
        </p:txBody>
      </p:sp>
      <p:sp>
        <p:nvSpPr>
          <p:cNvPr id="166915" name="Rectangle 3"/>
          <p:cNvSpPr>
            <a:spLocks noGrp="1" noChangeArrowheads="1"/>
          </p:cNvSpPr>
          <p:nvPr>
            <p:ph idx="1"/>
          </p:nvPr>
        </p:nvSpPr>
        <p:spPr>
          <a:xfrm>
            <a:off x="334963" y="1449388"/>
            <a:ext cx="82296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Attribute–property or characteristic of an entity or relationship type</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Classifications of attributes:</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Required versus Optional Attributes</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Simple versus Composite Attribute</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Single-Valued versus Multivalued Attribute</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Stored versus Derived Attributes</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Identifier Attributes</a:t>
            </a:r>
          </a:p>
        </p:txBody>
      </p:sp>
    </p:spTree>
    <p:extLst>
      <p:ext uri="{BB962C8B-B14F-4D97-AF65-F5344CB8AC3E}">
        <p14:creationId xmlns:p14="http://schemas.microsoft.com/office/powerpoint/2010/main" val="59992641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30213" y="0"/>
            <a:ext cx="8523287"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Required vs. Optional Attributes</a:t>
            </a:r>
          </a:p>
        </p:txBody>
      </p:sp>
      <p:sp>
        <p:nvSpPr>
          <p:cNvPr id="27653" name="Rectangle 6"/>
          <p:cNvSpPr>
            <a:spLocks noChangeArrowheads="1"/>
          </p:cNvSpPr>
          <p:nvPr/>
        </p:nvSpPr>
        <p:spPr bwMode="auto">
          <a:xfrm>
            <a:off x="344488" y="5173663"/>
            <a:ext cx="43672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Required</a:t>
            </a:r>
            <a:r>
              <a:rPr lang="en-US" altLang="en-US"/>
              <a:t> – must have a value for every entity (or relationship) instance with which it is associated</a:t>
            </a:r>
          </a:p>
        </p:txBody>
      </p:sp>
      <p:sp>
        <p:nvSpPr>
          <p:cNvPr id="27654" name="Rectangle 7"/>
          <p:cNvSpPr>
            <a:spLocks noChangeArrowheads="1"/>
          </p:cNvSpPr>
          <p:nvPr/>
        </p:nvSpPr>
        <p:spPr bwMode="auto">
          <a:xfrm>
            <a:off x="4703763" y="5173663"/>
            <a:ext cx="4365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Optional</a:t>
            </a:r>
            <a:r>
              <a:rPr lang="en-US" altLang="en-US"/>
              <a:t> – may not have a value for every entity (or relationship) instance with which it is associated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44" y="1125538"/>
            <a:ext cx="81534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384" y="2813404"/>
            <a:ext cx="5494653" cy="2496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962" name="Rectangle 2"/>
          <p:cNvSpPr>
            <a:spLocks noGrp="1" noChangeArrowheads="1"/>
          </p:cNvSpPr>
          <p:nvPr>
            <p:ph type="title"/>
          </p:nvPr>
        </p:nvSpPr>
        <p:spPr>
          <a:xfrm>
            <a:off x="484188" y="0"/>
            <a:ext cx="8229600" cy="13716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Simple vs. Composite Attributes</a:t>
            </a:r>
          </a:p>
        </p:txBody>
      </p:sp>
      <p:sp>
        <p:nvSpPr>
          <p:cNvPr id="168963" name="Rectangle 3"/>
          <p:cNvSpPr>
            <a:spLocks noGrp="1" noChangeArrowheads="1"/>
          </p:cNvSpPr>
          <p:nvPr>
            <p:ph idx="1"/>
          </p:nvPr>
        </p:nvSpPr>
        <p:spPr>
          <a:xfrm>
            <a:off x="171450" y="1752600"/>
            <a:ext cx="8721725" cy="1104900"/>
          </a:xfrm>
        </p:spPr>
        <p:txBody>
          <a:bodyPr lIns="90488" tIns="44450" rIns="90488" bIns="44450">
            <a:normAutofit/>
          </a:bodyPr>
          <a:lstStyle/>
          <a:p>
            <a:pPr eaLnBrk="1" fontAlgn="auto" hangingPunct="1">
              <a:lnSpc>
                <a:spcPct val="90000"/>
              </a:lnSpc>
              <a:spcAft>
                <a:spcPts val="0"/>
              </a:spcAft>
              <a:buFont typeface="Wingdings 2"/>
              <a:buChar char=""/>
              <a:defRPr/>
            </a:pPr>
            <a:r>
              <a:rPr lang="en-US" b="1" dirty="0" smtClean="0">
                <a:solidFill>
                  <a:srgbClr val="000000"/>
                </a:solidFill>
                <a:effectLst>
                  <a:outerShdw blurRad="38100" dist="38100" dir="2700000" algn="tl">
                    <a:srgbClr val="FFFFFF"/>
                  </a:outerShdw>
                </a:effectLst>
              </a:rPr>
              <a:t>Composite attribute</a:t>
            </a:r>
            <a:r>
              <a:rPr lang="en-US" dirty="0" smtClean="0">
                <a:solidFill>
                  <a:srgbClr val="000000"/>
                </a:solidFill>
                <a:effectLst>
                  <a:outerShdw blurRad="38100" dist="38100" dir="2700000" algn="tl">
                    <a:srgbClr val="FFFFFF"/>
                  </a:outerShdw>
                </a:effectLst>
              </a:rPr>
              <a:t> – An attribute that has meaningful component parts (attributes)</a:t>
            </a:r>
          </a:p>
        </p:txBody>
      </p:sp>
      <p:grpSp>
        <p:nvGrpSpPr>
          <p:cNvPr id="28678" name="Group 9"/>
          <p:cNvGrpSpPr>
            <a:grpSpLocks/>
          </p:cNvGrpSpPr>
          <p:nvPr/>
        </p:nvGrpSpPr>
        <p:grpSpPr bwMode="auto">
          <a:xfrm>
            <a:off x="487363" y="3381375"/>
            <a:ext cx="4216400" cy="1200150"/>
            <a:chOff x="336" y="1412"/>
            <a:chExt cx="2656" cy="756"/>
          </a:xfrm>
        </p:grpSpPr>
        <p:sp>
          <p:nvSpPr>
            <p:cNvPr id="28680" name="Text Box 4"/>
            <p:cNvSpPr txBox="1">
              <a:spLocks noChangeArrowheads="1"/>
            </p:cNvSpPr>
            <p:nvPr/>
          </p:nvSpPr>
          <p:spPr bwMode="auto">
            <a:xfrm>
              <a:off x="336" y="1412"/>
              <a:ext cx="164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The address is broken into component parts</a:t>
              </a:r>
            </a:p>
          </p:txBody>
        </p:sp>
        <p:sp>
          <p:nvSpPr>
            <p:cNvPr id="28681" name="Line 8"/>
            <p:cNvSpPr>
              <a:spLocks noChangeShapeType="1"/>
            </p:cNvSpPr>
            <p:nvPr/>
          </p:nvSpPr>
          <p:spPr bwMode="auto">
            <a:xfrm flipV="1">
              <a:off x="1682" y="1776"/>
              <a:ext cx="1310" cy="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28679" name="Rectangle 2"/>
          <p:cNvSpPr>
            <a:spLocks noChangeArrowheads="1"/>
          </p:cNvSpPr>
          <p:nvPr/>
        </p:nvSpPr>
        <p:spPr bwMode="auto">
          <a:xfrm>
            <a:off x="3856038" y="5310188"/>
            <a:ext cx="43084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2-7  A </a:t>
            </a:r>
            <a:r>
              <a:rPr lang="en-US" altLang="en-US" sz="2400" b="1">
                <a:solidFill>
                  <a:srgbClr val="000000"/>
                </a:solidFill>
                <a:latin typeface="Times New Roman" pitchFamily="18" charset="0"/>
              </a:rPr>
              <a:t>composite</a:t>
            </a:r>
            <a:r>
              <a:rPr lang="en-US" altLang="en-US" sz="2400">
                <a:solidFill>
                  <a:srgbClr val="000000"/>
                </a:solidFill>
                <a:latin typeface="Times New Roman" pitchFamily="18" charset="0"/>
              </a:rPr>
              <a:t> attribute</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327025"/>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5123" name="Rectangle 1027"/>
          <p:cNvSpPr>
            <a:spLocks noGrp="1" noChangeArrowheads="1"/>
          </p:cNvSpPr>
          <p:nvPr>
            <p:ph idx="1"/>
          </p:nvPr>
        </p:nvSpPr>
        <p:spPr>
          <a:xfrm>
            <a:off x="381000" y="1535112"/>
            <a:ext cx="8229600" cy="4516063"/>
          </a:xfrm>
        </p:spPr>
        <p:txBody>
          <a:bodyPr lIns="90488" tIns="44450" rIns="90488" bIns="44450">
            <a:normAutofit/>
          </a:bodyPr>
          <a:lstStyle/>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Define terms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Understand importance of data modeling</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Write good names and definitions for entities, relationships, and attributes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Distinguish unary, binary, and ternary relationships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Model different types of attributes, entities, relationships, and cardinalities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Draw E-R diagrams for common business situations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Convert many-to-many relationships to associative entities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Model time-dependent data using time stamps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0"/>
          <p:cNvSpPr>
            <a:spLocks noChangeArrowheads="1"/>
          </p:cNvSpPr>
          <p:nvPr/>
        </p:nvSpPr>
        <p:spPr bwMode="auto">
          <a:xfrm>
            <a:off x="347663" y="3099455"/>
            <a:ext cx="8289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000000"/>
                </a:solidFill>
                <a:latin typeface="Times New Roman" pitchFamily="18" charset="0"/>
              </a:rPr>
              <a:t>Figure 2-8  Entity with </a:t>
            </a:r>
            <a:r>
              <a:rPr lang="en-US" altLang="en-US" sz="2000" b="1" dirty="0">
                <a:solidFill>
                  <a:srgbClr val="000000"/>
                </a:solidFill>
                <a:latin typeface="Times New Roman" pitchFamily="18" charset="0"/>
              </a:rPr>
              <a:t>multivalued</a:t>
            </a:r>
            <a:r>
              <a:rPr lang="en-US" altLang="en-US" sz="2000" dirty="0">
                <a:solidFill>
                  <a:srgbClr val="000000"/>
                </a:solidFill>
                <a:latin typeface="Times New Roman" pitchFamily="18" charset="0"/>
              </a:rPr>
              <a:t> attribute (Skill) and </a:t>
            </a:r>
            <a:r>
              <a:rPr lang="en-US" altLang="en-US" sz="2000" b="1" dirty="0">
                <a:solidFill>
                  <a:srgbClr val="000000"/>
                </a:solidFill>
                <a:latin typeface="Times New Roman" pitchFamily="18" charset="0"/>
              </a:rPr>
              <a:t>derived</a:t>
            </a:r>
            <a:r>
              <a:rPr lang="en-US" altLang="en-US" sz="2000" dirty="0">
                <a:solidFill>
                  <a:srgbClr val="000000"/>
                </a:solidFill>
                <a:latin typeface="Times New Roman" pitchFamily="18" charset="0"/>
              </a:rPr>
              <a:t> attribute (Years Employed)</a:t>
            </a:r>
          </a:p>
        </p:txBody>
      </p:sp>
      <p:sp>
        <p:nvSpPr>
          <p:cNvPr id="29701" name="Text Box 12"/>
          <p:cNvSpPr txBox="1">
            <a:spLocks noChangeArrowheads="1"/>
          </p:cNvSpPr>
          <p:nvPr/>
        </p:nvSpPr>
        <p:spPr bwMode="auto">
          <a:xfrm>
            <a:off x="147638" y="4624388"/>
            <a:ext cx="22415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solidFill>
                  <a:srgbClr val="990000"/>
                </a:solidFill>
              </a:rPr>
              <a:t>Multivalued</a:t>
            </a:r>
          </a:p>
          <a:p>
            <a:pPr eaLnBrk="1" hangingPunct="1"/>
            <a:r>
              <a:rPr lang="en-US" altLang="en-US">
                <a:solidFill>
                  <a:srgbClr val="990000"/>
                </a:solidFill>
              </a:rPr>
              <a:t>an employee can have more than one skill</a:t>
            </a:r>
          </a:p>
          <a:p>
            <a:pPr eaLnBrk="1" hangingPunct="1"/>
            <a:endParaRPr lang="en-US" altLang="en-US" b="1">
              <a:solidFill>
                <a:srgbClr val="990000"/>
              </a:solidFill>
            </a:endParaRPr>
          </a:p>
        </p:txBody>
      </p:sp>
      <p:sp>
        <p:nvSpPr>
          <p:cNvPr id="29702" name="Text Box 15"/>
          <p:cNvSpPr txBox="1">
            <a:spLocks noChangeArrowheads="1"/>
          </p:cNvSpPr>
          <p:nvPr/>
        </p:nvSpPr>
        <p:spPr bwMode="auto">
          <a:xfrm>
            <a:off x="7677150" y="4683125"/>
            <a:ext cx="14668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solidFill>
                  <a:srgbClr val="990000"/>
                </a:solidFill>
              </a:rPr>
              <a:t>Derived</a:t>
            </a:r>
          </a:p>
          <a:p>
            <a:pPr eaLnBrk="1" hangingPunct="1"/>
            <a:r>
              <a:rPr lang="en-US" altLang="en-US">
                <a:solidFill>
                  <a:srgbClr val="990000"/>
                </a:solidFill>
              </a:rPr>
              <a:t>Calculated from date employed and current date</a:t>
            </a:r>
          </a:p>
        </p:txBody>
      </p:sp>
      <p:sp>
        <p:nvSpPr>
          <p:cNvPr id="17" name="Rectangle 2"/>
          <p:cNvSpPr txBox="1">
            <a:spLocks noChangeArrowheads="1"/>
          </p:cNvSpPr>
          <p:nvPr/>
        </p:nvSpPr>
        <p:spPr>
          <a:xfrm>
            <a:off x="407986" y="813734"/>
            <a:ext cx="8510587" cy="685800"/>
          </a:xfrm>
          <a:prstGeom prst="rect">
            <a:avLst/>
          </a:prstGeom>
        </p:spPr>
        <p:txBody>
          <a:bodyPr lIns="90488" tIns="44450" rIns="90488" bIns="44450"/>
          <a:lstStyle/>
          <a:p>
            <a:pPr fontAlgn="auto">
              <a:spcAft>
                <a:spcPts val="0"/>
              </a:spcAft>
              <a:defRPr/>
            </a:pPr>
            <a:r>
              <a:rPr lang="en-US" sz="3600" cap="all" dirty="0">
                <a:solidFill>
                  <a:srgbClr val="000000"/>
                </a:solidFill>
                <a:effectLst>
                  <a:outerShdw blurRad="38100" dist="38100" dir="2700000" algn="tl">
                    <a:srgbClr val="FFFFFF"/>
                  </a:outerShdw>
                </a:effectLst>
                <a:latin typeface="+mj-lt"/>
                <a:ea typeface="+mj-ea"/>
                <a:cs typeface="+mj-cs"/>
              </a:rPr>
              <a:t>Multi-valued and Derived Attributes</a:t>
            </a:r>
          </a:p>
        </p:txBody>
      </p:sp>
      <p:sp>
        <p:nvSpPr>
          <p:cNvPr id="29704" name="Rectangle 18"/>
          <p:cNvSpPr>
            <a:spLocks noChangeArrowheads="1"/>
          </p:cNvSpPr>
          <p:nvPr/>
        </p:nvSpPr>
        <p:spPr bwMode="auto">
          <a:xfrm>
            <a:off x="193675" y="1818342"/>
            <a:ext cx="43672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Multivalued </a:t>
            </a:r>
            <a:r>
              <a:rPr lang="en-US" altLang="en-US" dirty="0"/>
              <a:t>– may take on more than one value for a given entity (or relationship) instance</a:t>
            </a:r>
          </a:p>
        </p:txBody>
      </p:sp>
      <p:sp>
        <p:nvSpPr>
          <p:cNvPr id="29705" name="Rectangle 19"/>
          <p:cNvSpPr>
            <a:spLocks noChangeArrowheads="1"/>
          </p:cNvSpPr>
          <p:nvPr/>
        </p:nvSpPr>
        <p:spPr bwMode="auto">
          <a:xfrm>
            <a:off x="4552950" y="1818342"/>
            <a:ext cx="4365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Derived </a:t>
            </a:r>
            <a:r>
              <a:rPr lang="en-US" altLang="en-US" dirty="0"/>
              <a:t>– values can be calculated from related attribute values (not physically stored in the database)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282" y="3902629"/>
            <a:ext cx="5010944" cy="236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293688"/>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Identifiers (Keys)</a:t>
            </a:r>
          </a:p>
        </p:txBody>
      </p:sp>
      <p:sp>
        <p:nvSpPr>
          <p:cNvPr id="168963" name="Rectangle 3"/>
          <p:cNvSpPr>
            <a:spLocks noGrp="1" noChangeArrowheads="1"/>
          </p:cNvSpPr>
          <p:nvPr>
            <p:ph idx="1"/>
          </p:nvPr>
        </p:nvSpPr>
        <p:spPr/>
        <p:txBody>
          <a:bodyPr lIns="90488" tIns="44450" rIns="90488" bIns="44450">
            <a:norm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(Key)–an attribute (or combination of attributes) that uniquely identifies individual instances of an entity type</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Simple versus Composite Identifier</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Candidate Identifier–an attribute that could be an identifier…satisfies the requirements for being an identifier</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320675"/>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Criteria for Identifiers</a:t>
            </a:r>
          </a:p>
        </p:txBody>
      </p:sp>
      <p:sp>
        <p:nvSpPr>
          <p:cNvPr id="171011" name="Rectangle 3"/>
          <p:cNvSpPr>
            <a:spLocks noGrp="1" noChangeArrowheads="1"/>
          </p:cNvSpPr>
          <p:nvPr>
            <p:ph idx="1"/>
          </p:nvPr>
        </p:nvSpPr>
        <p:spPr>
          <a:xfrm>
            <a:off x="566738" y="1377950"/>
            <a:ext cx="8229600" cy="3657600"/>
          </a:xfrm>
        </p:spPr>
        <p:txBody>
          <a:bodyPr lIns="90488" tIns="44450" rIns="90488" bIns="44450">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Choose Identifiers that</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Will not change in value</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Will not be null</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Avoid intelligent identifiers (e.g., containing locations or people that might change)</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Substitute new, simple keys for long, composite keys</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595313" y="500063"/>
            <a:ext cx="67040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2-9 Simple and composite identifier attributes</a:t>
            </a:r>
          </a:p>
        </p:txBody>
      </p:sp>
      <p:sp>
        <p:nvSpPr>
          <p:cNvPr id="32772" name="Text Box 5"/>
          <p:cNvSpPr txBox="1">
            <a:spLocks noChangeArrowheads="1"/>
          </p:cNvSpPr>
          <p:nvPr/>
        </p:nvSpPr>
        <p:spPr bwMode="auto">
          <a:xfrm>
            <a:off x="7035800" y="2997200"/>
            <a:ext cx="210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The identifier is boldfaced and underlined</a:t>
            </a:r>
          </a:p>
        </p:txBody>
      </p:sp>
      <p:pic>
        <p:nvPicPr>
          <p:cNvPr id="32773" name="Picture 9"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487488"/>
            <a:ext cx="19446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0"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019550"/>
            <a:ext cx="19192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111" y="1147763"/>
            <a:ext cx="4862689" cy="4411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334963"/>
            <a:ext cx="8181975"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Naming Attributes</a:t>
            </a:r>
          </a:p>
        </p:txBody>
      </p:sp>
      <p:sp>
        <p:nvSpPr>
          <p:cNvPr id="171011" name="Rectangle 3"/>
          <p:cNvSpPr>
            <a:spLocks noGrp="1" noChangeArrowheads="1"/>
          </p:cNvSpPr>
          <p:nvPr>
            <p:ph idx="1"/>
          </p:nvPr>
        </p:nvSpPr>
        <p:spPr>
          <a:xfrm>
            <a:off x="180975" y="1363663"/>
            <a:ext cx="8629650" cy="3657600"/>
          </a:xfrm>
        </p:spPr>
        <p:txBody>
          <a:bodyPr lIns="90488" tIns="44450" rIns="90488" bIns="44450">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Name should be a singular noun or noun phrase</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Name should be unique</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Name should follow a standard format</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e.g. </a:t>
            </a:r>
            <a:r>
              <a:rPr lang="en-US" b="1" dirty="0" smtClean="0">
                <a:solidFill>
                  <a:srgbClr val="000000"/>
                </a:solidFill>
                <a:effectLst>
                  <a:outerShdw blurRad="38100" dist="38100" dir="2700000" algn="tl">
                    <a:srgbClr val="FFFFFF"/>
                  </a:outerShdw>
                </a:effectLst>
              </a:rPr>
              <a:t>[Entity type name { [ Qualifier ] } ] Class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Similar attributes of different entity types should use the same qualifiers and classes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579438" y="0"/>
            <a:ext cx="7635875"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Defining Attributes</a:t>
            </a:r>
          </a:p>
        </p:txBody>
      </p:sp>
      <p:sp>
        <p:nvSpPr>
          <p:cNvPr id="171011" name="Rectangle 3"/>
          <p:cNvSpPr>
            <a:spLocks noGrp="1" noChangeArrowheads="1"/>
          </p:cNvSpPr>
          <p:nvPr>
            <p:ph idx="1"/>
          </p:nvPr>
        </p:nvSpPr>
        <p:spPr>
          <a:xfrm>
            <a:off x="136525" y="1327150"/>
            <a:ext cx="8789988" cy="3657600"/>
          </a:xfrm>
        </p:spPr>
        <p:txBody>
          <a:bodyPr lIns="90488" tIns="44450" rIns="90488" bIns="44450">
            <a:no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what the attribute is and possibly why it is important</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Make it clear what is and is not included in the attribute’s value</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Include aliases in documentation</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source of values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whether attribute value can change once set</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Specify required vs. optional</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min and max number of occurrences allowed</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Indicate relationships with other attributes</a:t>
            </a:r>
          </a:p>
          <a:p>
            <a:pPr lvl="1"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71500" y="0"/>
            <a:ext cx="7772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Modeling Relationships</a:t>
            </a:r>
          </a:p>
        </p:txBody>
      </p:sp>
      <p:sp>
        <p:nvSpPr>
          <p:cNvPr id="183299" name="Rectangle 3"/>
          <p:cNvSpPr>
            <a:spLocks noGrp="1" noChangeArrowheads="1"/>
          </p:cNvSpPr>
          <p:nvPr>
            <p:ph idx="1"/>
          </p:nvPr>
        </p:nvSpPr>
        <p:spPr>
          <a:xfrm>
            <a:off x="339725" y="1431925"/>
            <a:ext cx="7772400" cy="41148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 Types vs. Relationship Instances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relationship type is modeled as lines between entity types…the instance is between specific entity instances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 can have attributes</a:t>
            </a:r>
          </a:p>
          <a:p>
            <a:pPr lvl="1" eaLnBrk="1" fontAlgn="auto" hangingPunct="1">
              <a:lnSpc>
                <a:spcPct val="9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These describe features pertaining to the association between the entities in the relationship</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Two entities can have more than one type of relationship between them (multiple relationships)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Associative Entity–combination of relationship and entity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382588" y="296863"/>
            <a:ext cx="62499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2-10 Relationship types and instances</a:t>
            </a:r>
          </a:p>
        </p:txBody>
      </p:sp>
      <p:sp>
        <p:nvSpPr>
          <p:cNvPr id="36868" name="Text Box 3"/>
          <p:cNvSpPr txBox="1">
            <a:spLocks noChangeArrowheads="1"/>
          </p:cNvSpPr>
          <p:nvPr/>
        </p:nvSpPr>
        <p:spPr bwMode="auto">
          <a:xfrm>
            <a:off x="288925" y="1314450"/>
            <a:ext cx="2274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a) Relationship type (Completes)</a:t>
            </a:r>
          </a:p>
        </p:txBody>
      </p:sp>
      <p:sp>
        <p:nvSpPr>
          <p:cNvPr id="36869" name="Text Box 6"/>
          <p:cNvSpPr txBox="1">
            <a:spLocks noChangeArrowheads="1"/>
          </p:cNvSpPr>
          <p:nvPr/>
        </p:nvSpPr>
        <p:spPr bwMode="auto">
          <a:xfrm>
            <a:off x="304800" y="2986088"/>
            <a:ext cx="2014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b) Relationship instances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755650"/>
            <a:ext cx="5686425" cy="558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347663"/>
            <a:ext cx="8059738"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Degree of Relationships</a:t>
            </a:r>
          </a:p>
        </p:txBody>
      </p:sp>
      <p:sp>
        <p:nvSpPr>
          <p:cNvPr id="184323" name="Rectangle 3"/>
          <p:cNvSpPr>
            <a:spLocks noGrp="1" noChangeArrowheads="1"/>
          </p:cNvSpPr>
          <p:nvPr>
            <p:ph idx="1"/>
          </p:nvPr>
        </p:nvSpPr>
        <p:spPr/>
        <p:txBody>
          <a:bodyPr lIns="90488" tIns="44450" rIns="90488" bIns="44450">
            <a:normAutofit/>
          </a:bodyPr>
          <a:lstStyle/>
          <a:p>
            <a:pPr eaLnBrk="1" fontAlgn="auto" hangingPunct="1">
              <a:lnSpc>
                <a:spcPct val="90000"/>
              </a:lnSpc>
              <a:spcAft>
                <a:spcPts val="0"/>
              </a:spcAft>
              <a:buFont typeface="Wingdings 2"/>
              <a:buChar char=""/>
              <a:defRPr/>
            </a:pPr>
            <a:r>
              <a:rPr lang="en-US" sz="4400" dirty="0" smtClean="0">
                <a:solidFill>
                  <a:srgbClr val="000000"/>
                </a:solidFill>
                <a:effectLst>
                  <a:outerShdw blurRad="38100" dist="38100" dir="2700000" algn="tl">
                    <a:srgbClr val="FFFFFF"/>
                  </a:outerShdw>
                </a:effectLst>
              </a:rPr>
              <a:t>Degree of a relationship is the number of entity types that participate in it</a:t>
            </a:r>
          </a:p>
          <a:p>
            <a:pPr lvl="1" eaLnBrk="1" fontAlgn="auto" hangingPunct="1">
              <a:lnSpc>
                <a:spcPct val="90000"/>
              </a:lnSpc>
              <a:spcAft>
                <a:spcPts val="0"/>
              </a:spcAft>
              <a:buFont typeface="Wingdings 2"/>
              <a:buChar char=""/>
              <a:defRPr/>
            </a:pPr>
            <a:r>
              <a:rPr lang="en-US" sz="4000" dirty="0" smtClean="0">
                <a:solidFill>
                  <a:srgbClr val="000000"/>
                </a:solidFill>
                <a:effectLst>
                  <a:outerShdw blurRad="38100" dist="38100" dir="2700000" algn="tl">
                    <a:srgbClr val="FFFFFF"/>
                  </a:outerShdw>
                </a:effectLst>
              </a:rPr>
              <a:t>Unary Relationship</a:t>
            </a:r>
          </a:p>
          <a:p>
            <a:pPr lvl="1" eaLnBrk="1" fontAlgn="auto" hangingPunct="1">
              <a:lnSpc>
                <a:spcPct val="90000"/>
              </a:lnSpc>
              <a:spcAft>
                <a:spcPts val="0"/>
              </a:spcAft>
              <a:buFont typeface="Wingdings 2"/>
              <a:buChar char=""/>
              <a:defRPr/>
            </a:pPr>
            <a:r>
              <a:rPr lang="en-US" sz="4000" dirty="0" smtClean="0">
                <a:solidFill>
                  <a:srgbClr val="000000"/>
                </a:solidFill>
                <a:effectLst>
                  <a:outerShdw blurRad="38100" dist="38100" dir="2700000" algn="tl">
                    <a:srgbClr val="FFFFFF"/>
                  </a:outerShdw>
                </a:effectLst>
              </a:rPr>
              <a:t>Binary Relationship</a:t>
            </a:r>
          </a:p>
          <a:p>
            <a:pPr lvl="1" eaLnBrk="1" fontAlgn="auto" hangingPunct="1">
              <a:lnSpc>
                <a:spcPct val="90000"/>
              </a:lnSpc>
              <a:spcAft>
                <a:spcPts val="0"/>
              </a:spcAft>
              <a:buFont typeface="Wingdings 2"/>
              <a:buChar char=""/>
              <a:defRPr/>
            </a:pPr>
            <a:r>
              <a:rPr lang="en-US" sz="4000" dirty="0" smtClean="0">
                <a:solidFill>
                  <a:srgbClr val="000000"/>
                </a:solidFill>
                <a:effectLst>
                  <a:outerShdw blurRad="38100" dist="38100" dir="2700000" algn="tl">
                    <a:srgbClr val="FFFFFF"/>
                  </a:outerShdw>
                </a:effectLst>
              </a:rPr>
              <a:t>Ternary Relationship</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16"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8001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2"/>
          <p:cNvSpPr>
            <a:spLocks noChangeArrowheads="1"/>
          </p:cNvSpPr>
          <p:nvPr/>
        </p:nvSpPr>
        <p:spPr bwMode="auto">
          <a:xfrm>
            <a:off x="609600" y="152400"/>
            <a:ext cx="53244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Degree of relationships – from Figure 2-2</a:t>
            </a:r>
          </a:p>
        </p:txBody>
      </p:sp>
      <p:grpSp>
        <p:nvGrpSpPr>
          <p:cNvPr id="38917" name="Group 7"/>
          <p:cNvGrpSpPr>
            <a:grpSpLocks/>
          </p:cNvGrpSpPr>
          <p:nvPr/>
        </p:nvGrpSpPr>
        <p:grpSpPr bwMode="auto">
          <a:xfrm>
            <a:off x="3184525" y="2768600"/>
            <a:ext cx="1920875" cy="2641600"/>
            <a:chOff x="432" y="2064"/>
            <a:chExt cx="1210" cy="1165"/>
          </a:xfrm>
        </p:grpSpPr>
        <p:sp>
          <p:nvSpPr>
            <p:cNvPr id="38928" name="Text Box 8"/>
            <p:cNvSpPr txBox="1">
              <a:spLocks noChangeArrowheads="1"/>
            </p:cNvSpPr>
            <p:nvPr/>
          </p:nvSpPr>
          <p:spPr bwMode="auto">
            <a:xfrm>
              <a:off x="432" y="2544"/>
              <a:ext cx="121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Entities of two different types related to each other</a:t>
              </a:r>
            </a:p>
          </p:txBody>
        </p:sp>
        <p:sp>
          <p:nvSpPr>
            <p:cNvPr id="38929" name="Line 9"/>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8918" name="Rectangle 18"/>
          <p:cNvSpPr>
            <a:spLocks noChangeArrowheads="1"/>
          </p:cNvSpPr>
          <p:nvPr/>
        </p:nvSpPr>
        <p:spPr bwMode="auto">
          <a:xfrm>
            <a:off x="838200" y="3581400"/>
            <a:ext cx="1676400" cy="304800"/>
          </a:xfrm>
          <a:prstGeom prst="rect">
            <a:avLst/>
          </a:prstGeom>
          <a:solidFill>
            <a:srgbClr val="E1F0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38919" name="Group 10"/>
          <p:cNvGrpSpPr>
            <a:grpSpLocks/>
          </p:cNvGrpSpPr>
          <p:nvPr/>
        </p:nvGrpSpPr>
        <p:grpSpPr bwMode="auto">
          <a:xfrm>
            <a:off x="6172200" y="3759200"/>
            <a:ext cx="2286000" cy="2481263"/>
            <a:chOff x="432" y="2064"/>
            <a:chExt cx="1210" cy="1094"/>
          </a:xfrm>
        </p:grpSpPr>
        <p:sp>
          <p:nvSpPr>
            <p:cNvPr id="38926" name="Text Box 11"/>
            <p:cNvSpPr txBox="1">
              <a:spLocks noChangeArrowheads="1"/>
            </p:cNvSpPr>
            <p:nvPr/>
          </p:nvSpPr>
          <p:spPr bwMode="auto">
            <a:xfrm>
              <a:off x="432" y="2473"/>
              <a:ext cx="121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Entities of three different types related to each other</a:t>
              </a:r>
            </a:p>
          </p:txBody>
        </p:sp>
        <p:sp>
          <p:nvSpPr>
            <p:cNvPr id="38927" name="Line 12"/>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8920" name="Group 17"/>
          <p:cNvGrpSpPr>
            <a:grpSpLocks/>
          </p:cNvGrpSpPr>
          <p:nvPr/>
        </p:nvGrpSpPr>
        <p:grpSpPr bwMode="auto">
          <a:xfrm>
            <a:off x="685800" y="2819400"/>
            <a:ext cx="1920875" cy="3213100"/>
            <a:chOff x="432" y="1776"/>
            <a:chExt cx="1210" cy="2024"/>
          </a:xfrm>
        </p:grpSpPr>
        <p:sp>
          <p:nvSpPr>
            <p:cNvPr id="38924" name="Text Box 5"/>
            <p:cNvSpPr txBox="1">
              <a:spLocks noChangeArrowheads="1"/>
            </p:cNvSpPr>
            <p:nvPr/>
          </p:nvSpPr>
          <p:spPr bwMode="auto">
            <a:xfrm>
              <a:off x="432" y="2592"/>
              <a:ext cx="1210"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 entity related to another of the same entity type</a:t>
              </a:r>
            </a:p>
          </p:txBody>
        </p:sp>
        <p:sp>
          <p:nvSpPr>
            <p:cNvPr id="38925" name="Line 6"/>
            <p:cNvSpPr>
              <a:spLocks noChangeShapeType="1"/>
            </p:cNvSpPr>
            <p:nvPr/>
          </p:nvSpPr>
          <p:spPr bwMode="auto">
            <a:xfrm flipV="1">
              <a:off x="1008" y="1776"/>
              <a:ext cx="0" cy="768"/>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85800" y="76200"/>
            <a:ext cx="7772400" cy="1143000"/>
          </a:xfrm>
        </p:spPr>
        <p:txBody>
          <a:bodyPr lIns="90488" tIns="44450" rIns="90488" bIns="44450"/>
          <a:lstStyle/>
          <a:p>
            <a:pPr eaLnBrk="1" fontAlgn="auto" hangingPunct="1">
              <a:spcAft>
                <a:spcPts val="0"/>
              </a:spcAft>
              <a:defRPr/>
            </a:pPr>
            <a:r>
              <a:rPr lang="en-US" sz="4000" dirty="0"/>
              <a:t>E-R Model </a:t>
            </a:r>
            <a:r>
              <a:rPr lang="en-US" sz="4000" dirty="0" smtClean="0">
                <a:solidFill>
                  <a:srgbClr val="000000"/>
                </a:solidFill>
                <a:effectLst>
                  <a:outerShdw blurRad="38100" dist="38100" dir="2700000" algn="tl">
                    <a:srgbClr val="FFFFFF"/>
                  </a:outerShdw>
                </a:effectLst>
              </a:rPr>
              <a:t>Constructs</a:t>
            </a:r>
            <a:endParaRPr lang="en-US" dirty="0" smtClean="0">
              <a:solidFill>
                <a:srgbClr val="000000"/>
              </a:solidFill>
              <a:effectLst>
                <a:outerShdw blurRad="38100" dist="38100" dir="2700000" algn="tl">
                  <a:srgbClr val="FFFFFF"/>
                </a:outerShdw>
              </a:effectLst>
            </a:endParaRPr>
          </a:p>
        </p:txBody>
      </p:sp>
      <p:sp>
        <p:nvSpPr>
          <p:cNvPr id="158723" name="Rectangle 3"/>
          <p:cNvSpPr>
            <a:spLocks noGrp="1" noChangeArrowheads="1"/>
          </p:cNvSpPr>
          <p:nvPr>
            <p:ph idx="1"/>
          </p:nvPr>
        </p:nvSpPr>
        <p:spPr>
          <a:xfrm>
            <a:off x="203200" y="1457325"/>
            <a:ext cx="8726488" cy="4572000"/>
          </a:xfrm>
        </p:spPr>
        <p:txBody>
          <a:bodyPr lIns="90488" tIns="44450" rIns="90488" bIns="44450">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Entities:</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Entity instance–person, place, object, event, concept (often corresponds to a row in a table)</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Entity Type–collection of entities (often corresponds to a table)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Relationship instance–link between entities (corresponds to primary key-foreign key equivalencies in related tables)</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Relationship type–category of relationship…link between entity types</a:t>
            </a: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Attributes:</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Properties or characteristics of an entity or relationship type (often corresponds to a field in a table)</a:t>
            </a:r>
          </a:p>
          <a:p>
            <a:pPr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000" dirty="0" smtClean="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32067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Cardinality of Relationships</a:t>
            </a:r>
          </a:p>
        </p:txBody>
      </p:sp>
      <p:sp>
        <p:nvSpPr>
          <p:cNvPr id="188419" name="Rectangle 3"/>
          <p:cNvSpPr>
            <a:spLocks noGrp="1" noChangeArrowheads="1"/>
          </p:cNvSpPr>
          <p:nvPr>
            <p:ph idx="1"/>
          </p:nvPr>
        </p:nvSpPr>
        <p:spPr>
          <a:xfrm>
            <a:off x="236538" y="1458913"/>
            <a:ext cx="8686800" cy="4525962"/>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One-to-One</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Each entity in the relationship will have exactly one related entity</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One-to-Many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An entity on one side of the relationship can have many related entities, but an entity on the other side will have a maximum of one related entity</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Many-to-Many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Entities on both sides of the relationship can have many related entities on the other side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7"/>
          <p:cNvSpPr txBox="1">
            <a:spLocks noChangeArrowheads="1"/>
          </p:cNvSpPr>
          <p:nvPr/>
        </p:nvSpPr>
        <p:spPr bwMode="auto">
          <a:xfrm>
            <a:off x="517525" y="387350"/>
            <a:ext cx="6677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a:t>
            </a:r>
          </a:p>
          <a:p>
            <a:pPr eaLnBrk="1" hangingPunct="1"/>
            <a:endParaRPr lang="en-US" altLang="en-US" sz="2000">
              <a:solidFill>
                <a:srgbClr val="000000"/>
              </a:solidFill>
            </a:endParaRPr>
          </a:p>
          <a:p>
            <a:pPr eaLnBrk="1" hangingPunct="1"/>
            <a:r>
              <a:rPr lang="en-US" altLang="en-US" sz="2000">
                <a:solidFill>
                  <a:srgbClr val="000000"/>
                </a:solidFill>
              </a:rPr>
              <a:t>a) Unary relationships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706563"/>
            <a:ext cx="8610600"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17525" y="387350"/>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 (cont.)</a:t>
            </a:r>
          </a:p>
          <a:p>
            <a:pPr eaLnBrk="1" hangingPunct="1"/>
            <a:endParaRPr lang="en-US" altLang="en-US" sz="2000">
              <a:solidFill>
                <a:srgbClr val="000000"/>
              </a:solidFill>
            </a:endParaRPr>
          </a:p>
          <a:p>
            <a:pPr eaLnBrk="1" hangingPunct="1"/>
            <a:r>
              <a:rPr lang="en-US" altLang="en-US" sz="2000">
                <a:solidFill>
                  <a:srgbClr val="000000"/>
                </a:solidFill>
              </a:rPr>
              <a:t>b) Binary relationships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2076450"/>
            <a:ext cx="8620125" cy="366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1" y="1495424"/>
            <a:ext cx="7304088" cy="401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2" name="Text Box 3"/>
          <p:cNvSpPr txBox="1">
            <a:spLocks noChangeArrowheads="1"/>
          </p:cNvSpPr>
          <p:nvPr/>
        </p:nvSpPr>
        <p:spPr bwMode="auto">
          <a:xfrm>
            <a:off x="517525" y="387350"/>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 (cont.)</a:t>
            </a:r>
          </a:p>
          <a:p>
            <a:pPr eaLnBrk="1" hangingPunct="1"/>
            <a:endParaRPr lang="en-US" altLang="en-US" sz="2000">
              <a:solidFill>
                <a:srgbClr val="000000"/>
              </a:solidFill>
            </a:endParaRPr>
          </a:p>
          <a:p>
            <a:pPr eaLnBrk="1" hangingPunct="1"/>
            <a:r>
              <a:rPr lang="en-US" altLang="en-US" sz="2000">
                <a:solidFill>
                  <a:srgbClr val="000000"/>
                </a:solidFill>
              </a:rPr>
              <a:t>c) Ternary relationship</a:t>
            </a:r>
          </a:p>
        </p:txBody>
      </p:sp>
      <p:grpSp>
        <p:nvGrpSpPr>
          <p:cNvPr id="43013" name="Group 7"/>
          <p:cNvGrpSpPr>
            <a:grpSpLocks/>
          </p:cNvGrpSpPr>
          <p:nvPr/>
        </p:nvGrpSpPr>
        <p:grpSpPr bwMode="auto">
          <a:xfrm>
            <a:off x="1335088" y="4249738"/>
            <a:ext cx="6653212" cy="1871662"/>
            <a:chOff x="801" y="2640"/>
            <a:chExt cx="4191" cy="1179"/>
          </a:xfrm>
        </p:grpSpPr>
        <p:sp>
          <p:nvSpPr>
            <p:cNvPr id="43017" name="Text Box 5"/>
            <p:cNvSpPr txBox="1">
              <a:spLocks noChangeArrowheads="1"/>
            </p:cNvSpPr>
            <p:nvPr/>
          </p:nvSpPr>
          <p:spPr bwMode="auto">
            <a:xfrm>
              <a:off x="801" y="3531"/>
              <a:ext cx="4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Note: a relationship can have attributes of its own</a:t>
              </a:r>
            </a:p>
          </p:txBody>
        </p:sp>
        <p:sp>
          <p:nvSpPr>
            <p:cNvPr id="43018" name="Oval 6"/>
            <p:cNvSpPr>
              <a:spLocks noChangeArrowheads="1"/>
            </p:cNvSpPr>
            <p:nvPr/>
          </p:nvSpPr>
          <p:spPr bwMode="auto">
            <a:xfrm>
              <a:off x="2405" y="2640"/>
              <a:ext cx="1161" cy="720"/>
            </a:xfrm>
            <a:prstGeom prst="ellipse">
              <a:avLst/>
            </a:prstGeom>
            <a:noFill/>
            <a:ln w="25400" algn="ctr">
              <a:solidFill>
                <a:srgbClr val="990000"/>
              </a:solidFill>
              <a:prstDash val="dash"/>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57200" y="347663"/>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Cardinality Constraints</a:t>
            </a:r>
          </a:p>
        </p:txBody>
      </p:sp>
      <p:sp>
        <p:nvSpPr>
          <p:cNvPr id="189443" name="Rectangle 3"/>
          <p:cNvSpPr>
            <a:spLocks noGrp="1" noChangeArrowheads="1"/>
          </p:cNvSpPr>
          <p:nvPr>
            <p:ph idx="1"/>
          </p:nvPr>
        </p:nvSpPr>
        <p:spPr>
          <a:xfrm>
            <a:off x="269875" y="1397000"/>
            <a:ext cx="85344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Cardinality Constraints—the number of instances of one entity that can or must be associated with each instance of another entity</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Minimum Cardinality</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If zero, then optional</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If one or more, then mandatory</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Maximum Cardinality</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The maximum number</a:t>
            </a:r>
          </a:p>
          <a:p>
            <a:pPr eaLnBrk="1" fontAlgn="auto" hangingPunct="1">
              <a:lnSpc>
                <a:spcPct val="90000"/>
              </a:lnSpc>
              <a:spcAft>
                <a:spcPts val="0"/>
              </a:spcAft>
              <a:buFontTx/>
              <a:buChar char="–"/>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3" y="2679700"/>
            <a:ext cx="72453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2"/>
          <p:cNvSpPr>
            <a:spLocks noChangeArrowheads="1"/>
          </p:cNvSpPr>
          <p:nvPr/>
        </p:nvSpPr>
        <p:spPr bwMode="auto">
          <a:xfrm>
            <a:off x="228600" y="304800"/>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a) Mandatory cardinalities</a:t>
            </a:r>
          </a:p>
        </p:txBody>
      </p:sp>
      <p:pic>
        <p:nvPicPr>
          <p:cNvPr id="45061" name="Picture 7"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650" y="909638"/>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2" name="Group 11"/>
          <p:cNvGrpSpPr>
            <a:grpSpLocks/>
          </p:cNvGrpSpPr>
          <p:nvPr/>
        </p:nvGrpSpPr>
        <p:grpSpPr bwMode="auto">
          <a:xfrm>
            <a:off x="4659313" y="3822700"/>
            <a:ext cx="3417887" cy="2044700"/>
            <a:chOff x="2935" y="2313"/>
            <a:chExt cx="2153" cy="1288"/>
          </a:xfrm>
        </p:grpSpPr>
        <p:sp>
          <p:nvSpPr>
            <p:cNvPr id="45069" name="Text Box 8"/>
            <p:cNvSpPr txBox="1">
              <a:spLocks noChangeArrowheads="1"/>
            </p:cNvSpPr>
            <p:nvPr/>
          </p:nvSpPr>
          <p:spPr bwMode="auto">
            <a:xfrm>
              <a:off x="3072" y="3024"/>
              <a:ext cx="20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patient must have recorded at least one history, and can have many</a:t>
              </a:r>
            </a:p>
          </p:txBody>
        </p:sp>
        <p:sp>
          <p:nvSpPr>
            <p:cNvPr id="45070" name="Line 10"/>
            <p:cNvSpPr>
              <a:spLocks noChangeShapeType="1"/>
            </p:cNvSpPr>
            <p:nvPr/>
          </p:nvSpPr>
          <p:spPr bwMode="auto">
            <a:xfrm flipH="1" flipV="1">
              <a:off x="2935" y="2313"/>
              <a:ext cx="185" cy="75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5063" name="Group 13"/>
          <p:cNvGrpSpPr>
            <a:grpSpLocks/>
          </p:cNvGrpSpPr>
          <p:nvPr/>
        </p:nvGrpSpPr>
        <p:grpSpPr bwMode="auto">
          <a:xfrm>
            <a:off x="381000" y="3749675"/>
            <a:ext cx="2743200" cy="2041525"/>
            <a:chOff x="240" y="2267"/>
            <a:chExt cx="1728" cy="1286"/>
          </a:xfrm>
        </p:grpSpPr>
        <p:sp>
          <p:nvSpPr>
            <p:cNvPr id="45067" name="Rectangle 9"/>
            <p:cNvSpPr>
              <a:spLocks noChangeArrowheads="1"/>
            </p:cNvSpPr>
            <p:nvPr/>
          </p:nvSpPr>
          <p:spPr bwMode="auto">
            <a:xfrm>
              <a:off x="240" y="2976"/>
              <a:ext cx="172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patient history is recorded for one and only one patient</a:t>
              </a:r>
            </a:p>
          </p:txBody>
        </p:sp>
        <p:sp>
          <p:nvSpPr>
            <p:cNvPr id="45068" name="Line 12"/>
            <p:cNvSpPr>
              <a:spLocks noChangeShapeType="1"/>
            </p:cNvSpPr>
            <p:nvPr/>
          </p:nvSpPr>
          <p:spPr bwMode="auto">
            <a:xfrm flipV="1">
              <a:off x="1440" y="2267"/>
              <a:ext cx="224" cy="70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603500"/>
            <a:ext cx="6896100"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2"/>
          <p:cNvSpPr>
            <a:spLocks noChangeArrowheads="1"/>
          </p:cNvSpPr>
          <p:nvPr/>
        </p:nvSpPr>
        <p:spPr bwMode="auto">
          <a:xfrm>
            <a:off x="228600" y="233363"/>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 (cont.)</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b) One optional, one mandatory</a:t>
            </a:r>
          </a:p>
        </p:txBody>
      </p:sp>
      <p:pic>
        <p:nvPicPr>
          <p:cNvPr id="46085" name="Picture 4"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838200"/>
            <a:ext cx="34290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6" name="Group 5"/>
          <p:cNvGrpSpPr>
            <a:grpSpLocks/>
          </p:cNvGrpSpPr>
          <p:nvPr/>
        </p:nvGrpSpPr>
        <p:grpSpPr bwMode="auto">
          <a:xfrm>
            <a:off x="4659313" y="3563938"/>
            <a:ext cx="3417887" cy="2601912"/>
            <a:chOff x="2935" y="2135"/>
            <a:chExt cx="2153" cy="1639"/>
          </a:xfrm>
        </p:grpSpPr>
        <p:sp>
          <p:nvSpPr>
            <p:cNvPr id="46093" name="Text Box 6"/>
            <p:cNvSpPr txBox="1">
              <a:spLocks noChangeArrowheads="1"/>
            </p:cNvSpPr>
            <p:nvPr/>
          </p:nvSpPr>
          <p:spPr bwMode="auto">
            <a:xfrm>
              <a:off x="3072" y="3024"/>
              <a:ext cx="20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An employee can be assigned to any number of projects, or may not be assigned to any at all</a:t>
              </a:r>
            </a:p>
          </p:txBody>
        </p:sp>
        <p:sp>
          <p:nvSpPr>
            <p:cNvPr id="46094" name="Line 7"/>
            <p:cNvSpPr>
              <a:spLocks noChangeShapeType="1"/>
            </p:cNvSpPr>
            <p:nvPr/>
          </p:nvSpPr>
          <p:spPr bwMode="auto">
            <a:xfrm flipH="1" flipV="1">
              <a:off x="2935" y="2135"/>
              <a:ext cx="185" cy="937"/>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6087" name="Group 8"/>
          <p:cNvGrpSpPr>
            <a:grpSpLocks/>
          </p:cNvGrpSpPr>
          <p:nvPr/>
        </p:nvGrpSpPr>
        <p:grpSpPr bwMode="auto">
          <a:xfrm>
            <a:off x="381000" y="3608388"/>
            <a:ext cx="2743200" cy="2576512"/>
            <a:chOff x="240" y="2103"/>
            <a:chExt cx="1728" cy="1623"/>
          </a:xfrm>
        </p:grpSpPr>
        <p:sp>
          <p:nvSpPr>
            <p:cNvPr id="46091" name="Rectangle 9"/>
            <p:cNvSpPr>
              <a:spLocks noChangeArrowheads="1"/>
            </p:cNvSpPr>
            <p:nvPr/>
          </p:nvSpPr>
          <p:spPr bwMode="auto">
            <a:xfrm>
              <a:off x="240" y="2976"/>
              <a:ext cx="172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project must be assigned to at least one employee, and may be assigned to many</a:t>
              </a:r>
            </a:p>
          </p:txBody>
        </p:sp>
        <p:sp>
          <p:nvSpPr>
            <p:cNvPr id="46092" name="Line 10"/>
            <p:cNvSpPr>
              <a:spLocks noChangeShapeType="1"/>
            </p:cNvSpPr>
            <p:nvPr/>
          </p:nvSpPr>
          <p:spPr bwMode="auto">
            <a:xfrm flipV="1">
              <a:off x="1440" y="2103"/>
              <a:ext cx="398" cy="873"/>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4513" y="3000375"/>
            <a:ext cx="585628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2"/>
          <p:cNvSpPr>
            <a:spLocks noChangeArrowheads="1"/>
          </p:cNvSpPr>
          <p:nvPr/>
        </p:nvSpPr>
        <p:spPr bwMode="auto">
          <a:xfrm>
            <a:off x="228600" y="304800"/>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 (cont.)</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c) Optional cardinalities</a:t>
            </a:r>
          </a:p>
        </p:txBody>
      </p:sp>
      <p:pic>
        <p:nvPicPr>
          <p:cNvPr id="47109" name="Picture 4"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1077913"/>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0" name="Group 13"/>
          <p:cNvGrpSpPr>
            <a:grpSpLocks/>
          </p:cNvGrpSpPr>
          <p:nvPr/>
        </p:nvGrpSpPr>
        <p:grpSpPr bwMode="auto">
          <a:xfrm>
            <a:off x="377825" y="3614738"/>
            <a:ext cx="3505200" cy="1465262"/>
            <a:chOff x="192" y="2112"/>
            <a:chExt cx="2208" cy="923"/>
          </a:xfrm>
        </p:grpSpPr>
        <p:sp>
          <p:nvSpPr>
            <p:cNvPr id="47114" name="Rectangle 9"/>
            <p:cNvSpPr>
              <a:spLocks noChangeArrowheads="1"/>
            </p:cNvSpPr>
            <p:nvPr/>
          </p:nvSpPr>
          <p:spPr bwMode="auto">
            <a:xfrm>
              <a:off x="192" y="2112"/>
              <a:ext cx="134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person is  married to at most one other person, or may not be married at all</a:t>
              </a:r>
            </a:p>
          </p:txBody>
        </p:sp>
        <p:sp>
          <p:nvSpPr>
            <p:cNvPr id="47115" name="Line 10"/>
            <p:cNvSpPr>
              <a:spLocks noChangeShapeType="1"/>
            </p:cNvSpPr>
            <p:nvPr/>
          </p:nvSpPr>
          <p:spPr bwMode="auto">
            <a:xfrm flipV="1">
              <a:off x="1488" y="2160"/>
              <a:ext cx="864" cy="19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7116" name="Line 12"/>
            <p:cNvSpPr>
              <a:spLocks noChangeShapeType="1"/>
            </p:cNvSpPr>
            <p:nvPr/>
          </p:nvSpPr>
          <p:spPr bwMode="auto">
            <a:xfrm>
              <a:off x="1488" y="2736"/>
              <a:ext cx="912" cy="144"/>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671513" y="5105400"/>
            <a:ext cx="75580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Entities can be related to one another in more than one way</a:t>
            </a:r>
          </a:p>
        </p:txBody>
      </p:sp>
      <p:sp>
        <p:nvSpPr>
          <p:cNvPr id="48132" name="Rectangle 6"/>
          <p:cNvSpPr>
            <a:spLocks noChangeArrowheads="1"/>
          </p:cNvSpPr>
          <p:nvPr/>
        </p:nvSpPr>
        <p:spPr bwMode="auto">
          <a:xfrm>
            <a:off x="228600" y="304800"/>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2-21 Examples of multiple relationships</a:t>
            </a:r>
          </a:p>
          <a:p>
            <a:endParaRPr lang="en-US" altLang="en-US" sz="2400">
              <a:solidFill>
                <a:srgbClr val="000000"/>
              </a:solidFill>
              <a:cs typeface="Tahoma" pitchFamily="34" charset="0"/>
            </a:endParaRPr>
          </a:p>
          <a:p>
            <a:r>
              <a:rPr lang="en-US" altLang="en-US" sz="2400">
                <a:solidFill>
                  <a:srgbClr val="000000"/>
                </a:solidFill>
                <a:latin typeface="Times New Roman" pitchFamily="18" charset="0"/>
              </a:rPr>
              <a:t>a) Employees and departments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1501775"/>
            <a:ext cx="7562234" cy="360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228600" y="304800"/>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2-21 Examples of multiple relationships (cont.)</a:t>
            </a:r>
          </a:p>
          <a:p>
            <a:endParaRPr lang="en-US" altLang="en-US" sz="2400">
              <a:solidFill>
                <a:srgbClr val="000000"/>
              </a:solidFill>
              <a:cs typeface="Tahoma" pitchFamily="34" charset="0"/>
            </a:endParaRPr>
          </a:p>
          <a:p>
            <a:r>
              <a:rPr lang="en-US" altLang="en-US" sz="2400">
                <a:solidFill>
                  <a:srgbClr val="000000"/>
                </a:solidFill>
                <a:latin typeface="Times New Roman" pitchFamily="18" charset="0"/>
              </a:rPr>
              <a:t>b) Professors and courses (fixed lower limit constraint)</a:t>
            </a:r>
          </a:p>
        </p:txBody>
      </p:sp>
      <p:sp>
        <p:nvSpPr>
          <p:cNvPr id="49156" name="Text Box 6"/>
          <p:cNvSpPr txBox="1">
            <a:spLocks noChangeArrowheads="1"/>
          </p:cNvSpPr>
          <p:nvPr/>
        </p:nvSpPr>
        <p:spPr bwMode="auto">
          <a:xfrm>
            <a:off x="900113" y="4729163"/>
            <a:ext cx="7227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Here, min cardinality constraint is 2. At least two professors must be qualified to teach each course. Each professor must be qualified to teach at least one course.</a:t>
            </a:r>
          </a:p>
        </p:txBody>
      </p:sp>
      <p:pic>
        <p:nvPicPr>
          <p:cNvPr id="491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1973263"/>
            <a:ext cx="72898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1703388" y="166688"/>
            <a:ext cx="567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800">
                <a:solidFill>
                  <a:srgbClr val="000000"/>
                </a:solidFill>
                <a:latin typeface="Times New Roman" pitchFamily="18" charset="0"/>
              </a:rPr>
              <a:t>Sample E-R Diagram (Figure 2-1)</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5" y="801831"/>
            <a:ext cx="8911895" cy="5578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09" y="3320175"/>
            <a:ext cx="7843280" cy="295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809" y="693041"/>
            <a:ext cx="7843280" cy="2516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81" name="Text Box 14"/>
          <p:cNvSpPr txBox="1">
            <a:spLocks noChangeArrowheads="1"/>
          </p:cNvSpPr>
          <p:nvPr/>
        </p:nvSpPr>
        <p:spPr bwMode="auto">
          <a:xfrm>
            <a:off x="255588" y="204788"/>
            <a:ext cx="8467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000000"/>
                </a:solidFill>
              </a:rPr>
              <a:t>Figure 2-15a and 2-15b Multivalued attributes can be represented as relationships</a:t>
            </a:r>
          </a:p>
        </p:txBody>
      </p:sp>
      <p:sp>
        <p:nvSpPr>
          <p:cNvPr id="50182" name="Text Box 17"/>
          <p:cNvSpPr txBox="1">
            <a:spLocks noChangeArrowheads="1"/>
          </p:cNvSpPr>
          <p:nvPr/>
        </p:nvSpPr>
        <p:spPr bwMode="auto">
          <a:xfrm>
            <a:off x="1513681" y="2620277"/>
            <a:ext cx="830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990000"/>
                </a:solidFill>
              </a:rPr>
              <a:t>simple</a:t>
            </a:r>
          </a:p>
        </p:txBody>
      </p:sp>
      <p:sp>
        <p:nvSpPr>
          <p:cNvPr id="50183" name="Text Box 18"/>
          <p:cNvSpPr txBox="1">
            <a:spLocks noChangeArrowheads="1"/>
          </p:cNvSpPr>
          <p:nvPr/>
        </p:nvSpPr>
        <p:spPr bwMode="auto">
          <a:xfrm>
            <a:off x="1325563" y="5459413"/>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composite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320675"/>
            <a:ext cx="82232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Associative Entities</a:t>
            </a:r>
          </a:p>
        </p:txBody>
      </p:sp>
      <p:sp>
        <p:nvSpPr>
          <p:cNvPr id="219139" name="Rectangle 3"/>
          <p:cNvSpPr>
            <a:spLocks noGrp="1" noChangeArrowheads="1"/>
          </p:cNvSpPr>
          <p:nvPr>
            <p:ph idx="1"/>
          </p:nvPr>
        </p:nvSpPr>
        <p:spPr>
          <a:xfrm>
            <a:off x="0" y="1171575"/>
            <a:ext cx="8980488" cy="41148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An entity–has attributes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 relationship–links entities together</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When should a </a:t>
            </a:r>
            <a:r>
              <a:rPr lang="en-US" sz="2800" i="1" dirty="0" smtClean="0">
                <a:solidFill>
                  <a:srgbClr val="000000"/>
                </a:solidFill>
                <a:effectLst>
                  <a:outerShdw blurRad="38100" dist="38100" dir="2700000" algn="tl">
                    <a:srgbClr val="FFFFFF"/>
                  </a:outerShdw>
                </a:effectLst>
              </a:rPr>
              <a:t>relationship with attributes</a:t>
            </a:r>
            <a:r>
              <a:rPr lang="en-US" sz="2800" dirty="0" smtClean="0">
                <a:solidFill>
                  <a:srgbClr val="000000"/>
                </a:solidFill>
                <a:effectLst>
                  <a:outerShdw blurRad="38100" dist="38100" dir="2700000" algn="tl">
                    <a:srgbClr val="FFFFFF"/>
                  </a:outerShdw>
                </a:effectLst>
              </a:rPr>
              <a:t> instead be an </a:t>
            </a:r>
            <a:r>
              <a:rPr lang="en-US" sz="2800" i="1" dirty="0" smtClean="0">
                <a:solidFill>
                  <a:srgbClr val="000000"/>
                </a:solidFill>
                <a:effectLst>
                  <a:outerShdw blurRad="38100" dist="38100" dir="2700000" algn="tl">
                    <a:srgbClr val="FFFFFF"/>
                  </a:outerShdw>
                </a:effectLst>
              </a:rPr>
              <a:t>associative entity</a:t>
            </a:r>
            <a:r>
              <a:rPr lang="en-US" sz="2800" dirty="0" smtClean="0">
                <a:solidFill>
                  <a:srgbClr val="000000"/>
                </a:solidFill>
                <a:effectLst>
                  <a:outerShdw blurRad="38100" dist="38100" dir="2700000" algn="tl">
                    <a:srgbClr val="FFFFFF"/>
                  </a:outerShdw>
                </a:effectLst>
              </a:rPr>
              <a:t>?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All relationships for the associative entity should be many</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associative entity could have meaning independent of the other entities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associative entity preferably has a unique identifier, and should also have other attributes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associative entity may participate in other relationships other than the entities of the associated relationship</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Ternary relationships should be converted to associative entities</a:t>
            </a:r>
          </a:p>
          <a:p>
            <a:pPr lvl="1" eaLnBrk="1" fontAlgn="auto" hangingPunct="1">
              <a:lnSpc>
                <a:spcPct val="90000"/>
              </a:lnSpc>
              <a:spcAft>
                <a:spcPts val="0"/>
              </a:spcAft>
              <a:buFont typeface="Wingdings 2"/>
              <a:buChar char=""/>
              <a:defRPr/>
            </a:pPr>
            <a:endParaRPr lang="en-US" sz="20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400" dirty="0" smtClean="0"/>
          </a:p>
          <a:p>
            <a:pPr eaLnBrk="1" fontAlgn="auto" hangingPunct="1">
              <a:lnSpc>
                <a:spcPct val="90000"/>
              </a:lnSpc>
              <a:spcAft>
                <a:spcPts val="0"/>
              </a:spcAft>
              <a:buFont typeface="Wingdings 2"/>
              <a:buChar char=""/>
              <a:defRPr/>
            </a:pPr>
            <a:endParaRPr lang="en-US" sz="1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ChangeArrowheads="1"/>
          </p:cNvSpPr>
          <p:nvPr/>
        </p:nvSpPr>
        <p:spPr bwMode="auto">
          <a:xfrm>
            <a:off x="382588" y="611188"/>
            <a:ext cx="71247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2-11a A binary relationship with an attribute</a:t>
            </a:r>
          </a:p>
        </p:txBody>
      </p:sp>
      <p:sp>
        <p:nvSpPr>
          <p:cNvPr id="52228" name="Text Box 4"/>
          <p:cNvSpPr txBox="1">
            <a:spLocks noChangeArrowheads="1"/>
          </p:cNvSpPr>
          <p:nvPr/>
        </p:nvSpPr>
        <p:spPr bwMode="auto">
          <a:xfrm>
            <a:off x="685800" y="44958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Here, the date completed attribute pertains specifically to the employee’s completion of a course…it is an attribute of the </a:t>
            </a:r>
            <a:r>
              <a:rPr lang="en-US" altLang="en-US" sz="2400" i="1">
                <a:solidFill>
                  <a:srgbClr val="000000"/>
                </a:solidFill>
                <a:latin typeface="Times New Roman" pitchFamily="18" charset="0"/>
              </a:rPr>
              <a:t>relationship.</a:t>
            </a:r>
          </a:p>
        </p:txBody>
      </p:sp>
      <p:pic>
        <p:nvPicPr>
          <p:cNvPr id="52229"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25" y="1552575"/>
            <a:ext cx="85629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auto">
          <a:xfrm>
            <a:off x="519113" y="347663"/>
            <a:ext cx="69278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2-11b An associative entity (CERTIFICATE)</a:t>
            </a:r>
          </a:p>
        </p:txBody>
      </p:sp>
      <p:sp>
        <p:nvSpPr>
          <p:cNvPr id="53252" name="Text Box 4"/>
          <p:cNvSpPr txBox="1">
            <a:spLocks noChangeArrowheads="1"/>
          </p:cNvSpPr>
          <p:nvPr/>
        </p:nvSpPr>
        <p:spPr bwMode="auto">
          <a:xfrm>
            <a:off x="457200" y="3810000"/>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Associative entity is like a relationship with an attribute, but it is also considered to be an entity in its own right.</a:t>
            </a: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Note that the many-to-many cardinality between entities in Figure 2-11a has been replaced by two one-to-many relationships with the associative entity.</a:t>
            </a:r>
          </a:p>
        </p:txBody>
      </p:sp>
      <p:pic>
        <p:nvPicPr>
          <p:cNvPr id="53253"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262063"/>
            <a:ext cx="865822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533400" y="457200"/>
            <a:ext cx="84963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2-13c An associative entity – bill of materials structure</a:t>
            </a:r>
          </a:p>
        </p:txBody>
      </p:sp>
      <p:sp>
        <p:nvSpPr>
          <p:cNvPr id="54276" name="Text Box 4"/>
          <p:cNvSpPr txBox="1">
            <a:spLocks noChangeArrowheads="1"/>
          </p:cNvSpPr>
          <p:nvPr/>
        </p:nvSpPr>
        <p:spPr bwMode="auto">
          <a:xfrm>
            <a:off x="1963738" y="4843463"/>
            <a:ext cx="4740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This could just be a relationship with attributes…it’s a judgment call.</a:t>
            </a:r>
          </a:p>
        </p:txBody>
      </p:sp>
      <p:pic>
        <p:nvPicPr>
          <p:cNvPr id="5427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522413"/>
            <a:ext cx="7870825"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479425" y="646113"/>
            <a:ext cx="8153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2-18 Cardinality constraints in a ternary relationship</a:t>
            </a:r>
          </a:p>
        </p:txBody>
      </p:sp>
      <p:pic>
        <p:nvPicPr>
          <p:cNvPr id="5530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474788"/>
            <a:ext cx="8301037"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ChangeArrowheads="1"/>
          </p:cNvSpPr>
          <p:nvPr/>
        </p:nvSpPr>
        <p:spPr bwMode="auto">
          <a:xfrm>
            <a:off x="671513" y="271463"/>
            <a:ext cx="59531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2-19  Simple example of time-stamping</a:t>
            </a:r>
          </a:p>
        </p:txBody>
      </p:sp>
      <p:sp>
        <p:nvSpPr>
          <p:cNvPr id="56324" name="Text Box 4"/>
          <p:cNvSpPr txBox="1">
            <a:spLocks noChangeArrowheads="1"/>
          </p:cNvSpPr>
          <p:nvPr/>
        </p:nvSpPr>
        <p:spPr bwMode="auto">
          <a:xfrm>
            <a:off x="5791200" y="4572000"/>
            <a:ext cx="29067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rPr>
              <a:t>The Price History attribute is both multivalued </a:t>
            </a:r>
            <a:r>
              <a:rPr lang="en-US" altLang="en-US" sz="2000" i="1">
                <a:solidFill>
                  <a:srgbClr val="990000"/>
                </a:solidFill>
              </a:rPr>
              <a:t>and</a:t>
            </a:r>
            <a:r>
              <a:rPr lang="en-US" altLang="en-US" sz="2000">
                <a:solidFill>
                  <a:srgbClr val="990000"/>
                </a:solidFill>
              </a:rPr>
              <a:t> composite.</a:t>
            </a:r>
          </a:p>
          <a:p>
            <a:endParaRPr lang="en-US" altLang="en-US" sz="2800">
              <a:solidFill>
                <a:srgbClr val="990000"/>
              </a:solidFill>
              <a:latin typeface="Times New Roman" pitchFamily="18" charset="0"/>
            </a:endParaRPr>
          </a:p>
        </p:txBody>
      </p:sp>
      <p:sp>
        <p:nvSpPr>
          <p:cNvPr id="56326" name="Rectangle 5"/>
          <p:cNvSpPr>
            <a:spLocks noChangeArrowheads="1"/>
          </p:cNvSpPr>
          <p:nvPr/>
        </p:nvSpPr>
        <p:spPr bwMode="auto">
          <a:xfrm>
            <a:off x="593725" y="485298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Time stamp</a:t>
            </a:r>
            <a:r>
              <a:rPr lang="en-US" altLang="en-US"/>
              <a:t> – a time value that is associated with a data value, often indicating when some event occurred that affected the data value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9" y="1194096"/>
            <a:ext cx="6807047" cy="325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671513" y="271463"/>
            <a:ext cx="70897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2-20c  E-R diagram with associative entity for product assignment to product line over time</a:t>
            </a:r>
          </a:p>
        </p:txBody>
      </p:sp>
      <p:sp>
        <p:nvSpPr>
          <p:cNvPr id="57348" name="Text Box 4"/>
          <p:cNvSpPr txBox="1">
            <a:spLocks noChangeArrowheads="1"/>
          </p:cNvSpPr>
          <p:nvPr/>
        </p:nvSpPr>
        <p:spPr bwMode="auto">
          <a:xfrm>
            <a:off x="5791200" y="4572000"/>
            <a:ext cx="31702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rPr>
              <a:t>The Assignment associative entity shows the date range of a product’s assignment to a particular product line.</a:t>
            </a:r>
          </a:p>
          <a:p>
            <a:endParaRPr lang="en-US" altLang="en-US" sz="2800">
              <a:solidFill>
                <a:srgbClr val="990000"/>
              </a:solidFill>
              <a:latin typeface="Times New Roman" pitchFamily="18" charset="0"/>
            </a:endParaRPr>
          </a:p>
        </p:txBody>
      </p:sp>
      <p:sp>
        <p:nvSpPr>
          <p:cNvPr id="57349" name="Rectangle 5"/>
          <p:cNvSpPr>
            <a:spLocks noChangeArrowheads="1"/>
          </p:cNvSpPr>
          <p:nvPr/>
        </p:nvSpPr>
        <p:spPr bwMode="auto">
          <a:xfrm>
            <a:off x="593725" y="4852988"/>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t>Modeling time-dependent data has become more important due to regulations such as HIPAA and Sarbanes-Oxley.</a:t>
            </a:r>
          </a:p>
        </p:txBody>
      </p:sp>
      <p:pic>
        <p:nvPicPr>
          <p:cNvPr id="5735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331913"/>
            <a:ext cx="6315075"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ChangeArrowheads="1"/>
          </p:cNvSpPr>
          <p:nvPr/>
        </p:nvSpPr>
        <p:spPr bwMode="auto">
          <a:xfrm>
            <a:off x="6172200" y="381000"/>
            <a:ext cx="2895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Frutiger-Bold"/>
              </a:rPr>
              <a:t>Figure 2-22</a:t>
            </a:r>
          </a:p>
          <a:p>
            <a:r>
              <a:rPr lang="en-US" altLang="en-US" sz="2400">
                <a:solidFill>
                  <a:srgbClr val="000000"/>
                </a:solidFill>
                <a:latin typeface="Frutiger-Bold"/>
              </a:rPr>
              <a:t>Data model for Pine Valley Furniture Company in Microsoft Visio notation</a:t>
            </a:r>
            <a:endParaRPr lang="en-US" altLang="en-US" sz="2400">
              <a:solidFill>
                <a:srgbClr val="000000"/>
              </a:solidFill>
              <a:latin typeface="Times New Roman" pitchFamily="18" charset="0"/>
            </a:endParaRPr>
          </a:p>
        </p:txBody>
      </p:sp>
      <p:sp>
        <p:nvSpPr>
          <p:cNvPr id="58372" name="Text Box 5"/>
          <p:cNvSpPr txBox="1">
            <a:spLocks noChangeArrowheads="1"/>
          </p:cNvSpPr>
          <p:nvPr/>
        </p:nvSpPr>
        <p:spPr bwMode="auto">
          <a:xfrm>
            <a:off x="6086475" y="3698875"/>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Different modeling software tools may have different notation for the same constructs.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11" y="85025"/>
            <a:ext cx="5367257" cy="6140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9395"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952500"/>
            <a:ext cx="5842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10"/>
          <p:cNvSpPr txBox="1">
            <a:spLocks noChangeArrowheads="1"/>
          </p:cNvSpPr>
          <p:nvPr/>
        </p:nvSpPr>
        <p:spPr bwMode="auto">
          <a:xfrm>
            <a:off x="98425" y="3733800"/>
            <a:ext cx="160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Relationship degrees specify number of entity types involved</a:t>
            </a:r>
          </a:p>
        </p:txBody>
      </p:sp>
      <p:grpSp>
        <p:nvGrpSpPr>
          <p:cNvPr id="17413" name="Group 27"/>
          <p:cNvGrpSpPr>
            <a:grpSpLocks/>
          </p:cNvGrpSpPr>
          <p:nvPr/>
        </p:nvGrpSpPr>
        <p:grpSpPr bwMode="auto">
          <a:xfrm>
            <a:off x="169863" y="1027113"/>
            <a:ext cx="3886200" cy="1905000"/>
            <a:chOff x="144" y="528"/>
            <a:chExt cx="2448" cy="1200"/>
          </a:xfrm>
        </p:grpSpPr>
        <p:sp>
          <p:nvSpPr>
            <p:cNvPr id="17431" name="Text Box 4"/>
            <p:cNvSpPr txBox="1">
              <a:spLocks noChangeArrowheads="1"/>
            </p:cNvSpPr>
            <p:nvPr/>
          </p:nvSpPr>
          <p:spPr bwMode="auto">
            <a:xfrm>
              <a:off x="144" y="769"/>
              <a:ext cx="7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Entity symbols</a:t>
              </a:r>
            </a:p>
          </p:txBody>
        </p:sp>
        <p:sp>
          <p:nvSpPr>
            <p:cNvPr id="17432" name="Rectangle 12"/>
            <p:cNvSpPr>
              <a:spLocks noChangeArrowheads="1"/>
            </p:cNvSpPr>
            <p:nvPr/>
          </p:nvSpPr>
          <p:spPr bwMode="auto">
            <a:xfrm>
              <a:off x="1161" y="528"/>
              <a:ext cx="1431" cy="120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33" name="Line 13"/>
            <p:cNvSpPr>
              <a:spLocks noChangeShapeType="1"/>
            </p:cNvSpPr>
            <p:nvPr/>
          </p:nvSpPr>
          <p:spPr bwMode="auto">
            <a:xfrm>
              <a:off x="730" y="1010"/>
              <a:ext cx="432"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7414" name="Group 28"/>
          <p:cNvGrpSpPr>
            <a:grpSpLocks/>
          </p:cNvGrpSpPr>
          <p:nvPr/>
        </p:nvGrpSpPr>
        <p:grpSpPr bwMode="auto">
          <a:xfrm>
            <a:off x="-17463" y="2514600"/>
            <a:ext cx="2438401" cy="1006475"/>
            <a:chOff x="0" y="1584"/>
            <a:chExt cx="1536" cy="634"/>
          </a:xfrm>
        </p:grpSpPr>
        <p:sp>
          <p:nvSpPr>
            <p:cNvPr id="17429" name="Text Box 7"/>
            <p:cNvSpPr txBox="1">
              <a:spLocks noChangeArrowheads="1"/>
            </p:cNvSpPr>
            <p:nvPr/>
          </p:nvSpPr>
          <p:spPr bwMode="auto">
            <a:xfrm>
              <a:off x="0" y="1584"/>
              <a:ext cx="115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 special entity that is also a relationship</a:t>
              </a:r>
            </a:p>
          </p:txBody>
        </p:sp>
        <p:sp>
          <p:nvSpPr>
            <p:cNvPr id="17430" name="Line 14"/>
            <p:cNvSpPr>
              <a:spLocks noChangeShapeType="1"/>
            </p:cNvSpPr>
            <p:nvPr/>
          </p:nvSpPr>
          <p:spPr bwMode="auto">
            <a:xfrm flipV="1">
              <a:off x="1104" y="1584"/>
              <a:ext cx="432" cy="192"/>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7415" name="Group 30"/>
          <p:cNvGrpSpPr>
            <a:grpSpLocks/>
          </p:cNvGrpSpPr>
          <p:nvPr/>
        </p:nvGrpSpPr>
        <p:grpSpPr bwMode="auto">
          <a:xfrm>
            <a:off x="1752600" y="2743200"/>
            <a:ext cx="7543800" cy="3352800"/>
            <a:chOff x="1104" y="1728"/>
            <a:chExt cx="4752" cy="2112"/>
          </a:xfrm>
        </p:grpSpPr>
        <p:sp>
          <p:nvSpPr>
            <p:cNvPr id="17425" name="Rectangle 15"/>
            <p:cNvSpPr>
              <a:spLocks noChangeArrowheads="1"/>
            </p:cNvSpPr>
            <p:nvPr/>
          </p:nvSpPr>
          <p:spPr bwMode="auto">
            <a:xfrm>
              <a:off x="1104" y="1920"/>
              <a:ext cx="3648" cy="192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endParaRPr lang="en-US" altLang="en-US"/>
            </a:p>
          </p:txBody>
        </p:sp>
        <p:grpSp>
          <p:nvGrpSpPr>
            <p:cNvPr id="17426" name="Group 29"/>
            <p:cNvGrpSpPr>
              <a:grpSpLocks/>
            </p:cNvGrpSpPr>
            <p:nvPr/>
          </p:nvGrpSpPr>
          <p:grpSpPr bwMode="auto">
            <a:xfrm>
              <a:off x="4800" y="1728"/>
              <a:ext cx="1056" cy="480"/>
              <a:chOff x="4800" y="1728"/>
              <a:chExt cx="1056" cy="480"/>
            </a:xfrm>
          </p:grpSpPr>
          <p:sp>
            <p:nvSpPr>
              <p:cNvPr id="17427" name="Text Box 5"/>
              <p:cNvSpPr txBox="1">
                <a:spLocks noChangeArrowheads="1"/>
              </p:cNvSpPr>
              <p:nvPr/>
            </p:nvSpPr>
            <p:spPr bwMode="auto">
              <a:xfrm>
                <a:off x="4848" y="1728"/>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Relationship symbols</a:t>
                </a:r>
              </a:p>
            </p:txBody>
          </p:sp>
          <p:sp>
            <p:nvSpPr>
              <p:cNvPr id="17428" name="Line 16"/>
              <p:cNvSpPr>
                <a:spLocks noChangeShapeType="1"/>
              </p:cNvSpPr>
              <p:nvPr/>
            </p:nvSpPr>
            <p:spPr bwMode="auto">
              <a:xfrm flipH="1">
                <a:off x="4800" y="2208"/>
                <a:ext cx="336"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sp>
        <p:nvSpPr>
          <p:cNvPr id="17416" name="Text Box 18"/>
          <p:cNvSpPr txBox="1">
            <a:spLocks noChangeArrowheads="1"/>
          </p:cNvSpPr>
          <p:nvPr/>
        </p:nvSpPr>
        <p:spPr bwMode="auto">
          <a:xfrm>
            <a:off x="7620000" y="4648200"/>
            <a:ext cx="1600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Relationship cardinalities specify how many of each entity type is allowed</a:t>
            </a:r>
          </a:p>
        </p:txBody>
      </p:sp>
      <p:grpSp>
        <p:nvGrpSpPr>
          <p:cNvPr id="17417" name="Group 31"/>
          <p:cNvGrpSpPr>
            <a:grpSpLocks/>
          </p:cNvGrpSpPr>
          <p:nvPr/>
        </p:nvGrpSpPr>
        <p:grpSpPr bwMode="auto">
          <a:xfrm>
            <a:off x="4430713" y="1044575"/>
            <a:ext cx="4397375" cy="1828800"/>
            <a:chOff x="2928" y="576"/>
            <a:chExt cx="2770" cy="1152"/>
          </a:xfrm>
        </p:grpSpPr>
        <p:sp>
          <p:nvSpPr>
            <p:cNvPr id="17422" name="Text Box 6"/>
            <p:cNvSpPr txBox="1">
              <a:spLocks noChangeArrowheads="1"/>
            </p:cNvSpPr>
            <p:nvPr/>
          </p:nvSpPr>
          <p:spPr bwMode="auto">
            <a:xfrm>
              <a:off x="4834" y="854"/>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Attribute symbols</a:t>
              </a:r>
            </a:p>
          </p:txBody>
        </p:sp>
        <p:sp>
          <p:nvSpPr>
            <p:cNvPr id="17423" name="Rectangle 17"/>
            <p:cNvSpPr>
              <a:spLocks noChangeArrowheads="1"/>
            </p:cNvSpPr>
            <p:nvPr/>
          </p:nvSpPr>
          <p:spPr bwMode="auto">
            <a:xfrm>
              <a:off x="2928" y="576"/>
              <a:ext cx="1200" cy="1152"/>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24" name="Line 21"/>
            <p:cNvSpPr>
              <a:spLocks noChangeShapeType="1"/>
            </p:cNvSpPr>
            <p:nvPr/>
          </p:nvSpPr>
          <p:spPr bwMode="auto">
            <a:xfrm flipH="1">
              <a:off x="4128" y="1104"/>
              <a:ext cx="624"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7418" name="Rectangle 25"/>
          <p:cNvSpPr>
            <a:spLocks noChangeArrowheads="1"/>
          </p:cNvSpPr>
          <p:nvPr/>
        </p:nvSpPr>
        <p:spPr bwMode="auto">
          <a:xfrm>
            <a:off x="76200" y="36513"/>
            <a:ext cx="46688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Basic E-R notation (Figure 2-2)</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295835"/>
            <a:ext cx="8686800" cy="8382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Business Rules</a:t>
            </a:r>
          </a:p>
        </p:txBody>
      </p:sp>
      <p:sp>
        <p:nvSpPr>
          <p:cNvPr id="231427" name="Rectangle 3"/>
          <p:cNvSpPr>
            <a:spLocks noGrp="1" noChangeArrowheads="1"/>
          </p:cNvSpPr>
          <p:nvPr>
            <p:ph idx="1"/>
          </p:nvPr>
        </p:nvSpPr>
        <p:spPr>
          <a:xfrm>
            <a:off x="474663" y="1712913"/>
            <a:ext cx="8229600" cy="4114800"/>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statements that define or constrain some aspect of the business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derived from policies, procedures, events, functions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Assert business structure</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Control/influence business behavior</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expressed in terms familiar to end users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automated through DBMS software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55650" y="320675"/>
            <a:ext cx="78422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 Good Business Rule Is:</a:t>
            </a:r>
          </a:p>
        </p:txBody>
      </p:sp>
      <p:sp>
        <p:nvSpPr>
          <p:cNvPr id="157699" name="Rectangle 3"/>
          <p:cNvSpPr>
            <a:spLocks noGrp="1" noChangeArrowheads="1"/>
          </p:cNvSpPr>
          <p:nvPr>
            <p:ph idx="1"/>
          </p:nvPr>
        </p:nvSpPr>
        <p:spPr/>
        <p:txBody>
          <a:bodyPr>
            <a:normAutofit/>
          </a:bodyPr>
          <a:lstStyle/>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Declarative–what, not how</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Precise–clear, agreed-upon meaning</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Atomic–one statement</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Consistent–internally and externally</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Expressible–structured, natural language</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Distinct–non-redundant</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Business-oriented–understood by business people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77850" y="322263"/>
            <a:ext cx="8243888"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 Good Data Name Is:</a:t>
            </a:r>
          </a:p>
        </p:txBody>
      </p:sp>
      <p:sp>
        <p:nvSpPr>
          <p:cNvPr id="236547" name="Rectangle 3"/>
          <p:cNvSpPr>
            <a:spLocks noGrp="1" noChangeArrowheads="1"/>
          </p:cNvSpPr>
          <p:nvPr>
            <p:ph idx="1"/>
          </p:nvPr>
        </p:nvSpPr>
        <p:spPr>
          <a:xfrm>
            <a:off x="457200" y="1608138"/>
            <a:ext cx="8229600" cy="4114800"/>
          </a:xfrm>
        </p:spPr>
        <p:txBody>
          <a:bodyPr>
            <a:no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Related to business, not technical, characteristics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Meaningful and self-documenting</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Unique</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Readable</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Composed of words from an approved list</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Repeatable</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Written in standard syntax</a:t>
            </a: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117235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533400" y="268288"/>
            <a:ext cx="8342313"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Definitions</a:t>
            </a:r>
          </a:p>
        </p:txBody>
      </p:sp>
      <p:sp>
        <p:nvSpPr>
          <p:cNvPr id="237571" name="Rectangle 3"/>
          <p:cNvSpPr>
            <a:spLocks noGrp="1" noChangeArrowheads="1"/>
          </p:cNvSpPr>
          <p:nvPr>
            <p:ph idx="1"/>
          </p:nvPr>
        </p:nvSpPr>
        <p:spPr>
          <a:xfrm>
            <a:off x="349250" y="1362075"/>
            <a:ext cx="8229600" cy="4114800"/>
          </a:xfrm>
        </p:spPr>
        <p:txBody>
          <a:bodyPr>
            <a:no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Explanation of a term or fact</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Term–word or phrase with specific meaning</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Fact–association between two or more terms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Guidelines for good data definition</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 concise description of essential data meaning</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Gathered in conjunction with systems requirements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Accompanied by diagrams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Achieved by consensus, and iteratively refined</a:t>
            </a:r>
          </a:p>
        </p:txBody>
      </p:sp>
    </p:spTree>
    <p:extLst>
      <p:ext uri="{BB962C8B-B14F-4D97-AF65-F5344CB8AC3E}">
        <p14:creationId xmlns:p14="http://schemas.microsoft.com/office/powerpoint/2010/main" val="114749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8457</TotalTime>
  <Pages>9</Pages>
  <Words>4861</Words>
  <Application>Microsoft Office PowerPoint</Application>
  <PresentationFormat>On-screen Show (4:3)</PresentationFormat>
  <Paragraphs>379</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Frutiger-Bold</vt:lpstr>
      <vt:lpstr>Arial</vt:lpstr>
      <vt:lpstr>Franklin Gothic Book</vt:lpstr>
      <vt:lpstr>Franklin Gothic Medium</vt:lpstr>
      <vt:lpstr>Tahoma</vt:lpstr>
      <vt:lpstr>Times New Roman</vt:lpstr>
      <vt:lpstr>Wingdings 2</vt:lpstr>
      <vt:lpstr>Trek</vt:lpstr>
      <vt:lpstr>Chapter 2: Modeling Data in the Organization</vt:lpstr>
      <vt:lpstr>Objectives</vt:lpstr>
      <vt:lpstr>E-R Model Constructs</vt:lpstr>
      <vt:lpstr>PowerPoint Presentation</vt:lpstr>
      <vt:lpstr>PowerPoint Presentation</vt:lpstr>
      <vt:lpstr>Business Rules</vt:lpstr>
      <vt:lpstr>A Good Business Rule Is:</vt:lpstr>
      <vt:lpstr>A Good Data Name Is:</vt:lpstr>
      <vt:lpstr>Data Definitions</vt:lpstr>
      <vt:lpstr>Entities</vt:lpstr>
      <vt:lpstr>Entity Type and Entity Instances</vt:lpstr>
      <vt:lpstr>An Entity…</vt:lpstr>
      <vt:lpstr>PowerPoint Presentation</vt:lpstr>
      <vt:lpstr>Strong vs. Weak Entities, and Identifying Relationships</vt:lpstr>
      <vt:lpstr>PowerPoint Presentation</vt:lpstr>
      <vt:lpstr>Guidelines for Naming and Defining Entities</vt:lpstr>
      <vt:lpstr>Attributes</vt:lpstr>
      <vt:lpstr>Required vs. Optional Attributes</vt:lpstr>
      <vt:lpstr>Simple vs. Composite Attributes</vt:lpstr>
      <vt:lpstr>PowerPoint Presentation</vt:lpstr>
      <vt:lpstr>Identifiers (Keys)</vt:lpstr>
      <vt:lpstr>Criteria for Identifiers</vt:lpstr>
      <vt:lpstr>PowerPoint Presentation</vt:lpstr>
      <vt:lpstr>Naming Attributes</vt:lpstr>
      <vt:lpstr>Defining Attributes</vt:lpstr>
      <vt:lpstr>Modeling Relationships</vt:lpstr>
      <vt:lpstr>PowerPoint Presentation</vt:lpstr>
      <vt:lpstr>Degree of Relationships</vt:lpstr>
      <vt:lpstr>PowerPoint Presentation</vt:lpstr>
      <vt:lpstr>Cardinality of Relationships</vt:lpstr>
      <vt:lpstr>PowerPoint Presentation</vt:lpstr>
      <vt:lpstr>PowerPoint Presentation</vt:lpstr>
      <vt:lpstr>PowerPoint Presentation</vt:lpstr>
      <vt:lpstr>Cardinality Constraints</vt:lpstr>
      <vt:lpstr>PowerPoint Presentation</vt:lpstr>
      <vt:lpstr>PowerPoint Presentation</vt:lpstr>
      <vt:lpstr>PowerPoint Presentation</vt:lpstr>
      <vt:lpstr>PowerPoint Presentation</vt:lpstr>
      <vt:lpstr>PowerPoint Presentation</vt:lpstr>
      <vt:lpstr>PowerPoint Presentation</vt:lpstr>
      <vt:lpstr>Associative Entities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in the Organization</dc:title>
  <dc:creator>Michel Mitri</dc:creator>
  <cp:lastModifiedBy>Vignone, Olivia</cp:lastModifiedBy>
  <cp:revision>697</cp:revision>
  <cp:lastPrinted>1998-01-19T09:29:56Z</cp:lastPrinted>
  <dcterms:created xsi:type="dcterms:W3CDTF">1998-01-19T10:00:26Z</dcterms:created>
  <dcterms:modified xsi:type="dcterms:W3CDTF">2015-08-04T20:40:07Z</dcterms:modified>
</cp:coreProperties>
</file>