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33" r:id="rId1"/>
  </p:sldMasterIdLst>
  <p:notesMasterIdLst>
    <p:notesMasterId r:id="rId59"/>
  </p:notesMasterIdLst>
  <p:handoutMasterIdLst>
    <p:handoutMasterId r:id="rId60"/>
  </p:handoutMasterIdLst>
  <p:sldIdLst>
    <p:sldId id="256" r:id="rId2"/>
    <p:sldId id="317" r:id="rId3"/>
    <p:sldId id="321" r:id="rId4"/>
    <p:sldId id="320" r:id="rId5"/>
    <p:sldId id="258" r:id="rId6"/>
    <p:sldId id="259" r:id="rId7"/>
    <p:sldId id="260" r:id="rId8"/>
    <p:sldId id="261" r:id="rId9"/>
    <p:sldId id="306" r:id="rId10"/>
    <p:sldId id="262" r:id="rId11"/>
    <p:sldId id="263" r:id="rId12"/>
    <p:sldId id="307" r:id="rId13"/>
    <p:sldId id="264" r:id="rId14"/>
    <p:sldId id="265" r:id="rId15"/>
    <p:sldId id="266" r:id="rId16"/>
    <p:sldId id="267" r:id="rId17"/>
    <p:sldId id="268" r:id="rId18"/>
    <p:sldId id="269" r:id="rId19"/>
    <p:sldId id="270" r:id="rId20"/>
    <p:sldId id="271" r:id="rId21"/>
    <p:sldId id="272" r:id="rId22"/>
    <p:sldId id="274" r:id="rId23"/>
    <p:sldId id="275" r:id="rId24"/>
    <p:sldId id="276" r:id="rId25"/>
    <p:sldId id="277" r:id="rId26"/>
    <p:sldId id="278" r:id="rId27"/>
    <p:sldId id="279" r:id="rId28"/>
    <p:sldId id="280" r:id="rId29"/>
    <p:sldId id="308" r:id="rId30"/>
    <p:sldId id="318"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5" r:id="rId45"/>
    <p:sldId id="294" r:id="rId46"/>
    <p:sldId id="296" r:id="rId47"/>
    <p:sldId id="310" r:id="rId48"/>
    <p:sldId id="311" r:id="rId49"/>
    <p:sldId id="312" r:id="rId50"/>
    <p:sldId id="297" r:id="rId51"/>
    <p:sldId id="298" r:id="rId52"/>
    <p:sldId id="299" r:id="rId53"/>
    <p:sldId id="300" r:id="rId54"/>
    <p:sldId id="313" r:id="rId55"/>
    <p:sldId id="314" r:id="rId56"/>
    <p:sldId id="316" r:id="rId57"/>
    <p:sldId id="319" r:id="rId58"/>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pitchFamily="34" charset="0"/>
      </a:defRPr>
    </a:lvl1pPr>
    <a:lvl2pPr marL="457200" algn="l" rtl="0" fontAlgn="base">
      <a:spcBef>
        <a:spcPct val="0"/>
      </a:spcBef>
      <a:spcAft>
        <a:spcPct val="0"/>
      </a:spcAft>
      <a:defRPr kern="1200">
        <a:solidFill>
          <a:schemeClr val="tx1"/>
        </a:solidFill>
        <a:latin typeface="Tahoma" pitchFamily="34" charset="0"/>
        <a:ea typeface="+mn-ea"/>
        <a:cs typeface="Arial" pitchFamily="34" charset="0"/>
      </a:defRPr>
    </a:lvl2pPr>
    <a:lvl3pPr marL="914400" algn="l" rtl="0" fontAlgn="base">
      <a:spcBef>
        <a:spcPct val="0"/>
      </a:spcBef>
      <a:spcAft>
        <a:spcPct val="0"/>
      </a:spcAft>
      <a:defRPr kern="1200">
        <a:solidFill>
          <a:schemeClr val="tx1"/>
        </a:solidFill>
        <a:latin typeface="Tahoma" pitchFamily="34" charset="0"/>
        <a:ea typeface="+mn-ea"/>
        <a:cs typeface="Arial" pitchFamily="34" charset="0"/>
      </a:defRPr>
    </a:lvl3pPr>
    <a:lvl4pPr marL="1371600" algn="l" rtl="0" fontAlgn="base">
      <a:spcBef>
        <a:spcPct val="0"/>
      </a:spcBef>
      <a:spcAft>
        <a:spcPct val="0"/>
      </a:spcAft>
      <a:defRPr kern="1200">
        <a:solidFill>
          <a:schemeClr val="tx1"/>
        </a:solidFill>
        <a:latin typeface="Tahoma" pitchFamily="34" charset="0"/>
        <a:ea typeface="+mn-ea"/>
        <a:cs typeface="Arial" pitchFamily="34" charset="0"/>
      </a:defRPr>
    </a:lvl4pPr>
    <a:lvl5pPr marL="1828800" algn="l" rtl="0" fontAlgn="base">
      <a:spcBef>
        <a:spcPct val="0"/>
      </a:spcBef>
      <a:spcAft>
        <a:spcPct val="0"/>
      </a:spcAft>
      <a:defRPr kern="1200">
        <a:solidFill>
          <a:schemeClr val="tx1"/>
        </a:solidFill>
        <a:latin typeface="Tahoma" pitchFamily="34" charset="0"/>
        <a:ea typeface="+mn-ea"/>
        <a:cs typeface="Arial" pitchFamily="34" charset="0"/>
      </a:defRPr>
    </a:lvl5pPr>
    <a:lvl6pPr marL="2286000" algn="l" defTabSz="914400" rtl="0" eaLnBrk="1" latinLnBrk="0" hangingPunct="1">
      <a:defRPr kern="1200">
        <a:solidFill>
          <a:schemeClr val="tx1"/>
        </a:solidFill>
        <a:latin typeface="Tahoma" pitchFamily="34" charset="0"/>
        <a:ea typeface="+mn-ea"/>
        <a:cs typeface="Arial" pitchFamily="34" charset="0"/>
      </a:defRPr>
    </a:lvl6pPr>
    <a:lvl7pPr marL="2743200" algn="l" defTabSz="914400" rtl="0" eaLnBrk="1" latinLnBrk="0" hangingPunct="1">
      <a:defRPr kern="1200">
        <a:solidFill>
          <a:schemeClr val="tx1"/>
        </a:solidFill>
        <a:latin typeface="Tahoma" pitchFamily="34" charset="0"/>
        <a:ea typeface="+mn-ea"/>
        <a:cs typeface="Arial" pitchFamily="34" charset="0"/>
      </a:defRPr>
    </a:lvl7pPr>
    <a:lvl8pPr marL="3200400" algn="l" defTabSz="914400" rtl="0" eaLnBrk="1" latinLnBrk="0" hangingPunct="1">
      <a:defRPr kern="1200">
        <a:solidFill>
          <a:schemeClr val="tx1"/>
        </a:solidFill>
        <a:latin typeface="Tahoma" pitchFamily="34" charset="0"/>
        <a:ea typeface="+mn-ea"/>
        <a:cs typeface="Arial" pitchFamily="34" charset="0"/>
      </a:defRPr>
    </a:lvl8pPr>
    <a:lvl9pPr marL="3657600" algn="l" defTabSz="914400" rtl="0" eaLnBrk="1" latinLnBrk="0" hangingPunct="1">
      <a:defRPr kern="1200">
        <a:solidFill>
          <a:schemeClr val="tx1"/>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FFFF00"/>
    <a:srgbClr val="0066FF"/>
    <a:srgbClr val="00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58" autoAdjust="0"/>
    <p:restoredTop sz="80617" autoAdjust="0"/>
  </p:normalViewPr>
  <p:slideViewPr>
    <p:cSldViewPr snapToGrid="0">
      <p:cViewPr varScale="1">
        <p:scale>
          <a:sx n="123" d="100"/>
          <a:sy n="123" d="100"/>
        </p:scale>
        <p:origin x="3040" y="19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8" Type="http://schemas.openxmlformats.org/officeDocument/2006/relationships/slide" Target="slides/slide20.xml"/><Relationship Id="rId13" Type="http://schemas.openxmlformats.org/officeDocument/2006/relationships/slide" Target="slides/slide40.xml"/><Relationship Id="rId18" Type="http://schemas.openxmlformats.org/officeDocument/2006/relationships/slide" Target="slides/slide49.xml"/><Relationship Id="rId3" Type="http://schemas.openxmlformats.org/officeDocument/2006/relationships/slide" Target="slides/slide6.xml"/><Relationship Id="rId21" Type="http://schemas.openxmlformats.org/officeDocument/2006/relationships/slide" Target="slides/slide53.xml"/><Relationship Id="rId7" Type="http://schemas.openxmlformats.org/officeDocument/2006/relationships/slide" Target="slides/slide17.xml"/><Relationship Id="rId12" Type="http://schemas.openxmlformats.org/officeDocument/2006/relationships/slide" Target="slides/slide37.xml"/><Relationship Id="rId17" Type="http://schemas.openxmlformats.org/officeDocument/2006/relationships/slide" Target="slides/slide46.xml"/><Relationship Id="rId2" Type="http://schemas.openxmlformats.org/officeDocument/2006/relationships/slide" Target="slides/slide5.xml"/><Relationship Id="rId16" Type="http://schemas.openxmlformats.org/officeDocument/2006/relationships/slide" Target="slides/slide45.xml"/><Relationship Id="rId20" Type="http://schemas.openxmlformats.org/officeDocument/2006/relationships/slide" Target="slides/slide52.xml"/><Relationship Id="rId1" Type="http://schemas.openxmlformats.org/officeDocument/2006/relationships/slide" Target="slides/slide4.xml"/><Relationship Id="rId6" Type="http://schemas.openxmlformats.org/officeDocument/2006/relationships/slide" Target="slides/slide13.xml"/><Relationship Id="rId11" Type="http://schemas.openxmlformats.org/officeDocument/2006/relationships/slide" Target="slides/slide34.xml"/><Relationship Id="rId5" Type="http://schemas.openxmlformats.org/officeDocument/2006/relationships/slide" Target="slides/slide10.xml"/><Relationship Id="rId15" Type="http://schemas.openxmlformats.org/officeDocument/2006/relationships/slide" Target="slides/slide43.xml"/><Relationship Id="rId10" Type="http://schemas.openxmlformats.org/officeDocument/2006/relationships/slide" Target="slides/slide31.xml"/><Relationship Id="rId19" Type="http://schemas.openxmlformats.org/officeDocument/2006/relationships/slide" Target="slides/slide50.xml"/><Relationship Id="rId4" Type="http://schemas.openxmlformats.org/officeDocument/2006/relationships/slide" Target="slides/slide8.xml"/><Relationship Id="rId9" Type="http://schemas.openxmlformats.org/officeDocument/2006/relationships/slide" Target="slides/slide26.xml"/><Relationship Id="rId14" Type="http://schemas.openxmlformats.org/officeDocument/2006/relationships/slide" Target="slides/slide41.xml"/><Relationship Id="rId22"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989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69635"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371663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www.lifewire.com/functional-dependency-definition-1019257"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itchFamily="34" charset="0"/>
            </a:endParaRPr>
          </a:p>
        </p:txBody>
      </p:sp>
    </p:spTree>
    <p:extLst>
      <p:ext uri="{BB962C8B-B14F-4D97-AF65-F5344CB8AC3E}">
        <p14:creationId xmlns:p14="http://schemas.microsoft.com/office/powerpoint/2010/main" val="4246548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In the relation diagrams of this chapter, arrows between foreign and primary keys depict referential integrity constraints.</a:t>
            </a:r>
          </a:p>
        </p:txBody>
      </p:sp>
    </p:spTree>
    <p:extLst>
      <p:ext uri="{BB962C8B-B14F-4D97-AF65-F5344CB8AC3E}">
        <p14:creationId xmlns:p14="http://schemas.microsoft.com/office/powerpoint/2010/main" val="27144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This is an example of CREATE</a:t>
            </a:r>
            <a:r>
              <a:rPr lang="en-US" baseline="0" dirty="0"/>
              <a:t> TABLE statements in SQL. Here we can see how a dependent table references its dominant table through creation of a foreign key. We will learn more about CREATE TABLE in chapter 6.</a:t>
            </a:r>
            <a:endParaRPr lang="en-US" dirty="0"/>
          </a:p>
        </p:txBody>
      </p:sp>
    </p:spTree>
    <p:extLst>
      <p:ext uri="{BB962C8B-B14F-4D97-AF65-F5344CB8AC3E}">
        <p14:creationId xmlns:p14="http://schemas.microsoft.com/office/powerpoint/2010/main" val="2961473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The next several slides show</a:t>
            </a:r>
            <a:r>
              <a:rPr lang="en-US" altLang="en-US" baseline="0" dirty="0">
                <a:cs typeface="Arial" pitchFamily="34" charset="0"/>
              </a:rPr>
              <a:t> the mechanics of designing relational databases based on E-R and EER data models. As we saw in chapter 1, the database development life cycle often involves first constructing a conceptual model (E-R or EER) and then using this to create the logical model (relational database design). If you do a thorough job of developing the conceptual model, it should be a fairly simple matter to convert this to a well-structured relational database.</a:t>
            </a:r>
          </a:p>
          <a:p>
            <a:pPr eaLnBrk="1" hangingPunct="1"/>
            <a:endParaRPr lang="en-US" altLang="en-US" baseline="0" dirty="0">
              <a:cs typeface="Arial" pitchFamily="34" charset="0"/>
            </a:endParaRPr>
          </a:p>
          <a:p>
            <a:pPr eaLnBrk="1" hangingPunct="1"/>
            <a:r>
              <a:rPr lang="en-US" altLang="en-US" baseline="0" dirty="0">
                <a:cs typeface="Arial" pitchFamily="34" charset="0"/>
              </a:rPr>
              <a:t>However, if you just start by creating tables, you could wind up with a database that is not well-structured, which required you to fix these mistakes. This is the process of normalization, which will be discussed later.</a:t>
            </a:r>
            <a:endParaRPr lang="en-US" altLang="en-US" dirty="0">
              <a:cs typeface="Arial" pitchFamily="34" charset="0"/>
            </a:endParaRPr>
          </a:p>
        </p:txBody>
      </p:sp>
    </p:spTree>
    <p:extLst>
      <p:ext uri="{BB962C8B-B14F-4D97-AF65-F5344CB8AC3E}">
        <p14:creationId xmlns:p14="http://schemas.microsoft.com/office/powerpoint/2010/main" val="2724038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Very simple. Each attribute</a:t>
            </a:r>
            <a:r>
              <a:rPr lang="en-US" altLang="en-US" baseline="0" dirty="0">
                <a:cs typeface="Arial" pitchFamily="34" charset="0"/>
              </a:rPr>
              <a:t> of the entity becomes a column (field) of the resulting relation. The identifier of the entity becomes a primary key in the relation.</a:t>
            </a:r>
            <a:endParaRPr lang="en-US" altLang="en-US" dirty="0">
              <a:cs typeface="Arial" pitchFamily="34" charset="0"/>
            </a:endParaRPr>
          </a:p>
        </p:txBody>
      </p:sp>
    </p:spTree>
    <p:extLst>
      <p:ext uri="{BB962C8B-B14F-4D97-AF65-F5344CB8AC3E}">
        <p14:creationId xmlns:p14="http://schemas.microsoft.com/office/powerpoint/2010/main" val="2932983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A bit</a:t>
            </a:r>
            <a:r>
              <a:rPr lang="en-US" altLang="en-US" baseline="0" dirty="0">
                <a:cs typeface="Arial" pitchFamily="34" charset="0"/>
              </a:rPr>
              <a:t> more complex. Although conceptually you can have a composite attribute, there is no such thing as a “composite column” or “composite field” in relational databases. So, the component attributes become individual columns. As you can see, there is no field called “Customer Address” in the relation, just its components.</a:t>
            </a:r>
            <a:endParaRPr lang="en-US" altLang="en-US" dirty="0">
              <a:cs typeface="Arial" pitchFamily="34" charset="0"/>
            </a:endParaRPr>
          </a:p>
        </p:txBody>
      </p:sp>
    </p:spTree>
    <p:extLst>
      <p:ext uri="{BB962C8B-B14F-4D97-AF65-F5344CB8AC3E}">
        <p14:creationId xmlns:p14="http://schemas.microsoft.com/office/powerpoint/2010/main" val="2786490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Multivalued attributes in E-R</a:t>
            </a:r>
            <a:r>
              <a:rPr lang="en-US" baseline="0" dirty="0"/>
              <a:t> models must be converted to separate relations in the logical database design. This is because there is no such thing as a multivalued attribute in relational databases. Remember the rules for 1</a:t>
            </a:r>
            <a:r>
              <a:rPr lang="en-US" baseline="30000" dirty="0"/>
              <a:t>st</a:t>
            </a:r>
            <a:r>
              <a:rPr lang="en-US" baseline="0" dirty="0"/>
              <a:t> normal form.</a:t>
            </a:r>
          </a:p>
          <a:p>
            <a:endParaRPr lang="en-US" baseline="0" dirty="0"/>
          </a:p>
          <a:p>
            <a:r>
              <a:rPr lang="en-US" baseline="0" dirty="0"/>
              <a:t>In this case, there is a one-to-many relationship in the final database structure. The Employee Skill relation has a composite primary key (</a:t>
            </a:r>
            <a:r>
              <a:rPr lang="en-US" baseline="0" dirty="0" err="1"/>
              <a:t>EmployeeID</a:t>
            </a:r>
            <a:r>
              <a:rPr lang="en-US" baseline="0" dirty="0"/>
              <a:t> and Skill). The </a:t>
            </a:r>
            <a:r>
              <a:rPr lang="en-US" baseline="0" dirty="0" err="1"/>
              <a:t>EmployeeID</a:t>
            </a:r>
            <a:r>
              <a:rPr lang="en-US" baseline="0" dirty="0"/>
              <a:t> portion of this composite primary key is also a foreign key to the Employee table.</a:t>
            </a:r>
            <a:endParaRPr lang="en-US" dirty="0"/>
          </a:p>
        </p:txBody>
      </p:sp>
    </p:spTree>
    <p:extLst>
      <p:ext uri="{BB962C8B-B14F-4D97-AF65-F5344CB8AC3E}">
        <p14:creationId xmlns:p14="http://schemas.microsoft.com/office/powerpoint/2010/main" val="2703350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itchFamily="34" charset="0"/>
            </a:endParaRPr>
          </a:p>
        </p:txBody>
      </p:sp>
    </p:spTree>
    <p:extLst>
      <p:ext uri="{BB962C8B-B14F-4D97-AF65-F5344CB8AC3E}">
        <p14:creationId xmlns:p14="http://schemas.microsoft.com/office/powerpoint/2010/main" val="62559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Recall that double lines depict weak entities and identifying relationships.</a:t>
            </a:r>
          </a:p>
        </p:txBody>
      </p:sp>
    </p:spTree>
    <p:extLst>
      <p:ext uri="{BB962C8B-B14F-4D97-AF65-F5344CB8AC3E}">
        <p14:creationId xmlns:p14="http://schemas.microsoft.com/office/powerpoint/2010/main" val="3337329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If a foreign</a:t>
            </a:r>
            <a:r>
              <a:rPr lang="en-US" baseline="0" dirty="0"/>
              <a:t> key is null, this implies an “optional one” in the 1:N relationship. But for weak entities this will never be the case. The weak entity cannot exist without its corresponding strong entity.</a:t>
            </a:r>
          </a:p>
          <a:p>
            <a:endParaRPr lang="en-US" baseline="0" dirty="0"/>
          </a:p>
          <a:p>
            <a:r>
              <a:rPr lang="en-US" baseline="0" dirty="0"/>
              <a:t>Note the assumption above. We assume that each dependent of an employee must have a unique name (first, middle, and last). Otherwise the fields comprising the composite primary key would not be unique, violating the rules of a relation.</a:t>
            </a:r>
            <a:endParaRPr lang="en-US" dirty="0"/>
          </a:p>
        </p:txBody>
      </p:sp>
    </p:spTree>
    <p:extLst>
      <p:ext uri="{BB962C8B-B14F-4D97-AF65-F5344CB8AC3E}">
        <p14:creationId xmlns:p14="http://schemas.microsoft.com/office/powerpoint/2010/main" val="1729240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itchFamily="34" charset="0"/>
            </a:endParaRPr>
          </a:p>
        </p:txBody>
      </p:sp>
    </p:spTree>
    <p:extLst>
      <p:ext uri="{BB962C8B-B14F-4D97-AF65-F5344CB8AC3E}">
        <p14:creationId xmlns:p14="http://schemas.microsoft.com/office/powerpoint/2010/main" val="397011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itchFamily="34" charset="0"/>
            </a:endParaRPr>
          </a:p>
        </p:txBody>
      </p:sp>
    </p:spTree>
    <p:extLst>
      <p:ext uri="{BB962C8B-B14F-4D97-AF65-F5344CB8AC3E}">
        <p14:creationId xmlns:p14="http://schemas.microsoft.com/office/powerpoint/2010/main" val="3721740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Because of the mandatory one in the relationship, we could have modelled ORDER as a weak entity and Submits</a:t>
            </a:r>
            <a:r>
              <a:rPr lang="en-US" altLang="en-US" baseline="0" dirty="0">
                <a:cs typeface="Arial" pitchFamily="34" charset="0"/>
              </a:rPr>
              <a:t> as an identifying relationship.</a:t>
            </a:r>
          </a:p>
          <a:p>
            <a:pPr eaLnBrk="1" hangingPunct="1"/>
            <a:endParaRPr lang="en-US" altLang="en-US" baseline="0" dirty="0">
              <a:cs typeface="Arial" pitchFamily="34" charset="0"/>
            </a:endParaRPr>
          </a:p>
          <a:p>
            <a:pPr eaLnBrk="1" hangingPunct="1"/>
            <a:r>
              <a:rPr lang="en-US" altLang="en-US" baseline="0" dirty="0">
                <a:cs typeface="Arial" pitchFamily="34" charset="0"/>
              </a:rPr>
              <a:t>In E-R diagrams, we generally don’t depict the idea of a “foreign key”. This is because the only purpose of a foreign key is to implement the relationship; it is not a meaningful piece of data in itself.</a:t>
            </a:r>
            <a:endParaRPr lang="en-US" altLang="en-US" dirty="0">
              <a:cs typeface="Arial" pitchFamily="34" charset="0"/>
            </a:endParaRPr>
          </a:p>
        </p:txBody>
      </p:sp>
    </p:spTree>
    <p:extLst>
      <p:ext uri="{BB962C8B-B14F-4D97-AF65-F5344CB8AC3E}">
        <p14:creationId xmlns:p14="http://schemas.microsoft.com/office/powerpoint/2010/main" val="2332398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2669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Note that any</a:t>
            </a:r>
            <a:r>
              <a:rPr lang="en-US" baseline="0" dirty="0"/>
              <a:t> time you have a many-to-many relationship, whether or not it contains its own attributes, it must be implemented as a separate relation (table). Often this is called an intersection table or junction table.</a:t>
            </a:r>
          </a:p>
          <a:p>
            <a:endParaRPr lang="en-US" baseline="0" dirty="0"/>
          </a:p>
          <a:p>
            <a:r>
              <a:rPr lang="en-US" baseline="0" dirty="0"/>
              <a:t>In this example, the new table’s primary key is a composite, formed by two foreign keys, one to each of the entities comprising the M:N relationship (Employee and Course).</a:t>
            </a:r>
            <a:endParaRPr lang="en-US" dirty="0"/>
          </a:p>
        </p:txBody>
      </p:sp>
    </p:spTree>
    <p:extLst>
      <p:ext uri="{BB962C8B-B14F-4D97-AF65-F5344CB8AC3E}">
        <p14:creationId xmlns:p14="http://schemas.microsoft.com/office/powerpoint/2010/main" val="3477805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Although 1 – to - 1 relationships are less common than 1:N or M:N, they still can occur. This E-R diagram shows that a nurse could be in charge of at most one care center,</a:t>
            </a:r>
            <a:r>
              <a:rPr lang="en-US" baseline="0" dirty="0"/>
              <a:t> and that each care center must have exactly one nurse in charge.</a:t>
            </a:r>
            <a:r>
              <a:rPr lang="en-US" dirty="0"/>
              <a:t> </a:t>
            </a:r>
          </a:p>
        </p:txBody>
      </p:sp>
    </p:spTree>
    <p:extLst>
      <p:ext uri="{BB962C8B-B14F-4D97-AF65-F5344CB8AC3E}">
        <p14:creationId xmlns:p14="http://schemas.microsoft.com/office/powerpoint/2010/main" val="2901062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So, since the care</a:t>
            </a:r>
            <a:r>
              <a:rPr lang="en-US" baseline="0" dirty="0"/>
              <a:t> center must have a charge nurse, this means the foreign key in this relationship goes into the Care Center table. Also, because of the mandatory one in the relationship, this must mean that the </a:t>
            </a:r>
            <a:r>
              <a:rPr lang="en-US" baseline="0" dirty="0" err="1"/>
              <a:t>NurseInCharge</a:t>
            </a:r>
            <a:r>
              <a:rPr lang="en-US" baseline="0" dirty="0"/>
              <a:t> field can never have a null value.</a:t>
            </a:r>
            <a:endParaRPr lang="en-US" dirty="0"/>
          </a:p>
        </p:txBody>
      </p:sp>
    </p:spTree>
    <p:extLst>
      <p:ext uri="{BB962C8B-B14F-4D97-AF65-F5344CB8AC3E}">
        <p14:creationId xmlns:p14="http://schemas.microsoft.com/office/powerpoint/2010/main" val="1161344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As we saw in chapter 2, M:N relationships can also be modeled as associative entities. Sometimes this is preferable. Associative entities will map onto intersection tables in the resulting logical database design.</a:t>
            </a:r>
          </a:p>
        </p:txBody>
      </p:sp>
    </p:spTree>
    <p:extLst>
      <p:ext uri="{BB962C8B-B14F-4D97-AF65-F5344CB8AC3E}">
        <p14:creationId xmlns:p14="http://schemas.microsoft.com/office/powerpoint/2010/main" val="34409784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Here, Order Line, which implements</a:t>
            </a:r>
            <a:r>
              <a:rPr lang="en-US" altLang="en-US" baseline="0" dirty="0">
                <a:cs typeface="Arial" pitchFamily="34" charset="0"/>
              </a:rPr>
              <a:t> a M:N relationship between Order and Product, is explicitly modelled as an associative entity.</a:t>
            </a:r>
            <a:endParaRPr lang="en-US" altLang="en-US" dirty="0">
              <a:cs typeface="Arial" pitchFamily="34" charset="0"/>
            </a:endParaRPr>
          </a:p>
        </p:txBody>
      </p:sp>
    </p:spTree>
    <p:extLst>
      <p:ext uri="{BB962C8B-B14F-4D97-AF65-F5344CB8AC3E}">
        <p14:creationId xmlns:p14="http://schemas.microsoft.com/office/powerpoint/2010/main" val="3071770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The resulting intersection table connects</a:t>
            </a:r>
            <a:r>
              <a:rPr lang="en-US" baseline="0" dirty="0"/>
              <a:t> orders to products. The same would have been true if there was just a M:N relationship (instead of an associative entity) in the E-R model.</a:t>
            </a:r>
          </a:p>
          <a:p>
            <a:endParaRPr lang="en-US" baseline="0" dirty="0"/>
          </a:p>
          <a:p>
            <a:r>
              <a:rPr lang="en-US" baseline="0" dirty="0"/>
              <a:t>So, mapping associative entities to relational databases is essentially identical to mapping M:N relationships to relational databases.</a:t>
            </a:r>
            <a:endParaRPr lang="en-US" dirty="0"/>
          </a:p>
        </p:txBody>
      </p:sp>
    </p:spTree>
    <p:extLst>
      <p:ext uri="{BB962C8B-B14F-4D97-AF65-F5344CB8AC3E}">
        <p14:creationId xmlns:p14="http://schemas.microsoft.com/office/powerpoint/2010/main" val="4031148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In this case, the associative</a:t>
            </a:r>
            <a:r>
              <a:rPr lang="en-US" altLang="en-US" baseline="0" dirty="0">
                <a:cs typeface="Arial" pitchFamily="34" charset="0"/>
              </a:rPr>
              <a:t> entity has its own identifier…..</a:t>
            </a:r>
            <a:endParaRPr lang="en-US" altLang="en-US" dirty="0">
              <a:cs typeface="Arial" pitchFamily="34" charset="0"/>
            </a:endParaRPr>
          </a:p>
        </p:txBody>
      </p:sp>
    </p:spTree>
    <p:extLst>
      <p:ext uri="{BB962C8B-B14F-4D97-AF65-F5344CB8AC3E}">
        <p14:creationId xmlns:p14="http://schemas.microsoft.com/office/powerpoint/2010/main" val="651306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1150938" y="692150"/>
            <a:ext cx="4556125" cy="3416300"/>
          </a:xfrm>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…thus, the foreign keys of the resulting intersection relation are not part of the primary key.</a:t>
            </a:r>
          </a:p>
        </p:txBody>
      </p:sp>
    </p:spTree>
    <p:extLst>
      <p:ext uri="{BB962C8B-B14F-4D97-AF65-F5344CB8AC3E}">
        <p14:creationId xmlns:p14="http://schemas.microsoft.com/office/powerpoint/2010/main" val="108190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All relations are tables, but not all tables</a:t>
            </a:r>
            <a:r>
              <a:rPr lang="en-US" altLang="en-US" baseline="0" dirty="0">
                <a:cs typeface="Arial" pitchFamily="34" charset="0"/>
              </a:rPr>
              <a:t> are relations. Think of a “table” as simply being a grid with rows and columns. In this sense, a spreadsheet could be a “table”. To qualify as a relation, each row would need to be unique, which implies that each row needs to have a primary key.</a:t>
            </a:r>
            <a:endParaRPr lang="en-US" altLang="en-US" dirty="0">
              <a:cs typeface="Arial" pitchFamily="34" charset="0"/>
            </a:endParaRPr>
          </a:p>
        </p:txBody>
      </p:sp>
    </p:spTree>
    <p:extLst>
      <p:ext uri="{BB962C8B-B14F-4D97-AF65-F5344CB8AC3E}">
        <p14:creationId xmlns:p14="http://schemas.microsoft.com/office/powerpoint/2010/main" val="647936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150938" y="692150"/>
            <a:ext cx="4556125" cy="3416300"/>
          </a:xfrm>
          <a:ln/>
        </p:spPr>
      </p:sp>
      <p:sp>
        <p:nvSpPr>
          <p:cNvPr id="91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itchFamily="34" charset="0"/>
            </a:endParaRPr>
          </a:p>
        </p:txBody>
      </p:sp>
    </p:spTree>
    <p:extLst>
      <p:ext uri="{BB962C8B-B14F-4D97-AF65-F5344CB8AC3E}">
        <p14:creationId xmlns:p14="http://schemas.microsoft.com/office/powerpoint/2010/main" val="2857802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150938" y="692150"/>
            <a:ext cx="4556125" cy="3416300"/>
          </a:xfrm>
          <a:ln/>
        </p:spPr>
      </p:sp>
      <p:sp>
        <p:nvSpPr>
          <p:cNvPr id="921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The E-R diagram involves a one-to-many relationship. Thus, the foreign ley is in the same table as the primary key. This is often called a “recursive” key because it points at records in the same table.</a:t>
            </a:r>
          </a:p>
          <a:p>
            <a:pPr eaLnBrk="1" hangingPunct="1"/>
            <a:endParaRPr lang="en-US" altLang="en-US" dirty="0">
              <a:cs typeface="Arial" pitchFamily="34" charset="0"/>
            </a:endParaRPr>
          </a:p>
          <a:p>
            <a:pPr eaLnBrk="1" hangingPunct="1"/>
            <a:r>
              <a:rPr lang="en-US" altLang="en-US" dirty="0">
                <a:cs typeface="Arial" pitchFamily="34" charset="0"/>
              </a:rPr>
              <a:t>Because of the optional relationship,</a:t>
            </a:r>
            <a:r>
              <a:rPr lang="en-US" altLang="en-US" baseline="0" dirty="0">
                <a:cs typeface="Arial" pitchFamily="34" charset="0"/>
              </a:rPr>
              <a:t> it is possible for an employee not to have any supervisor. Therefore, the </a:t>
            </a:r>
            <a:r>
              <a:rPr lang="en-US" altLang="en-US" baseline="0" dirty="0" err="1">
                <a:cs typeface="Arial" pitchFamily="34" charset="0"/>
              </a:rPr>
              <a:t>ManagerID</a:t>
            </a:r>
            <a:r>
              <a:rPr lang="en-US" altLang="en-US" baseline="0" dirty="0">
                <a:cs typeface="Arial" pitchFamily="34" charset="0"/>
              </a:rPr>
              <a:t> field could be null.</a:t>
            </a:r>
          </a:p>
          <a:p>
            <a:pPr eaLnBrk="1" hangingPunct="1"/>
            <a:endParaRPr lang="en-US" altLang="en-US" baseline="0" dirty="0">
              <a:cs typeface="Arial" pitchFamily="34" charset="0"/>
            </a:endParaRPr>
          </a:p>
          <a:p>
            <a:pPr eaLnBrk="1" hangingPunct="1"/>
            <a:r>
              <a:rPr lang="en-US" altLang="en-US" baseline="0" dirty="0">
                <a:cs typeface="Arial" pitchFamily="34" charset="0"/>
              </a:rPr>
              <a:t>This structure is an example of storing hierarchies. It enables the representation of a supervisor who has subordinates, and these subordinates could in turn manage other subordinates, etc.</a:t>
            </a:r>
            <a:endParaRPr lang="en-US" altLang="en-US" dirty="0">
              <a:cs typeface="Arial" pitchFamily="34" charset="0"/>
            </a:endParaRPr>
          </a:p>
        </p:txBody>
      </p:sp>
    </p:spTree>
    <p:extLst>
      <p:ext uri="{BB962C8B-B14F-4D97-AF65-F5344CB8AC3E}">
        <p14:creationId xmlns:p14="http://schemas.microsoft.com/office/powerpoint/2010/main" val="22141423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1150938" y="692150"/>
            <a:ext cx="4556125" cy="3416300"/>
          </a:xfrm>
          <a:ln/>
        </p:spPr>
      </p:sp>
      <p:sp>
        <p:nvSpPr>
          <p:cNvPr id="931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As always, any many-to-many relationship requires a separate table (relation). </a:t>
            </a:r>
          </a:p>
          <a:p>
            <a:pPr eaLnBrk="1" hangingPunct="1"/>
            <a:endParaRPr lang="en-US" altLang="en-US" dirty="0">
              <a:cs typeface="Arial" pitchFamily="34" charset="0"/>
            </a:endParaRPr>
          </a:p>
          <a:p>
            <a:pPr eaLnBrk="1" hangingPunct="1"/>
            <a:r>
              <a:rPr lang="en-US" altLang="en-US" dirty="0">
                <a:cs typeface="Arial" pitchFamily="34" charset="0"/>
              </a:rPr>
              <a:t>Bill-of-materials is another classic example of representing hierarchies in a database. An</a:t>
            </a:r>
            <a:r>
              <a:rPr lang="en-US" altLang="en-US" baseline="0" dirty="0">
                <a:cs typeface="Arial" pitchFamily="34" charset="0"/>
              </a:rPr>
              <a:t> item may have sub-items, which could in turn have other sub-items, etc. However, there is a difference between this and the employees example from earlier. A given employee can have only one direct manager (1:N). But a component could conceivable be part of many other items (M:N).</a:t>
            </a:r>
            <a:endParaRPr lang="en-US" altLang="en-US" dirty="0">
              <a:cs typeface="Arial" pitchFamily="34" charset="0"/>
            </a:endParaRPr>
          </a:p>
        </p:txBody>
      </p:sp>
    </p:spTree>
    <p:extLst>
      <p:ext uri="{BB962C8B-B14F-4D97-AF65-F5344CB8AC3E}">
        <p14:creationId xmlns:p14="http://schemas.microsoft.com/office/powerpoint/2010/main" val="21118871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50938" y="692150"/>
            <a:ext cx="4556125" cy="3416300"/>
          </a:xfrm>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itchFamily="34" charset="0"/>
            </a:endParaRPr>
          </a:p>
        </p:txBody>
      </p:sp>
    </p:spTree>
    <p:extLst>
      <p:ext uri="{BB962C8B-B14F-4D97-AF65-F5344CB8AC3E}">
        <p14:creationId xmlns:p14="http://schemas.microsoft.com/office/powerpoint/2010/main" val="1500379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50938" y="692150"/>
            <a:ext cx="4556125" cy="3416300"/>
          </a:xfrm>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Note that this ER diagram shows that a given physician can give a particular treatment to a particular patient, and that this could happen more than once. </a:t>
            </a:r>
          </a:p>
        </p:txBody>
      </p:sp>
    </p:spTree>
    <p:extLst>
      <p:ext uri="{BB962C8B-B14F-4D97-AF65-F5344CB8AC3E}">
        <p14:creationId xmlns:p14="http://schemas.microsoft.com/office/powerpoint/2010/main" val="23334995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50938" y="692150"/>
            <a:ext cx="4556125" cy="3416300"/>
          </a:xfrm>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This is why the primary key of the Patient Treatment table needs more than just the three foreign keys to Physician, Treatment, and Patient. This is why date and time are part of the primary key. But this creates</a:t>
            </a:r>
            <a:r>
              <a:rPr lang="en-US" altLang="en-US" baseline="0" dirty="0">
                <a:cs typeface="Arial" pitchFamily="34" charset="0"/>
              </a:rPr>
              <a:t> a primary key consisting of five separate columns. </a:t>
            </a:r>
          </a:p>
          <a:p>
            <a:pPr eaLnBrk="1" hangingPunct="1"/>
            <a:endParaRPr lang="en-US" altLang="en-US" baseline="0" dirty="0">
              <a:cs typeface="Arial" pitchFamily="34" charset="0"/>
            </a:endParaRPr>
          </a:p>
          <a:p>
            <a:pPr eaLnBrk="1" hangingPunct="1"/>
            <a:r>
              <a:rPr lang="en-US" altLang="en-US" baseline="0" dirty="0">
                <a:cs typeface="Arial" pitchFamily="34" charset="0"/>
              </a:rPr>
              <a:t>Suppose later we were to create a table that depends on patient treatment. If we did this, then that table would have a five-field foreign key! Very cumbersome. </a:t>
            </a:r>
          </a:p>
          <a:p>
            <a:pPr eaLnBrk="1" hangingPunct="1"/>
            <a:endParaRPr lang="en-US" altLang="en-US" baseline="0" dirty="0">
              <a:cs typeface="Arial" pitchFamily="34" charset="0"/>
            </a:endParaRPr>
          </a:p>
          <a:p>
            <a:pPr eaLnBrk="1" hangingPunct="1"/>
            <a:r>
              <a:rPr lang="en-US" altLang="en-US" baseline="0" dirty="0">
                <a:cs typeface="Arial" pitchFamily="34" charset="0"/>
              </a:rPr>
              <a:t>So, the solution would be to have a surrogate primary key. If you have large composite primary keys, this is an indicator that a surrogate key is preferable.</a:t>
            </a:r>
            <a:endParaRPr lang="en-US" altLang="en-US" dirty="0">
              <a:cs typeface="Arial" pitchFamily="34" charset="0"/>
            </a:endParaRPr>
          </a:p>
        </p:txBody>
      </p:sp>
    </p:spTree>
    <p:extLst>
      <p:ext uri="{BB962C8B-B14F-4D97-AF65-F5344CB8AC3E}">
        <p14:creationId xmlns:p14="http://schemas.microsoft.com/office/powerpoint/2010/main" val="2581524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1150938" y="692150"/>
            <a:ext cx="4556125" cy="3416300"/>
          </a:xfrm>
          <a:ln/>
        </p:spPr>
      </p:sp>
      <p:sp>
        <p:nvSpPr>
          <p:cNvPr id="972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itchFamily="34" charset="0"/>
            </a:endParaRPr>
          </a:p>
        </p:txBody>
      </p:sp>
    </p:spTree>
    <p:extLst>
      <p:ext uri="{BB962C8B-B14F-4D97-AF65-F5344CB8AC3E}">
        <p14:creationId xmlns:p14="http://schemas.microsoft.com/office/powerpoint/2010/main" val="35761816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1150938" y="692150"/>
            <a:ext cx="4556125" cy="3416300"/>
          </a:xfrm>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err="1">
                <a:cs typeface="Arial" pitchFamily="34" charset="0"/>
              </a:rPr>
              <a:t>Supertype</a:t>
            </a:r>
            <a:r>
              <a:rPr lang="en-US" altLang="en-US" dirty="0">
                <a:cs typeface="Arial" pitchFamily="34" charset="0"/>
              </a:rPr>
              <a:t>-subtype relationships</a:t>
            </a:r>
            <a:r>
              <a:rPr lang="en-US" altLang="en-US" baseline="0" dirty="0">
                <a:cs typeface="Arial" pitchFamily="34" charset="0"/>
              </a:rPr>
              <a:t> are essentially 1:1 relationships. So the rules that apply to these mappings will be similar to the rules we applied to other 1:1 relationship mappings, as we will see in the next slide.</a:t>
            </a:r>
            <a:endParaRPr lang="en-US" altLang="en-US" dirty="0">
              <a:cs typeface="Arial" pitchFamily="34" charset="0"/>
            </a:endParaRPr>
          </a:p>
        </p:txBody>
      </p:sp>
    </p:spTree>
    <p:extLst>
      <p:ext uri="{BB962C8B-B14F-4D97-AF65-F5344CB8AC3E}">
        <p14:creationId xmlns:p14="http://schemas.microsoft.com/office/powerpoint/2010/main" val="11149781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The primary key of the subtype relation</a:t>
            </a:r>
            <a:r>
              <a:rPr lang="en-US" altLang="en-US" baseline="0" dirty="0">
                <a:cs typeface="Arial" pitchFamily="34" charset="0"/>
              </a:rPr>
              <a:t> (table) is also a foreign key to the </a:t>
            </a:r>
            <a:r>
              <a:rPr lang="en-US" altLang="en-US" baseline="0" dirty="0" err="1">
                <a:cs typeface="Arial" pitchFamily="34" charset="0"/>
              </a:rPr>
              <a:t>supertype</a:t>
            </a:r>
            <a:r>
              <a:rPr lang="en-US" altLang="en-US" baseline="0" dirty="0">
                <a:cs typeface="Arial" pitchFamily="34" charset="0"/>
              </a:rPr>
              <a:t> relation. Note that we have not seen this before. We have seen composite primary keys where a part of the primary key is a foreign key, but we have not seen a case where the entire primary key is also a foreign key.</a:t>
            </a:r>
          </a:p>
          <a:p>
            <a:pPr eaLnBrk="1" hangingPunct="1"/>
            <a:endParaRPr lang="en-US" altLang="en-US" baseline="0" dirty="0">
              <a:cs typeface="Arial" pitchFamily="34" charset="0"/>
            </a:endParaRPr>
          </a:p>
          <a:p>
            <a:pPr eaLnBrk="1" hangingPunct="1"/>
            <a:r>
              <a:rPr lang="en-US" altLang="en-US" baseline="0" dirty="0">
                <a:cs typeface="Arial" pitchFamily="34" charset="0"/>
              </a:rPr>
              <a:t>Therefore, if you ever see a database table where the entire primary key is also a foreign key, this should imply to you that there is a </a:t>
            </a:r>
            <a:r>
              <a:rPr lang="en-US" altLang="en-US" baseline="0" dirty="0" err="1">
                <a:cs typeface="Arial" pitchFamily="34" charset="0"/>
              </a:rPr>
              <a:t>supertype</a:t>
            </a:r>
            <a:r>
              <a:rPr lang="en-US" altLang="en-US" baseline="0" dirty="0">
                <a:cs typeface="Arial" pitchFamily="34" charset="0"/>
              </a:rPr>
              <a:t>-subtype relationship involved.</a:t>
            </a:r>
            <a:endParaRPr lang="en-US" altLang="en-US" dirty="0">
              <a:cs typeface="Arial" pitchFamily="34" charset="0"/>
            </a:endParaRPr>
          </a:p>
        </p:txBody>
      </p:sp>
    </p:spTree>
    <p:extLst>
      <p:ext uri="{BB962C8B-B14F-4D97-AF65-F5344CB8AC3E}">
        <p14:creationId xmlns:p14="http://schemas.microsoft.com/office/powerpoint/2010/main" val="7722153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The previous slides showed how to map an E-R model to a relational database design. If you follow these mappings, then your result will be a well-structured database. But if you just start by creating tables without considering the ER rules, then you will likely get a database that is not well-structured. These databases could</a:t>
            </a:r>
            <a:r>
              <a:rPr lang="en-US" altLang="en-US" baseline="0" dirty="0">
                <a:cs typeface="Arial" pitchFamily="34" charset="0"/>
              </a:rPr>
              <a:t> cause anomalies because of data duplication. In the next several slides we’ll see how to correct these anomalies through a process called “normalization”.</a:t>
            </a:r>
            <a:endParaRPr lang="en-US" altLang="en-US" dirty="0">
              <a:cs typeface="Arial" pitchFamily="34" charset="0"/>
            </a:endParaRPr>
          </a:p>
        </p:txBody>
      </p:sp>
    </p:spTree>
    <p:extLst>
      <p:ext uri="{BB962C8B-B14F-4D97-AF65-F5344CB8AC3E}">
        <p14:creationId xmlns:p14="http://schemas.microsoft.com/office/powerpoint/2010/main" val="1867859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People often confuse the term “relation” with the term “relationship”. A relation is a table that follows certain rules, and refers to actual relational database</a:t>
            </a:r>
            <a:r>
              <a:rPr lang="en-US" altLang="en-US" baseline="0" dirty="0">
                <a:cs typeface="Arial" pitchFamily="34" charset="0"/>
              </a:rPr>
              <a:t> architecture</a:t>
            </a:r>
            <a:r>
              <a:rPr lang="en-US" altLang="en-US" dirty="0">
                <a:cs typeface="Arial" pitchFamily="34" charset="0"/>
              </a:rPr>
              <a:t>. A relationship is a conceptual term that</a:t>
            </a:r>
            <a:r>
              <a:rPr lang="en-US" altLang="en-US" baseline="0" dirty="0">
                <a:cs typeface="Arial" pitchFamily="34" charset="0"/>
              </a:rPr>
              <a:t> refers to how entities relate to each other. The ER concept of relationship will be implemented by primary and foreign keys connecting the database’s relations.</a:t>
            </a:r>
            <a:endParaRPr lang="en-US" altLang="en-US" dirty="0">
              <a:cs typeface="Arial" pitchFamily="34" charset="0"/>
            </a:endParaRPr>
          </a:p>
        </p:txBody>
      </p:sp>
    </p:spTree>
    <p:extLst>
      <p:ext uri="{BB962C8B-B14F-4D97-AF65-F5344CB8AC3E}">
        <p14:creationId xmlns:p14="http://schemas.microsoft.com/office/powerpoint/2010/main" val="39268037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itchFamily="34" charset="0"/>
            </a:endParaRPr>
          </a:p>
        </p:txBody>
      </p:sp>
    </p:spTree>
    <p:extLst>
      <p:ext uri="{BB962C8B-B14F-4D97-AF65-F5344CB8AC3E}">
        <p14:creationId xmlns:p14="http://schemas.microsoft.com/office/powerpoint/2010/main" val="36334572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50938" y="692150"/>
            <a:ext cx="4556125" cy="3416300"/>
          </a:xfrm>
          <a:ln/>
        </p:spPr>
      </p:sp>
      <p:sp>
        <p:nvSpPr>
          <p:cNvPr id="1024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This is a relation. But it is not a well-structured relation. </a:t>
            </a:r>
          </a:p>
        </p:txBody>
      </p:sp>
    </p:spTree>
    <p:extLst>
      <p:ext uri="{BB962C8B-B14F-4D97-AF65-F5344CB8AC3E}">
        <p14:creationId xmlns:p14="http://schemas.microsoft.com/office/powerpoint/2010/main" val="19262970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50938" y="692150"/>
            <a:ext cx="4556125" cy="3416300"/>
          </a:xfrm>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itchFamily="34" charset="0"/>
            </a:endParaRPr>
          </a:p>
        </p:txBody>
      </p:sp>
    </p:spTree>
    <p:extLst>
      <p:ext uri="{BB962C8B-B14F-4D97-AF65-F5344CB8AC3E}">
        <p14:creationId xmlns:p14="http://schemas.microsoft.com/office/powerpoint/2010/main" val="41845589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1150938" y="692150"/>
            <a:ext cx="4556125" cy="3416300"/>
          </a:xfrm>
          <a:ln/>
        </p:spPr>
      </p:sp>
      <p:sp>
        <p:nvSpPr>
          <p:cNvPr id="1044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It is important that a database reach third normal form. Boyce-</a:t>
            </a:r>
            <a:r>
              <a:rPr lang="en-US" altLang="en-US" dirty="0" err="1">
                <a:cs typeface="Arial" pitchFamily="34" charset="0"/>
              </a:rPr>
              <a:t>Codd</a:t>
            </a:r>
            <a:r>
              <a:rPr lang="en-US" altLang="en-US" dirty="0">
                <a:cs typeface="Arial" pitchFamily="34" charset="0"/>
              </a:rPr>
              <a:t>, fourth, and fifth are of</a:t>
            </a:r>
            <a:r>
              <a:rPr lang="en-US" altLang="en-US" baseline="0" dirty="0">
                <a:cs typeface="Arial" pitchFamily="34" charset="0"/>
              </a:rPr>
              <a:t> theoretical interest, but not generally considered vital for qualifying as a set of well-structured relations.</a:t>
            </a:r>
            <a:endParaRPr lang="en-US" altLang="en-US" dirty="0">
              <a:cs typeface="Arial" pitchFamily="34" charset="0"/>
            </a:endParaRPr>
          </a:p>
        </p:txBody>
      </p:sp>
    </p:spTree>
    <p:extLst>
      <p:ext uri="{BB962C8B-B14F-4D97-AF65-F5344CB8AC3E}">
        <p14:creationId xmlns:p14="http://schemas.microsoft.com/office/powerpoint/2010/main" val="873007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150938" y="692150"/>
            <a:ext cx="4556125" cy="3416300"/>
          </a:xfrm>
          <a:ln/>
        </p:spPr>
      </p:sp>
      <p:sp>
        <p:nvSpPr>
          <p:cNvPr id="1054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itchFamily="34" charset="0"/>
            </a:endParaRPr>
          </a:p>
        </p:txBody>
      </p:sp>
    </p:spTree>
    <p:extLst>
      <p:ext uri="{BB962C8B-B14F-4D97-AF65-F5344CB8AC3E}">
        <p14:creationId xmlns:p14="http://schemas.microsoft.com/office/powerpoint/2010/main" val="27752827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1150938" y="692150"/>
            <a:ext cx="4556125" cy="3416300"/>
          </a:xfrm>
          <a:ln/>
        </p:spPr>
      </p:sp>
      <p:sp>
        <p:nvSpPr>
          <p:cNvPr id="1064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itchFamily="34" charset="0"/>
            </a:endParaRPr>
          </a:p>
        </p:txBody>
      </p:sp>
    </p:spTree>
    <p:extLst>
      <p:ext uri="{BB962C8B-B14F-4D97-AF65-F5344CB8AC3E}">
        <p14:creationId xmlns:p14="http://schemas.microsoft.com/office/powerpoint/2010/main" val="18105885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xfrm>
            <a:off x="1150938" y="692150"/>
            <a:ext cx="4556125" cy="3416300"/>
          </a:xfrm>
          <a:ln/>
        </p:spPr>
      </p:sp>
      <p:sp>
        <p:nvSpPr>
          <p:cNvPr id="1075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This table is not a relation. Note the blank</a:t>
            </a:r>
            <a:r>
              <a:rPr lang="en-US" altLang="en-US" baseline="0" dirty="0">
                <a:cs typeface="Arial" pitchFamily="34" charset="0"/>
              </a:rPr>
              <a:t> </a:t>
            </a:r>
            <a:r>
              <a:rPr lang="en-US" altLang="en-US" baseline="0" dirty="0" err="1">
                <a:cs typeface="Arial" pitchFamily="34" charset="0"/>
              </a:rPr>
              <a:t>OrderID</a:t>
            </a:r>
            <a:r>
              <a:rPr lang="en-US" altLang="en-US" baseline="0" dirty="0">
                <a:cs typeface="Arial" pitchFamily="34" charset="0"/>
              </a:rPr>
              <a:t> field. Also, we don’t explicitly see the customer or order date for the second, third, and fifth rows. You can imagine seeing something like this in a spreadsheet and inferring that the second and third rows correspond with order 1006. But this is not sufficient for a database. </a:t>
            </a:r>
          </a:p>
          <a:p>
            <a:pPr eaLnBrk="1" hangingPunct="1"/>
            <a:endParaRPr lang="en-US" altLang="en-US" baseline="0" dirty="0">
              <a:cs typeface="Arial" pitchFamily="34" charset="0"/>
            </a:endParaRPr>
          </a:p>
          <a:p>
            <a:pPr eaLnBrk="1" hangingPunct="1"/>
            <a:r>
              <a:rPr lang="en-US" altLang="en-US" baseline="0" dirty="0">
                <a:cs typeface="Arial" pitchFamily="34" charset="0"/>
              </a:rPr>
              <a:t>Basically, we here are violating the principle of “no multivalued attributes”. It’s as if </a:t>
            </a:r>
            <a:r>
              <a:rPr lang="en-US" altLang="en-US" baseline="0" dirty="0" err="1">
                <a:cs typeface="Arial" pitchFamily="34" charset="0"/>
              </a:rPr>
              <a:t>OrderID</a:t>
            </a:r>
            <a:r>
              <a:rPr lang="en-US" altLang="en-US" baseline="0" dirty="0">
                <a:cs typeface="Arial" pitchFamily="34" charset="0"/>
              </a:rPr>
              <a:t> 1006 has “</a:t>
            </a:r>
            <a:r>
              <a:rPr lang="en-US" altLang="en-US" baseline="0" dirty="0" err="1">
                <a:cs typeface="Arial" pitchFamily="34" charset="0"/>
              </a:rPr>
              <a:t>ProductID</a:t>
            </a:r>
            <a:r>
              <a:rPr lang="en-US" altLang="en-US" baseline="0" dirty="0">
                <a:cs typeface="Arial" pitchFamily="34" charset="0"/>
              </a:rPr>
              <a:t>” equaling 7, 5, and 4. You can’t have that in a true relation.</a:t>
            </a:r>
            <a:endParaRPr lang="en-US" altLang="en-US" dirty="0">
              <a:cs typeface="Arial" pitchFamily="34" charset="0"/>
            </a:endParaRPr>
          </a:p>
        </p:txBody>
      </p:sp>
    </p:spTree>
    <p:extLst>
      <p:ext uri="{BB962C8B-B14F-4D97-AF65-F5344CB8AC3E}">
        <p14:creationId xmlns:p14="http://schemas.microsoft.com/office/powerpoint/2010/main" val="39526859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xfrm>
            <a:off x="1150938" y="692150"/>
            <a:ext cx="4556125" cy="3416300"/>
          </a:xfrm>
          <a:ln/>
        </p:spPr>
      </p:sp>
      <p:sp>
        <p:nvSpPr>
          <p:cNvPr id="1085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Now we have a true relation. It is in first normal form. But note the data duplication. This will cause anomalies.</a:t>
            </a:r>
          </a:p>
        </p:txBody>
      </p:sp>
    </p:spTree>
    <p:extLst>
      <p:ext uri="{BB962C8B-B14F-4D97-AF65-F5344CB8AC3E}">
        <p14:creationId xmlns:p14="http://schemas.microsoft.com/office/powerpoint/2010/main" val="20720799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xfrm>
            <a:off x="1150938" y="692150"/>
            <a:ext cx="4556125" cy="3416300"/>
          </a:xfrm>
          <a:ln/>
        </p:spPr>
      </p:sp>
      <p:sp>
        <p:nvSpPr>
          <p:cNvPr id="1095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itchFamily="34" charset="0"/>
            </a:endParaRPr>
          </a:p>
        </p:txBody>
      </p:sp>
    </p:spTree>
    <p:extLst>
      <p:ext uri="{BB962C8B-B14F-4D97-AF65-F5344CB8AC3E}">
        <p14:creationId xmlns:p14="http://schemas.microsoft.com/office/powerpoint/2010/main" val="26804531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150938" y="692150"/>
            <a:ext cx="4556125" cy="3416300"/>
          </a:xfrm>
          <a:ln/>
        </p:spPr>
      </p:sp>
      <p:sp>
        <p:nvSpPr>
          <p:cNvPr id="1105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itchFamily="34" charset="0"/>
            </a:endParaRPr>
          </a:p>
        </p:txBody>
      </p:sp>
    </p:spTree>
    <p:extLst>
      <p:ext uri="{BB962C8B-B14F-4D97-AF65-F5344CB8AC3E}">
        <p14:creationId xmlns:p14="http://schemas.microsoft.com/office/powerpoint/2010/main" val="4023468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Keys are to databases as identifiers are to E-R models.</a:t>
            </a:r>
          </a:p>
        </p:txBody>
      </p:sp>
    </p:spTree>
    <p:extLst>
      <p:ext uri="{BB962C8B-B14F-4D97-AF65-F5344CB8AC3E}">
        <p14:creationId xmlns:p14="http://schemas.microsoft.com/office/powerpoint/2010/main" val="3522393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xfrm>
            <a:off x="1150938" y="692150"/>
            <a:ext cx="4556125" cy="3416300"/>
          </a:xfrm>
          <a:ln/>
        </p:spPr>
      </p:sp>
      <p:sp>
        <p:nvSpPr>
          <p:cNvPr id="1116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200" b="1" i="0" kern="1200" dirty="0">
                <a:solidFill>
                  <a:schemeClr val="tx1"/>
                </a:solidFill>
                <a:effectLst/>
                <a:latin typeface="Times New Roman" pitchFamily="18" charset="0"/>
                <a:ea typeface="+mn-ea"/>
                <a:cs typeface="Arial" charset="0"/>
              </a:rPr>
              <a:t>Partial Dependency</a:t>
            </a:r>
            <a:r>
              <a:rPr lang="en-US" sz="1200" b="0" i="0" kern="1200" dirty="0">
                <a:solidFill>
                  <a:schemeClr val="tx1"/>
                </a:solidFill>
                <a:effectLst/>
                <a:latin typeface="Times New Roman" pitchFamily="18" charset="0"/>
                <a:ea typeface="+mn-ea"/>
                <a:cs typeface="Arial" charset="0"/>
              </a:rPr>
              <a:t> is one kind of functional dependency that occur when primary key must be candidate key and non prime attribute are depends on the subset/part of candidates key (more than one primary key).</a:t>
            </a:r>
          </a:p>
          <a:p>
            <a:pPr eaLnBrk="1" hangingPunct="1"/>
            <a:endParaRPr lang="en-US" altLang="en-US" sz="1200" b="0" i="0" kern="1200" dirty="0">
              <a:solidFill>
                <a:schemeClr val="tx1"/>
              </a:solidFill>
              <a:effectLst/>
              <a:latin typeface="Times New Roman" pitchFamily="18" charset="0"/>
              <a:ea typeface="+mn-ea"/>
              <a:cs typeface="Arial" charset="0"/>
            </a:endParaRPr>
          </a:p>
          <a:p>
            <a:pPr eaLnBrk="1" hangingPunct="1"/>
            <a:r>
              <a:rPr lang="en-US" sz="1200" b="0" i="0" kern="1200" dirty="0">
                <a:solidFill>
                  <a:schemeClr val="tx1"/>
                </a:solidFill>
                <a:effectLst/>
                <a:latin typeface="Times New Roman" pitchFamily="18" charset="0"/>
                <a:ea typeface="+mn-ea"/>
                <a:cs typeface="Arial" charset="0"/>
              </a:rPr>
              <a:t>A transitive dependency in a database is an indirect relationship between values in the same table that causes a </a:t>
            </a:r>
            <a:r>
              <a:rPr lang="en-US" sz="1200" b="0" i="0" u="none" strike="noStrike" kern="1200" dirty="0">
                <a:solidFill>
                  <a:schemeClr val="tx1"/>
                </a:solidFill>
                <a:effectLst/>
                <a:latin typeface="Times New Roman" pitchFamily="18" charset="0"/>
                <a:ea typeface="+mn-ea"/>
                <a:cs typeface="Arial" charset="0"/>
                <a:hlinkClick r:id="rId3"/>
              </a:rPr>
              <a:t>functional dependency</a:t>
            </a:r>
            <a:r>
              <a:rPr lang="en-US" sz="1200" b="0" i="0" kern="1200" dirty="0">
                <a:solidFill>
                  <a:schemeClr val="tx1"/>
                </a:solidFill>
                <a:effectLst/>
                <a:latin typeface="Times New Roman" pitchFamily="18" charset="0"/>
                <a:ea typeface="+mn-ea"/>
                <a:cs typeface="Arial" charset="0"/>
              </a:rPr>
              <a:t>. </a:t>
            </a:r>
            <a:endParaRPr lang="en-US" altLang="en-US" dirty="0">
              <a:cs typeface="Arial" pitchFamily="34" charset="0"/>
            </a:endParaRPr>
          </a:p>
        </p:txBody>
      </p:sp>
    </p:spTree>
    <p:extLst>
      <p:ext uri="{BB962C8B-B14F-4D97-AF65-F5344CB8AC3E}">
        <p14:creationId xmlns:p14="http://schemas.microsoft.com/office/powerpoint/2010/main" val="19997855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xfrm>
            <a:off x="1150938" y="692150"/>
            <a:ext cx="4556125" cy="3416300"/>
          </a:xfrm>
          <a:ln/>
        </p:spPr>
      </p:sp>
      <p:sp>
        <p:nvSpPr>
          <p:cNvPr id="1126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So, now we have three separate relations. There is no partial dependency. But we still have a transitive dependency. We will fix this next by</a:t>
            </a:r>
            <a:r>
              <a:rPr lang="en-US" altLang="en-US" baseline="0" dirty="0">
                <a:cs typeface="Arial" pitchFamily="34" charset="0"/>
              </a:rPr>
              <a:t> splitting customers from orders.</a:t>
            </a:r>
            <a:endParaRPr lang="en-US" altLang="en-US" dirty="0">
              <a:cs typeface="Arial" pitchFamily="34" charset="0"/>
            </a:endParaRPr>
          </a:p>
        </p:txBody>
      </p:sp>
    </p:spTree>
    <p:extLst>
      <p:ext uri="{BB962C8B-B14F-4D97-AF65-F5344CB8AC3E}">
        <p14:creationId xmlns:p14="http://schemas.microsoft.com/office/powerpoint/2010/main" val="28732041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xfrm>
            <a:off x="1150938" y="692150"/>
            <a:ext cx="4556125" cy="3416300"/>
          </a:xfrm>
          <a:ln/>
        </p:spPr>
      </p:sp>
      <p:sp>
        <p:nvSpPr>
          <p:cNvPr id="1136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itchFamily="34" charset="0"/>
            </a:endParaRPr>
          </a:p>
        </p:txBody>
      </p:sp>
    </p:spTree>
    <p:extLst>
      <p:ext uri="{BB962C8B-B14F-4D97-AF65-F5344CB8AC3E}">
        <p14:creationId xmlns:p14="http://schemas.microsoft.com/office/powerpoint/2010/main" val="14096789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xfrm>
            <a:off x="1150938" y="692150"/>
            <a:ext cx="4556125" cy="3416300"/>
          </a:xfrm>
          <a:ln/>
        </p:spPr>
      </p:sp>
      <p:sp>
        <p:nvSpPr>
          <p:cNvPr id="1146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Finally we are at third normal form. At this point we have a well-structured database.</a:t>
            </a:r>
          </a:p>
          <a:p>
            <a:pPr eaLnBrk="1" hangingPunct="1"/>
            <a:endParaRPr lang="en-US" altLang="en-US" dirty="0">
              <a:cs typeface="Arial" pitchFamily="34" charset="0"/>
            </a:endParaRPr>
          </a:p>
          <a:p>
            <a:pPr eaLnBrk="1" hangingPunct="1"/>
            <a:r>
              <a:rPr lang="en-US" altLang="en-US" dirty="0">
                <a:cs typeface="Arial" pitchFamily="34" charset="0"/>
              </a:rPr>
              <a:t>Note that if we had started with a thorough</a:t>
            </a:r>
            <a:r>
              <a:rPr lang="en-US" altLang="en-US" baseline="0" dirty="0">
                <a:cs typeface="Arial" pitchFamily="34" charset="0"/>
              </a:rPr>
              <a:t> ER model, we would not have wound up with one big table containing multiple themes. The original table basically had three separate entities all wrapped into a single relation (customer, product, and order). Furthermore, it hid the fact of a many-to-many relationship between orders and products. </a:t>
            </a:r>
          </a:p>
          <a:p>
            <a:pPr eaLnBrk="1" hangingPunct="1"/>
            <a:endParaRPr lang="en-US" altLang="en-US" baseline="0" dirty="0">
              <a:cs typeface="Arial" pitchFamily="34" charset="0"/>
            </a:endParaRPr>
          </a:p>
          <a:p>
            <a:pPr eaLnBrk="1" hangingPunct="1"/>
            <a:r>
              <a:rPr lang="en-US" altLang="en-US" baseline="0" dirty="0">
                <a:cs typeface="Arial" pitchFamily="34" charset="0"/>
              </a:rPr>
              <a:t>This illustrates the danger of going straight to the logical database design without first performing the conceptual model analysis. But this sort of thing happens all to often.</a:t>
            </a:r>
            <a:endParaRPr lang="en-US" altLang="en-US" dirty="0">
              <a:cs typeface="Arial" pitchFamily="34" charset="0"/>
            </a:endParaRPr>
          </a:p>
        </p:txBody>
      </p:sp>
    </p:spTree>
    <p:extLst>
      <p:ext uri="{BB962C8B-B14F-4D97-AF65-F5344CB8AC3E}">
        <p14:creationId xmlns:p14="http://schemas.microsoft.com/office/powerpoint/2010/main" val="34449220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xfrm>
            <a:off x="1150938" y="692150"/>
            <a:ext cx="4556125" cy="3416300"/>
          </a:xfrm>
          <a:ln/>
        </p:spPr>
      </p:sp>
      <p:sp>
        <p:nvSpPr>
          <p:cNvPr id="1157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Times New Roman" pitchFamily="18" charset="0"/>
                <a:ea typeface="+mn-ea"/>
                <a:cs typeface="Arial" charset="0"/>
              </a:rPr>
              <a:t>Most medium-to-large organizations have many reasonably independent systems development activities that at some point may need to come together to create a shared database. The result is that some of the relations generated from these various processes may be redundant. This is where view integration comes in handy. But you need to be cautious about the problems that stem from these redundancies.</a:t>
            </a:r>
            <a:endParaRPr lang="en-US" altLang="en-US" dirty="0">
              <a:cs typeface="Arial" pitchFamily="34" charset="0"/>
            </a:endParaRPr>
          </a:p>
        </p:txBody>
      </p:sp>
    </p:spTree>
    <p:extLst>
      <p:ext uri="{BB962C8B-B14F-4D97-AF65-F5344CB8AC3E}">
        <p14:creationId xmlns:p14="http://schemas.microsoft.com/office/powerpoint/2010/main" val="10760915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xfrm>
            <a:off x="1150938" y="692150"/>
            <a:ext cx="4556125" cy="3416300"/>
          </a:xfrm>
          <a:ln/>
        </p:spPr>
      </p:sp>
      <p:sp>
        <p:nvSpPr>
          <p:cNvPr id="1177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lnSpc>
                <a:spcPct val="90000"/>
              </a:lnSpc>
              <a:spcAft>
                <a:spcPts val="0"/>
              </a:spcAft>
              <a:buFont typeface="Wingdings 2"/>
              <a:buNone/>
              <a:defRPr/>
            </a:pPr>
            <a:r>
              <a:rPr lang="en-US" sz="1200" dirty="0">
                <a:solidFill>
                  <a:srgbClr val="000000"/>
                </a:solidFill>
                <a:effectLst>
                  <a:outerShdw blurRad="38100" dist="38100" dir="2700000" algn="tl">
                    <a:srgbClr val="FFFFFF"/>
                  </a:outerShdw>
                </a:effectLst>
              </a:rPr>
              <a:t>Enterprise</a:t>
            </a:r>
            <a:r>
              <a:rPr lang="en-US" sz="1200" baseline="0" dirty="0">
                <a:solidFill>
                  <a:srgbClr val="000000"/>
                </a:solidFill>
                <a:effectLst>
                  <a:outerShdw blurRad="38100" dist="38100" dir="2700000" algn="tl">
                    <a:srgbClr val="FFFFFF"/>
                  </a:outerShdw>
                </a:effectLst>
              </a:rPr>
              <a:t> keys are p</a:t>
            </a:r>
            <a:r>
              <a:rPr lang="en-US" sz="1200" dirty="0">
                <a:solidFill>
                  <a:srgbClr val="000000"/>
                </a:solidFill>
                <a:effectLst>
                  <a:outerShdw blurRad="38100" dist="38100" dir="2700000" algn="tl">
                    <a:srgbClr val="FFFFFF"/>
                  </a:outerShdw>
                </a:effectLst>
              </a:rPr>
              <a:t>rimary keys that are unique in the whole database, not just within a single relation. </a:t>
            </a:r>
            <a:r>
              <a:rPr lang="en-US" sz="1200">
                <a:solidFill>
                  <a:srgbClr val="000000"/>
                </a:solidFill>
                <a:effectLst>
                  <a:outerShdw blurRad="38100" dist="38100" dir="2700000" algn="tl">
                    <a:srgbClr val="FFFFFF"/>
                  </a:outerShdw>
                </a:effectLst>
              </a:rPr>
              <a:t>This corresponds </a:t>
            </a:r>
            <a:r>
              <a:rPr lang="en-US" sz="1200" dirty="0">
                <a:solidFill>
                  <a:srgbClr val="000000"/>
                </a:solidFill>
                <a:effectLst>
                  <a:outerShdw blurRad="38100" dist="38100" dir="2700000" algn="tl">
                    <a:srgbClr val="FFFFFF"/>
                  </a:outerShdw>
                </a:effectLst>
              </a:rPr>
              <a:t>with the concept of an object ID in object-oriented systems</a:t>
            </a:r>
          </a:p>
          <a:p>
            <a:pPr eaLnBrk="1" hangingPunct="1"/>
            <a:endParaRPr lang="en-US" altLang="en-US" dirty="0">
              <a:cs typeface="Arial" pitchFamily="34" charset="0"/>
            </a:endParaRPr>
          </a:p>
        </p:txBody>
      </p:sp>
    </p:spTree>
    <p:extLst>
      <p:ext uri="{BB962C8B-B14F-4D97-AF65-F5344CB8AC3E}">
        <p14:creationId xmlns:p14="http://schemas.microsoft.com/office/powerpoint/2010/main" val="12363498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150938" y="692150"/>
            <a:ext cx="4556125" cy="3416300"/>
          </a:xfrm>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itchFamily="34" charset="0"/>
            </a:endParaRPr>
          </a:p>
        </p:txBody>
      </p:sp>
    </p:spTree>
    <p:extLst>
      <p:ext uri="{BB962C8B-B14F-4D97-AF65-F5344CB8AC3E}">
        <p14:creationId xmlns:p14="http://schemas.microsoft.com/office/powerpoint/2010/main" val="2243817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a:t>The relation on the many side of a 1:N relationship will have a foreign key that corresponds with the primary key of</a:t>
            </a:r>
            <a:r>
              <a:rPr lang="en-US" baseline="0" dirty="0"/>
              <a:t> the relation on the 1 side.</a:t>
            </a:r>
          </a:p>
          <a:p>
            <a:endParaRPr lang="en-US" baseline="0" dirty="0"/>
          </a:p>
          <a:p>
            <a:r>
              <a:rPr lang="en-US" baseline="0" dirty="0"/>
              <a:t>Any time you have a M:N relationship between entities, this must be implemented via a separate relation, often called an “intersection table” or a “junction table”. The Order Line table is an example of a relation that implements a many-to-many relationship between orders and products. Each order may involve several products, and likewise each product could be involved in many orders.</a:t>
            </a:r>
            <a:endParaRPr lang="en-US" dirty="0"/>
          </a:p>
        </p:txBody>
      </p:sp>
    </p:spTree>
    <p:extLst>
      <p:ext uri="{BB962C8B-B14F-4D97-AF65-F5344CB8AC3E}">
        <p14:creationId xmlns:p14="http://schemas.microsoft.com/office/powerpoint/2010/main" val="1549043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itchFamily="34" charset="0"/>
            </a:endParaRPr>
          </a:p>
        </p:txBody>
      </p:sp>
    </p:spTree>
    <p:extLst>
      <p:ext uri="{BB962C8B-B14F-4D97-AF65-F5344CB8AC3E}">
        <p14:creationId xmlns:p14="http://schemas.microsoft.com/office/powerpoint/2010/main" val="2417275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Times New Roman" pitchFamily="18" charset="0"/>
                <a:ea typeface="+mn-ea"/>
                <a:cs typeface="Arial" charset="0"/>
              </a:rPr>
              <a:t>A domain definition usually consists of the following components: domain name, meaning, data type, size (or length), and allowable values or allowable range (if applicable). </a:t>
            </a:r>
          </a:p>
          <a:p>
            <a:endParaRPr lang="en-US" altLang="en-US" sz="1200" b="0" i="0" u="none" strike="noStrike" kern="1200" baseline="0" dirty="0">
              <a:solidFill>
                <a:schemeClr val="tx1"/>
              </a:solidFill>
              <a:latin typeface="Times New Roman" pitchFamily="18" charset="0"/>
              <a:ea typeface="+mn-ea"/>
              <a:cs typeface="Arial" charset="0"/>
            </a:endParaRPr>
          </a:p>
          <a:p>
            <a:r>
              <a:rPr lang="en-US" altLang="en-US" sz="1200" b="0" i="0" u="none" strike="noStrike" kern="1200" baseline="0" dirty="0">
                <a:solidFill>
                  <a:schemeClr val="tx1"/>
                </a:solidFill>
                <a:latin typeface="Times New Roman" pitchFamily="18" charset="0"/>
                <a:ea typeface="+mn-ea"/>
                <a:cs typeface="Arial" charset="0"/>
              </a:rPr>
              <a:t>There are many ways to enforce domain constraints. One way is in the SQL for creating tables, as we will see in later chapters. Another way is for applications to enforce this prior to inserting data into the database.</a:t>
            </a:r>
          </a:p>
          <a:p>
            <a:endParaRPr lang="en-US" altLang="en-US" sz="1200" b="0" i="0" u="none" strike="noStrike" kern="1200" baseline="0" dirty="0">
              <a:solidFill>
                <a:schemeClr val="tx1"/>
              </a:solidFill>
              <a:latin typeface="Times New Roman" pitchFamily="18" charset="0"/>
              <a:ea typeface="+mn-ea"/>
              <a:cs typeface="Arial" charset="0"/>
            </a:endParaRPr>
          </a:p>
          <a:p>
            <a:r>
              <a:rPr lang="en-US" altLang="en-US" sz="1200" b="0" i="0" u="none" strike="noStrike" kern="1200" baseline="0" dirty="0">
                <a:solidFill>
                  <a:schemeClr val="tx1"/>
                </a:solidFill>
                <a:latin typeface="Times New Roman" pitchFamily="18" charset="0"/>
                <a:ea typeface="+mn-ea"/>
                <a:cs typeface="Arial" charset="0"/>
              </a:rPr>
              <a:t>For example, in Table 4-1, you can verify that an entered date is legitimate (e.g. not Feb. 29, 2015). Or, you can verify that the unit price is a positive number.</a:t>
            </a:r>
            <a:endParaRPr lang="en-US" altLang="en-US" dirty="0">
              <a:cs typeface="Arial" pitchFamily="34" charset="0"/>
            </a:endParaRPr>
          </a:p>
        </p:txBody>
      </p:sp>
    </p:spTree>
    <p:extLst>
      <p:ext uri="{BB962C8B-B14F-4D97-AF65-F5344CB8AC3E}">
        <p14:creationId xmlns:p14="http://schemas.microsoft.com/office/powerpoint/2010/main" val="1647381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itchFamily="34" charset="0"/>
              </a:rPr>
              <a:t>Because some tables are dependent</a:t>
            </a:r>
            <a:r>
              <a:rPr lang="en-US" altLang="en-US" baseline="0" dirty="0">
                <a:cs typeface="Arial" pitchFamily="34" charset="0"/>
              </a:rPr>
              <a:t> on others, it is important to control how data is to be deleted. Referential integrity rules prevent data from being deleted when there is other data dependent on it. For example, a customer will not be deleted from the database if there are existing orders that were generated by that customer. The delete rules specify how such deletions can be controlled within the database.</a:t>
            </a:r>
            <a:endParaRPr lang="en-US" altLang="en-US" dirty="0">
              <a:cs typeface="Arial" pitchFamily="34" charset="0"/>
            </a:endParaRPr>
          </a:p>
        </p:txBody>
      </p:sp>
    </p:spTree>
    <p:extLst>
      <p:ext uri="{BB962C8B-B14F-4D97-AF65-F5344CB8AC3E}">
        <p14:creationId xmlns:p14="http://schemas.microsoft.com/office/powerpoint/2010/main" val="240342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3DD23A31-3112-4658-9B41-6AB791DCFFBF}" type="datetime1">
              <a:rPr lang="en-US" smtClean="0"/>
              <a:t>9/30/20</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2016 Pearson Education, Inc. </a:t>
            </a:r>
          </a:p>
        </p:txBody>
      </p:sp>
    </p:spTree>
    <p:extLst>
      <p:ext uri="{BB962C8B-B14F-4D97-AF65-F5344CB8AC3E}">
        <p14:creationId xmlns:p14="http://schemas.microsoft.com/office/powerpoint/2010/main" val="2467163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a:t>Click to edit Master title style</a:t>
            </a:r>
          </a:p>
        </p:txBody>
      </p:sp>
      <p:sp>
        <p:nvSpPr>
          <p:cNvPr id="27" name="Content Placeholder 2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4"/>
          <p:cNvSpPr>
            <a:spLocks noGrp="1"/>
          </p:cNvSpPr>
          <p:nvPr>
            <p:ph type="dt" sz="half" idx="10"/>
          </p:nvPr>
        </p:nvSpPr>
        <p:spPr/>
        <p:txBody>
          <a:bodyPr/>
          <a:lstStyle>
            <a:lvl1pPr>
              <a:defRPr/>
            </a:lvl1pPr>
          </a:lstStyle>
          <a:p>
            <a:pPr>
              <a:defRPr/>
            </a:pPr>
            <a:fld id="{C12D5F97-38A0-4A0B-996D-43ABE9B677AF}" type="datetime1">
              <a:rPr lang="en-US" smtClean="0"/>
              <a:t>9/30/20</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4257498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a:t>Click to edit Master title style</a:t>
            </a:r>
          </a:p>
        </p:txBody>
      </p:sp>
      <p:sp>
        <p:nvSpPr>
          <p:cNvPr id="3" name="Date Placeholder 10"/>
          <p:cNvSpPr>
            <a:spLocks noGrp="1"/>
          </p:cNvSpPr>
          <p:nvPr>
            <p:ph type="dt" sz="half" idx="10"/>
          </p:nvPr>
        </p:nvSpPr>
        <p:spPr/>
        <p:txBody>
          <a:bodyPr/>
          <a:lstStyle>
            <a:lvl1pPr>
              <a:defRPr/>
            </a:lvl1pPr>
          </a:lstStyle>
          <a:p>
            <a:pPr>
              <a:defRPr/>
            </a:pPr>
            <a:fld id="{20BFEBBD-84A7-4791-8C5A-8531276ED93F}" type="datetime1">
              <a:rPr lang="en-US" smtClean="0"/>
              <a:t>9/30/20</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24391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C7C37221-B29D-4862-9862-F119BB6BBE23}" type="datetime1">
              <a:rPr lang="en-US" smtClean="0"/>
              <a:t>9/30/20</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4</a:t>
            </a:r>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2016 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4-</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1956941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35A2D9BA-22F4-4F74-B2C1-B6266E049447}" type="datetime1">
              <a:rPr lang="en-US" smtClean="0"/>
              <a:t>9/30/20</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4</a:t>
            </a:r>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2016 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4-</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228667610"/>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Lst>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5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a:solidFill>
                  <a:srgbClr val="0070C0"/>
                </a:solidFill>
                <a:cs typeface="Times New Roman" pitchFamily="18" charset="0"/>
              </a:rPr>
              <a:t>12</a:t>
            </a:r>
            <a:r>
              <a:rPr lang="en-US" altLang="en-US" sz="2000" b="1" i="1" baseline="30000" dirty="0">
                <a:solidFill>
                  <a:srgbClr val="0070C0"/>
                </a:solidFill>
                <a:cs typeface="Times New Roman" pitchFamily="18" charset="0"/>
              </a:rPr>
              <a:t>th</a:t>
            </a:r>
            <a:r>
              <a:rPr lang="en-US" altLang="en-US" sz="2000" b="1" i="1" dirty="0">
                <a:solidFill>
                  <a:srgbClr val="0070C0"/>
                </a:solidFill>
                <a:cs typeface="Times New Roman" pitchFamily="18" charset="0"/>
              </a:rPr>
              <a:t> Edition</a:t>
            </a:r>
            <a:endParaRPr lang="en-US" altLang="en-US" sz="2000" dirty="0">
              <a:solidFill>
                <a:srgbClr val="0070C0"/>
              </a:solidFill>
              <a:cs typeface="Times New Roman" pitchFamily="18" charset="0"/>
            </a:endParaRPr>
          </a:p>
          <a:p>
            <a:pPr marL="342900" indent="-342900" algn="ctr" eaLnBrk="1" hangingPunct="1">
              <a:lnSpc>
                <a:spcPct val="90000"/>
              </a:lnSpc>
            </a:pPr>
            <a:r>
              <a:rPr lang="en-US" altLang="en-US" sz="2600" b="1" i="1" dirty="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p>
          <a:p>
            <a:pPr marL="342900" indent="-342900" algn="ctr" eaLnBrk="1" hangingPunct="1">
              <a:lnSpc>
                <a:spcPct val="90000"/>
              </a:lnSpc>
            </a:pPr>
            <a:r>
              <a:rPr lang="en-US" altLang="en-US" sz="2600" b="1" i="1" dirty="0" err="1">
                <a:solidFill>
                  <a:srgbClr val="FF9900"/>
                </a:solidFill>
                <a:cs typeface="Times New Roman" pitchFamily="18" charset="0"/>
              </a:rPr>
              <a:t>Heikki</a:t>
            </a:r>
            <a:r>
              <a:rPr lang="en-US" altLang="en-US" sz="2600" b="1" i="1" dirty="0">
                <a:solidFill>
                  <a:srgbClr val="FF9900"/>
                </a:solidFill>
                <a:cs typeface="Times New Roman" pitchFamily="18" charset="0"/>
              </a:rPr>
              <a:t> </a:t>
            </a:r>
            <a:r>
              <a:rPr lang="en-US" altLang="en-US" sz="2600" b="1" i="1" dirty="0" err="1">
                <a:solidFill>
                  <a:srgbClr val="FF9900"/>
                </a:solidFill>
                <a:cs typeface="Times New Roman" pitchFamily="18" charset="0"/>
              </a:rPr>
              <a:t>Topi</a:t>
            </a:r>
            <a:r>
              <a:rPr lang="en-US" altLang="en-US" sz="2200" dirty="0">
                <a:solidFill>
                  <a:srgbClr val="443329"/>
                </a:solidFill>
              </a:rPr>
              <a:t> </a:t>
            </a:r>
          </a:p>
        </p:txBody>
      </p:sp>
      <p:sp>
        <p:nvSpPr>
          <p:cNvPr id="4098" name="Rectangle 2"/>
          <p:cNvSpPr>
            <a:spLocks noGrp="1" noChangeArrowheads="1"/>
          </p:cNvSpPr>
          <p:nvPr>
            <p:ph type="title"/>
          </p:nvPr>
        </p:nvSpPr>
        <p:spPr>
          <a:xfrm>
            <a:off x="762000" y="1371600"/>
            <a:ext cx="7772400" cy="1143000"/>
          </a:xfrm>
        </p:spPr>
        <p:txBody>
          <a:bodyPr lIns="90488" tIns="44450" rIns="90488" bIns="44450">
            <a:normAutofit fontScale="90000"/>
          </a:bodyPr>
          <a:lstStyle/>
          <a:p>
            <a:pPr eaLnBrk="1" fontAlgn="auto" hangingPunct="1">
              <a:spcAft>
                <a:spcPts val="0"/>
              </a:spcAft>
              <a:defRPr/>
            </a:pPr>
            <a:r>
              <a:rPr lang="en-US" dirty="0">
                <a:solidFill>
                  <a:srgbClr val="000000"/>
                </a:solidFill>
                <a:effectLst>
                  <a:outerShdw blurRad="38100" dist="38100" dir="2700000" algn="tl">
                    <a:srgbClr val="FFFFFF"/>
                  </a:outerShdw>
                </a:effectLst>
              </a:rPr>
              <a:t>Chapter 4:</a:t>
            </a:r>
            <a:br>
              <a:rPr lang="en-US" dirty="0">
                <a:solidFill>
                  <a:srgbClr val="000000"/>
                </a:solidFill>
                <a:effectLst>
                  <a:outerShdw blurRad="38100" dist="38100" dir="2700000" algn="tl">
                    <a:srgbClr val="FFFFFF"/>
                  </a:outerShdw>
                </a:effectLst>
              </a:rPr>
            </a:br>
            <a:r>
              <a:rPr lang="en-US" dirty="0">
                <a:solidFill>
                  <a:srgbClr val="000000"/>
                </a:solidFill>
                <a:effectLst>
                  <a:outerShdw blurRad="38100" dist="38100" dir="2700000" algn="tl">
                    <a:srgbClr val="FFFFFF"/>
                  </a:outerShdw>
                </a:effectLst>
              </a:rPr>
              <a:t>Logical Database Design and the Relational Model</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57200" y="336550"/>
            <a:ext cx="8686800" cy="8382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Integrity Constraints</a:t>
            </a:r>
          </a:p>
        </p:txBody>
      </p:sp>
      <p:sp>
        <p:nvSpPr>
          <p:cNvPr id="19459" name="Rectangle 3"/>
          <p:cNvSpPr>
            <a:spLocks noGrp="1" noChangeArrowheads="1"/>
          </p:cNvSpPr>
          <p:nvPr>
            <p:ph idx="1"/>
          </p:nvPr>
        </p:nvSpPr>
        <p:spPr>
          <a:xfrm>
            <a:off x="0" y="1187450"/>
            <a:ext cx="9144000" cy="5105400"/>
          </a:xfrm>
        </p:spPr>
        <p:txBody>
          <a:bodyPr/>
          <a:lstStyle/>
          <a:p>
            <a:pPr eaLnBrk="1" hangingPunct="1"/>
            <a:r>
              <a:rPr lang="en-US" altLang="en-US" sz="2800" b="1">
                <a:solidFill>
                  <a:srgbClr val="000000"/>
                </a:solidFill>
              </a:rPr>
              <a:t>Referential Integrity</a:t>
            </a:r>
            <a:r>
              <a:rPr lang="en-US" altLang="en-US" sz="2800">
                <a:solidFill>
                  <a:srgbClr val="000000"/>
                </a:solidFill>
              </a:rPr>
              <a:t>–rule states that any foreign key value (on the relation of the many side) MUST match a primary key value in the relation of the one side. (Or the foreign key can be null) </a:t>
            </a:r>
          </a:p>
          <a:p>
            <a:pPr lvl="1" eaLnBrk="1" hangingPunct="1"/>
            <a:r>
              <a:rPr lang="en-US" altLang="en-US">
                <a:solidFill>
                  <a:srgbClr val="000000"/>
                </a:solidFill>
              </a:rPr>
              <a:t>For example: Delete Rules</a:t>
            </a:r>
          </a:p>
          <a:p>
            <a:pPr lvl="2" eaLnBrk="1" hangingPunct="1"/>
            <a:r>
              <a:rPr lang="en-US" altLang="en-US" b="1">
                <a:solidFill>
                  <a:srgbClr val="000000"/>
                </a:solidFill>
              </a:rPr>
              <a:t>Restrict</a:t>
            </a:r>
            <a:r>
              <a:rPr lang="en-US" altLang="en-US">
                <a:solidFill>
                  <a:srgbClr val="000000"/>
                </a:solidFill>
              </a:rPr>
              <a:t>–don’t allow delete of  “parent” side if related rows exist in “dependent” side</a:t>
            </a:r>
          </a:p>
          <a:p>
            <a:pPr lvl="2" eaLnBrk="1" hangingPunct="1"/>
            <a:r>
              <a:rPr lang="en-US" altLang="en-US" b="1">
                <a:solidFill>
                  <a:srgbClr val="000000"/>
                </a:solidFill>
              </a:rPr>
              <a:t>Cascade</a:t>
            </a:r>
            <a:r>
              <a:rPr lang="en-US" altLang="en-US">
                <a:solidFill>
                  <a:srgbClr val="000000"/>
                </a:solidFill>
              </a:rPr>
              <a:t>–automatically delete “dependent” side rows that correspond with the “parent” side row to be deleted</a:t>
            </a:r>
          </a:p>
          <a:p>
            <a:pPr lvl="2" eaLnBrk="1" hangingPunct="1"/>
            <a:r>
              <a:rPr lang="en-US" altLang="en-US" b="1">
                <a:solidFill>
                  <a:srgbClr val="000000"/>
                </a:solidFill>
              </a:rPr>
              <a:t>Set-to-Null</a:t>
            </a:r>
            <a:r>
              <a:rPr lang="en-US" altLang="en-US">
                <a:solidFill>
                  <a:srgbClr val="000000"/>
                </a:solidFill>
              </a:rPr>
              <a:t>–set the foreign key in the dependent side to null if deleting from the parent side </a:t>
            </a:r>
            <a:r>
              <a:rPr lang="en-US" altLang="en-US">
                <a:solidFill>
                  <a:srgbClr val="000000"/>
                </a:solidFill>
                <a:sym typeface="Wingdings" pitchFamily="2" charset="2"/>
              </a:rPr>
              <a:t> not allowed for weak entities</a:t>
            </a:r>
            <a:endParaRPr lang="en-US" alt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5600" y="1182688"/>
            <a:ext cx="8439150" cy="491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3"/>
          <p:cNvSpPr txBox="1">
            <a:spLocks noChangeArrowheads="1"/>
          </p:cNvSpPr>
          <p:nvPr/>
        </p:nvSpPr>
        <p:spPr bwMode="auto">
          <a:xfrm>
            <a:off x="725488" y="252413"/>
            <a:ext cx="7540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4-5 </a:t>
            </a:r>
          </a:p>
          <a:p>
            <a:r>
              <a:rPr lang="en-US" altLang="en-US" sz="2400">
                <a:solidFill>
                  <a:srgbClr val="000000"/>
                </a:solidFill>
                <a:latin typeface="Arial" pitchFamily="34" charset="0"/>
              </a:rPr>
              <a:t>Referential integrity constraints (Pine Valley Furniture)</a:t>
            </a:r>
          </a:p>
        </p:txBody>
      </p:sp>
      <p:sp>
        <p:nvSpPr>
          <p:cNvPr id="20485" name="Text Box 4"/>
          <p:cNvSpPr txBox="1">
            <a:spLocks noChangeArrowheads="1"/>
          </p:cNvSpPr>
          <p:nvPr/>
        </p:nvSpPr>
        <p:spPr bwMode="auto">
          <a:xfrm>
            <a:off x="5105400" y="2613025"/>
            <a:ext cx="2759075"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600">
                <a:solidFill>
                  <a:srgbClr val="990000"/>
                </a:solidFill>
                <a:latin typeface="Times New Roman" pitchFamily="18" charset="0"/>
              </a:rPr>
              <a:t>Referential integrity constraints are drawn via arrows from dependent to parent table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7338" y="652463"/>
            <a:ext cx="5910262"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ext Box 8"/>
          <p:cNvSpPr txBox="1">
            <a:spLocks noChangeArrowheads="1"/>
          </p:cNvSpPr>
          <p:nvPr/>
        </p:nvSpPr>
        <p:spPr bwMode="auto">
          <a:xfrm>
            <a:off x="985838" y="174625"/>
            <a:ext cx="3714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4-6 SQL table definitions</a:t>
            </a:r>
          </a:p>
        </p:txBody>
      </p:sp>
      <p:grpSp>
        <p:nvGrpSpPr>
          <p:cNvPr id="21508" name="Group 13"/>
          <p:cNvGrpSpPr>
            <a:grpSpLocks/>
          </p:cNvGrpSpPr>
          <p:nvPr/>
        </p:nvGrpSpPr>
        <p:grpSpPr bwMode="auto">
          <a:xfrm>
            <a:off x="38100" y="973138"/>
            <a:ext cx="9117013" cy="4005262"/>
            <a:chOff x="24" y="677"/>
            <a:chExt cx="5743" cy="2523"/>
          </a:xfrm>
        </p:grpSpPr>
        <p:sp>
          <p:nvSpPr>
            <p:cNvPr id="21512" name="Text Box 7"/>
            <p:cNvSpPr txBox="1">
              <a:spLocks noChangeArrowheads="1"/>
            </p:cNvSpPr>
            <p:nvPr/>
          </p:nvSpPr>
          <p:spPr bwMode="auto">
            <a:xfrm>
              <a:off x="4029" y="1392"/>
              <a:ext cx="1738" cy="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600">
                  <a:solidFill>
                    <a:srgbClr val="990000"/>
                  </a:solidFill>
                  <a:latin typeface="Times New Roman" pitchFamily="18" charset="0"/>
                </a:rPr>
                <a:t>Referential integrity constraints are implemented with foreign key to primary key references.</a:t>
              </a:r>
            </a:p>
          </p:txBody>
        </p:sp>
        <p:sp>
          <p:nvSpPr>
            <p:cNvPr id="21513" name="Rectangle 11"/>
            <p:cNvSpPr>
              <a:spLocks noChangeArrowheads="1"/>
            </p:cNvSpPr>
            <p:nvPr/>
          </p:nvSpPr>
          <p:spPr bwMode="auto">
            <a:xfrm>
              <a:off x="288" y="2064"/>
              <a:ext cx="3456" cy="146"/>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21514" name="Freeform 12"/>
            <p:cNvSpPr>
              <a:spLocks/>
            </p:cNvSpPr>
            <p:nvPr/>
          </p:nvSpPr>
          <p:spPr bwMode="auto">
            <a:xfrm>
              <a:off x="24" y="677"/>
              <a:ext cx="643" cy="1408"/>
            </a:xfrm>
            <a:custGeom>
              <a:avLst/>
              <a:gdLst>
                <a:gd name="T0" fmla="*/ 241 w 643"/>
                <a:gd name="T1" fmla="*/ 1408 h 1408"/>
                <a:gd name="T2" fmla="*/ 67 w 643"/>
                <a:gd name="T3" fmla="*/ 604 h 1408"/>
                <a:gd name="T4" fmla="*/ 643 w 643"/>
                <a:gd name="T5" fmla="*/ 0 h 1408"/>
                <a:gd name="T6" fmla="*/ 0 60000 65536"/>
                <a:gd name="T7" fmla="*/ 0 60000 65536"/>
                <a:gd name="T8" fmla="*/ 0 60000 65536"/>
                <a:gd name="T9" fmla="*/ 0 w 643"/>
                <a:gd name="T10" fmla="*/ 0 h 1408"/>
                <a:gd name="T11" fmla="*/ 643 w 643"/>
                <a:gd name="T12" fmla="*/ 1408 h 1408"/>
              </a:gdLst>
              <a:ahLst/>
              <a:cxnLst>
                <a:cxn ang="T6">
                  <a:pos x="T0" y="T1"/>
                </a:cxn>
                <a:cxn ang="T7">
                  <a:pos x="T2" y="T3"/>
                </a:cxn>
                <a:cxn ang="T8">
                  <a:pos x="T4" y="T5"/>
                </a:cxn>
              </a:cxnLst>
              <a:rect l="T9" t="T10" r="T11" b="T12"/>
              <a:pathLst>
                <a:path w="643" h="1408">
                  <a:moveTo>
                    <a:pt x="241" y="1408"/>
                  </a:moveTo>
                  <a:cubicBezTo>
                    <a:pt x="120" y="1123"/>
                    <a:pt x="0" y="839"/>
                    <a:pt x="67" y="604"/>
                  </a:cubicBezTo>
                  <a:cubicBezTo>
                    <a:pt x="134" y="369"/>
                    <a:pt x="547" y="101"/>
                    <a:pt x="643" y="0"/>
                  </a:cubicBezTo>
                </a:path>
              </a:pathLst>
            </a:custGeom>
            <a:noFill/>
            <a:ln w="15875">
              <a:solidFill>
                <a:srgbClr val="99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457200" y="619125"/>
            <a:ext cx="8686800" cy="838200"/>
          </a:xfrm>
        </p:spPr>
        <p:txBody>
          <a:bodyPr>
            <a:noAutofit/>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Transforming EER Diagrams into Relations</a:t>
            </a:r>
          </a:p>
        </p:txBody>
      </p:sp>
      <p:sp>
        <p:nvSpPr>
          <p:cNvPr id="192515" name="Rectangle 3"/>
          <p:cNvSpPr>
            <a:spLocks noGrp="1" noChangeArrowheads="1"/>
          </p:cNvSpPr>
          <p:nvPr>
            <p:ph idx="1"/>
          </p:nvPr>
        </p:nvSpPr>
        <p:spPr>
          <a:xfrm>
            <a:off x="295275" y="1739900"/>
            <a:ext cx="8229600" cy="3962400"/>
          </a:xfrm>
        </p:spPr>
        <p:txBody>
          <a:bodyPr>
            <a:noAutofit/>
          </a:bodyPr>
          <a:lstStyle/>
          <a:p>
            <a:pPr marL="609600" indent="-609600" eaLnBrk="1" fontAlgn="auto" hangingPunct="1">
              <a:spcAft>
                <a:spcPts val="0"/>
              </a:spcAft>
              <a:buFont typeface="Wingdings" pitchFamily="2" charset="2"/>
              <a:buNone/>
              <a:defRPr/>
            </a:pPr>
            <a:r>
              <a:rPr lang="en-US" sz="3600" dirty="0">
                <a:solidFill>
                  <a:srgbClr val="000000"/>
                </a:solidFill>
                <a:effectLst>
                  <a:outerShdw blurRad="38100" dist="38100" dir="2700000" algn="tl">
                    <a:srgbClr val="FFFFFF"/>
                  </a:outerShdw>
                </a:effectLst>
              </a:rPr>
              <a:t>Mapping Regular Entities to Relations </a:t>
            </a:r>
          </a:p>
          <a:p>
            <a:pPr marL="990600" lvl="1" indent="-533400"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Simple attributes: E-R attributes map directly onto the relation</a:t>
            </a:r>
          </a:p>
          <a:p>
            <a:pPr marL="990600" lvl="1" indent="-533400"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Composite attributes: Use only their simple, component attributes </a:t>
            </a:r>
          </a:p>
          <a:p>
            <a:pPr marL="990600" lvl="1" indent="-533400"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Multivalued Attribute: Becomes a separate relation with a foreign key taken from the superior entity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638" y="1052513"/>
            <a:ext cx="8829675" cy="219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 Box 2"/>
          <p:cNvSpPr txBox="1">
            <a:spLocks noChangeArrowheads="1"/>
          </p:cNvSpPr>
          <p:nvPr/>
        </p:nvSpPr>
        <p:spPr bwMode="auto">
          <a:xfrm>
            <a:off x="290513" y="1190625"/>
            <a:ext cx="2590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b="1">
                <a:solidFill>
                  <a:srgbClr val="990000"/>
                </a:solidFill>
                <a:latin typeface="Arial" pitchFamily="34" charset="0"/>
              </a:rPr>
              <a:t>(a) CUSTOMER entity type with simple attributes</a:t>
            </a:r>
          </a:p>
        </p:txBody>
      </p:sp>
      <p:sp>
        <p:nvSpPr>
          <p:cNvPr id="23556" name="Text Box 3"/>
          <p:cNvSpPr txBox="1">
            <a:spLocks noChangeArrowheads="1"/>
          </p:cNvSpPr>
          <p:nvPr/>
        </p:nvSpPr>
        <p:spPr bwMode="auto">
          <a:xfrm>
            <a:off x="1836738" y="261938"/>
            <a:ext cx="4932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4-8 Mapping a regular entity</a:t>
            </a:r>
          </a:p>
        </p:txBody>
      </p:sp>
      <p:sp>
        <p:nvSpPr>
          <p:cNvPr id="23557" name="Text Box 4"/>
          <p:cNvSpPr txBox="1">
            <a:spLocks noChangeArrowheads="1"/>
          </p:cNvSpPr>
          <p:nvPr/>
        </p:nvSpPr>
        <p:spPr bwMode="auto">
          <a:xfrm>
            <a:off x="973138" y="3962400"/>
            <a:ext cx="3586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b="1">
                <a:solidFill>
                  <a:srgbClr val="990000"/>
                </a:solidFill>
                <a:latin typeface="Arial" pitchFamily="34" charset="0"/>
              </a:rPr>
              <a:t>(b) CUSTOMER relation</a:t>
            </a:r>
          </a:p>
        </p:txBody>
      </p:sp>
      <p:pic>
        <p:nvPicPr>
          <p:cNvPr id="23558" name="Picture 8"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8625" y="4429125"/>
            <a:ext cx="8178800"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463" y="812800"/>
            <a:ext cx="9102725"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3"/>
          <p:cNvSpPr txBox="1">
            <a:spLocks noChangeArrowheads="1"/>
          </p:cNvSpPr>
          <p:nvPr/>
        </p:nvSpPr>
        <p:spPr bwMode="auto">
          <a:xfrm>
            <a:off x="0" y="787400"/>
            <a:ext cx="20796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a:solidFill>
                  <a:srgbClr val="990000"/>
                </a:solidFill>
                <a:latin typeface="Arial" pitchFamily="34" charset="0"/>
              </a:rPr>
              <a:t>(a) CUSTOMER entity type with composite attribute</a:t>
            </a:r>
          </a:p>
        </p:txBody>
      </p:sp>
      <p:sp>
        <p:nvSpPr>
          <p:cNvPr id="24581" name="Text Box 4"/>
          <p:cNvSpPr txBox="1">
            <a:spLocks noChangeArrowheads="1"/>
          </p:cNvSpPr>
          <p:nvPr/>
        </p:nvSpPr>
        <p:spPr bwMode="auto">
          <a:xfrm>
            <a:off x="1676400" y="0"/>
            <a:ext cx="5745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4-9 Mapping a composite attribute</a:t>
            </a:r>
          </a:p>
        </p:txBody>
      </p:sp>
      <p:sp>
        <p:nvSpPr>
          <p:cNvPr id="24582" name="Text Box 6"/>
          <p:cNvSpPr txBox="1">
            <a:spLocks noChangeArrowheads="1"/>
          </p:cNvSpPr>
          <p:nvPr/>
        </p:nvSpPr>
        <p:spPr bwMode="auto">
          <a:xfrm>
            <a:off x="2152650" y="3857625"/>
            <a:ext cx="514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a:solidFill>
                  <a:srgbClr val="990000"/>
                </a:solidFill>
                <a:latin typeface="Arial" pitchFamily="34" charset="0"/>
              </a:rPr>
              <a:t>(b) CUSTOMER relation with address detail</a:t>
            </a:r>
          </a:p>
        </p:txBody>
      </p:sp>
      <p:pic>
        <p:nvPicPr>
          <p:cNvPr id="24583" name="Picture 8"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3688" y="4422775"/>
            <a:ext cx="864235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13705" y="3292474"/>
            <a:ext cx="7186140" cy="2475713"/>
          </a:xfrm>
          <a:prstGeom prst="rect">
            <a:avLst/>
          </a:prstGeom>
        </p:spPr>
      </p:pic>
      <p:pic>
        <p:nvPicPr>
          <p:cNvPr id="2" name="Picture 1"/>
          <p:cNvPicPr>
            <a:picLocks noChangeAspect="1"/>
          </p:cNvPicPr>
          <p:nvPr/>
        </p:nvPicPr>
        <p:blipFill>
          <a:blip r:embed="rId4"/>
          <a:stretch>
            <a:fillRect/>
          </a:stretch>
        </p:blipFill>
        <p:spPr>
          <a:xfrm>
            <a:off x="913596" y="1107281"/>
            <a:ext cx="6870338" cy="1727994"/>
          </a:xfrm>
          <a:prstGeom prst="rect">
            <a:avLst/>
          </a:prstGeom>
        </p:spPr>
      </p:pic>
      <p:sp>
        <p:nvSpPr>
          <p:cNvPr id="25605" name="Text Box 3"/>
          <p:cNvSpPr txBox="1">
            <a:spLocks noChangeArrowheads="1"/>
          </p:cNvSpPr>
          <p:nvPr/>
        </p:nvSpPr>
        <p:spPr bwMode="auto">
          <a:xfrm>
            <a:off x="293688" y="119063"/>
            <a:ext cx="7932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4-10 Mapping an entity with a multivalued attribute</a:t>
            </a:r>
          </a:p>
        </p:txBody>
      </p:sp>
      <p:sp>
        <p:nvSpPr>
          <p:cNvPr id="25606" name="Text Box 4"/>
          <p:cNvSpPr txBox="1">
            <a:spLocks noChangeArrowheads="1"/>
          </p:cNvSpPr>
          <p:nvPr/>
        </p:nvSpPr>
        <p:spPr bwMode="auto">
          <a:xfrm>
            <a:off x="133350" y="5707063"/>
            <a:ext cx="8961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One–to–many relationship between original entity and new relation</a:t>
            </a:r>
          </a:p>
        </p:txBody>
      </p:sp>
      <p:sp>
        <p:nvSpPr>
          <p:cNvPr id="25607" name="Text Box 5"/>
          <p:cNvSpPr txBox="1">
            <a:spLocks noChangeArrowheads="1"/>
          </p:cNvSpPr>
          <p:nvPr/>
        </p:nvSpPr>
        <p:spPr bwMode="auto">
          <a:xfrm>
            <a:off x="1085850" y="1012825"/>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a:solidFill>
                  <a:srgbClr val="990000"/>
                </a:solidFill>
                <a:latin typeface="Times New Roman" pitchFamily="18" charset="0"/>
              </a:rPr>
              <a:t>(a)</a:t>
            </a:r>
          </a:p>
        </p:txBody>
      </p:sp>
      <p:grpSp>
        <p:nvGrpSpPr>
          <p:cNvPr id="25608" name="Group 12"/>
          <p:cNvGrpSpPr>
            <a:grpSpLocks/>
          </p:cNvGrpSpPr>
          <p:nvPr/>
        </p:nvGrpSpPr>
        <p:grpSpPr bwMode="auto">
          <a:xfrm>
            <a:off x="277813" y="2835275"/>
            <a:ext cx="8866187" cy="1122363"/>
            <a:chOff x="96" y="1777"/>
            <a:chExt cx="5585" cy="707"/>
          </a:xfrm>
        </p:grpSpPr>
        <p:sp>
          <p:nvSpPr>
            <p:cNvPr id="25609" name="Text Box 8"/>
            <p:cNvSpPr txBox="1">
              <a:spLocks noChangeArrowheads="1"/>
            </p:cNvSpPr>
            <p:nvPr/>
          </p:nvSpPr>
          <p:spPr bwMode="auto">
            <a:xfrm>
              <a:off x="96" y="1777"/>
              <a:ext cx="55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Multivalued attribute becomes a separate relation with foreign key</a:t>
              </a:r>
            </a:p>
          </p:txBody>
        </p:sp>
        <p:sp>
          <p:nvSpPr>
            <p:cNvPr id="25610" name="Text Box 9"/>
            <p:cNvSpPr txBox="1">
              <a:spLocks noChangeArrowheads="1"/>
            </p:cNvSpPr>
            <p:nvPr/>
          </p:nvSpPr>
          <p:spPr bwMode="auto">
            <a:xfrm>
              <a:off x="594" y="2196"/>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dirty="0">
                  <a:solidFill>
                    <a:srgbClr val="990000"/>
                  </a:solidFill>
                  <a:latin typeface="Times New Roman" pitchFamily="18" charset="0"/>
                </a:rPr>
                <a:t>(b)</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493713" y="619125"/>
            <a:ext cx="8686800" cy="838200"/>
          </a:xfrm>
        </p:spPr>
        <p:txBody>
          <a:bodyPr lIns="90488" tIns="44450" rIns="90488" bIns="44450">
            <a:noAutofit/>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Transforming EER Diagrams into Relations (cont.)</a:t>
            </a:r>
          </a:p>
        </p:txBody>
      </p:sp>
      <p:sp>
        <p:nvSpPr>
          <p:cNvPr id="196611" name="Rectangle 3"/>
          <p:cNvSpPr>
            <a:spLocks noGrp="1" noChangeArrowheads="1"/>
          </p:cNvSpPr>
          <p:nvPr>
            <p:ph idx="1"/>
          </p:nvPr>
        </p:nvSpPr>
        <p:spPr>
          <a:xfrm>
            <a:off x="241300" y="1849438"/>
            <a:ext cx="8902700" cy="4040187"/>
          </a:xfrm>
        </p:spPr>
        <p:txBody>
          <a:bodyPr lIns="90488" tIns="44450" rIns="90488" bIns="44450">
            <a:noAutofit/>
          </a:bodyPr>
          <a:lstStyle/>
          <a:p>
            <a:pPr eaLnBrk="1" fontAlgn="auto" hangingPunct="1">
              <a:spcAft>
                <a:spcPts val="0"/>
              </a:spcAft>
              <a:buFont typeface="Wingdings" pitchFamily="2" charset="2"/>
              <a:buNone/>
              <a:defRPr/>
            </a:pPr>
            <a:r>
              <a:rPr lang="en-US" sz="4000" dirty="0">
                <a:solidFill>
                  <a:srgbClr val="000000"/>
                </a:solidFill>
                <a:effectLst>
                  <a:outerShdw blurRad="38100" dist="38100" dir="2700000" algn="tl">
                    <a:srgbClr val="FFFFFF"/>
                  </a:outerShdw>
                </a:effectLst>
              </a:rPr>
              <a:t>Mapping Weak Entities</a:t>
            </a:r>
          </a:p>
          <a:p>
            <a:pPr lvl="1"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Becomes a separate relation with a foreign key taken from the superior entity</a:t>
            </a:r>
          </a:p>
          <a:p>
            <a:pPr lvl="1"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Primary key composed of:</a:t>
            </a:r>
          </a:p>
          <a:p>
            <a:pPr lvl="2"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Partial identifier of weak entity</a:t>
            </a:r>
          </a:p>
          <a:p>
            <a:pPr lvl="2"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Primary key of identifying relation (strong entity)</a:t>
            </a:r>
          </a:p>
          <a:p>
            <a:pPr lvl="1" eaLnBrk="1" fontAlgn="auto" hangingPunct="1">
              <a:spcAft>
                <a:spcPts val="0"/>
              </a:spcAft>
              <a:buFont typeface="Wingdings" pitchFamily="2" charset="2"/>
              <a:buNone/>
              <a:defRPr/>
            </a:pPr>
            <a:endParaRPr lang="en-US" sz="3600" dirty="0">
              <a:solidFill>
                <a:srgbClr val="000000"/>
              </a:solidFill>
              <a:effectLst>
                <a:outerShdw blurRad="38100" dist="38100" dir="2700000" algn="tl">
                  <a:srgbClr val="FFFFFF"/>
                </a:outerShdw>
              </a:effectLs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8"/>
          <p:cNvSpPr txBox="1">
            <a:spLocks noChangeArrowheads="1"/>
          </p:cNvSpPr>
          <p:nvPr/>
        </p:nvSpPr>
        <p:spPr bwMode="auto">
          <a:xfrm>
            <a:off x="936625" y="176213"/>
            <a:ext cx="65135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4-11 Example of mapping a weak entity</a:t>
            </a:r>
          </a:p>
          <a:p>
            <a:endParaRPr lang="en-US" altLang="en-US" sz="2400">
              <a:solidFill>
                <a:srgbClr val="000000"/>
              </a:solidFill>
              <a:latin typeface="Arial" pitchFamily="34" charset="0"/>
            </a:endParaRPr>
          </a:p>
          <a:p>
            <a:r>
              <a:rPr lang="en-US" altLang="en-US" sz="2400">
                <a:solidFill>
                  <a:srgbClr val="000000"/>
                </a:solidFill>
                <a:latin typeface="Arial" pitchFamily="34" charset="0"/>
              </a:rPr>
              <a:t>a) Weak entity DEPENDENT</a:t>
            </a:r>
          </a:p>
        </p:txBody>
      </p:sp>
      <p:pic>
        <p:nvPicPr>
          <p:cNvPr id="2" name="Picture 1"/>
          <p:cNvPicPr>
            <a:picLocks noChangeAspect="1"/>
          </p:cNvPicPr>
          <p:nvPr/>
        </p:nvPicPr>
        <p:blipFill>
          <a:blip r:embed="rId3"/>
          <a:stretch>
            <a:fillRect/>
          </a:stretch>
        </p:blipFill>
        <p:spPr>
          <a:xfrm>
            <a:off x="343571" y="1828330"/>
            <a:ext cx="8516324" cy="270503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97160" y="1811562"/>
            <a:ext cx="8752152" cy="2992415"/>
          </a:xfrm>
          <a:prstGeom prst="rect">
            <a:avLst/>
          </a:prstGeom>
        </p:spPr>
      </p:pic>
      <p:sp>
        <p:nvSpPr>
          <p:cNvPr id="28676" name="Text Box 4"/>
          <p:cNvSpPr txBox="1">
            <a:spLocks noChangeArrowheads="1"/>
          </p:cNvSpPr>
          <p:nvPr/>
        </p:nvSpPr>
        <p:spPr bwMode="auto">
          <a:xfrm>
            <a:off x="5257799" y="1828800"/>
            <a:ext cx="339680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dirty="0">
                <a:solidFill>
                  <a:srgbClr val="990000"/>
                </a:solidFill>
                <a:latin typeface="Times New Roman" pitchFamily="18" charset="0"/>
              </a:rPr>
              <a:t>NOTE: the domain constraint for the foreign key should NOT allow </a:t>
            </a:r>
            <a:r>
              <a:rPr lang="en-US" altLang="en-US" sz="2000" i="1" dirty="0">
                <a:solidFill>
                  <a:srgbClr val="990000"/>
                </a:solidFill>
                <a:latin typeface="Times New Roman" pitchFamily="18" charset="0"/>
              </a:rPr>
              <a:t>null</a:t>
            </a:r>
            <a:r>
              <a:rPr lang="en-US" altLang="en-US" sz="2000" dirty="0">
                <a:solidFill>
                  <a:srgbClr val="990000"/>
                </a:solidFill>
                <a:latin typeface="Times New Roman" pitchFamily="18" charset="0"/>
              </a:rPr>
              <a:t> value if DEPENDENT is a weak entity</a:t>
            </a:r>
          </a:p>
        </p:txBody>
      </p:sp>
      <p:sp>
        <p:nvSpPr>
          <p:cNvPr id="28677" name="Text Box 5"/>
          <p:cNvSpPr txBox="1">
            <a:spLocks noChangeArrowheads="1"/>
          </p:cNvSpPr>
          <p:nvPr/>
        </p:nvSpPr>
        <p:spPr bwMode="auto">
          <a:xfrm>
            <a:off x="5239883" y="3442666"/>
            <a:ext cx="1643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dirty="0">
                <a:solidFill>
                  <a:srgbClr val="990000"/>
                </a:solidFill>
                <a:latin typeface="Times New Roman" pitchFamily="18" charset="0"/>
              </a:rPr>
              <a:t>Foreign key</a:t>
            </a:r>
            <a:endParaRPr lang="en-US" altLang="en-US" sz="2000" i="1" dirty="0">
              <a:solidFill>
                <a:srgbClr val="990000"/>
              </a:solidFill>
              <a:latin typeface="Times New Roman" pitchFamily="18" charset="0"/>
            </a:endParaRPr>
          </a:p>
        </p:txBody>
      </p:sp>
      <p:grpSp>
        <p:nvGrpSpPr>
          <p:cNvPr id="28678" name="Group 6"/>
          <p:cNvGrpSpPr>
            <a:grpSpLocks/>
          </p:cNvGrpSpPr>
          <p:nvPr/>
        </p:nvGrpSpPr>
        <p:grpSpPr bwMode="auto">
          <a:xfrm>
            <a:off x="627063" y="4752975"/>
            <a:ext cx="5816600" cy="701675"/>
            <a:chOff x="528" y="3360"/>
            <a:chExt cx="3264" cy="442"/>
          </a:xfrm>
        </p:grpSpPr>
        <p:sp>
          <p:nvSpPr>
            <p:cNvPr id="28683" name="Text Box 7"/>
            <p:cNvSpPr txBox="1">
              <a:spLocks noChangeArrowheads="1"/>
            </p:cNvSpPr>
            <p:nvPr/>
          </p:nvSpPr>
          <p:spPr bwMode="auto">
            <a:xfrm>
              <a:off x="528" y="3552"/>
              <a:ext cx="32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Composite primary key</a:t>
              </a:r>
            </a:p>
          </p:txBody>
        </p:sp>
        <p:sp>
          <p:nvSpPr>
            <p:cNvPr id="28684" name="AutoShape 8"/>
            <p:cNvSpPr>
              <a:spLocks/>
            </p:cNvSpPr>
            <p:nvPr/>
          </p:nvSpPr>
          <p:spPr bwMode="auto">
            <a:xfrm rot="5400000" flipV="1">
              <a:off x="1999" y="1925"/>
              <a:ext cx="144" cy="3013"/>
            </a:xfrm>
            <a:prstGeom prst="rightBrace">
              <a:avLst>
                <a:gd name="adj1" fmla="val 174363"/>
                <a:gd name="adj2" fmla="val 50000"/>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sp>
        <p:nvSpPr>
          <p:cNvPr id="28679" name="Text Box 10"/>
          <p:cNvSpPr txBox="1">
            <a:spLocks noChangeArrowheads="1"/>
          </p:cNvSpPr>
          <p:nvPr/>
        </p:nvSpPr>
        <p:spPr bwMode="auto">
          <a:xfrm>
            <a:off x="936625" y="176213"/>
            <a:ext cx="74691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4-11 Example of mapping a weak entity (cont.)</a:t>
            </a:r>
          </a:p>
          <a:p>
            <a:endParaRPr lang="en-US" altLang="en-US" sz="2400">
              <a:solidFill>
                <a:srgbClr val="000000"/>
              </a:solidFill>
              <a:latin typeface="Arial" pitchFamily="34" charset="0"/>
            </a:endParaRPr>
          </a:p>
          <a:p>
            <a:r>
              <a:rPr lang="en-US" altLang="en-US" sz="2400">
                <a:solidFill>
                  <a:srgbClr val="000000"/>
                </a:solidFill>
                <a:latin typeface="Arial" pitchFamily="34" charset="0"/>
              </a:rPr>
              <a:t>b) Relations resulting from weak entity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550863" y="0"/>
            <a:ext cx="8229600" cy="13716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Objectives</a:t>
            </a:r>
          </a:p>
        </p:txBody>
      </p:sp>
      <p:sp>
        <p:nvSpPr>
          <p:cNvPr id="251907" name="Rectangle 3"/>
          <p:cNvSpPr>
            <a:spLocks noGrp="1" noChangeArrowheads="1"/>
          </p:cNvSpPr>
          <p:nvPr>
            <p:ph idx="1"/>
          </p:nvPr>
        </p:nvSpPr>
        <p:spPr>
          <a:xfrm>
            <a:off x="457200" y="1600200"/>
            <a:ext cx="8229600" cy="4495800"/>
          </a:xfrm>
        </p:spPr>
        <p:txBody>
          <a:bodyPr>
            <a:normAutofit/>
          </a:bodyPr>
          <a:lstStyle/>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Define terms</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List five properties of relations</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State two properties of candidate keys</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Define first, second, and third normal form</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Describe problems from merging relations</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Transform E-R and EER diagrams to relations</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Create tables with entity and relational integrity constraints</a:t>
            </a:r>
          </a:p>
          <a:p>
            <a:pPr eaLnBrk="1" fontAlgn="auto" hangingPunct="1">
              <a:lnSpc>
                <a:spcPct val="80000"/>
              </a:lnSpc>
              <a:spcAft>
                <a:spcPts val="0"/>
              </a:spcAft>
              <a:buFont typeface="Wingdings 2"/>
              <a:buChar char=""/>
              <a:defRPr/>
            </a:pPr>
            <a:r>
              <a:rPr lang="en-US" sz="2800" dirty="0">
                <a:solidFill>
                  <a:srgbClr val="000000"/>
                </a:solidFill>
                <a:effectLst>
                  <a:outerShdw blurRad="38100" dist="38100" dir="2700000" algn="tl">
                    <a:srgbClr val="FFFFFF"/>
                  </a:outerShdw>
                </a:effectLst>
              </a:rPr>
              <a:t>Use normalization to decompose anomalous relations to well-structured relations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457200" y="592138"/>
            <a:ext cx="8686800" cy="838200"/>
          </a:xfrm>
        </p:spPr>
        <p:txBody>
          <a:bodyPr lIns="90488" tIns="44450" rIns="90488" bIns="44450">
            <a:noAutofit/>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Transforming EER Diagrams into Relations (cont.)</a:t>
            </a:r>
          </a:p>
        </p:txBody>
      </p:sp>
      <p:sp>
        <p:nvSpPr>
          <p:cNvPr id="199683" name="Rectangle 3"/>
          <p:cNvSpPr>
            <a:spLocks noGrp="1" noChangeArrowheads="1"/>
          </p:cNvSpPr>
          <p:nvPr>
            <p:ph idx="1"/>
          </p:nvPr>
        </p:nvSpPr>
        <p:spPr>
          <a:xfrm>
            <a:off x="161925" y="1728788"/>
            <a:ext cx="8982075" cy="4525962"/>
          </a:xfrm>
        </p:spPr>
        <p:txBody>
          <a:bodyPr lIns="90488" tIns="44450" rIns="90488" bIns="44450">
            <a:noAutofit/>
          </a:bodyPr>
          <a:lstStyle/>
          <a:p>
            <a:pPr eaLnBrk="1" fontAlgn="auto" hangingPunct="1">
              <a:spcAft>
                <a:spcPts val="0"/>
              </a:spcAft>
              <a:buFont typeface="Wingdings" pitchFamily="2" charset="2"/>
              <a:buNone/>
              <a:defRPr/>
            </a:pPr>
            <a:r>
              <a:rPr lang="en-US" sz="4000" dirty="0">
                <a:solidFill>
                  <a:srgbClr val="000000"/>
                </a:solidFill>
                <a:effectLst>
                  <a:outerShdw blurRad="38100" dist="38100" dir="2700000" algn="tl">
                    <a:srgbClr val="FFFFFF"/>
                  </a:outerShdw>
                </a:effectLst>
              </a:rPr>
              <a:t>Mapping Binary Relationships</a:t>
            </a:r>
          </a:p>
          <a:p>
            <a:pPr lvl="1" eaLnBrk="1" fontAlgn="auto" hangingPunct="1">
              <a:spcAft>
                <a:spcPts val="0"/>
              </a:spcAft>
              <a:buFont typeface="Wingdings 2"/>
              <a:buChar char=""/>
              <a:defRPr/>
            </a:pPr>
            <a:r>
              <a:rPr lang="en-US" sz="3200" b="1" dirty="0">
                <a:solidFill>
                  <a:srgbClr val="000000"/>
                </a:solidFill>
                <a:effectLst>
                  <a:outerShdw blurRad="38100" dist="38100" dir="2700000" algn="tl">
                    <a:srgbClr val="FFFFFF"/>
                  </a:outerShdw>
                </a:effectLst>
              </a:rPr>
              <a:t>One-to-Many</a:t>
            </a:r>
            <a:r>
              <a:rPr lang="en-US" sz="3200" dirty="0">
                <a:solidFill>
                  <a:srgbClr val="000000"/>
                </a:solidFill>
                <a:effectLst>
                  <a:outerShdw blurRad="38100" dist="38100" dir="2700000" algn="tl">
                    <a:srgbClr val="FFFFFF"/>
                  </a:outerShdw>
                </a:effectLst>
              </a:rPr>
              <a:t>–Primary key on the one side becomes a foreign key on the many side</a:t>
            </a:r>
          </a:p>
          <a:p>
            <a:pPr lvl="1" eaLnBrk="1" fontAlgn="auto" hangingPunct="1">
              <a:spcAft>
                <a:spcPts val="0"/>
              </a:spcAft>
              <a:buFont typeface="Wingdings 2"/>
              <a:buChar char=""/>
              <a:defRPr/>
            </a:pPr>
            <a:r>
              <a:rPr lang="en-US" sz="3200" b="1" dirty="0">
                <a:solidFill>
                  <a:srgbClr val="000000"/>
                </a:solidFill>
                <a:effectLst>
                  <a:outerShdw blurRad="38100" dist="38100" dir="2700000" algn="tl">
                    <a:srgbClr val="FFFFFF"/>
                  </a:outerShdw>
                </a:effectLst>
              </a:rPr>
              <a:t>Many-to-Many</a:t>
            </a:r>
            <a:r>
              <a:rPr lang="en-US" sz="3200" dirty="0">
                <a:solidFill>
                  <a:srgbClr val="000000"/>
                </a:solidFill>
                <a:effectLst>
                  <a:outerShdw blurRad="38100" dist="38100" dir="2700000" algn="tl">
                    <a:srgbClr val="FFFFFF"/>
                  </a:outerShdw>
                </a:effectLst>
              </a:rPr>
              <a:t>–Create a </a:t>
            </a:r>
            <a:r>
              <a:rPr lang="en-US" sz="3200" b="1" i="1" dirty="0">
                <a:solidFill>
                  <a:srgbClr val="000000"/>
                </a:solidFill>
                <a:effectLst>
                  <a:outerShdw blurRad="38100" dist="38100" dir="2700000" algn="tl">
                    <a:srgbClr val="FFFFFF"/>
                  </a:outerShdw>
                </a:effectLst>
              </a:rPr>
              <a:t>new relation</a:t>
            </a:r>
            <a:r>
              <a:rPr lang="en-US" sz="3200" dirty="0">
                <a:solidFill>
                  <a:srgbClr val="000000"/>
                </a:solidFill>
                <a:effectLst>
                  <a:outerShdw blurRad="38100" dist="38100" dir="2700000" algn="tl">
                    <a:srgbClr val="FFFFFF"/>
                  </a:outerShdw>
                </a:effectLst>
              </a:rPr>
              <a:t> with the primary keys of the two entities as its primary key</a:t>
            </a:r>
          </a:p>
          <a:p>
            <a:pPr lvl="1" eaLnBrk="1" fontAlgn="auto" hangingPunct="1">
              <a:spcAft>
                <a:spcPts val="0"/>
              </a:spcAft>
              <a:buFont typeface="Wingdings 2"/>
              <a:buChar char=""/>
              <a:defRPr/>
            </a:pPr>
            <a:r>
              <a:rPr lang="en-US" sz="3200" b="1" dirty="0">
                <a:solidFill>
                  <a:srgbClr val="000000"/>
                </a:solidFill>
                <a:effectLst>
                  <a:outerShdw blurRad="38100" dist="38100" dir="2700000" algn="tl">
                    <a:srgbClr val="FFFFFF"/>
                  </a:outerShdw>
                </a:effectLst>
              </a:rPr>
              <a:t>One-to-One</a:t>
            </a:r>
            <a:r>
              <a:rPr lang="en-US" sz="3200" dirty="0">
                <a:solidFill>
                  <a:srgbClr val="000000"/>
                </a:solidFill>
                <a:effectLst>
                  <a:outerShdw blurRad="38100" dist="38100" dir="2700000" algn="tl">
                    <a:srgbClr val="FFFFFF"/>
                  </a:outerShdw>
                </a:effectLst>
              </a:rPr>
              <a:t>–Primary key on mandatory side becomes a foreign key on optional side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73012" y="3318667"/>
            <a:ext cx="8052774" cy="3043495"/>
          </a:xfrm>
          <a:prstGeom prst="rect">
            <a:avLst/>
          </a:prstGeom>
        </p:spPr>
      </p:pic>
      <p:pic>
        <p:nvPicPr>
          <p:cNvPr id="2" name="Picture 1"/>
          <p:cNvPicPr>
            <a:picLocks noChangeAspect="1"/>
          </p:cNvPicPr>
          <p:nvPr/>
        </p:nvPicPr>
        <p:blipFill>
          <a:blip r:embed="rId4"/>
          <a:stretch>
            <a:fillRect/>
          </a:stretch>
        </p:blipFill>
        <p:spPr>
          <a:xfrm>
            <a:off x="1090613" y="1230312"/>
            <a:ext cx="7374649" cy="1690689"/>
          </a:xfrm>
          <a:prstGeom prst="rect">
            <a:avLst/>
          </a:prstGeom>
        </p:spPr>
      </p:pic>
      <p:sp>
        <p:nvSpPr>
          <p:cNvPr id="30725" name="Text Box 2"/>
          <p:cNvSpPr txBox="1">
            <a:spLocks noChangeArrowheads="1"/>
          </p:cNvSpPr>
          <p:nvPr/>
        </p:nvSpPr>
        <p:spPr bwMode="auto">
          <a:xfrm>
            <a:off x="1090613" y="185738"/>
            <a:ext cx="710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4-12 Example of mapping a 1:M relationship</a:t>
            </a:r>
          </a:p>
        </p:txBody>
      </p:sp>
      <p:sp>
        <p:nvSpPr>
          <p:cNvPr id="30726" name="Text Box 3"/>
          <p:cNvSpPr txBox="1">
            <a:spLocks noChangeArrowheads="1"/>
          </p:cNvSpPr>
          <p:nvPr/>
        </p:nvSpPr>
        <p:spPr bwMode="auto">
          <a:xfrm>
            <a:off x="1635125" y="771525"/>
            <a:ext cx="649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Relationship between customers and orders</a:t>
            </a:r>
          </a:p>
        </p:txBody>
      </p:sp>
      <p:sp>
        <p:nvSpPr>
          <p:cNvPr id="30727" name="Text Box 5"/>
          <p:cNvSpPr txBox="1">
            <a:spLocks noChangeArrowheads="1"/>
          </p:cNvSpPr>
          <p:nvPr/>
        </p:nvSpPr>
        <p:spPr bwMode="auto">
          <a:xfrm>
            <a:off x="3433762" y="2202657"/>
            <a:ext cx="2895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dirty="0">
                <a:solidFill>
                  <a:srgbClr val="990000"/>
                </a:solidFill>
                <a:latin typeface="Times New Roman" pitchFamily="18" charset="0"/>
              </a:rPr>
              <a:t>Note the mandatory one</a:t>
            </a:r>
          </a:p>
        </p:txBody>
      </p:sp>
      <p:sp>
        <p:nvSpPr>
          <p:cNvPr id="30728" name="Text Box 7"/>
          <p:cNvSpPr txBox="1">
            <a:spLocks noChangeArrowheads="1"/>
          </p:cNvSpPr>
          <p:nvPr/>
        </p:nvSpPr>
        <p:spPr bwMode="auto">
          <a:xfrm>
            <a:off x="1695450" y="2905125"/>
            <a:ext cx="386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Mapping the relationship</a:t>
            </a:r>
          </a:p>
        </p:txBody>
      </p:sp>
      <p:sp>
        <p:nvSpPr>
          <p:cNvPr id="30729" name="Text Box 9"/>
          <p:cNvSpPr txBox="1">
            <a:spLocks noChangeArrowheads="1"/>
          </p:cNvSpPr>
          <p:nvPr/>
        </p:nvSpPr>
        <p:spPr bwMode="auto">
          <a:xfrm>
            <a:off x="5853113" y="4681538"/>
            <a:ext cx="27971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a:solidFill>
                  <a:srgbClr val="990000"/>
                </a:solidFill>
                <a:latin typeface="Times New Roman" pitchFamily="18" charset="0"/>
              </a:rPr>
              <a:t>Again, no null value in the foreign key…this is because of the mandatory minimum cardinality.</a:t>
            </a:r>
          </a:p>
        </p:txBody>
      </p:sp>
      <p:sp>
        <p:nvSpPr>
          <p:cNvPr id="30730" name="Text Box 10"/>
          <p:cNvSpPr txBox="1">
            <a:spLocks noChangeArrowheads="1"/>
          </p:cNvSpPr>
          <p:nvPr/>
        </p:nvSpPr>
        <p:spPr bwMode="auto">
          <a:xfrm>
            <a:off x="3904890" y="5994165"/>
            <a:ext cx="1643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dirty="0">
                <a:solidFill>
                  <a:srgbClr val="990000"/>
                </a:solidFill>
                <a:latin typeface="Times New Roman" pitchFamily="18" charset="0"/>
              </a:rPr>
              <a:t>Foreign key</a:t>
            </a:r>
            <a:endParaRPr lang="en-US" altLang="en-US" sz="2000" i="1" dirty="0">
              <a:solidFill>
                <a:srgbClr val="990000"/>
              </a:solidFill>
              <a:latin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
          <p:cNvSpPr txBox="1">
            <a:spLocks noChangeArrowheads="1"/>
          </p:cNvSpPr>
          <p:nvPr/>
        </p:nvSpPr>
        <p:spPr bwMode="auto">
          <a:xfrm>
            <a:off x="1184275" y="228600"/>
            <a:ext cx="7323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4-13 Example of mapping an M:N relationship</a:t>
            </a:r>
          </a:p>
        </p:txBody>
      </p:sp>
      <p:sp>
        <p:nvSpPr>
          <p:cNvPr id="31748" name="Text Box 4"/>
          <p:cNvSpPr txBox="1">
            <a:spLocks noChangeArrowheads="1"/>
          </p:cNvSpPr>
          <p:nvPr/>
        </p:nvSpPr>
        <p:spPr bwMode="auto">
          <a:xfrm>
            <a:off x="1778000" y="812800"/>
            <a:ext cx="4491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Completes relationship (M:N)</a:t>
            </a:r>
          </a:p>
        </p:txBody>
      </p:sp>
      <p:sp>
        <p:nvSpPr>
          <p:cNvPr id="31749" name="Text Box 6"/>
          <p:cNvSpPr txBox="1">
            <a:spLocks noChangeArrowheads="1"/>
          </p:cNvSpPr>
          <p:nvPr/>
        </p:nvSpPr>
        <p:spPr bwMode="auto">
          <a:xfrm>
            <a:off x="438150" y="5060950"/>
            <a:ext cx="8513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990000"/>
                </a:solidFill>
                <a:latin typeface="Times New Roman" pitchFamily="18" charset="0"/>
              </a:rPr>
              <a:t>The </a:t>
            </a:r>
            <a:r>
              <a:rPr lang="en-US" altLang="en-US" sz="2400" i="1">
                <a:solidFill>
                  <a:srgbClr val="990000"/>
                </a:solidFill>
                <a:latin typeface="Times New Roman" pitchFamily="18" charset="0"/>
              </a:rPr>
              <a:t>Completes</a:t>
            </a:r>
            <a:r>
              <a:rPr lang="en-US" altLang="en-US" sz="2400">
                <a:solidFill>
                  <a:srgbClr val="990000"/>
                </a:solidFill>
                <a:latin typeface="Times New Roman" pitchFamily="18" charset="0"/>
              </a:rPr>
              <a:t> relationship will need to become a separate relation.</a:t>
            </a:r>
          </a:p>
        </p:txBody>
      </p:sp>
      <p:pic>
        <p:nvPicPr>
          <p:cNvPr id="2" name="Picture 1"/>
          <p:cNvPicPr>
            <a:picLocks noChangeAspect="1"/>
          </p:cNvPicPr>
          <p:nvPr/>
        </p:nvPicPr>
        <p:blipFill>
          <a:blip r:embed="rId3"/>
          <a:stretch>
            <a:fillRect/>
          </a:stretch>
        </p:blipFill>
        <p:spPr>
          <a:xfrm>
            <a:off x="121382" y="1790163"/>
            <a:ext cx="8879170" cy="268658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3416" y="1440735"/>
            <a:ext cx="8773164" cy="4586578"/>
          </a:xfrm>
          <a:prstGeom prst="rect">
            <a:avLst/>
          </a:prstGeom>
        </p:spPr>
      </p:pic>
      <p:sp>
        <p:nvSpPr>
          <p:cNvPr id="32772" name="Text Box 3"/>
          <p:cNvSpPr txBox="1">
            <a:spLocks noChangeArrowheads="1"/>
          </p:cNvSpPr>
          <p:nvPr/>
        </p:nvSpPr>
        <p:spPr bwMode="auto">
          <a:xfrm>
            <a:off x="0" y="-990600"/>
            <a:ext cx="184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endParaRPr lang="en-US" altLang="en-US" sz="2600">
              <a:latin typeface="Times New Roman" pitchFamily="18" charset="0"/>
            </a:endParaRPr>
          </a:p>
        </p:txBody>
      </p:sp>
      <p:sp>
        <p:nvSpPr>
          <p:cNvPr id="32773" name="Text Box 5"/>
          <p:cNvSpPr txBox="1">
            <a:spLocks noChangeArrowheads="1"/>
          </p:cNvSpPr>
          <p:nvPr/>
        </p:nvSpPr>
        <p:spPr bwMode="auto">
          <a:xfrm>
            <a:off x="7037388" y="3867150"/>
            <a:ext cx="1643062"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a:solidFill>
                  <a:srgbClr val="990000"/>
                </a:solidFill>
                <a:latin typeface="Times New Roman" pitchFamily="18" charset="0"/>
              </a:rPr>
              <a:t>new </a:t>
            </a:r>
            <a:r>
              <a:rPr lang="en-US" altLang="en-US" sz="2400" i="1">
                <a:solidFill>
                  <a:srgbClr val="990000"/>
                </a:solidFill>
                <a:latin typeface="Times New Roman" pitchFamily="18" charset="0"/>
              </a:rPr>
              <a:t>intersection relation</a:t>
            </a:r>
          </a:p>
        </p:txBody>
      </p:sp>
      <p:grpSp>
        <p:nvGrpSpPr>
          <p:cNvPr id="32774" name="Group 6"/>
          <p:cNvGrpSpPr>
            <a:grpSpLocks/>
          </p:cNvGrpSpPr>
          <p:nvPr/>
        </p:nvGrpSpPr>
        <p:grpSpPr bwMode="auto">
          <a:xfrm>
            <a:off x="1127125" y="3752850"/>
            <a:ext cx="4556125" cy="771525"/>
            <a:chOff x="638" y="2265"/>
            <a:chExt cx="2870" cy="486"/>
          </a:xfrm>
        </p:grpSpPr>
        <p:sp>
          <p:nvSpPr>
            <p:cNvPr id="32783" name="Text Box 7"/>
            <p:cNvSpPr txBox="1">
              <a:spLocks noChangeArrowheads="1"/>
            </p:cNvSpPr>
            <p:nvPr/>
          </p:nvSpPr>
          <p:spPr bwMode="auto">
            <a:xfrm>
              <a:off x="638" y="2265"/>
              <a:ext cx="10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Foreign key</a:t>
              </a:r>
            </a:p>
          </p:txBody>
        </p:sp>
        <p:sp>
          <p:nvSpPr>
            <p:cNvPr id="32784" name="Text Box 8"/>
            <p:cNvSpPr txBox="1">
              <a:spLocks noChangeArrowheads="1"/>
            </p:cNvSpPr>
            <p:nvPr/>
          </p:nvSpPr>
          <p:spPr bwMode="auto">
            <a:xfrm>
              <a:off x="2473" y="2501"/>
              <a:ext cx="10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Foreign key</a:t>
              </a:r>
            </a:p>
          </p:txBody>
        </p:sp>
      </p:grpSp>
      <p:grpSp>
        <p:nvGrpSpPr>
          <p:cNvPr id="32775" name="Group 9"/>
          <p:cNvGrpSpPr>
            <a:grpSpLocks/>
          </p:cNvGrpSpPr>
          <p:nvPr/>
        </p:nvGrpSpPr>
        <p:grpSpPr bwMode="auto">
          <a:xfrm>
            <a:off x="2590800" y="2733675"/>
            <a:ext cx="2971800" cy="609600"/>
            <a:chOff x="1632" y="1632"/>
            <a:chExt cx="1872" cy="384"/>
          </a:xfrm>
        </p:grpSpPr>
        <p:sp>
          <p:nvSpPr>
            <p:cNvPr id="32781" name="Text Box 10"/>
            <p:cNvSpPr txBox="1">
              <a:spLocks noChangeArrowheads="1"/>
            </p:cNvSpPr>
            <p:nvPr/>
          </p:nvSpPr>
          <p:spPr bwMode="auto">
            <a:xfrm>
              <a:off x="1632" y="1632"/>
              <a:ext cx="18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Composite primary key</a:t>
              </a:r>
            </a:p>
          </p:txBody>
        </p:sp>
        <p:sp>
          <p:nvSpPr>
            <p:cNvPr id="32782" name="AutoShape 11"/>
            <p:cNvSpPr>
              <a:spLocks/>
            </p:cNvSpPr>
            <p:nvPr/>
          </p:nvSpPr>
          <p:spPr bwMode="auto">
            <a:xfrm rot="-5400000">
              <a:off x="2472" y="1080"/>
              <a:ext cx="144" cy="1728"/>
            </a:xfrm>
            <a:prstGeom prst="rightBrace">
              <a:avLst>
                <a:gd name="adj1" fmla="val 100000"/>
                <a:gd name="adj2" fmla="val 50000"/>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sp>
        <p:nvSpPr>
          <p:cNvPr id="32776" name="Text Box 12"/>
          <p:cNvSpPr txBox="1">
            <a:spLocks noChangeArrowheads="1"/>
          </p:cNvSpPr>
          <p:nvPr/>
        </p:nvSpPr>
        <p:spPr bwMode="auto">
          <a:xfrm>
            <a:off x="585788" y="228600"/>
            <a:ext cx="8270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4-13 Example of mapping an M:N relationship (cont.)</a:t>
            </a:r>
          </a:p>
        </p:txBody>
      </p:sp>
      <p:sp>
        <p:nvSpPr>
          <p:cNvPr id="32777" name="Text Box 13"/>
          <p:cNvSpPr txBox="1">
            <a:spLocks noChangeArrowheads="1"/>
          </p:cNvSpPr>
          <p:nvPr/>
        </p:nvSpPr>
        <p:spPr bwMode="auto">
          <a:xfrm>
            <a:off x="1778000" y="812800"/>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Three resulting relations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2837" y="2095065"/>
            <a:ext cx="8743209" cy="2691248"/>
          </a:xfrm>
          <a:prstGeom prst="rect">
            <a:avLst/>
          </a:prstGeom>
        </p:spPr>
      </p:pic>
      <p:sp>
        <p:nvSpPr>
          <p:cNvPr id="33795" name="Text Box 5"/>
          <p:cNvSpPr txBox="1">
            <a:spLocks noChangeArrowheads="1"/>
          </p:cNvSpPr>
          <p:nvPr/>
        </p:nvSpPr>
        <p:spPr bwMode="auto">
          <a:xfrm>
            <a:off x="882650" y="228600"/>
            <a:ext cx="793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4-14 Example of mapping a binary 1:1 relationship</a:t>
            </a:r>
          </a:p>
        </p:txBody>
      </p:sp>
      <p:sp>
        <p:nvSpPr>
          <p:cNvPr id="33796" name="Text Box 6"/>
          <p:cNvSpPr txBox="1">
            <a:spLocks noChangeArrowheads="1"/>
          </p:cNvSpPr>
          <p:nvPr/>
        </p:nvSpPr>
        <p:spPr bwMode="auto">
          <a:xfrm>
            <a:off x="1778000" y="812800"/>
            <a:ext cx="51331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a) In charge relationship (binary 1:1)</a:t>
            </a:r>
          </a:p>
        </p:txBody>
      </p:sp>
      <p:grpSp>
        <p:nvGrpSpPr>
          <p:cNvPr id="33797" name="Group 8"/>
          <p:cNvGrpSpPr>
            <a:grpSpLocks/>
          </p:cNvGrpSpPr>
          <p:nvPr/>
        </p:nvGrpSpPr>
        <p:grpSpPr bwMode="auto">
          <a:xfrm>
            <a:off x="2225966" y="4069120"/>
            <a:ext cx="6389687" cy="1352550"/>
            <a:chOff x="336" y="3084"/>
            <a:chExt cx="4025" cy="852"/>
          </a:xfrm>
        </p:grpSpPr>
        <p:sp>
          <p:nvSpPr>
            <p:cNvPr id="33802" name="Text Box 9"/>
            <p:cNvSpPr txBox="1">
              <a:spLocks noChangeArrowheads="1"/>
            </p:cNvSpPr>
            <p:nvPr/>
          </p:nvSpPr>
          <p:spPr bwMode="auto">
            <a:xfrm>
              <a:off x="336" y="3648"/>
              <a:ext cx="40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990000"/>
                  </a:solidFill>
                  <a:latin typeface="Times New Roman" pitchFamily="18" charset="0"/>
                </a:rPr>
                <a:t>Often in 1:1 relationships, one direction is optional</a:t>
              </a:r>
            </a:p>
          </p:txBody>
        </p:sp>
        <p:sp>
          <p:nvSpPr>
            <p:cNvPr id="33803" name="Line 10"/>
            <p:cNvSpPr>
              <a:spLocks noChangeShapeType="1"/>
            </p:cNvSpPr>
            <p:nvPr/>
          </p:nvSpPr>
          <p:spPr bwMode="auto">
            <a:xfrm flipV="1">
              <a:off x="2868" y="3084"/>
              <a:ext cx="25" cy="564"/>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32779" y="1532586"/>
            <a:ext cx="8513718" cy="2872727"/>
          </a:xfrm>
          <a:prstGeom prst="rect">
            <a:avLst/>
          </a:prstGeom>
        </p:spPr>
      </p:pic>
      <p:sp>
        <p:nvSpPr>
          <p:cNvPr id="34819" name="Text Box 2"/>
          <p:cNvSpPr txBox="1">
            <a:spLocks noChangeArrowheads="1"/>
          </p:cNvSpPr>
          <p:nvPr/>
        </p:nvSpPr>
        <p:spPr bwMode="auto">
          <a:xfrm>
            <a:off x="1165225" y="803275"/>
            <a:ext cx="305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Resulting relations</a:t>
            </a:r>
          </a:p>
        </p:txBody>
      </p:sp>
      <p:sp>
        <p:nvSpPr>
          <p:cNvPr id="34820" name="Text Box 5"/>
          <p:cNvSpPr txBox="1">
            <a:spLocks noChangeArrowheads="1"/>
          </p:cNvSpPr>
          <p:nvPr/>
        </p:nvSpPr>
        <p:spPr bwMode="auto">
          <a:xfrm>
            <a:off x="227013" y="228600"/>
            <a:ext cx="8882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4-14 Example of mapping a binary 1:1 relationship (cont.)</a:t>
            </a:r>
          </a:p>
        </p:txBody>
      </p:sp>
      <p:grpSp>
        <p:nvGrpSpPr>
          <p:cNvPr id="34821" name="Group 7"/>
          <p:cNvGrpSpPr>
            <a:grpSpLocks/>
          </p:cNvGrpSpPr>
          <p:nvPr/>
        </p:nvGrpSpPr>
        <p:grpSpPr bwMode="auto">
          <a:xfrm>
            <a:off x="1633538" y="4275138"/>
            <a:ext cx="6592887" cy="1485900"/>
            <a:chOff x="336" y="3230"/>
            <a:chExt cx="4153" cy="936"/>
          </a:xfrm>
        </p:grpSpPr>
        <p:sp>
          <p:nvSpPr>
            <p:cNvPr id="34826" name="Text Box 8"/>
            <p:cNvSpPr txBox="1">
              <a:spLocks noChangeArrowheads="1"/>
            </p:cNvSpPr>
            <p:nvPr/>
          </p:nvSpPr>
          <p:spPr bwMode="auto">
            <a:xfrm>
              <a:off x="336" y="3648"/>
              <a:ext cx="415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990000"/>
                  </a:solidFill>
                  <a:latin typeface="Times New Roman" pitchFamily="18" charset="0"/>
                </a:rPr>
                <a:t>Foreign key goes in the relation on the optional side,</a:t>
              </a:r>
            </a:p>
            <a:p>
              <a:pPr eaLnBrk="1" hangingPunct="1"/>
              <a:r>
                <a:rPr lang="en-US" altLang="en-US" sz="2400">
                  <a:solidFill>
                    <a:srgbClr val="990000"/>
                  </a:solidFill>
                  <a:latin typeface="Times New Roman" pitchFamily="18" charset="0"/>
                </a:rPr>
                <a:t>matching the primary key on the mandatory side</a:t>
              </a:r>
            </a:p>
          </p:txBody>
        </p:sp>
        <p:sp>
          <p:nvSpPr>
            <p:cNvPr id="34827" name="Line 9"/>
            <p:cNvSpPr>
              <a:spLocks noChangeShapeType="1"/>
            </p:cNvSpPr>
            <p:nvPr/>
          </p:nvSpPr>
          <p:spPr bwMode="auto">
            <a:xfrm flipV="1">
              <a:off x="2877" y="3230"/>
              <a:ext cx="8" cy="479"/>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457200" y="631825"/>
            <a:ext cx="8686800" cy="838200"/>
          </a:xfrm>
        </p:spPr>
        <p:txBody>
          <a:bodyPr>
            <a:noAutofit/>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Transforming EER Diagrams into Relations (cont.)</a:t>
            </a:r>
          </a:p>
        </p:txBody>
      </p:sp>
      <p:sp>
        <p:nvSpPr>
          <p:cNvPr id="206851" name="Rectangle 3"/>
          <p:cNvSpPr>
            <a:spLocks noGrp="1" noChangeArrowheads="1"/>
          </p:cNvSpPr>
          <p:nvPr>
            <p:ph idx="1"/>
          </p:nvPr>
        </p:nvSpPr>
        <p:spPr>
          <a:xfrm>
            <a:off x="161925" y="1836738"/>
            <a:ext cx="8686800" cy="4525962"/>
          </a:xfrm>
        </p:spPr>
        <p:txBody>
          <a:bodyPr>
            <a:normAutofit/>
          </a:bodyPr>
          <a:lstStyle/>
          <a:p>
            <a:pPr eaLnBrk="1" fontAlgn="auto" hangingPunct="1">
              <a:lnSpc>
                <a:spcPct val="90000"/>
              </a:lnSpc>
              <a:spcAft>
                <a:spcPts val="0"/>
              </a:spcAft>
              <a:buFont typeface="Wingdings" pitchFamily="2" charset="2"/>
              <a:buNone/>
              <a:defRPr/>
            </a:pPr>
            <a:r>
              <a:rPr lang="en-US" sz="4000" dirty="0">
                <a:solidFill>
                  <a:srgbClr val="000000"/>
                </a:solidFill>
                <a:effectLst>
                  <a:outerShdw blurRad="38100" dist="38100" dir="2700000" algn="tl">
                    <a:srgbClr val="FFFFFF"/>
                  </a:outerShdw>
                </a:effectLst>
              </a:rPr>
              <a:t>Mapping Associative Entities</a:t>
            </a:r>
          </a:p>
          <a:p>
            <a:pPr lvl="1" eaLnBrk="1" fontAlgn="auto" hangingPunct="1">
              <a:lnSpc>
                <a:spcPct val="90000"/>
              </a:lnSpc>
              <a:spcAft>
                <a:spcPts val="0"/>
              </a:spcAft>
              <a:buFont typeface="Wingdings 2"/>
              <a:buChar char=""/>
              <a:defRPr/>
            </a:pPr>
            <a:r>
              <a:rPr lang="en-US" sz="3600" dirty="0">
                <a:solidFill>
                  <a:srgbClr val="000000"/>
                </a:solidFill>
                <a:effectLst>
                  <a:outerShdw blurRad="38100" dist="38100" dir="2700000" algn="tl">
                    <a:srgbClr val="FFFFFF"/>
                  </a:outerShdw>
                </a:effectLst>
              </a:rPr>
              <a:t>Identifier Not Assigned </a:t>
            </a:r>
          </a:p>
          <a:p>
            <a:pPr lvl="2" eaLnBrk="1" fontAlgn="auto" hangingPunct="1">
              <a:lnSpc>
                <a:spcPct val="90000"/>
              </a:lnSpc>
              <a:spcAft>
                <a:spcPts val="0"/>
              </a:spcAft>
              <a:buFont typeface="Wingdings 2"/>
              <a:buChar char=""/>
              <a:defRPr/>
            </a:pPr>
            <a:r>
              <a:rPr lang="en-US" sz="3200" dirty="0">
                <a:solidFill>
                  <a:srgbClr val="000000"/>
                </a:solidFill>
                <a:effectLst>
                  <a:outerShdw blurRad="38100" dist="38100" dir="2700000" algn="tl">
                    <a:srgbClr val="FFFFFF"/>
                  </a:outerShdw>
                </a:effectLst>
              </a:rPr>
              <a:t>Default primary key for the association relation is composed of the primary keys of the two entities (as in M:N relationship)</a:t>
            </a:r>
          </a:p>
          <a:p>
            <a:pPr lvl="1" eaLnBrk="1" fontAlgn="auto" hangingPunct="1">
              <a:lnSpc>
                <a:spcPct val="90000"/>
              </a:lnSpc>
              <a:spcAft>
                <a:spcPts val="0"/>
              </a:spcAft>
              <a:buFont typeface="Wingdings 2"/>
              <a:buChar char=""/>
              <a:defRPr/>
            </a:pPr>
            <a:r>
              <a:rPr lang="en-US" sz="3600" dirty="0">
                <a:solidFill>
                  <a:srgbClr val="000000"/>
                </a:solidFill>
                <a:effectLst>
                  <a:outerShdw blurRad="38100" dist="38100" dir="2700000" algn="tl">
                    <a:srgbClr val="FFFFFF"/>
                  </a:outerShdw>
                </a:effectLst>
              </a:rPr>
              <a:t>Identifier Assigned </a:t>
            </a:r>
          </a:p>
          <a:p>
            <a:pPr lvl="2" eaLnBrk="1" fontAlgn="auto" hangingPunct="1">
              <a:lnSpc>
                <a:spcPct val="90000"/>
              </a:lnSpc>
              <a:spcAft>
                <a:spcPts val="0"/>
              </a:spcAft>
              <a:buFont typeface="Wingdings 2"/>
              <a:buChar char=""/>
              <a:defRPr/>
            </a:pPr>
            <a:r>
              <a:rPr lang="en-US" sz="3200" dirty="0">
                <a:solidFill>
                  <a:srgbClr val="000000"/>
                </a:solidFill>
                <a:effectLst>
                  <a:outerShdw blurRad="38100" dist="38100" dir="2700000" algn="tl">
                    <a:srgbClr val="FFFFFF"/>
                  </a:outerShdw>
                </a:effectLst>
              </a:rPr>
              <a:t>It is natural and familiar to end-users</a:t>
            </a:r>
          </a:p>
          <a:p>
            <a:pPr lvl="2" eaLnBrk="1" fontAlgn="auto" hangingPunct="1">
              <a:lnSpc>
                <a:spcPct val="90000"/>
              </a:lnSpc>
              <a:spcAft>
                <a:spcPts val="0"/>
              </a:spcAft>
              <a:buFont typeface="Wingdings 2"/>
              <a:buChar char=""/>
              <a:defRPr/>
            </a:pPr>
            <a:r>
              <a:rPr lang="en-US" sz="3200" dirty="0">
                <a:solidFill>
                  <a:srgbClr val="000000"/>
                </a:solidFill>
                <a:effectLst>
                  <a:outerShdw blurRad="38100" dist="38100" dir="2700000" algn="tl">
                    <a:srgbClr val="FFFFFF"/>
                  </a:outerShdw>
                </a:effectLst>
              </a:rPr>
              <a:t>Default identifier may not be unique</a:t>
            </a:r>
          </a:p>
          <a:p>
            <a:pPr eaLnBrk="1" fontAlgn="auto" hangingPunct="1">
              <a:lnSpc>
                <a:spcPct val="90000"/>
              </a:lnSpc>
              <a:spcAft>
                <a:spcPts val="0"/>
              </a:spcAft>
              <a:buFont typeface="Wingdings" pitchFamily="2" charset="2"/>
              <a:buNone/>
              <a:defRPr/>
            </a:pPr>
            <a:endParaRPr lang="en-US" sz="4000" dirty="0">
              <a:solidFill>
                <a:srgbClr val="000000"/>
              </a:solidFill>
              <a:effectLst>
                <a:outerShdw blurRad="38100" dist="38100" dir="2700000" algn="tl">
                  <a:srgbClr val="FFFFFF"/>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3188" y="2505476"/>
            <a:ext cx="8895144" cy="2478647"/>
          </a:xfrm>
          <a:prstGeom prst="rect">
            <a:avLst/>
          </a:prstGeom>
        </p:spPr>
      </p:pic>
      <p:sp>
        <p:nvSpPr>
          <p:cNvPr id="36868" name="Text Box 8"/>
          <p:cNvSpPr txBox="1">
            <a:spLocks noChangeArrowheads="1"/>
          </p:cNvSpPr>
          <p:nvPr/>
        </p:nvSpPr>
        <p:spPr bwMode="auto">
          <a:xfrm>
            <a:off x="1139825" y="228600"/>
            <a:ext cx="7440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4-15 Example of mapping an associative entity</a:t>
            </a:r>
          </a:p>
        </p:txBody>
      </p:sp>
      <p:sp>
        <p:nvSpPr>
          <p:cNvPr id="36869" name="Text Box 9"/>
          <p:cNvSpPr txBox="1">
            <a:spLocks noChangeArrowheads="1"/>
          </p:cNvSpPr>
          <p:nvPr/>
        </p:nvSpPr>
        <p:spPr bwMode="auto">
          <a:xfrm>
            <a:off x="1778000" y="812800"/>
            <a:ext cx="3319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An associative entity</a:t>
            </a:r>
          </a:p>
        </p:txBody>
      </p:sp>
      <p:cxnSp>
        <p:nvCxnSpPr>
          <p:cNvPr id="8" name="Straight Arrow Connector 7"/>
          <p:cNvCxnSpPr/>
          <p:nvPr/>
        </p:nvCxnSpPr>
        <p:spPr bwMode="auto">
          <a:xfrm>
            <a:off x="3309938" y="1219200"/>
            <a:ext cx="734028" cy="1433848"/>
          </a:xfrm>
          <a:prstGeom prst="straightConnector1">
            <a:avLst/>
          </a:prstGeom>
          <a:ln>
            <a:solidFill>
              <a:srgbClr val="990000"/>
            </a:solidFill>
            <a:headEnd type="none" w="med" len="med"/>
            <a:tailEnd type="arrow"/>
          </a:ln>
          <a:effectLst/>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5960" y="1728585"/>
            <a:ext cx="8583339" cy="3259496"/>
          </a:xfrm>
          <a:prstGeom prst="rect">
            <a:avLst/>
          </a:prstGeom>
        </p:spPr>
      </p:pic>
      <p:sp>
        <p:nvSpPr>
          <p:cNvPr id="37892" name="Text Box 9"/>
          <p:cNvSpPr txBox="1">
            <a:spLocks noChangeArrowheads="1"/>
          </p:cNvSpPr>
          <p:nvPr/>
        </p:nvSpPr>
        <p:spPr bwMode="auto">
          <a:xfrm>
            <a:off x="455613" y="228600"/>
            <a:ext cx="838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4-15 Example of mapping an associative entity (cont.)</a:t>
            </a:r>
          </a:p>
        </p:txBody>
      </p:sp>
      <p:sp>
        <p:nvSpPr>
          <p:cNvPr id="37893" name="Text Box 10"/>
          <p:cNvSpPr txBox="1">
            <a:spLocks noChangeArrowheads="1"/>
          </p:cNvSpPr>
          <p:nvPr/>
        </p:nvSpPr>
        <p:spPr bwMode="auto">
          <a:xfrm>
            <a:off x="1778000" y="812800"/>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Three resulting relations</a:t>
            </a:r>
          </a:p>
        </p:txBody>
      </p:sp>
      <p:grpSp>
        <p:nvGrpSpPr>
          <p:cNvPr id="37894" name="Group 20"/>
          <p:cNvGrpSpPr>
            <a:grpSpLocks/>
          </p:cNvGrpSpPr>
          <p:nvPr/>
        </p:nvGrpSpPr>
        <p:grpSpPr bwMode="auto">
          <a:xfrm>
            <a:off x="257175" y="3149600"/>
            <a:ext cx="7837488" cy="2760663"/>
            <a:chOff x="363" y="1966"/>
            <a:chExt cx="4937" cy="1739"/>
          </a:xfrm>
        </p:grpSpPr>
        <p:sp>
          <p:nvSpPr>
            <p:cNvPr id="37898" name="Text Box 16"/>
            <p:cNvSpPr txBox="1">
              <a:spLocks noChangeArrowheads="1"/>
            </p:cNvSpPr>
            <p:nvPr/>
          </p:nvSpPr>
          <p:spPr bwMode="auto">
            <a:xfrm>
              <a:off x="609" y="3414"/>
              <a:ext cx="46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a:solidFill>
                    <a:srgbClr val="990000"/>
                  </a:solidFill>
                  <a:latin typeface="Times New Roman" pitchFamily="18" charset="0"/>
                </a:rPr>
                <a:t>Composite primary key formed from the two foreign keys</a:t>
              </a:r>
            </a:p>
          </p:txBody>
        </p:sp>
        <p:sp>
          <p:nvSpPr>
            <p:cNvPr id="37899" name="Rectangle 18"/>
            <p:cNvSpPr>
              <a:spLocks noChangeArrowheads="1"/>
            </p:cNvSpPr>
            <p:nvPr/>
          </p:nvSpPr>
          <p:spPr bwMode="auto">
            <a:xfrm>
              <a:off x="969" y="1966"/>
              <a:ext cx="1189" cy="356"/>
            </a:xfrm>
            <a:prstGeom prst="rect">
              <a:avLst/>
            </a:prstGeom>
            <a:noFill/>
            <a:ln w="127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37900" name="Freeform 19"/>
            <p:cNvSpPr>
              <a:spLocks/>
            </p:cNvSpPr>
            <p:nvPr/>
          </p:nvSpPr>
          <p:spPr bwMode="auto">
            <a:xfrm>
              <a:off x="363" y="2231"/>
              <a:ext cx="579" cy="1249"/>
            </a:xfrm>
            <a:custGeom>
              <a:avLst/>
              <a:gdLst>
                <a:gd name="T0" fmla="*/ 560 w 579"/>
                <a:gd name="T1" fmla="*/ 1113 h 1298"/>
                <a:gd name="T2" fmla="*/ 3 w 579"/>
                <a:gd name="T3" fmla="*/ 297 h 1298"/>
                <a:gd name="T4" fmla="*/ 579 w 579"/>
                <a:gd name="T5" fmla="*/ 0 h 1298"/>
                <a:gd name="T6" fmla="*/ 0 60000 65536"/>
                <a:gd name="T7" fmla="*/ 0 60000 65536"/>
                <a:gd name="T8" fmla="*/ 0 60000 65536"/>
                <a:gd name="T9" fmla="*/ 0 w 579"/>
                <a:gd name="T10" fmla="*/ 0 h 1298"/>
                <a:gd name="T11" fmla="*/ 579 w 579"/>
                <a:gd name="T12" fmla="*/ 1298 h 1298"/>
              </a:gdLst>
              <a:ahLst/>
              <a:cxnLst>
                <a:cxn ang="T6">
                  <a:pos x="T0" y="T1"/>
                </a:cxn>
                <a:cxn ang="T7">
                  <a:pos x="T2" y="T3"/>
                </a:cxn>
                <a:cxn ang="T8">
                  <a:pos x="T4" y="T5"/>
                </a:cxn>
              </a:cxnLst>
              <a:rect l="T9" t="T10" r="T11" b="T12"/>
              <a:pathLst>
                <a:path w="579" h="1298">
                  <a:moveTo>
                    <a:pt x="560" y="1298"/>
                  </a:moveTo>
                  <a:cubicBezTo>
                    <a:pt x="280" y="930"/>
                    <a:pt x="0" y="563"/>
                    <a:pt x="3" y="347"/>
                  </a:cubicBezTo>
                  <a:cubicBezTo>
                    <a:pt x="6" y="131"/>
                    <a:pt x="292" y="65"/>
                    <a:pt x="579" y="0"/>
                  </a:cubicBezTo>
                </a:path>
              </a:pathLst>
            </a:custGeom>
            <a:noFill/>
            <a:ln w="12700">
              <a:solidFill>
                <a:srgbClr val="99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5"/>
          <p:cNvSpPr txBox="1">
            <a:spLocks noChangeArrowheads="1"/>
          </p:cNvSpPr>
          <p:nvPr/>
        </p:nvSpPr>
        <p:spPr bwMode="auto">
          <a:xfrm>
            <a:off x="800100" y="228600"/>
            <a:ext cx="8143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4-16 Example of mapping an associative entity with</a:t>
            </a:r>
          </a:p>
          <a:p>
            <a:pPr algn="ctr"/>
            <a:r>
              <a:rPr lang="en-US" altLang="en-US" sz="2400">
                <a:solidFill>
                  <a:srgbClr val="000000"/>
                </a:solidFill>
                <a:latin typeface="Arial" pitchFamily="34" charset="0"/>
              </a:rPr>
              <a:t> an identifier</a:t>
            </a:r>
          </a:p>
        </p:txBody>
      </p:sp>
      <p:sp>
        <p:nvSpPr>
          <p:cNvPr id="38916" name="Text Box 6"/>
          <p:cNvSpPr txBox="1">
            <a:spLocks noChangeArrowheads="1"/>
          </p:cNvSpPr>
          <p:nvPr/>
        </p:nvSpPr>
        <p:spPr bwMode="auto">
          <a:xfrm>
            <a:off x="1735138" y="1198563"/>
            <a:ext cx="452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SHIPMENT associative entity</a:t>
            </a:r>
          </a:p>
        </p:txBody>
      </p:sp>
      <p:pic>
        <p:nvPicPr>
          <p:cNvPr id="2" name="Picture 1"/>
          <p:cNvPicPr>
            <a:picLocks noChangeAspect="1"/>
          </p:cNvPicPr>
          <p:nvPr/>
        </p:nvPicPr>
        <p:blipFill>
          <a:blip r:embed="rId3"/>
          <a:stretch>
            <a:fillRect/>
          </a:stretch>
        </p:blipFill>
        <p:spPr>
          <a:xfrm>
            <a:off x="372682" y="2086377"/>
            <a:ext cx="8027828" cy="252425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49250" y="174625"/>
            <a:ext cx="8794750" cy="1143000"/>
          </a:xfrm>
        </p:spPr>
        <p:txBody>
          <a:bodyPr>
            <a:noAutofit/>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Components of relational model</a:t>
            </a:r>
          </a:p>
        </p:txBody>
      </p:sp>
      <p:sp>
        <p:nvSpPr>
          <p:cNvPr id="13314" name="Content Placeholder 2"/>
          <p:cNvSpPr>
            <a:spLocks noGrp="1"/>
          </p:cNvSpPr>
          <p:nvPr>
            <p:ph idx="1"/>
          </p:nvPr>
        </p:nvSpPr>
        <p:spPr>
          <a:xfrm>
            <a:off x="223838" y="1392238"/>
            <a:ext cx="8920162" cy="4525962"/>
          </a:xfrm>
        </p:spPr>
        <p:txBody>
          <a:bodyPr/>
          <a:lstStyle/>
          <a:p>
            <a:pPr eaLnBrk="1" hangingPunct="1"/>
            <a:r>
              <a:rPr lang="en-US" altLang="en-US" sz="3600" dirty="0"/>
              <a:t>Data structure</a:t>
            </a:r>
          </a:p>
          <a:p>
            <a:pPr lvl="1" eaLnBrk="1" hangingPunct="1"/>
            <a:r>
              <a:rPr lang="en-US" altLang="en-US" sz="3200" dirty="0"/>
              <a:t>Tables (relations), rows, columns</a:t>
            </a:r>
          </a:p>
          <a:p>
            <a:pPr eaLnBrk="1" hangingPunct="1"/>
            <a:r>
              <a:rPr lang="en-US" altLang="en-US" sz="3600" dirty="0"/>
              <a:t>Data manipulation</a:t>
            </a:r>
          </a:p>
          <a:p>
            <a:pPr lvl="1" eaLnBrk="1" hangingPunct="1"/>
            <a:r>
              <a:rPr lang="en-US" altLang="en-US" sz="3200" dirty="0"/>
              <a:t>Powerful SQL operations for retrieving and modifying data</a:t>
            </a:r>
          </a:p>
          <a:p>
            <a:pPr eaLnBrk="1" hangingPunct="1"/>
            <a:r>
              <a:rPr lang="en-US" altLang="en-US" sz="3600" dirty="0"/>
              <a:t>Data integrity</a:t>
            </a:r>
          </a:p>
          <a:p>
            <a:pPr lvl="1" eaLnBrk="1" hangingPunct="1"/>
            <a:r>
              <a:rPr lang="en-US" altLang="en-US" sz="3200" dirty="0"/>
              <a:t>Mechanisms for implementing business rules that maintain integrity of manipulated data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6574" y="1795463"/>
            <a:ext cx="8161119" cy="4193213"/>
          </a:xfrm>
          <a:prstGeom prst="rect">
            <a:avLst/>
          </a:prstGeom>
        </p:spPr>
      </p:pic>
      <p:sp>
        <p:nvSpPr>
          <p:cNvPr id="39940" name="Text Box 2"/>
          <p:cNvSpPr txBox="1">
            <a:spLocks noChangeArrowheads="1"/>
          </p:cNvSpPr>
          <p:nvPr/>
        </p:nvSpPr>
        <p:spPr bwMode="auto">
          <a:xfrm>
            <a:off x="800100" y="228600"/>
            <a:ext cx="8143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4-16 Example of mapping an associative entity with</a:t>
            </a:r>
          </a:p>
          <a:p>
            <a:pPr algn="ctr"/>
            <a:r>
              <a:rPr lang="en-US" altLang="en-US" sz="2400">
                <a:solidFill>
                  <a:srgbClr val="000000"/>
                </a:solidFill>
                <a:latin typeface="Arial" pitchFamily="34" charset="0"/>
              </a:rPr>
              <a:t> an identifier (cont.)</a:t>
            </a:r>
          </a:p>
        </p:txBody>
      </p:sp>
      <p:sp>
        <p:nvSpPr>
          <p:cNvPr id="39941" name="Text Box 3"/>
          <p:cNvSpPr txBox="1">
            <a:spLocks noChangeArrowheads="1"/>
          </p:cNvSpPr>
          <p:nvPr/>
        </p:nvSpPr>
        <p:spPr bwMode="auto">
          <a:xfrm>
            <a:off x="1735138" y="1198563"/>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Three resulting relations</a:t>
            </a:r>
          </a:p>
        </p:txBody>
      </p:sp>
      <p:sp>
        <p:nvSpPr>
          <p:cNvPr id="39942" name="Text Box 6"/>
          <p:cNvSpPr txBox="1">
            <a:spLocks noChangeArrowheads="1"/>
          </p:cNvSpPr>
          <p:nvPr/>
        </p:nvSpPr>
        <p:spPr bwMode="auto">
          <a:xfrm>
            <a:off x="3562350" y="3228975"/>
            <a:ext cx="4090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Primary key differs from foreign keys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457200" y="604838"/>
            <a:ext cx="8686800" cy="838200"/>
          </a:xfrm>
        </p:spPr>
        <p:txBody>
          <a:bodyPr lIns="90488" tIns="44450" rIns="90488" bIns="44450">
            <a:noAutofit/>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Transforming EER Diagrams into Relations (cont.)</a:t>
            </a:r>
          </a:p>
        </p:txBody>
      </p:sp>
      <p:sp>
        <p:nvSpPr>
          <p:cNvPr id="209923" name="Rectangle 3"/>
          <p:cNvSpPr>
            <a:spLocks noGrp="1" noChangeArrowheads="1"/>
          </p:cNvSpPr>
          <p:nvPr>
            <p:ph idx="1"/>
          </p:nvPr>
        </p:nvSpPr>
        <p:spPr>
          <a:xfrm>
            <a:off x="457200" y="1689100"/>
            <a:ext cx="8686800" cy="4525963"/>
          </a:xfrm>
        </p:spPr>
        <p:txBody>
          <a:bodyPr lIns="90488" tIns="44450" rIns="90488" bIns="44450">
            <a:normAutofit/>
          </a:bodyPr>
          <a:lstStyle/>
          <a:p>
            <a:pPr eaLnBrk="1" fontAlgn="auto" hangingPunct="1">
              <a:spcAft>
                <a:spcPts val="0"/>
              </a:spcAft>
              <a:buFont typeface="Wingdings" pitchFamily="2" charset="2"/>
              <a:buNone/>
              <a:defRPr/>
            </a:pPr>
            <a:r>
              <a:rPr lang="en-US" sz="4000" dirty="0">
                <a:solidFill>
                  <a:srgbClr val="000000"/>
                </a:solidFill>
                <a:effectLst>
                  <a:outerShdw blurRad="38100" dist="38100" dir="2700000" algn="tl">
                    <a:srgbClr val="FFFFFF"/>
                  </a:outerShdw>
                </a:effectLst>
              </a:rPr>
              <a:t>Mapping Unary Relationships</a:t>
            </a:r>
          </a:p>
          <a:p>
            <a:pPr lvl="1"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One-to-Many–Recursive foreign key in the same relation</a:t>
            </a:r>
          </a:p>
          <a:p>
            <a:pPr lvl="1"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Many-to-Many–Two relations:</a:t>
            </a:r>
          </a:p>
          <a:p>
            <a:pPr lvl="2"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One for the entity type</a:t>
            </a:r>
          </a:p>
          <a:p>
            <a:pPr lvl="2"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One for an associative relation in which the primary key has two attributes, both taken from the primary key of the entity</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24747" y="966788"/>
            <a:ext cx="8329865" cy="2626418"/>
          </a:xfrm>
          <a:prstGeom prst="rect">
            <a:avLst/>
          </a:prstGeom>
        </p:spPr>
      </p:pic>
      <p:sp>
        <p:nvSpPr>
          <p:cNvPr id="41988" name="Text Box 4"/>
          <p:cNvSpPr txBox="1">
            <a:spLocks noChangeArrowheads="1"/>
          </p:cNvSpPr>
          <p:nvPr/>
        </p:nvSpPr>
        <p:spPr bwMode="auto">
          <a:xfrm>
            <a:off x="1066800" y="228600"/>
            <a:ext cx="6307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4-17 Mapping a unary 1:N relationship</a:t>
            </a:r>
          </a:p>
        </p:txBody>
      </p:sp>
      <p:sp>
        <p:nvSpPr>
          <p:cNvPr id="41989" name="Text Box 5"/>
          <p:cNvSpPr txBox="1">
            <a:spLocks noChangeArrowheads="1"/>
          </p:cNvSpPr>
          <p:nvPr/>
        </p:nvSpPr>
        <p:spPr bwMode="auto">
          <a:xfrm>
            <a:off x="1093788" y="2555875"/>
            <a:ext cx="22098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Times New Roman" pitchFamily="18" charset="0"/>
              </a:rPr>
              <a:t>(a) EMPLOYEE entity with unary relationship</a:t>
            </a:r>
          </a:p>
        </p:txBody>
      </p:sp>
      <p:sp>
        <p:nvSpPr>
          <p:cNvPr id="41991" name="Text Box 6"/>
          <p:cNvSpPr txBox="1">
            <a:spLocks noChangeArrowheads="1"/>
          </p:cNvSpPr>
          <p:nvPr/>
        </p:nvSpPr>
        <p:spPr bwMode="auto">
          <a:xfrm>
            <a:off x="304800" y="4284663"/>
            <a:ext cx="1524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Times New Roman" pitchFamily="18" charset="0"/>
              </a:rPr>
              <a:t>(b) EMPLOYEE relation with recursive foreign key</a:t>
            </a:r>
          </a:p>
        </p:txBody>
      </p:sp>
      <p:pic>
        <p:nvPicPr>
          <p:cNvPr id="3" name="Picture 2"/>
          <p:cNvPicPr>
            <a:picLocks noChangeAspect="1"/>
          </p:cNvPicPr>
          <p:nvPr/>
        </p:nvPicPr>
        <p:blipFill>
          <a:blip r:embed="rId4"/>
          <a:stretch>
            <a:fillRect/>
          </a:stretch>
        </p:blipFill>
        <p:spPr>
          <a:xfrm>
            <a:off x="1828800" y="4200414"/>
            <a:ext cx="7070776" cy="167235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1143000" y="152400"/>
            <a:ext cx="6391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4-18 Mapping a unary M:N relationship</a:t>
            </a:r>
          </a:p>
        </p:txBody>
      </p:sp>
      <p:sp>
        <p:nvSpPr>
          <p:cNvPr id="43012" name="Text Box 4"/>
          <p:cNvSpPr txBox="1">
            <a:spLocks noChangeArrowheads="1"/>
          </p:cNvSpPr>
          <p:nvPr/>
        </p:nvSpPr>
        <p:spPr bwMode="auto">
          <a:xfrm>
            <a:off x="5548313" y="1027113"/>
            <a:ext cx="29646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dirty="0">
                <a:solidFill>
                  <a:srgbClr val="990000"/>
                </a:solidFill>
                <a:latin typeface="Times New Roman" pitchFamily="18" charset="0"/>
              </a:rPr>
              <a:t>(a) Bill-of-materials relationships (unary M:N)</a:t>
            </a:r>
          </a:p>
        </p:txBody>
      </p:sp>
      <p:sp>
        <p:nvSpPr>
          <p:cNvPr id="43013" name="Text Box 5"/>
          <p:cNvSpPr txBox="1">
            <a:spLocks noChangeArrowheads="1"/>
          </p:cNvSpPr>
          <p:nvPr/>
        </p:nvSpPr>
        <p:spPr bwMode="auto">
          <a:xfrm>
            <a:off x="1485900" y="4292600"/>
            <a:ext cx="1905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(b) ITEM and COMPONENT relations</a:t>
            </a:r>
          </a:p>
        </p:txBody>
      </p:sp>
      <p:pic>
        <p:nvPicPr>
          <p:cNvPr id="2" name="Picture 1"/>
          <p:cNvPicPr>
            <a:picLocks noChangeAspect="1"/>
          </p:cNvPicPr>
          <p:nvPr/>
        </p:nvPicPr>
        <p:blipFill>
          <a:blip r:embed="rId3"/>
          <a:stretch>
            <a:fillRect/>
          </a:stretch>
        </p:blipFill>
        <p:spPr>
          <a:xfrm>
            <a:off x="558420" y="829469"/>
            <a:ext cx="4261423" cy="2493280"/>
          </a:xfrm>
          <a:prstGeom prst="rect">
            <a:avLst/>
          </a:prstGeom>
        </p:spPr>
      </p:pic>
      <p:pic>
        <p:nvPicPr>
          <p:cNvPr id="3" name="Picture 2"/>
          <p:cNvPicPr>
            <a:picLocks noChangeAspect="1"/>
          </p:cNvPicPr>
          <p:nvPr/>
        </p:nvPicPr>
        <p:blipFill>
          <a:blip r:embed="rId4"/>
          <a:stretch>
            <a:fillRect/>
          </a:stretch>
        </p:blipFill>
        <p:spPr>
          <a:xfrm>
            <a:off x="3505200" y="3509369"/>
            <a:ext cx="4805136" cy="283991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457200" y="631825"/>
            <a:ext cx="8686800" cy="838200"/>
          </a:xfrm>
        </p:spPr>
        <p:txBody>
          <a:bodyPr>
            <a:noAutofit/>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Transforming EER Diagrams into Relations (cont.)</a:t>
            </a:r>
          </a:p>
        </p:txBody>
      </p:sp>
      <p:sp>
        <p:nvSpPr>
          <p:cNvPr id="212995" name="Rectangle 3"/>
          <p:cNvSpPr>
            <a:spLocks noGrp="1" noChangeArrowheads="1"/>
          </p:cNvSpPr>
          <p:nvPr>
            <p:ph idx="1"/>
          </p:nvPr>
        </p:nvSpPr>
        <p:spPr>
          <a:xfrm>
            <a:off x="277813" y="1930400"/>
            <a:ext cx="8686800" cy="4094163"/>
          </a:xfrm>
        </p:spPr>
        <p:txBody>
          <a:bodyPr>
            <a:normAutofit/>
          </a:bodyPr>
          <a:lstStyle/>
          <a:p>
            <a:pPr eaLnBrk="1" fontAlgn="auto" hangingPunct="1">
              <a:spcAft>
                <a:spcPts val="0"/>
              </a:spcAft>
              <a:buFont typeface="Wingdings" pitchFamily="2" charset="2"/>
              <a:buNone/>
              <a:defRPr/>
            </a:pPr>
            <a:r>
              <a:rPr lang="en-US" sz="4000" dirty="0">
                <a:solidFill>
                  <a:srgbClr val="000000"/>
                </a:solidFill>
                <a:effectLst>
                  <a:outerShdw blurRad="38100" dist="38100" dir="2700000" algn="tl">
                    <a:srgbClr val="FFFFFF"/>
                  </a:outerShdw>
                </a:effectLst>
              </a:rPr>
              <a:t>Mapping Ternary (and n-</a:t>
            </a:r>
            <a:r>
              <a:rPr lang="en-US" sz="4000" dirty="0" err="1">
                <a:solidFill>
                  <a:srgbClr val="000000"/>
                </a:solidFill>
                <a:effectLst>
                  <a:outerShdw blurRad="38100" dist="38100" dir="2700000" algn="tl">
                    <a:srgbClr val="FFFFFF"/>
                  </a:outerShdw>
                </a:effectLst>
              </a:rPr>
              <a:t>ary</a:t>
            </a:r>
            <a:r>
              <a:rPr lang="en-US" sz="4000" dirty="0">
                <a:solidFill>
                  <a:srgbClr val="000000"/>
                </a:solidFill>
                <a:effectLst>
                  <a:outerShdw blurRad="38100" dist="38100" dir="2700000" algn="tl">
                    <a:srgbClr val="FFFFFF"/>
                  </a:outerShdw>
                </a:effectLst>
              </a:rPr>
              <a:t>) Relationships</a:t>
            </a:r>
          </a:p>
          <a:p>
            <a:pPr lvl="1"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One relation for each entity and one for the associative entity</a:t>
            </a:r>
          </a:p>
          <a:p>
            <a:pPr lvl="1"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Associative entity has foreign keys to each entity in the relationship</a:t>
            </a:r>
          </a:p>
          <a:p>
            <a:pPr eaLnBrk="1" fontAlgn="auto" hangingPunct="1">
              <a:spcAft>
                <a:spcPts val="0"/>
              </a:spcAft>
              <a:buFont typeface="Wingdings" pitchFamily="2" charset="2"/>
              <a:buNone/>
              <a:defRPr/>
            </a:pPr>
            <a:endParaRPr lang="en-US" sz="4000" dirty="0">
              <a:solidFill>
                <a:srgbClr val="000000"/>
              </a:solidFill>
              <a:effectLst>
                <a:outerShdw blurRad="38100" dist="38100" dir="2700000" algn="tl">
                  <a:srgbClr val="FFFFFF"/>
                </a:outerShdw>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2"/>
          <p:cNvSpPr txBox="1">
            <a:spLocks noChangeArrowheads="1"/>
          </p:cNvSpPr>
          <p:nvPr/>
        </p:nvSpPr>
        <p:spPr bwMode="auto">
          <a:xfrm>
            <a:off x="1828800" y="0"/>
            <a:ext cx="5934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4-19 Mapping a ternary relationship</a:t>
            </a:r>
          </a:p>
        </p:txBody>
      </p:sp>
      <p:sp>
        <p:nvSpPr>
          <p:cNvPr id="45060" name="Text Box 3"/>
          <p:cNvSpPr txBox="1">
            <a:spLocks noChangeArrowheads="1"/>
          </p:cNvSpPr>
          <p:nvPr/>
        </p:nvSpPr>
        <p:spPr bwMode="auto">
          <a:xfrm>
            <a:off x="579438" y="669925"/>
            <a:ext cx="79041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PATIENT TREATMENT Ternary relationship with associative entity</a:t>
            </a:r>
          </a:p>
        </p:txBody>
      </p:sp>
      <p:pic>
        <p:nvPicPr>
          <p:cNvPr id="2" name="Picture 1"/>
          <p:cNvPicPr>
            <a:picLocks noChangeAspect="1"/>
          </p:cNvPicPr>
          <p:nvPr/>
        </p:nvPicPr>
        <p:blipFill>
          <a:blip r:embed="rId3"/>
          <a:stretch>
            <a:fillRect/>
          </a:stretch>
        </p:blipFill>
        <p:spPr>
          <a:xfrm>
            <a:off x="316169" y="1704975"/>
            <a:ext cx="8649457" cy="397460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2"/>
          <p:cNvSpPr txBox="1">
            <a:spLocks noChangeArrowheads="1"/>
          </p:cNvSpPr>
          <p:nvPr/>
        </p:nvSpPr>
        <p:spPr bwMode="auto">
          <a:xfrm>
            <a:off x="525463" y="987425"/>
            <a:ext cx="8215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Mapping the ternary relationship PATIENT TREATMENT</a:t>
            </a:r>
          </a:p>
        </p:txBody>
      </p:sp>
      <p:sp>
        <p:nvSpPr>
          <p:cNvPr id="46084" name="Text Box 4"/>
          <p:cNvSpPr txBox="1">
            <a:spLocks noChangeArrowheads="1"/>
          </p:cNvSpPr>
          <p:nvPr/>
        </p:nvSpPr>
        <p:spPr bwMode="auto">
          <a:xfrm>
            <a:off x="463550" y="4146550"/>
            <a:ext cx="154622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Remember that the primary key MUST be unique.</a:t>
            </a:r>
          </a:p>
        </p:txBody>
      </p:sp>
      <p:sp>
        <p:nvSpPr>
          <p:cNvPr id="46085" name="Text Box 5"/>
          <p:cNvSpPr txBox="1">
            <a:spLocks noChangeArrowheads="1"/>
          </p:cNvSpPr>
          <p:nvPr/>
        </p:nvSpPr>
        <p:spPr bwMode="auto">
          <a:xfrm>
            <a:off x="1414463" y="0"/>
            <a:ext cx="6881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4-19 Mapping a ternary relationship (cont.)</a:t>
            </a:r>
          </a:p>
        </p:txBody>
      </p:sp>
      <p:sp>
        <p:nvSpPr>
          <p:cNvPr id="46086" name="Text Box 7"/>
          <p:cNvSpPr txBox="1">
            <a:spLocks noChangeArrowheads="1"/>
          </p:cNvSpPr>
          <p:nvPr/>
        </p:nvSpPr>
        <p:spPr bwMode="auto">
          <a:xfrm>
            <a:off x="1925638" y="4197350"/>
            <a:ext cx="19240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This is why treatment date and time are included in the composite primary key.</a:t>
            </a:r>
          </a:p>
        </p:txBody>
      </p:sp>
      <p:sp>
        <p:nvSpPr>
          <p:cNvPr id="46087" name="Text Box 8"/>
          <p:cNvSpPr txBox="1">
            <a:spLocks noChangeArrowheads="1"/>
          </p:cNvSpPr>
          <p:nvPr/>
        </p:nvSpPr>
        <p:spPr bwMode="auto">
          <a:xfrm>
            <a:off x="3892550" y="4144963"/>
            <a:ext cx="19240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But this makes a very cumbersome key…</a:t>
            </a:r>
          </a:p>
        </p:txBody>
      </p:sp>
      <p:sp>
        <p:nvSpPr>
          <p:cNvPr id="46088" name="Text Box 9"/>
          <p:cNvSpPr txBox="1">
            <a:spLocks noChangeArrowheads="1"/>
          </p:cNvSpPr>
          <p:nvPr/>
        </p:nvSpPr>
        <p:spPr bwMode="auto">
          <a:xfrm>
            <a:off x="6426200" y="4110038"/>
            <a:ext cx="19240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dirty="0">
                <a:solidFill>
                  <a:srgbClr val="990000"/>
                </a:solidFill>
                <a:latin typeface="Times New Roman" pitchFamily="18" charset="0"/>
              </a:rPr>
              <a:t>It would be better to create a surrogate key like Treatment#.</a:t>
            </a:r>
          </a:p>
        </p:txBody>
      </p:sp>
      <p:pic>
        <p:nvPicPr>
          <p:cNvPr id="2" name="Picture 1"/>
          <p:cNvPicPr>
            <a:picLocks noChangeAspect="1"/>
          </p:cNvPicPr>
          <p:nvPr/>
        </p:nvPicPr>
        <p:blipFill>
          <a:blip r:embed="rId3"/>
          <a:stretch>
            <a:fillRect/>
          </a:stretch>
        </p:blipFill>
        <p:spPr>
          <a:xfrm>
            <a:off x="262987" y="1697037"/>
            <a:ext cx="8582407" cy="20923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698500" y="484188"/>
            <a:ext cx="7772400" cy="1143000"/>
          </a:xfrm>
        </p:spPr>
        <p:txBody>
          <a:bodyPr>
            <a:noAutofit/>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Transforming EER Diagrams into Relations (cont.)</a:t>
            </a:r>
          </a:p>
        </p:txBody>
      </p:sp>
      <p:sp>
        <p:nvSpPr>
          <p:cNvPr id="216067" name="Rectangle 3"/>
          <p:cNvSpPr>
            <a:spLocks noGrp="1" noChangeArrowheads="1"/>
          </p:cNvSpPr>
          <p:nvPr>
            <p:ph idx="1"/>
          </p:nvPr>
        </p:nvSpPr>
        <p:spPr>
          <a:xfrm>
            <a:off x="417513" y="1993900"/>
            <a:ext cx="8377237" cy="3581400"/>
          </a:xfrm>
        </p:spPr>
        <p:txBody>
          <a:bodyPr>
            <a:noAutofit/>
          </a:bodyPr>
          <a:lstStyle/>
          <a:p>
            <a:pPr eaLnBrk="1" fontAlgn="auto" hangingPunct="1">
              <a:lnSpc>
                <a:spcPct val="90000"/>
              </a:lnSpc>
              <a:spcAft>
                <a:spcPts val="0"/>
              </a:spcAft>
              <a:buFont typeface="Wingdings" pitchFamily="2" charset="2"/>
              <a:buNone/>
              <a:defRPr/>
            </a:pPr>
            <a:r>
              <a:rPr lang="en-US" sz="2800" dirty="0">
                <a:solidFill>
                  <a:srgbClr val="000000"/>
                </a:solidFill>
                <a:effectLst>
                  <a:outerShdw blurRad="38100" dist="38100" dir="2700000" algn="tl">
                    <a:srgbClr val="FFFFFF"/>
                  </a:outerShdw>
                </a:effectLst>
              </a:rPr>
              <a:t>Mapping Supertype/Subtype Relationships</a:t>
            </a:r>
          </a:p>
          <a:p>
            <a:pPr lvl="1" eaLnBrk="1" fontAlgn="auto" hangingPunct="1">
              <a:lnSpc>
                <a:spcPct val="90000"/>
              </a:lnSpc>
              <a:spcAft>
                <a:spcPts val="0"/>
              </a:spcAft>
              <a:buFont typeface="Wingdings 2"/>
              <a:buChar char=""/>
              <a:defRPr/>
            </a:pPr>
            <a:r>
              <a:rPr lang="en-US" dirty="0">
                <a:solidFill>
                  <a:srgbClr val="000000"/>
                </a:solidFill>
                <a:effectLst>
                  <a:outerShdw blurRad="38100" dist="38100" dir="2700000" algn="tl">
                    <a:srgbClr val="FFFFFF"/>
                  </a:outerShdw>
                </a:effectLst>
              </a:rPr>
              <a:t>One relation for supertype and for each subtype</a:t>
            </a:r>
          </a:p>
          <a:p>
            <a:pPr lvl="1" eaLnBrk="1" fontAlgn="auto" hangingPunct="1">
              <a:lnSpc>
                <a:spcPct val="90000"/>
              </a:lnSpc>
              <a:spcAft>
                <a:spcPts val="0"/>
              </a:spcAft>
              <a:buFont typeface="Wingdings 2"/>
              <a:buChar char=""/>
              <a:defRPr/>
            </a:pPr>
            <a:r>
              <a:rPr lang="en-US" dirty="0">
                <a:solidFill>
                  <a:srgbClr val="000000"/>
                </a:solidFill>
                <a:effectLst>
                  <a:outerShdw blurRad="38100" dist="38100" dir="2700000" algn="tl">
                    <a:srgbClr val="FFFFFF"/>
                  </a:outerShdw>
                </a:effectLst>
              </a:rPr>
              <a:t>Supertype attributes (including identifier and subtype discriminator) go into supertype relation</a:t>
            </a:r>
          </a:p>
          <a:p>
            <a:pPr lvl="1" eaLnBrk="1" fontAlgn="auto" hangingPunct="1">
              <a:lnSpc>
                <a:spcPct val="90000"/>
              </a:lnSpc>
              <a:spcAft>
                <a:spcPts val="0"/>
              </a:spcAft>
              <a:buFont typeface="Wingdings 2"/>
              <a:buChar char=""/>
              <a:defRPr/>
            </a:pPr>
            <a:r>
              <a:rPr lang="en-US" dirty="0">
                <a:solidFill>
                  <a:srgbClr val="000000"/>
                </a:solidFill>
                <a:effectLst>
                  <a:outerShdw blurRad="38100" dist="38100" dir="2700000" algn="tl">
                    <a:srgbClr val="FFFFFF"/>
                  </a:outerShdw>
                </a:effectLst>
              </a:rPr>
              <a:t>Subtype attributes go into each subtype; primary key of supertype relation also becomes primary key of subtype relation</a:t>
            </a:r>
          </a:p>
          <a:p>
            <a:pPr lvl="1" eaLnBrk="1" fontAlgn="auto" hangingPunct="1">
              <a:lnSpc>
                <a:spcPct val="90000"/>
              </a:lnSpc>
              <a:spcAft>
                <a:spcPts val="0"/>
              </a:spcAft>
              <a:buFont typeface="Wingdings 2"/>
              <a:buChar char=""/>
              <a:defRPr/>
            </a:pPr>
            <a:r>
              <a:rPr lang="en-US" dirty="0">
                <a:solidFill>
                  <a:srgbClr val="000000"/>
                </a:solidFill>
                <a:effectLst>
                  <a:outerShdw blurRad="38100" dist="38100" dir="2700000" algn="tl">
                    <a:srgbClr val="FFFFFF"/>
                  </a:outerShdw>
                </a:effectLst>
              </a:rPr>
              <a:t>1:1 relationship established between supertype and each subtype, with supertype as primary table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2"/>
          <p:cNvSpPr txBox="1">
            <a:spLocks noChangeArrowheads="1"/>
          </p:cNvSpPr>
          <p:nvPr/>
        </p:nvSpPr>
        <p:spPr bwMode="auto">
          <a:xfrm>
            <a:off x="1447800" y="2286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4-20 Supertype/subtype relationships</a:t>
            </a:r>
          </a:p>
        </p:txBody>
      </p:sp>
      <p:pic>
        <p:nvPicPr>
          <p:cNvPr id="2" name="Picture 1"/>
          <p:cNvPicPr>
            <a:picLocks noChangeAspect="1"/>
          </p:cNvPicPr>
          <p:nvPr/>
        </p:nvPicPr>
        <p:blipFill>
          <a:blip r:embed="rId3"/>
          <a:stretch>
            <a:fillRect/>
          </a:stretch>
        </p:blipFill>
        <p:spPr>
          <a:xfrm>
            <a:off x="483294" y="922584"/>
            <a:ext cx="7884070" cy="495018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3"/>
          <p:cNvSpPr txBox="1">
            <a:spLocks noChangeArrowheads="1"/>
          </p:cNvSpPr>
          <p:nvPr/>
        </p:nvSpPr>
        <p:spPr bwMode="auto">
          <a:xfrm>
            <a:off x="914400" y="328613"/>
            <a:ext cx="74279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4-21 </a:t>
            </a:r>
          </a:p>
          <a:p>
            <a:r>
              <a:rPr lang="en-US" altLang="en-US" sz="2400">
                <a:solidFill>
                  <a:srgbClr val="000000"/>
                </a:solidFill>
                <a:latin typeface="Arial" pitchFamily="34" charset="0"/>
              </a:rPr>
              <a:t>Mapping supertype/subtype relationships to relations</a:t>
            </a:r>
          </a:p>
        </p:txBody>
      </p:sp>
      <p:sp>
        <p:nvSpPr>
          <p:cNvPr id="49156" name="Text Box 5"/>
          <p:cNvSpPr txBox="1">
            <a:spLocks noChangeArrowheads="1"/>
          </p:cNvSpPr>
          <p:nvPr/>
        </p:nvSpPr>
        <p:spPr bwMode="auto">
          <a:xfrm>
            <a:off x="1709738" y="5037138"/>
            <a:ext cx="6045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a:solidFill>
                  <a:srgbClr val="990000"/>
                </a:solidFill>
                <a:latin typeface="Times New Roman" pitchFamily="18" charset="0"/>
              </a:rPr>
              <a:t>These are implemented as one-to-one relationships.</a:t>
            </a:r>
          </a:p>
        </p:txBody>
      </p:sp>
      <p:pic>
        <p:nvPicPr>
          <p:cNvPr id="2" name="Picture 1"/>
          <p:cNvPicPr>
            <a:picLocks noChangeAspect="1"/>
          </p:cNvPicPr>
          <p:nvPr/>
        </p:nvPicPr>
        <p:blipFill>
          <a:blip r:embed="rId3"/>
          <a:stretch>
            <a:fillRect/>
          </a:stretch>
        </p:blipFill>
        <p:spPr>
          <a:xfrm>
            <a:off x="226452" y="1416675"/>
            <a:ext cx="8736171" cy="33356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685800" y="120650"/>
            <a:ext cx="7772400" cy="11430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Relation</a:t>
            </a:r>
          </a:p>
        </p:txBody>
      </p:sp>
      <p:sp>
        <p:nvSpPr>
          <p:cNvPr id="185347" name="Rectangle 3"/>
          <p:cNvSpPr>
            <a:spLocks noGrp="1" noChangeArrowheads="1"/>
          </p:cNvSpPr>
          <p:nvPr>
            <p:ph idx="1"/>
          </p:nvPr>
        </p:nvSpPr>
        <p:spPr>
          <a:xfrm>
            <a:off x="381000" y="1143000"/>
            <a:ext cx="8458200" cy="5110163"/>
          </a:xfrm>
        </p:spPr>
        <p:txBody>
          <a:bodyPr>
            <a:normAutofit/>
          </a:bodyPr>
          <a:lstStyle/>
          <a:p>
            <a:pPr eaLnBrk="1" fontAlgn="auto" hangingPunct="1">
              <a:spcBef>
                <a:spcPts val="600"/>
              </a:spcBef>
              <a:spcAft>
                <a:spcPts val="0"/>
              </a:spcAft>
              <a:buFont typeface="Wingdings 2"/>
              <a:buChar char=""/>
              <a:defRPr/>
            </a:pPr>
            <a:r>
              <a:rPr lang="en-US" sz="2400" dirty="0">
                <a:solidFill>
                  <a:srgbClr val="000000"/>
                </a:solidFill>
                <a:effectLst>
                  <a:outerShdw blurRad="38100" dist="38100" dir="2700000" algn="tl">
                    <a:srgbClr val="FFFFFF"/>
                  </a:outerShdw>
                </a:effectLst>
              </a:rPr>
              <a:t>A relation is a named, two-dimensional table of data. </a:t>
            </a:r>
          </a:p>
          <a:p>
            <a:pPr eaLnBrk="1" fontAlgn="auto" hangingPunct="1">
              <a:spcBef>
                <a:spcPts val="600"/>
              </a:spcBef>
              <a:spcAft>
                <a:spcPts val="0"/>
              </a:spcAft>
              <a:buFont typeface="Wingdings 2"/>
              <a:buChar char=""/>
              <a:defRPr/>
            </a:pPr>
            <a:r>
              <a:rPr lang="en-US" sz="2400" dirty="0">
                <a:solidFill>
                  <a:srgbClr val="000000"/>
                </a:solidFill>
                <a:effectLst>
                  <a:outerShdw blurRad="38100" dist="38100" dir="2700000" algn="tl">
                    <a:srgbClr val="FFFFFF"/>
                  </a:outerShdw>
                </a:effectLst>
              </a:rPr>
              <a:t>A table consists of rows (records) and columns (attribute or field).</a:t>
            </a:r>
          </a:p>
          <a:p>
            <a:pPr eaLnBrk="1" fontAlgn="auto" hangingPunct="1">
              <a:spcBef>
                <a:spcPts val="600"/>
              </a:spcBef>
              <a:spcAft>
                <a:spcPts val="0"/>
              </a:spcAft>
              <a:buFont typeface="Wingdings 2"/>
              <a:buChar char=""/>
              <a:defRPr/>
            </a:pPr>
            <a:r>
              <a:rPr lang="en-US" sz="2800" dirty="0">
                <a:solidFill>
                  <a:srgbClr val="000000"/>
                </a:solidFill>
                <a:effectLst>
                  <a:outerShdw blurRad="38100" dist="38100" dir="2700000" algn="tl">
                    <a:srgbClr val="FFFFFF"/>
                  </a:outerShdw>
                </a:effectLst>
              </a:rPr>
              <a:t>Requirements for a table to qualify as a relation:</a:t>
            </a:r>
          </a:p>
          <a:p>
            <a:pPr lvl="1" eaLnBrk="1" fontAlgn="auto" hangingPunct="1">
              <a:spcBef>
                <a:spcPts val="600"/>
              </a:spcBef>
              <a:spcAft>
                <a:spcPts val="0"/>
              </a:spcAft>
              <a:buFont typeface="Wingdings 2"/>
              <a:buChar char=""/>
              <a:defRPr/>
            </a:pPr>
            <a:r>
              <a:rPr lang="en-US" sz="2000" dirty="0">
                <a:solidFill>
                  <a:srgbClr val="000000"/>
                </a:solidFill>
                <a:effectLst>
                  <a:outerShdw blurRad="38100" dist="38100" dir="2700000" algn="tl">
                    <a:srgbClr val="FFFFFF"/>
                  </a:outerShdw>
                </a:effectLst>
              </a:rPr>
              <a:t>It must have a unique name.</a:t>
            </a:r>
          </a:p>
          <a:p>
            <a:pPr lvl="1" eaLnBrk="1" fontAlgn="auto" hangingPunct="1">
              <a:spcBef>
                <a:spcPts val="600"/>
              </a:spcBef>
              <a:spcAft>
                <a:spcPts val="0"/>
              </a:spcAft>
              <a:buFont typeface="Wingdings 2"/>
              <a:buChar char=""/>
              <a:defRPr/>
            </a:pPr>
            <a:r>
              <a:rPr lang="en-US" sz="2000" dirty="0">
                <a:solidFill>
                  <a:srgbClr val="000000"/>
                </a:solidFill>
                <a:effectLst>
                  <a:outerShdw blurRad="38100" dist="38100" dir="2700000" algn="tl">
                    <a:srgbClr val="FFFFFF"/>
                  </a:outerShdw>
                </a:effectLst>
              </a:rPr>
              <a:t>Every attribute value must be atomic (not multivalued, not composite).</a:t>
            </a:r>
          </a:p>
          <a:p>
            <a:pPr lvl="1" eaLnBrk="1" fontAlgn="auto" hangingPunct="1">
              <a:spcBef>
                <a:spcPts val="600"/>
              </a:spcBef>
              <a:spcAft>
                <a:spcPts val="0"/>
              </a:spcAft>
              <a:buFont typeface="Wingdings 2"/>
              <a:buChar char=""/>
              <a:defRPr/>
            </a:pPr>
            <a:r>
              <a:rPr lang="en-US" sz="2000" dirty="0">
                <a:solidFill>
                  <a:srgbClr val="000000"/>
                </a:solidFill>
                <a:effectLst>
                  <a:outerShdw blurRad="38100" dist="38100" dir="2700000" algn="tl">
                    <a:srgbClr val="FFFFFF"/>
                  </a:outerShdw>
                </a:effectLst>
              </a:rPr>
              <a:t>Every row must be unique (can’t have two rows with exactly the same values for all their fields).</a:t>
            </a:r>
          </a:p>
          <a:p>
            <a:pPr lvl="1" eaLnBrk="1" fontAlgn="auto" hangingPunct="1">
              <a:spcBef>
                <a:spcPts val="600"/>
              </a:spcBef>
              <a:spcAft>
                <a:spcPts val="0"/>
              </a:spcAft>
              <a:buFont typeface="Wingdings 2"/>
              <a:buChar char=""/>
              <a:defRPr/>
            </a:pPr>
            <a:r>
              <a:rPr lang="en-US" sz="2000" dirty="0">
                <a:solidFill>
                  <a:srgbClr val="000000"/>
                </a:solidFill>
                <a:effectLst>
                  <a:outerShdw blurRad="38100" dist="38100" dir="2700000" algn="tl">
                    <a:srgbClr val="FFFFFF"/>
                  </a:outerShdw>
                </a:effectLst>
              </a:rPr>
              <a:t>Attributes (columns) in tables must have unique names.</a:t>
            </a:r>
          </a:p>
          <a:p>
            <a:pPr lvl="1" eaLnBrk="1" fontAlgn="auto" hangingPunct="1">
              <a:spcBef>
                <a:spcPts val="600"/>
              </a:spcBef>
              <a:spcAft>
                <a:spcPts val="0"/>
              </a:spcAft>
              <a:buFont typeface="Wingdings 2"/>
              <a:buChar char=""/>
              <a:defRPr/>
            </a:pPr>
            <a:r>
              <a:rPr lang="en-US" sz="2000" dirty="0">
                <a:solidFill>
                  <a:srgbClr val="000000"/>
                </a:solidFill>
                <a:effectLst>
                  <a:outerShdw blurRad="38100" dist="38100" dir="2700000" algn="tl">
                    <a:srgbClr val="FFFFFF"/>
                  </a:outerShdw>
                </a:effectLst>
              </a:rPr>
              <a:t>The order of the columns must be irrelevant.</a:t>
            </a:r>
          </a:p>
          <a:p>
            <a:pPr lvl="1" eaLnBrk="1" fontAlgn="auto" hangingPunct="1">
              <a:spcBef>
                <a:spcPts val="600"/>
              </a:spcBef>
              <a:spcAft>
                <a:spcPts val="0"/>
              </a:spcAft>
              <a:buFont typeface="Wingdings 2"/>
              <a:buChar char=""/>
              <a:defRPr/>
            </a:pPr>
            <a:r>
              <a:rPr lang="en-US" sz="2000" dirty="0">
                <a:solidFill>
                  <a:srgbClr val="000000"/>
                </a:solidFill>
                <a:effectLst>
                  <a:outerShdw blurRad="38100" dist="38100" dir="2700000" algn="tl">
                    <a:srgbClr val="FFFFFF"/>
                  </a:outerShdw>
                </a:effectLst>
              </a:rPr>
              <a:t>The order of the rows must be irrelevant.</a:t>
            </a:r>
          </a:p>
          <a:p>
            <a:pPr algn="ctr" eaLnBrk="1" fontAlgn="auto" hangingPunct="1">
              <a:spcBef>
                <a:spcPts val="600"/>
              </a:spcBef>
              <a:spcAft>
                <a:spcPts val="0"/>
              </a:spcAft>
              <a:buFont typeface="Wingdings" pitchFamily="2" charset="2"/>
              <a:buNone/>
              <a:defRPr/>
            </a:pPr>
            <a:r>
              <a:rPr lang="en-US" sz="2400" dirty="0">
                <a:solidFill>
                  <a:srgbClr val="990000"/>
                </a:solidFill>
              </a:rPr>
              <a:t>NOTE: All </a:t>
            </a:r>
            <a:r>
              <a:rPr lang="en-US" sz="2400" i="1" dirty="0">
                <a:solidFill>
                  <a:srgbClr val="990000"/>
                </a:solidFill>
              </a:rPr>
              <a:t>relations</a:t>
            </a:r>
            <a:r>
              <a:rPr lang="en-US" sz="2400" dirty="0">
                <a:solidFill>
                  <a:srgbClr val="990000"/>
                </a:solidFill>
              </a:rPr>
              <a:t> are in  </a:t>
            </a:r>
            <a:r>
              <a:rPr lang="en-US" b="1" i="1" dirty="0">
                <a:solidFill>
                  <a:srgbClr val="990000"/>
                </a:solidFill>
              </a:rPr>
              <a:t>1</a:t>
            </a:r>
            <a:r>
              <a:rPr lang="en-US" b="1" i="1" baseline="30000" dirty="0">
                <a:solidFill>
                  <a:srgbClr val="990000"/>
                </a:solidFill>
              </a:rPr>
              <a:t>st</a:t>
            </a:r>
            <a:r>
              <a:rPr lang="en-US" b="1" i="1" dirty="0">
                <a:solidFill>
                  <a:srgbClr val="990000"/>
                </a:solidFill>
              </a:rPr>
              <a:t> Normal form.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533400" y="349250"/>
            <a:ext cx="7319963" cy="8382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Data Normalization</a:t>
            </a:r>
          </a:p>
        </p:txBody>
      </p:sp>
      <p:sp>
        <p:nvSpPr>
          <p:cNvPr id="219139" name="Rectangle 3"/>
          <p:cNvSpPr>
            <a:spLocks noGrp="1" noChangeArrowheads="1"/>
          </p:cNvSpPr>
          <p:nvPr>
            <p:ph idx="1"/>
          </p:nvPr>
        </p:nvSpPr>
        <p:spPr>
          <a:xfrm>
            <a:off x="681038" y="1460500"/>
            <a:ext cx="8099425" cy="4572000"/>
          </a:xfrm>
        </p:spPr>
        <p:txBody>
          <a:bodyPr>
            <a:noAutofit/>
          </a:bodyPr>
          <a:lstStyle/>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Primarily a tool to validate and improve a logical design so that it satisfies certain constraints that </a:t>
            </a:r>
            <a:r>
              <a:rPr lang="en-US" sz="4000" b="1" i="1" dirty="0">
                <a:solidFill>
                  <a:srgbClr val="000000"/>
                </a:solidFill>
                <a:effectLst>
                  <a:outerShdw blurRad="38100" dist="38100" dir="2700000" algn="tl">
                    <a:srgbClr val="FFFFFF"/>
                  </a:outerShdw>
                </a:effectLst>
              </a:rPr>
              <a:t>avoid unnecessary duplication of data</a:t>
            </a:r>
            <a:endParaRPr lang="en-US" sz="3600" dirty="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The process of decomposing relations with anomalies to produce smaller, </a:t>
            </a:r>
            <a:r>
              <a:rPr lang="en-US" sz="4000" b="1" i="1" dirty="0">
                <a:solidFill>
                  <a:srgbClr val="000000"/>
                </a:solidFill>
                <a:effectLst>
                  <a:outerShdw blurRad="38100" dist="38100" dir="2700000" algn="tl">
                    <a:srgbClr val="FFFFFF"/>
                  </a:outerShdw>
                </a:effectLst>
              </a:rPr>
              <a:t>well-structured</a:t>
            </a:r>
            <a:r>
              <a:rPr lang="en-US" sz="3600" dirty="0">
                <a:solidFill>
                  <a:srgbClr val="000000"/>
                </a:solidFill>
                <a:effectLst>
                  <a:outerShdw blurRad="38100" dist="38100" dir="2700000" algn="tl">
                    <a:srgbClr val="FFFFFF"/>
                  </a:outerShdw>
                </a:effectLst>
              </a:rPr>
              <a:t> relations</a:t>
            </a:r>
            <a:endParaRPr lang="en-US" dirty="0">
              <a:solidFill>
                <a:srgbClr val="000000"/>
              </a:solidFill>
              <a:effectLst>
                <a:outerShdw blurRad="38100" dist="38100" dir="2700000" algn="tl">
                  <a:srgbClr val="FFFFFF"/>
                </a:outerShdw>
              </a:effectLs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676275" y="93663"/>
            <a:ext cx="7772400" cy="11430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Well-Structured Relations</a:t>
            </a:r>
          </a:p>
        </p:txBody>
      </p:sp>
      <p:sp>
        <p:nvSpPr>
          <p:cNvPr id="220163" name="Rectangle 3"/>
          <p:cNvSpPr>
            <a:spLocks noGrp="1" noChangeArrowheads="1"/>
          </p:cNvSpPr>
          <p:nvPr>
            <p:ph idx="1"/>
          </p:nvPr>
        </p:nvSpPr>
        <p:spPr>
          <a:xfrm>
            <a:off x="488950" y="1327150"/>
            <a:ext cx="8143875" cy="4360863"/>
          </a:xfrm>
        </p:spPr>
        <p:txBody>
          <a:bodyPr>
            <a:normAutofit/>
          </a:bodyPr>
          <a:lstStyle/>
          <a:p>
            <a:pPr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A relation that contains minimal data redundancy and allows users to insert, delete, and update rows without causing data inconsistencies</a:t>
            </a:r>
          </a:p>
          <a:p>
            <a:pPr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Goal is to avoid anomalies</a:t>
            </a:r>
          </a:p>
          <a:p>
            <a:pPr lvl="1" eaLnBrk="1" fontAlgn="auto" hangingPunct="1">
              <a:lnSpc>
                <a:spcPct val="9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Insertion Anomaly</a:t>
            </a:r>
            <a:r>
              <a:rPr lang="en-US" sz="2400" dirty="0">
                <a:solidFill>
                  <a:srgbClr val="000000"/>
                </a:solidFill>
                <a:effectLst>
                  <a:outerShdw blurRad="38100" dist="38100" dir="2700000" algn="tl">
                    <a:srgbClr val="FFFFFF"/>
                  </a:outerShdw>
                </a:effectLst>
              </a:rPr>
              <a:t>–adding new rows forces user to create duplicate data</a:t>
            </a:r>
          </a:p>
          <a:p>
            <a:pPr lvl="1" eaLnBrk="1" fontAlgn="auto" hangingPunct="1">
              <a:lnSpc>
                <a:spcPct val="9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Deletion Anomaly</a:t>
            </a:r>
            <a:r>
              <a:rPr lang="en-US" sz="2400" dirty="0">
                <a:solidFill>
                  <a:srgbClr val="000000"/>
                </a:solidFill>
                <a:effectLst>
                  <a:outerShdw blurRad="38100" dist="38100" dir="2700000" algn="tl">
                    <a:srgbClr val="FFFFFF"/>
                  </a:outerShdw>
                </a:effectLst>
              </a:rPr>
              <a:t>–deleting rows may cause a loss of data that would be needed for other future rows</a:t>
            </a:r>
          </a:p>
          <a:p>
            <a:pPr lvl="1" eaLnBrk="1" fontAlgn="auto" hangingPunct="1">
              <a:lnSpc>
                <a:spcPct val="90000"/>
              </a:lnSpc>
              <a:spcAft>
                <a:spcPts val="0"/>
              </a:spcAft>
              <a:buFont typeface="Wingdings 2"/>
              <a:buChar char=""/>
              <a:defRPr/>
            </a:pPr>
            <a:r>
              <a:rPr lang="en-US" sz="2400" b="1" dirty="0">
                <a:solidFill>
                  <a:srgbClr val="000000"/>
                </a:solidFill>
                <a:effectLst>
                  <a:outerShdw blurRad="38100" dist="38100" dir="2700000" algn="tl">
                    <a:srgbClr val="FFFFFF"/>
                  </a:outerShdw>
                </a:effectLst>
              </a:rPr>
              <a:t>Modification Anomaly</a:t>
            </a:r>
            <a:r>
              <a:rPr lang="en-US" sz="2400" dirty="0">
                <a:solidFill>
                  <a:srgbClr val="000000"/>
                </a:solidFill>
                <a:effectLst>
                  <a:outerShdw blurRad="38100" dist="38100" dir="2700000" algn="tl">
                    <a:srgbClr val="FFFFFF"/>
                  </a:outerShdw>
                </a:effectLst>
              </a:rPr>
              <a:t>–changing data in a row forces changes to other rows because of duplication</a:t>
            </a:r>
          </a:p>
        </p:txBody>
      </p:sp>
      <p:sp>
        <p:nvSpPr>
          <p:cNvPr id="51205" name="Text Box 4"/>
          <p:cNvSpPr txBox="1">
            <a:spLocks noChangeArrowheads="1"/>
          </p:cNvSpPr>
          <p:nvPr/>
        </p:nvSpPr>
        <p:spPr bwMode="auto">
          <a:xfrm>
            <a:off x="533400" y="5432425"/>
            <a:ext cx="79248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600" b="1">
                <a:solidFill>
                  <a:srgbClr val="990000"/>
                </a:solidFill>
                <a:latin typeface="Times New Roman" pitchFamily="18" charset="0"/>
              </a:rPr>
              <a:t>General rule of thumb: A table should not pertain to more than one entity type.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603250" y="256459"/>
            <a:ext cx="7772400" cy="762000"/>
          </a:xfrm>
        </p:spPr>
        <p:txBody>
          <a:bodyPr/>
          <a:lstStyle/>
          <a:p>
            <a:pPr eaLnBrk="1" fontAlgn="auto" hangingPunct="1">
              <a:spcAft>
                <a:spcPts val="0"/>
              </a:spcAft>
              <a:defRPr/>
            </a:pPr>
            <a:r>
              <a:rPr lang="en-US" dirty="0">
                <a:solidFill>
                  <a:srgbClr val="000000"/>
                </a:solidFill>
                <a:effectLst>
                  <a:outerShdw blurRad="38100" dist="38100" dir="2700000" algn="tl">
                    <a:srgbClr val="FFFFFF"/>
                  </a:outerShdw>
                </a:effectLst>
              </a:rPr>
              <a:t>Example–Figure 4-2b</a:t>
            </a:r>
          </a:p>
        </p:txBody>
      </p:sp>
      <p:sp>
        <p:nvSpPr>
          <p:cNvPr id="52228" name="Text Box 3"/>
          <p:cNvSpPr txBox="1">
            <a:spLocks noChangeArrowheads="1"/>
          </p:cNvSpPr>
          <p:nvPr/>
        </p:nvSpPr>
        <p:spPr bwMode="auto">
          <a:xfrm>
            <a:off x="304800" y="4495800"/>
            <a:ext cx="33305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Question–Is this a relation?</a:t>
            </a:r>
            <a:r>
              <a:rPr lang="en-US" altLang="en-US" sz="2600">
                <a:solidFill>
                  <a:srgbClr val="990000"/>
                </a:solidFill>
                <a:latin typeface="Times New Roman" pitchFamily="18" charset="0"/>
              </a:rPr>
              <a:t> </a:t>
            </a:r>
          </a:p>
        </p:txBody>
      </p:sp>
      <p:sp>
        <p:nvSpPr>
          <p:cNvPr id="52229" name="Text Box 4"/>
          <p:cNvSpPr txBox="1">
            <a:spLocks noChangeArrowheads="1"/>
          </p:cNvSpPr>
          <p:nvPr/>
        </p:nvSpPr>
        <p:spPr bwMode="auto">
          <a:xfrm>
            <a:off x="4724400" y="4495800"/>
            <a:ext cx="4010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a:solidFill>
                  <a:srgbClr val="0066FF"/>
                </a:solidFill>
                <a:latin typeface="Times New Roman" pitchFamily="18" charset="0"/>
              </a:rPr>
              <a:t>Answer–Yes: Unique rows and no multivalued attributes</a:t>
            </a:r>
          </a:p>
        </p:txBody>
      </p:sp>
      <p:sp>
        <p:nvSpPr>
          <p:cNvPr id="52230" name="Text Box 5"/>
          <p:cNvSpPr txBox="1">
            <a:spLocks noChangeArrowheads="1"/>
          </p:cNvSpPr>
          <p:nvPr/>
        </p:nvSpPr>
        <p:spPr bwMode="auto">
          <a:xfrm>
            <a:off x="304800" y="5257800"/>
            <a:ext cx="41846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Question–What’s the primary key?</a:t>
            </a:r>
            <a:r>
              <a:rPr lang="en-US" altLang="en-US" sz="2600">
                <a:solidFill>
                  <a:srgbClr val="990000"/>
                </a:solidFill>
                <a:latin typeface="Times New Roman" pitchFamily="18" charset="0"/>
              </a:rPr>
              <a:t> </a:t>
            </a:r>
          </a:p>
        </p:txBody>
      </p:sp>
      <p:sp>
        <p:nvSpPr>
          <p:cNvPr id="52231" name="Text Box 6"/>
          <p:cNvSpPr txBox="1">
            <a:spLocks noChangeArrowheads="1"/>
          </p:cNvSpPr>
          <p:nvPr/>
        </p:nvSpPr>
        <p:spPr bwMode="auto">
          <a:xfrm>
            <a:off x="4700588" y="5314950"/>
            <a:ext cx="426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a:solidFill>
                  <a:srgbClr val="0066FF"/>
                </a:solidFill>
                <a:latin typeface="Times New Roman" pitchFamily="18" charset="0"/>
              </a:rPr>
              <a:t>Answer–Composite: EmpID, CourseTitle</a:t>
            </a:r>
          </a:p>
        </p:txBody>
      </p:sp>
      <p:pic>
        <p:nvPicPr>
          <p:cNvPr id="2" name="Picture 1"/>
          <p:cNvPicPr>
            <a:picLocks noChangeAspect="1"/>
          </p:cNvPicPr>
          <p:nvPr/>
        </p:nvPicPr>
        <p:blipFill>
          <a:blip r:embed="rId3"/>
          <a:stretch>
            <a:fillRect/>
          </a:stretch>
        </p:blipFill>
        <p:spPr>
          <a:xfrm>
            <a:off x="226967" y="1291509"/>
            <a:ext cx="8791764" cy="2931241"/>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766763" y="169863"/>
            <a:ext cx="7772400" cy="11430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Anomalies in this Table</a:t>
            </a:r>
          </a:p>
        </p:txBody>
      </p:sp>
      <p:sp>
        <p:nvSpPr>
          <p:cNvPr id="222211" name="Rectangle 3"/>
          <p:cNvSpPr>
            <a:spLocks noGrp="1" noChangeArrowheads="1"/>
          </p:cNvSpPr>
          <p:nvPr>
            <p:ph idx="1"/>
          </p:nvPr>
        </p:nvSpPr>
        <p:spPr>
          <a:xfrm>
            <a:off x="206375" y="1255713"/>
            <a:ext cx="8839200" cy="3352800"/>
          </a:xfrm>
        </p:spPr>
        <p:txBody>
          <a:bodyPr>
            <a:normAutofit/>
          </a:bodyPr>
          <a:lstStyle/>
          <a:p>
            <a:pPr eaLnBrk="1" fontAlgn="auto" hangingPunct="1">
              <a:spcAft>
                <a:spcPts val="0"/>
              </a:spcAft>
              <a:buFont typeface="Wingdings 2"/>
              <a:buChar char=""/>
              <a:defRPr/>
            </a:pPr>
            <a:r>
              <a:rPr lang="en-US" sz="2800" b="1" dirty="0">
                <a:solidFill>
                  <a:srgbClr val="000000"/>
                </a:solidFill>
                <a:effectLst>
                  <a:outerShdw blurRad="38100" dist="38100" dir="2700000" algn="tl">
                    <a:srgbClr val="FFFFFF"/>
                  </a:outerShdw>
                </a:effectLst>
              </a:rPr>
              <a:t>Insertion</a:t>
            </a:r>
            <a:r>
              <a:rPr lang="en-US" sz="2800" dirty="0">
                <a:solidFill>
                  <a:srgbClr val="000000"/>
                </a:solidFill>
                <a:effectLst>
                  <a:outerShdw blurRad="38100" dist="38100" dir="2700000" algn="tl">
                    <a:srgbClr val="FFFFFF"/>
                  </a:outerShdw>
                </a:effectLst>
              </a:rPr>
              <a:t>–can’t enter a new employee without having the employee take a class (or at least empty fields of class information)</a:t>
            </a:r>
          </a:p>
          <a:p>
            <a:pPr eaLnBrk="1" fontAlgn="auto" hangingPunct="1">
              <a:spcAft>
                <a:spcPts val="0"/>
              </a:spcAft>
              <a:buFont typeface="Wingdings 2"/>
              <a:buChar char=""/>
              <a:defRPr/>
            </a:pPr>
            <a:r>
              <a:rPr lang="en-US" sz="2800" b="1" dirty="0">
                <a:solidFill>
                  <a:srgbClr val="000000"/>
                </a:solidFill>
                <a:effectLst>
                  <a:outerShdw blurRad="38100" dist="38100" dir="2700000" algn="tl">
                    <a:srgbClr val="FFFFFF"/>
                  </a:outerShdw>
                </a:effectLst>
              </a:rPr>
              <a:t>Deletion</a:t>
            </a:r>
            <a:r>
              <a:rPr lang="en-US" sz="2800" dirty="0">
                <a:solidFill>
                  <a:srgbClr val="000000"/>
                </a:solidFill>
                <a:effectLst>
                  <a:outerShdw blurRad="38100" dist="38100" dir="2700000" algn="tl">
                    <a:srgbClr val="FFFFFF"/>
                  </a:outerShdw>
                </a:effectLst>
              </a:rPr>
              <a:t>–if we remove employee 140, we lose information about the existence of a Tax Acc class</a:t>
            </a:r>
          </a:p>
          <a:p>
            <a:pPr eaLnBrk="1" fontAlgn="auto" hangingPunct="1">
              <a:spcAft>
                <a:spcPts val="0"/>
              </a:spcAft>
              <a:buFont typeface="Wingdings 2"/>
              <a:buChar char=""/>
              <a:defRPr/>
            </a:pPr>
            <a:r>
              <a:rPr lang="en-US" sz="2800" b="1" dirty="0">
                <a:solidFill>
                  <a:srgbClr val="000000"/>
                </a:solidFill>
                <a:effectLst>
                  <a:outerShdw blurRad="38100" dist="38100" dir="2700000" algn="tl">
                    <a:srgbClr val="FFFFFF"/>
                  </a:outerShdw>
                </a:effectLst>
              </a:rPr>
              <a:t>Modification</a:t>
            </a:r>
            <a:r>
              <a:rPr lang="en-US" sz="2800" dirty="0">
                <a:solidFill>
                  <a:srgbClr val="000000"/>
                </a:solidFill>
                <a:effectLst>
                  <a:outerShdw blurRad="38100" dist="38100" dir="2700000" algn="tl">
                    <a:srgbClr val="FFFFFF"/>
                  </a:outerShdw>
                </a:effectLst>
              </a:rPr>
              <a:t>–giving a salary increase to employee 100 forces us to update multiple records</a:t>
            </a:r>
          </a:p>
        </p:txBody>
      </p:sp>
      <p:sp>
        <p:nvSpPr>
          <p:cNvPr id="53253" name="Text Box 4"/>
          <p:cNvSpPr txBox="1">
            <a:spLocks noChangeArrowheads="1"/>
          </p:cNvSpPr>
          <p:nvPr/>
        </p:nvSpPr>
        <p:spPr bwMode="auto">
          <a:xfrm>
            <a:off x="596900" y="4594225"/>
            <a:ext cx="76962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Why do these anomalies exist? </a:t>
            </a:r>
          </a:p>
          <a:p>
            <a:pPr lvl="1"/>
            <a:r>
              <a:rPr lang="en-US" altLang="en-US" sz="2600">
                <a:solidFill>
                  <a:srgbClr val="990000"/>
                </a:solidFill>
                <a:latin typeface="Times New Roman" pitchFamily="18" charset="0"/>
              </a:rPr>
              <a:t>Because there are two themes (entity types) in this one relation. This results in data duplication and an unnecessary dependency between the entities.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63470" y="800971"/>
            <a:ext cx="7767604" cy="5316494"/>
          </a:xfrm>
          <a:prstGeom prst="rect">
            <a:avLst/>
          </a:prstGeom>
        </p:spPr>
      </p:pic>
      <p:sp>
        <p:nvSpPr>
          <p:cNvPr id="54275" name="Text Box 3"/>
          <p:cNvSpPr txBox="1">
            <a:spLocks noChangeArrowheads="1"/>
          </p:cNvSpPr>
          <p:nvPr/>
        </p:nvSpPr>
        <p:spPr bwMode="auto">
          <a:xfrm>
            <a:off x="711200" y="214313"/>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4.22 Steps in normalization</a:t>
            </a:r>
          </a:p>
        </p:txBody>
      </p:sp>
      <p:sp>
        <p:nvSpPr>
          <p:cNvPr id="54277" name="Text Box 3"/>
          <p:cNvSpPr txBox="1">
            <a:spLocks noChangeArrowheads="1"/>
          </p:cNvSpPr>
          <p:nvPr/>
        </p:nvSpPr>
        <p:spPr bwMode="auto">
          <a:xfrm>
            <a:off x="5051425" y="4699000"/>
            <a:ext cx="322103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3</a:t>
            </a:r>
            <a:r>
              <a:rPr lang="en-US" altLang="en-US" sz="2200" baseline="30000">
                <a:solidFill>
                  <a:srgbClr val="990000"/>
                </a:solidFill>
                <a:latin typeface="Times New Roman" pitchFamily="18" charset="0"/>
              </a:rPr>
              <a:t>rd</a:t>
            </a:r>
            <a:r>
              <a:rPr lang="en-US" altLang="en-US" sz="2200">
                <a:solidFill>
                  <a:srgbClr val="990000"/>
                </a:solidFill>
                <a:latin typeface="Times New Roman" pitchFamily="18" charset="0"/>
              </a:rPr>
              <a:t> normal form is generally considered sufficient</a:t>
            </a:r>
            <a:endParaRPr lang="en-US" altLang="en-US" sz="2600">
              <a:solidFill>
                <a:srgbClr val="990000"/>
              </a:solidFill>
              <a:latin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201613" y="136525"/>
            <a:ext cx="8942387" cy="1143000"/>
          </a:xfrm>
        </p:spPr>
        <p:txBody>
          <a:bodyPr>
            <a:noAutofit/>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Functional Dependencies and Keys</a:t>
            </a:r>
          </a:p>
        </p:txBody>
      </p:sp>
      <p:sp>
        <p:nvSpPr>
          <p:cNvPr id="223235" name="Rectangle 3"/>
          <p:cNvSpPr>
            <a:spLocks noGrp="1" noChangeArrowheads="1"/>
          </p:cNvSpPr>
          <p:nvPr>
            <p:ph idx="1"/>
          </p:nvPr>
        </p:nvSpPr>
        <p:spPr>
          <a:xfrm>
            <a:off x="604838" y="1423988"/>
            <a:ext cx="7772400" cy="4114800"/>
          </a:xfrm>
        </p:spPr>
        <p:txBody>
          <a:bodyPr>
            <a:noAutofit/>
          </a:bodyPr>
          <a:lstStyle/>
          <a:p>
            <a:pPr eaLnBrk="1" fontAlgn="auto" hangingPunct="1">
              <a:lnSpc>
                <a:spcPct val="90000"/>
              </a:lnSpc>
              <a:spcAft>
                <a:spcPts val="0"/>
              </a:spcAft>
              <a:buFont typeface="Wingdings 2"/>
              <a:buChar char=""/>
              <a:defRPr/>
            </a:pPr>
            <a:r>
              <a:rPr lang="en-US" dirty="0">
                <a:solidFill>
                  <a:srgbClr val="000000"/>
                </a:solidFill>
                <a:effectLst>
                  <a:outerShdw blurRad="38100" dist="38100" dir="2700000" algn="tl">
                    <a:srgbClr val="FFFFFF"/>
                  </a:outerShdw>
                </a:effectLst>
              </a:rPr>
              <a:t>Functional Dependency: The value of one attribute (the </a:t>
            </a:r>
            <a:r>
              <a:rPr lang="en-US" b="1" i="1" dirty="0">
                <a:solidFill>
                  <a:srgbClr val="000000"/>
                </a:solidFill>
                <a:effectLst>
                  <a:outerShdw blurRad="38100" dist="38100" dir="2700000" algn="tl">
                    <a:srgbClr val="FFFFFF"/>
                  </a:outerShdw>
                </a:effectLst>
              </a:rPr>
              <a:t>determinant</a:t>
            </a:r>
            <a:r>
              <a:rPr lang="en-US" dirty="0">
                <a:solidFill>
                  <a:srgbClr val="000000"/>
                </a:solidFill>
                <a:effectLst>
                  <a:outerShdw blurRad="38100" dist="38100" dir="2700000" algn="tl">
                    <a:srgbClr val="FFFFFF"/>
                  </a:outerShdw>
                </a:effectLst>
              </a:rPr>
              <a:t>) determines the value of another attribute</a:t>
            </a:r>
          </a:p>
          <a:p>
            <a:pPr eaLnBrk="1" fontAlgn="auto" hangingPunct="1">
              <a:lnSpc>
                <a:spcPct val="90000"/>
              </a:lnSpc>
              <a:spcAft>
                <a:spcPts val="0"/>
              </a:spcAft>
              <a:buFont typeface="Wingdings 2"/>
              <a:buChar char=""/>
              <a:defRPr/>
            </a:pPr>
            <a:r>
              <a:rPr lang="en-US" dirty="0">
                <a:solidFill>
                  <a:srgbClr val="000000"/>
                </a:solidFill>
                <a:effectLst>
                  <a:outerShdw blurRad="38100" dist="38100" dir="2700000" algn="tl">
                    <a:srgbClr val="FFFFFF"/>
                  </a:outerShdw>
                </a:effectLst>
              </a:rPr>
              <a:t>Candidate Key:</a:t>
            </a:r>
          </a:p>
          <a:p>
            <a:pPr lvl="1" eaLnBrk="1" fontAlgn="auto" hangingPunct="1">
              <a:lnSpc>
                <a:spcPct val="90000"/>
              </a:lnSpc>
              <a:spcAft>
                <a:spcPts val="0"/>
              </a:spcAft>
              <a:buFont typeface="Wingdings 2"/>
              <a:buChar char=""/>
              <a:defRPr/>
            </a:pPr>
            <a:r>
              <a:rPr lang="en-US" dirty="0">
                <a:solidFill>
                  <a:srgbClr val="000000"/>
                </a:solidFill>
                <a:effectLst>
                  <a:outerShdw blurRad="38100" dist="38100" dir="2700000" algn="tl">
                    <a:srgbClr val="FFFFFF"/>
                  </a:outerShdw>
                </a:effectLst>
              </a:rPr>
              <a:t>A unique identifier. One of the candidate keys will become the primary key</a:t>
            </a:r>
          </a:p>
          <a:p>
            <a:pPr lvl="2" eaLnBrk="1" fontAlgn="auto" hangingPunct="1">
              <a:lnSpc>
                <a:spcPct val="90000"/>
              </a:lnSpc>
              <a:spcAft>
                <a:spcPts val="0"/>
              </a:spcAft>
              <a:buFont typeface="Wingdings 2"/>
              <a:buChar char=""/>
              <a:defRPr/>
            </a:pPr>
            <a:r>
              <a:rPr lang="en-US" dirty="0">
                <a:solidFill>
                  <a:srgbClr val="000000"/>
                </a:solidFill>
                <a:effectLst>
                  <a:outerShdw blurRad="38100" dist="38100" dir="2700000" algn="tl">
                    <a:srgbClr val="FFFFFF"/>
                  </a:outerShdw>
                </a:effectLst>
              </a:rPr>
              <a:t>E.g., perhaps there is both credit card number and SS# in a table…in this case both are candidate keys.</a:t>
            </a:r>
          </a:p>
          <a:p>
            <a:pPr lvl="1" eaLnBrk="1" fontAlgn="auto" hangingPunct="1">
              <a:lnSpc>
                <a:spcPct val="90000"/>
              </a:lnSpc>
              <a:spcAft>
                <a:spcPts val="0"/>
              </a:spcAft>
              <a:buFont typeface="Wingdings 2"/>
              <a:buChar char=""/>
              <a:defRPr/>
            </a:pPr>
            <a:r>
              <a:rPr lang="en-US" dirty="0">
                <a:solidFill>
                  <a:srgbClr val="000000"/>
                </a:solidFill>
                <a:effectLst>
                  <a:outerShdw blurRad="38100" dist="38100" dir="2700000" algn="tl">
                    <a:srgbClr val="FFFFFF"/>
                  </a:outerShdw>
                </a:effectLst>
              </a:rPr>
              <a:t>Each non-key field is functionally dependent on every candidate key.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09600" y="228600"/>
            <a:ext cx="7772400" cy="11430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First Normal Form</a:t>
            </a:r>
          </a:p>
        </p:txBody>
      </p:sp>
      <p:sp>
        <p:nvSpPr>
          <p:cNvPr id="225283" name="Rectangle 3"/>
          <p:cNvSpPr>
            <a:spLocks noGrp="1" noChangeArrowheads="1"/>
          </p:cNvSpPr>
          <p:nvPr>
            <p:ph idx="1"/>
          </p:nvPr>
        </p:nvSpPr>
        <p:spPr>
          <a:xfrm>
            <a:off x="609600" y="1524000"/>
            <a:ext cx="7772400" cy="2971800"/>
          </a:xfrm>
        </p:spPr>
        <p:txBody>
          <a:bodyPr>
            <a:noAutofit/>
          </a:bodyPr>
          <a:lstStyle/>
          <a:p>
            <a:pPr eaLnBrk="1" fontAlgn="auto" hangingPunct="1">
              <a:lnSpc>
                <a:spcPct val="90000"/>
              </a:lnSpc>
              <a:spcAft>
                <a:spcPts val="0"/>
              </a:spcAft>
              <a:buFont typeface="Wingdings 2"/>
              <a:buChar char=""/>
              <a:defRPr/>
            </a:pPr>
            <a:r>
              <a:rPr lang="en-US" sz="3600" dirty="0">
                <a:solidFill>
                  <a:srgbClr val="000000"/>
                </a:solidFill>
                <a:effectLst>
                  <a:outerShdw blurRad="38100" dist="38100" dir="2700000" algn="tl">
                    <a:srgbClr val="FFFFFF"/>
                  </a:outerShdw>
                </a:effectLst>
              </a:rPr>
              <a:t>No multivalued attributes</a:t>
            </a:r>
          </a:p>
          <a:p>
            <a:pPr eaLnBrk="1" fontAlgn="auto" hangingPunct="1">
              <a:lnSpc>
                <a:spcPct val="90000"/>
              </a:lnSpc>
              <a:spcAft>
                <a:spcPts val="0"/>
              </a:spcAft>
              <a:buFont typeface="Wingdings 2"/>
              <a:buChar char=""/>
              <a:defRPr/>
            </a:pPr>
            <a:r>
              <a:rPr lang="en-US" sz="3600" dirty="0">
                <a:solidFill>
                  <a:srgbClr val="000000"/>
                </a:solidFill>
                <a:effectLst>
                  <a:outerShdw blurRad="38100" dist="38100" dir="2700000" algn="tl">
                    <a:srgbClr val="FFFFFF"/>
                  </a:outerShdw>
                </a:effectLst>
              </a:rPr>
              <a:t>Every attribute value is atomic</a:t>
            </a:r>
          </a:p>
          <a:p>
            <a:pPr eaLnBrk="1" fontAlgn="auto" hangingPunct="1">
              <a:lnSpc>
                <a:spcPct val="90000"/>
              </a:lnSpc>
              <a:spcAft>
                <a:spcPts val="0"/>
              </a:spcAft>
              <a:buFont typeface="Wingdings 2"/>
              <a:buChar char=""/>
              <a:defRPr/>
            </a:pPr>
            <a:r>
              <a:rPr lang="en-US" sz="3600" dirty="0">
                <a:solidFill>
                  <a:srgbClr val="000000"/>
                </a:solidFill>
                <a:effectLst>
                  <a:outerShdw blurRad="38100" dist="38100" dir="2700000" algn="tl">
                    <a:srgbClr val="FFFFFF"/>
                  </a:outerShdw>
                </a:effectLst>
              </a:rPr>
              <a:t>Fig. 4-25 </a:t>
            </a:r>
            <a:r>
              <a:rPr lang="en-US" sz="3600" i="1" dirty="0">
                <a:solidFill>
                  <a:srgbClr val="000000"/>
                </a:solidFill>
                <a:effectLst>
                  <a:outerShdw blurRad="38100" dist="38100" dir="2700000" algn="tl">
                    <a:srgbClr val="FFFFFF"/>
                  </a:outerShdw>
                </a:effectLst>
              </a:rPr>
              <a:t>is not</a:t>
            </a:r>
            <a:r>
              <a:rPr lang="en-US" sz="3600" dirty="0">
                <a:solidFill>
                  <a:srgbClr val="000000"/>
                </a:solidFill>
                <a:effectLst>
                  <a:outerShdw blurRad="38100" dist="38100" dir="2700000" algn="tl">
                    <a:srgbClr val="FFFFFF"/>
                  </a:outerShdw>
                </a:effectLst>
              </a:rPr>
              <a:t> in 1</a:t>
            </a:r>
            <a:r>
              <a:rPr lang="en-US" sz="3600" baseline="30000" dirty="0">
                <a:solidFill>
                  <a:srgbClr val="000000"/>
                </a:solidFill>
                <a:effectLst>
                  <a:outerShdw blurRad="38100" dist="38100" dir="2700000" algn="tl">
                    <a:srgbClr val="FFFFFF"/>
                  </a:outerShdw>
                </a:effectLst>
              </a:rPr>
              <a:t>st</a:t>
            </a:r>
            <a:r>
              <a:rPr lang="en-US" sz="3600" dirty="0">
                <a:solidFill>
                  <a:srgbClr val="000000"/>
                </a:solidFill>
                <a:effectLst>
                  <a:outerShdw blurRad="38100" dist="38100" dir="2700000" algn="tl">
                    <a:srgbClr val="FFFFFF"/>
                  </a:outerShdw>
                </a:effectLst>
              </a:rPr>
              <a:t> Normal Form (multivalued attributes) </a:t>
            </a:r>
            <a:r>
              <a:rPr lang="en-US" sz="3600" dirty="0">
                <a:solidFill>
                  <a:srgbClr val="000000"/>
                </a:solidFill>
                <a:effectLst>
                  <a:outerShdw blurRad="38100" dist="38100" dir="2700000" algn="tl">
                    <a:srgbClr val="FFFFFF"/>
                  </a:outerShdw>
                </a:effectLst>
                <a:sym typeface="Wingdings" pitchFamily="2" charset="2"/>
              </a:rPr>
              <a:t> it is not a relation.</a:t>
            </a:r>
            <a:endParaRPr lang="en-US" sz="3600" dirty="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3600" dirty="0">
                <a:solidFill>
                  <a:srgbClr val="000000"/>
                </a:solidFill>
                <a:effectLst>
                  <a:outerShdw blurRad="38100" dist="38100" dir="2700000" algn="tl">
                    <a:srgbClr val="FFFFFF"/>
                  </a:outerShdw>
                </a:effectLst>
              </a:rPr>
              <a:t>Fig. 4-26 </a:t>
            </a:r>
            <a:r>
              <a:rPr lang="en-US" sz="3600" i="1" dirty="0">
                <a:solidFill>
                  <a:srgbClr val="000000"/>
                </a:solidFill>
                <a:effectLst>
                  <a:outerShdw blurRad="38100" dist="38100" dir="2700000" algn="tl">
                    <a:srgbClr val="FFFFFF"/>
                  </a:outerShdw>
                </a:effectLst>
              </a:rPr>
              <a:t>is</a:t>
            </a:r>
            <a:r>
              <a:rPr lang="en-US" sz="3600" dirty="0">
                <a:solidFill>
                  <a:srgbClr val="000000"/>
                </a:solidFill>
                <a:effectLst>
                  <a:outerShdw blurRad="38100" dist="38100" dir="2700000" algn="tl">
                    <a:srgbClr val="FFFFFF"/>
                  </a:outerShdw>
                </a:effectLst>
              </a:rPr>
              <a:t> in 1</a:t>
            </a:r>
            <a:r>
              <a:rPr lang="en-US" sz="3600" baseline="30000" dirty="0">
                <a:solidFill>
                  <a:srgbClr val="000000"/>
                </a:solidFill>
                <a:effectLst>
                  <a:outerShdw blurRad="38100" dist="38100" dir="2700000" algn="tl">
                    <a:srgbClr val="FFFFFF"/>
                  </a:outerShdw>
                </a:effectLst>
              </a:rPr>
              <a:t>st</a:t>
            </a:r>
            <a:r>
              <a:rPr lang="en-US" sz="3600" dirty="0">
                <a:solidFill>
                  <a:srgbClr val="000000"/>
                </a:solidFill>
                <a:effectLst>
                  <a:outerShdw blurRad="38100" dist="38100" dir="2700000" algn="tl">
                    <a:srgbClr val="FFFFFF"/>
                  </a:outerShdw>
                </a:effectLst>
              </a:rPr>
              <a:t> Normal form.</a:t>
            </a:r>
          </a:p>
          <a:p>
            <a:pPr eaLnBrk="1" fontAlgn="auto" hangingPunct="1">
              <a:lnSpc>
                <a:spcPct val="90000"/>
              </a:lnSpc>
              <a:spcAft>
                <a:spcPts val="0"/>
              </a:spcAft>
              <a:buFont typeface="Wingdings 2"/>
              <a:buChar char=""/>
              <a:defRPr/>
            </a:pPr>
            <a:r>
              <a:rPr lang="en-US" sz="3600" b="1" i="1" dirty="0">
                <a:solidFill>
                  <a:srgbClr val="000000"/>
                </a:solidFill>
                <a:effectLst>
                  <a:outerShdw blurRad="38100" dist="38100" dir="2700000" algn="tl">
                    <a:srgbClr val="FFFFFF"/>
                  </a:outerShdw>
                </a:effectLst>
              </a:rPr>
              <a:t>All relations</a:t>
            </a:r>
            <a:r>
              <a:rPr lang="en-US" sz="3600" b="1" dirty="0">
                <a:solidFill>
                  <a:srgbClr val="000000"/>
                </a:solidFill>
                <a:effectLst>
                  <a:outerShdw blurRad="38100" dist="38100" dir="2700000" algn="tl">
                    <a:srgbClr val="FFFFFF"/>
                  </a:outerShdw>
                </a:effectLst>
              </a:rPr>
              <a:t> are in 1</a:t>
            </a:r>
            <a:r>
              <a:rPr lang="en-US" sz="3600" b="1" baseline="30000" dirty="0">
                <a:solidFill>
                  <a:srgbClr val="000000"/>
                </a:solidFill>
                <a:effectLst>
                  <a:outerShdw blurRad="38100" dist="38100" dir="2700000" algn="tl">
                    <a:srgbClr val="FFFFFF"/>
                  </a:outerShdw>
                </a:effectLst>
              </a:rPr>
              <a:t>st</a:t>
            </a:r>
            <a:r>
              <a:rPr lang="en-US" sz="3600" b="1" dirty="0">
                <a:solidFill>
                  <a:srgbClr val="000000"/>
                </a:solidFill>
                <a:effectLst>
                  <a:outerShdw blurRad="38100" dist="38100" dir="2700000" algn="tl">
                    <a:srgbClr val="FFFFFF"/>
                  </a:outerShdw>
                </a:effectLst>
              </a:rPr>
              <a:t> Normal Form.</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4"/>
          <p:cNvSpPr txBox="1">
            <a:spLocks noChangeArrowheads="1"/>
          </p:cNvSpPr>
          <p:nvPr/>
        </p:nvSpPr>
        <p:spPr bwMode="auto">
          <a:xfrm>
            <a:off x="685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Table with multivalued attributes, not in 1</a:t>
            </a:r>
            <a:r>
              <a:rPr lang="en-US" altLang="en-US" sz="2400" baseline="30000">
                <a:solidFill>
                  <a:srgbClr val="000000"/>
                </a:solidFill>
                <a:latin typeface="Arial" pitchFamily="34" charset="0"/>
              </a:rPr>
              <a:t>st</a:t>
            </a:r>
            <a:r>
              <a:rPr lang="en-US" altLang="en-US" sz="2400">
                <a:solidFill>
                  <a:srgbClr val="000000"/>
                </a:solidFill>
                <a:latin typeface="Arial" pitchFamily="34" charset="0"/>
              </a:rPr>
              <a:t> normal form</a:t>
            </a:r>
          </a:p>
        </p:txBody>
      </p:sp>
      <p:sp>
        <p:nvSpPr>
          <p:cNvPr id="57348" name="Text Box 6"/>
          <p:cNvSpPr txBox="1">
            <a:spLocks noChangeArrowheads="1"/>
          </p:cNvSpPr>
          <p:nvPr/>
        </p:nvSpPr>
        <p:spPr bwMode="auto">
          <a:xfrm>
            <a:off x="2806700" y="5410200"/>
            <a:ext cx="34813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Note: This is NOT a relation.</a:t>
            </a:r>
            <a:endParaRPr lang="en-US" altLang="en-US" sz="2600">
              <a:solidFill>
                <a:srgbClr val="990000"/>
              </a:solidFill>
              <a:latin typeface="Times New Roman" pitchFamily="18" charset="0"/>
            </a:endParaRPr>
          </a:p>
        </p:txBody>
      </p:sp>
      <p:pic>
        <p:nvPicPr>
          <p:cNvPr id="2" name="Picture 1"/>
          <p:cNvPicPr>
            <a:picLocks noChangeAspect="1"/>
          </p:cNvPicPr>
          <p:nvPr/>
        </p:nvPicPr>
        <p:blipFill>
          <a:blip r:embed="rId3"/>
          <a:stretch>
            <a:fillRect/>
          </a:stretch>
        </p:blipFill>
        <p:spPr>
          <a:xfrm>
            <a:off x="102911" y="1559349"/>
            <a:ext cx="8961187" cy="35922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685800" y="409575"/>
            <a:ext cx="8153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Table with no multivalued attributes and unique rows, in 1</a:t>
            </a:r>
            <a:r>
              <a:rPr lang="en-US" altLang="en-US" sz="2400" baseline="30000">
                <a:solidFill>
                  <a:srgbClr val="000000"/>
                </a:solidFill>
                <a:latin typeface="Arial" pitchFamily="34" charset="0"/>
              </a:rPr>
              <a:t>st</a:t>
            </a:r>
            <a:r>
              <a:rPr lang="en-US" altLang="en-US" sz="2400">
                <a:solidFill>
                  <a:srgbClr val="000000"/>
                </a:solidFill>
                <a:latin typeface="Arial" pitchFamily="34" charset="0"/>
              </a:rPr>
              <a:t> normal form</a:t>
            </a:r>
          </a:p>
        </p:txBody>
      </p:sp>
      <p:sp>
        <p:nvSpPr>
          <p:cNvPr id="58372" name="Text Box 5"/>
          <p:cNvSpPr txBox="1">
            <a:spLocks noChangeArrowheads="1"/>
          </p:cNvSpPr>
          <p:nvPr/>
        </p:nvSpPr>
        <p:spPr bwMode="auto">
          <a:xfrm>
            <a:off x="1676400" y="5638800"/>
            <a:ext cx="62214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Note: This is a relation, but not a well-structured one.</a:t>
            </a:r>
            <a:endParaRPr lang="en-US" altLang="en-US" sz="2600">
              <a:solidFill>
                <a:srgbClr val="990000"/>
              </a:solidFill>
              <a:latin typeface="Times New Roman" pitchFamily="18" charset="0"/>
            </a:endParaRPr>
          </a:p>
        </p:txBody>
      </p:sp>
      <p:pic>
        <p:nvPicPr>
          <p:cNvPr id="2" name="Picture 1"/>
          <p:cNvPicPr>
            <a:picLocks noChangeAspect="1"/>
          </p:cNvPicPr>
          <p:nvPr/>
        </p:nvPicPr>
        <p:blipFill>
          <a:blip r:embed="rId3"/>
          <a:stretch>
            <a:fillRect/>
          </a:stretch>
        </p:blipFill>
        <p:spPr>
          <a:xfrm>
            <a:off x="307275" y="1545061"/>
            <a:ext cx="8531925" cy="3451941"/>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85800" y="196850"/>
            <a:ext cx="7772400" cy="11430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Anomalies in this Table</a:t>
            </a:r>
          </a:p>
        </p:txBody>
      </p:sp>
      <p:sp>
        <p:nvSpPr>
          <p:cNvPr id="245763" name="Rectangle 3"/>
          <p:cNvSpPr>
            <a:spLocks noGrp="1" noChangeArrowheads="1"/>
          </p:cNvSpPr>
          <p:nvPr>
            <p:ph idx="1"/>
          </p:nvPr>
        </p:nvSpPr>
        <p:spPr>
          <a:xfrm>
            <a:off x="0" y="1295400"/>
            <a:ext cx="8839200" cy="3352800"/>
          </a:xfrm>
        </p:spPr>
        <p:txBody>
          <a:bodyPr>
            <a:normAutofit/>
          </a:bodyPr>
          <a:lstStyle/>
          <a:p>
            <a:pPr eaLnBrk="1" fontAlgn="auto" hangingPunct="1">
              <a:lnSpc>
                <a:spcPct val="80000"/>
              </a:lnSpc>
              <a:spcAft>
                <a:spcPts val="0"/>
              </a:spcAft>
              <a:buFont typeface="Wingdings 2"/>
              <a:buChar char=""/>
              <a:defRPr/>
            </a:pPr>
            <a:r>
              <a:rPr lang="en-US" sz="2800" b="1" dirty="0">
                <a:solidFill>
                  <a:srgbClr val="000000"/>
                </a:solidFill>
                <a:effectLst>
                  <a:outerShdw blurRad="38100" dist="38100" dir="2700000" algn="tl">
                    <a:srgbClr val="FFFFFF"/>
                  </a:outerShdw>
                </a:effectLst>
              </a:rPr>
              <a:t>Insertion</a:t>
            </a:r>
            <a:r>
              <a:rPr lang="en-US" sz="2800" dirty="0">
                <a:solidFill>
                  <a:srgbClr val="000000"/>
                </a:solidFill>
                <a:effectLst>
                  <a:outerShdw blurRad="38100" dist="38100" dir="2700000" algn="tl">
                    <a:srgbClr val="FFFFFF"/>
                  </a:outerShdw>
                </a:effectLst>
              </a:rPr>
              <a:t>–if new product is ordered for order 1007 of existing customer, customer data must be re-entered, causing duplication</a:t>
            </a:r>
          </a:p>
          <a:p>
            <a:pPr eaLnBrk="1" fontAlgn="auto" hangingPunct="1">
              <a:lnSpc>
                <a:spcPct val="80000"/>
              </a:lnSpc>
              <a:spcAft>
                <a:spcPts val="0"/>
              </a:spcAft>
              <a:buFont typeface="Wingdings 2"/>
              <a:buChar char=""/>
              <a:defRPr/>
            </a:pPr>
            <a:r>
              <a:rPr lang="en-US" sz="2800" b="1" dirty="0">
                <a:solidFill>
                  <a:srgbClr val="000000"/>
                </a:solidFill>
                <a:effectLst>
                  <a:outerShdw blurRad="38100" dist="38100" dir="2700000" algn="tl">
                    <a:srgbClr val="FFFFFF"/>
                  </a:outerShdw>
                </a:effectLst>
              </a:rPr>
              <a:t>Deletion</a:t>
            </a:r>
            <a:r>
              <a:rPr lang="en-US" sz="2800" dirty="0">
                <a:solidFill>
                  <a:srgbClr val="000000"/>
                </a:solidFill>
                <a:effectLst>
                  <a:outerShdw blurRad="38100" dist="38100" dir="2700000" algn="tl">
                    <a:srgbClr val="FFFFFF"/>
                  </a:outerShdw>
                </a:effectLst>
              </a:rPr>
              <a:t>–if we delete the Dining Table from Order 1006, we lose information concerning this item’s finish and price</a:t>
            </a:r>
            <a:r>
              <a:rPr lang="en-US" dirty="0"/>
              <a:t> </a:t>
            </a:r>
            <a:endParaRPr lang="en-US" sz="2800" dirty="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r>
              <a:rPr lang="en-US" sz="2800" b="1" dirty="0">
                <a:solidFill>
                  <a:srgbClr val="000000"/>
                </a:solidFill>
                <a:effectLst>
                  <a:outerShdw blurRad="38100" dist="38100" dir="2700000" algn="tl">
                    <a:srgbClr val="FFFFFF"/>
                  </a:outerShdw>
                </a:effectLst>
              </a:rPr>
              <a:t>Update</a:t>
            </a:r>
            <a:r>
              <a:rPr lang="en-US" sz="2800" dirty="0">
                <a:solidFill>
                  <a:srgbClr val="000000"/>
                </a:solidFill>
                <a:effectLst>
                  <a:outerShdw blurRad="38100" dist="38100" dir="2700000" algn="tl">
                    <a:srgbClr val="FFFFFF"/>
                  </a:outerShdw>
                </a:effectLst>
              </a:rPr>
              <a:t>–changing the price of product ID 4 requires update in multiple records</a:t>
            </a:r>
          </a:p>
        </p:txBody>
      </p:sp>
      <p:sp>
        <p:nvSpPr>
          <p:cNvPr id="59397" name="Text Box 4"/>
          <p:cNvSpPr txBox="1">
            <a:spLocks noChangeArrowheads="1"/>
          </p:cNvSpPr>
          <p:nvPr/>
        </p:nvSpPr>
        <p:spPr bwMode="auto">
          <a:xfrm>
            <a:off x="609600" y="4568825"/>
            <a:ext cx="76962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Why do these anomalies exist? </a:t>
            </a:r>
          </a:p>
          <a:p>
            <a:pPr lvl="1"/>
            <a:r>
              <a:rPr lang="en-US" altLang="en-US" sz="2600">
                <a:solidFill>
                  <a:srgbClr val="990000"/>
                </a:solidFill>
                <a:latin typeface="Times New Roman" pitchFamily="18" charset="0"/>
              </a:rPr>
              <a:t>Because there are multiple themes (entity types) in one relation. This results in duplication and an unnecessary dependency between the entities.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57200" y="390525"/>
            <a:ext cx="8686800" cy="8382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Correspondence with E-R Model</a:t>
            </a:r>
          </a:p>
        </p:txBody>
      </p:sp>
      <p:sp>
        <p:nvSpPr>
          <p:cNvPr id="186371" name="Rectangle 3"/>
          <p:cNvSpPr>
            <a:spLocks noGrp="1" noChangeArrowheads="1"/>
          </p:cNvSpPr>
          <p:nvPr>
            <p:ph idx="1"/>
          </p:nvPr>
        </p:nvSpPr>
        <p:spPr>
          <a:xfrm>
            <a:off x="381000" y="1981200"/>
            <a:ext cx="8458200" cy="4114800"/>
          </a:xfrm>
        </p:spPr>
        <p:txBody>
          <a:bodyPr>
            <a:normAutofit lnSpcReduction="10000"/>
          </a:bodyPr>
          <a:lstStyle/>
          <a:p>
            <a:pPr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Relations (tables) correspond with entity types and with many-to-many relationship types.</a:t>
            </a:r>
          </a:p>
          <a:p>
            <a:pPr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Rows correspond with entity instances and with many-to-many relationship instances.</a:t>
            </a:r>
          </a:p>
          <a:p>
            <a:pPr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Columns correspond with attributes.</a:t>
            </a:r>
          </a:p>
          <a:p>
            <a:pPr eaLnBrk="1" fontAlgn="auto" hangingPunct="1">
              <a:lnSpc>
                <a:spcPct val="90000"/>
              </a:lnSpc>
              <a:spcAft>
                <a:spcPts val="0"/>
              </a:spcAft>
              <a:buFont typeface="Wingdings 2"/>
              <a:buChar char=""/>
              <a:defRPr/>
            </a:pPr>
            <a:endParaRPr lang="en-US" sz="2800" dirty="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NOTE: The word </a:t>
            </a:r>
            <a:r>
              <a:rPr lang="en-US" sz="3600" b="1" i="1" dirty="0">
                <a:solidFill>
                  <a:srgbClr val="000000"/>
                </a:solidFill>
                <a:effectLst>
                  <a:outerShdw blurRad="38100" dist="38100" dir="2700000" algn="tl">
                    <a:srgbClr val="FFFFFF"/>
                  </a:outerShdw>
                </a:effectLst>
              </a:rPr>
              <a:t>relation</a:t>
            </a:r>
            <a:r>
              <a:rPr lang="en-US" sz="2800" dirty="0">
                <a:solidFill>
                  <a:srgbClr val="000000"/>
                </a:solidFill>
                <a:effectLst>
                  <a:outerShdw blurRad="38100" dist="38100" dir="2700000" algn="tl">
                    <a:srgbClr val="FFFFFF"/>
                  </a:outerShdw>
                </a:effectLst>
              </a:rPr>
              <a:t> (in relational database) is NOT the same as the word </a:t>
            </a:r>
            <a:r>
              <a:rPr lang="en-US" sz="3600" b="1" i="1" dirty="0">
                <a:solidFill>
                  <a:srgbClr val="000000"/>
                </a:solidFill>
                <a:effectLst>
                  <a:outerShdw blurRad="38100" dist="38100" dir="2700000" algn="tl">
                    <a:srgbClr val="FFFFFF"/>
                  </a:outerShdw>
                </a:effectLst>
              </a:rPr>
              <a:t>relationship</a:t>
            </a:r>
            <a:r>
              <a:rPr lang="en-US" sz="2800" dirty="0">
                <a:solidFill>
                  <a:srgbClr val="000000"/>
                </a:solidFill>
                <a:effectLst>
                  <a:outerShdw blurRad="38100" dist="38100" dir="2700000" algn="tl">
                    <a:srgbClr val="FFFFFF"/>
                  </a:outerShdw>
                </a:effectLst>
              </a:rPr>
              <a:t> (in E-R model).</a:t>
            </a:r>
          </a:p>
          <a:p>
            <a:pPr eaLnBrk="1" fontAlgn="auto" hangingPunct="1">
              <a:lnSpc>
                <a:spcPct val="90000"/>
              </a:lnSpc>
              <a:spcAft>
                <a:spcPts val="0"/>
              </a:spcAft>
              <a:buFont typeface="Wingdings 2"/>
              <a:buChar char=""/>
              <a:defRPr/>
            </a:pPr>
            <a:endParaRPr lang="en-US" sz="2800" dirty="0">
              <a:solidFill>
                <a:srgbClr val="000000"/>
              </a:solidFill>
              <a:effectLst>
                <a:outerShdw blurRad="38100" dist="38100" dir="2700000" algn="tl">
                  <a:srgbClr val="FFFFFF"/>
                </a:outerShdw>
              </a:effectLs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184150"/>
            <a:ext cx="7772400" cy="11430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Second Normal Form</a:t>
            </a:r>
          </a:p>
        </p:txBody>
      </p:sp>
      <p:sp>
        <p:nvSpPr>
          <p:cNvPr id="226307" name="Rectangle 3"/>
          <p:cNvSpPr>
            <a:spLocks noGrp="1" noChangeArrowheads="1"/>
          </p:cNvSpPr>
          <p:nvPr>
            <p:ph idx="1"/>
          </p:nvPr>
        </p:nvSpPr>
        <p:spPr>
          <a:xfrm>
            <a:off x="260350" y="1501775"/>
            <a:ext cx="8382000" cy="4114800"/>
          </a:xfrm>
        </p:spPr>
        <p:txBody>
          <a:bodyPr>
            <a:normAutofit/>
          </a:bodyPr>
          <a:lstStyle/>
          <a:p>
            <a:pPr eaLnBrk="1" fontAlgn="auto" hangingPunct="1">
              <a:spcAft>
                <a:spcPts val="0"/>
              </a:spcAft>
              <a:buFont typeface="Wingdings 2"/>
              <a:buChar char=""/>
              <a:defRPr/>
            </a:pPr>
            <a:r>
              <a:rPr lang="en-US" sz="3600" dirty="0">
                <a:solidFill>
                  <a:srgbClr val="000000"/>
                </a:solidFill>
                <a:effectLst>
                  <a:outerShdw blurRad="38100" dist="38100" dir="2700000" algn="tl">
                    <a:srgbClr val="FFFFFF"/>
                  </a:outerShdw>
                </a:effectLst>
              </a:rPr>
              <a:t>1NF PLUS </a:t>
            </a:r>
            <a:r>
              <a:rPr lang="en-US" sz="3600" b="1" i="1" dirty="0">
                <a:solidFill>
                  <a:srgbClr val="000000"/>
                </a:solidFill>
                <a:effectLst>
                  <a:outerShdw blurRad="38100" dist="38100" dir="2700000" algn="tl">
                    <a:srgbClr val="FFFFFF"/>
                  </a:outerShdw>
                </a:effectLst>
              </a:rPr>
              <a:t>every non-key attribute is fully functionally dependent on the ENTIRE primary key</a:t>
            </a:r>
          </a:p>
          <a:p>
            <a:pPr lvl="1"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Every non-key attribute must be defined by the entire key, not by only part of the key</a:t>
            </a:r>
          </a:p>
          <a:p>
            <a:pPr lvl="1" eaLnBrk="1" fontAlgn="auto" hangingPunct="1">
              <a:spcAft>
                <a:spcPts val="0"/>
              </a:spcAft>
              <a:buFont typeface="Wingdings 2"/>
              <a:buChar char=""/>
              <a:defRPr/>
            </a:pPr>
            <a:r>
              <a:rPr lang="en-US" sz="3200" dirty="0">
                <a:solidFill>
                  <a:srgbClr val="000000"/>
                </a:solidFill>
                <a:effectLst>
                  <a:outerShdw blurRad="38100" dist="38100" dir="2700000" algn="tl">
                    <a:srgbClr val="FFFFFF"/>
                  </a:outerShdw>
                </a:effectLst>
              </a:rPr>
              <a:t>No partial functional dependencies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18"/>
          <p:cNvSpPr txBox="1">
            <a:spLocks noChangeArrowheads="1"/>
          </p:cNvSpPr>
          <p:nvPr/>
        </p:nvSpPr>
        <p:spPr bwMode="auto">
          <a:xfrm>
            <a:off x="152400" y="4098925"/>
            <a:ext cx="8329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solidFill>
                  <a:srgbClr val="990000"/>
                </a:solidFill>
                <a:latin typeface="Times New Roman" pitchFamily="18" charset="0"/>
              </a:rPr>
              <a:t>OrderID </a:t>
            </a:r>
            <a:r>
              <a:rPr lang="en-US" altLang="en-US" sz="2000" b="1">
                <a:solidFill>
                  <a:srgbClr val="990000"/>
                </a:solidFill>
                <a:latin typeface="Times New Roman" pitchFamily="18" charset="0"/>
                <a:sym typeface="Wingdings" pitchFamily="2" charset="2"/>
              </a:rPr>
              <a:t> OrderDate, CustomerID, CustomerName, CustomerAddress</a:t>
            </a:r>
            <a:endParaRPr lang="en-US" altLang="en-US" sz="2000" b="1">
              <a:solidFill>
                <a:srgbClr val="990000"/>
              </a:solidFill>
              <a:latin typeface="Times New Roman" pitchFamily="18" charset="0"/>
            </a:endParaRPr>
          </a:p>
        </p:txBody>
      </p:sp>
      <p:sp>
        <p:nvSpPr>
          <p:cNvPr id="61444" name="Text Box 25"/>
          <p:cNvSpPr txBox="1">
            <a:spLocks noChangeArrowheads="1"/>
          </p:cNvSpPr>
          <p:nvPr/>
        </p:nvSpPr>
        <p:spPr bwMode="auto">
          <a:xfrm>
            <a:off x="1447800" y="5715000"/>
            <a:ext cx="61642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3000" b="1">
                <a:solidFill>
                  <a:srgbClr val="0066FF"/>
                </a:solidFill>
                <a:latin typeface="Times New Roman" pitchFamily="18" charset="0"/>
              </a:rPr>
              <a:t>Therefore, NOT in 2</a:t>
            </a:r>
            <a:r>
              <a:rPr lang="en-US" altLang="en-US" sz="3000" b="1" baseline="30000">
                <a:solidFill>
                  <a:srgbClr val="0066FF"/>
                </a:solidFill>
                <a:latin typeface="Times New Roman" pitchFamily="18" charset="0"/>
              </a:rPr>
              <a:t>nd</a:t>
            </a:r>
            <a:r>
              <a:rPr lang="en-US" altLang="en-US" sz="3000" b="1">
                <a:solidFill>
                  <a:srgbClr val="0066FF"/>
                </a:solidFill>
                <a:latin typeface="Times New Roman" pitchFamily="18" charset="0"/>
              </a:rPr>
              <a:t> Normal Form</a:t>
            </a:r>
          </a:p>
        </p:txBody>
      </p:sp>
      <p:sp>
        <p:nvSpPr>
          <p:cNvPr id="61445" name="Text Box 27"/>
          <p:cNvSpPr txBox="1">
            <a:spLocks noChangeArrowheads="1"/>
          </p:cNvSpPr>
          <p:nvPr/>
        </p:nvSpPr>
        <p:spPr bwMode="auto">
          <a:xfrm>
            <a:off x="152400" y="4479925"/>
            <a:ext cx="5781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solidFill>
                  <a:srgbClr val="990000"/>
                </a:solidFill>
                <a:latin typeface="Times New Roman" pitchFamily="18" charset="0"/>
              </a:rPr>
              <a:t>CustomerID </a:t>
            </a:r>
            <a:r>
              <a:rPr lang="en-US" altLang="en-US" sz="2000" b="1">
                <a:solidFill>
                  <a:srgbClr val="990000"/>
                </a:solidFill>
                <a:latin typeface="Times New Roman" pitchFamily="18" charset="0"/>
                <a:sym typeface="Wingdings" pitchFamily="2" charset="2"/>
              </a:rPr>
              <a:t> CustomerName, CustomerAddress</a:t>
            </a:r>
            <a:endParaRPr lang="en-US" altLang="en-US" sz="2000" b="1">
              <a:solidFill>
                <a:srgbClr val="990000"/>
              </a:solidFill>
              <a:latin typeface="Times New Roman" pitchFamily="18" charset="0"/>
            </a:endParaRPr>
          </a:p>
        </p:txBody>
      </p:sp>
      <p:sp>
        <p:nvSpPr>
          <p:cNvPr id="61446" name="Text Box 28"/>
          <p:cNvSpPr txBox="1">
            <a:spLocks noChangeArrowheads="1"/>
          </p:cNvSpPr>
          <p:nvPr/>
        </p:nvSpPr>
        <p:spPr bwMode="auto">
          <a:xfrm>
            <a:off x="152400" y="4860925"/>
            <a:ext cx="8188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solidFill>
                  <a:srgbClr val="990000"/>
                </a:solidFill>
                <a:latin typeface="Times New Roman" pitchFamily="18" charset="0"/>
              </a:rPr>
              <a:t>ProductID </a:t>
            </a:r>
            <a:r>
              <a:rPr lang="en-US" altLang="en-US" sz="2000" b="1">
                <a:solidFill>
                  <a:srgbClr val="990000"/>
                </a:solidFill>
                <a:latin typeface="Times New Roman" pitchFamily="18" charset="0"/>
                <a:sym typeface="Wingdings" pitchFamily="2" charset="2"/>
              </a:rPr>
              <a:t> ProductDescription, ProductFinish, ProductStandardPrice</a:t>
            </a:r>
            <a:endParaRPr lang="en-US" altLang="en-US" sz="2000" b="1">
              <a:solidFill>
                <a:srgbClr val="990000"/>
              </a:solidFill>
              <a:latin typeface="Times New Roman" pitchFamily="18" charset="0"/>
            </a:endParaRPr>
          </a:p>
        </p:txBody>
      </p:sp>
      <p:sp>
        <p:nvSpPr>
          <p:cNvPr id="61447" name="Text Box 29"/>
          <p:cNvSpPr txBox="1">
            <a:spLocks noChangeArrowheads="1"/>
          </p:cNvSpPr>
          <p:nvPr/>
        </p:nvSpPr>
        <p:spPr bwMode="auto">
          <a:xfrm>
            <a:off x="152400" y="5241925"/>
            <a:ext cx="4640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b="1">
                <a:solidFill>
                  <a:srgbClr val="990000"/>
                </a:solidFill>
                <a:latin typeface="Times New Roman" pitchFamily="18" charset="0"/>
              </a:rPr>
              <a:t>OrderID, ProductID </a:t>
            </a:r>
            <a:r>
              <a:rPr lang="en-US" altLang="en-US" sz="2000" b="1">
                <a:solidFill>
                  <a:srgbClr val="990000"/>
                </a:solidFill>
                <a:latin typeface="Times New Roman" pitchFamily="18" charset="0"/>
                <a:sym typeface="Wingdings" pitchFamily="2" charset="2"/>
              </a:rPr>
              <a:t> OrderQuantity</a:t>
            </a:r>
            <a:endParaRPr lang="en-US" altLang="en-US" sz="2000" b="1">
              <a:solidFill>
                <a:srgbClr val="990000"/>
              </a:solidFill>
              <a:latin typeface="Times New Roman" pitchFamily="18" charset="0"/>
            </a:endParaRPr>
          </a:p>
        </p:txBody>
      </p:sp>
      <p:sp>
        <p:nvSpPr>
          <p:cNvPr id="61448" name="Text Box 34"/>
          <p:cNvSpPr txBox="1">
            <a:spLocks noChangeArrowheads="1"/>
          </p:cNvSpPr>
          <p:nvPr/>
        </p:nvSpPr>
        <p:spPr bwMode="auto">
          <a:xfrm>
            <a:off x="685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4-27 Functional dependency diagram for INVOICE</a:t>
            </a:r>
          </a:p>
        </p:txBody>
      </p:sp>
      <p:pic>
        <p:nvPicPr>
          <p:cNvPr id="2" name="Picture 1"/>
          <p:cNvPicPr>
            <a:picLocks noChangeAspect="1"/>
          </p:cNvPicPr>
          <p:nvPr/>
        </p:nvPicPr>
        <p:blipFill>
          <a:blip r:embed="rId3"/>
          <a:stretch>
            <a:fillRect/>
          </a:stretch>
        </p:blipFill>
        <p:spPr>
          <a:xfrm>
            <a:off x="126642" y="1376060"/>
            <a:ext cx="8928413" cy="236091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7312" y="1361125"/>
            <a:ext cx="8922119" cy="3215638"/>
          </a:xfrm>
          <a:prstGeom prst="rect">
            <a:avLst/>
          </a:prstGeom>
        </p:spPr>
      </p:pic>
      <p:sp>
        <p:nvSpPr>
          <p:cNvPr id="62468" name="Text Box 22"/>
          <p:cNvSpPr txBox="1">
            <a:spLocks noChangeArrowheads="1"/>
          </p:cNvSpPr>
          <p:nvPr/>
        </p:nvSpPr>
        <p:spPr bwMode="auto">
          <a:xfrm>
            <a:off x="1447800" y="5133975"/>
            <a:ext cx="6096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Partial dependencies are removed, but there are still transitive dependencies</a:t>
            </a:r>
          </a:p>
        </p:txBody>
      </p:sp>
      <p:sp>
        <p:nvSpPr>
          <p:cNvPr id="228380" name="Rectangle 28"/>
          <p:cNvSpPr>
            <a:spLocks noChangeArrowheads="1"/>
          </p:cNvSpPr>
          <p:nvPr/>
        </p:nvSpPr>
        <p:spPr bwMode="auto">
          <a:xfrm>
            <a:off x="6630988" y="3930650"/>
            <a:ext cx="2297112" cy="646113"/>
          </a:xfrm>
          <a:prstGeom prst="rect">
            <a:avLst/>
          </a:prstGeom>
          <a:noFill/>
          <a:ln w="12700">
            <a:noFill/>
            <a:miter lim="800000"/>
            <a:headEnd/>
            <a:tailEnd/>
          </a:ln>
          <a:effectLst/>
        </p:spPr>
        <p:txBody>
          <a:bodyPr>
            <a:spAutoFit/>
          </a:bodyPr>
          <a:lstStyle/>
          <a:p>
            <a:pPr>
              <a:defRPr/>
            </a:pPr>
            <a:r>
              <a:rPr lang="en-US" dirty="0">
                <a:solidFill>
                  <a:srgbClr val="C00000"/>
                </a:solidFill>
                <a:effectLst>
                  <a:outerShdw blurRad="38100" dist="38100" dir="2700000" algn="tl">
                    <a:srgbClr val="FFFFFF"/>
                  </a:outerShdw>
                </a:effectLst>
                <a:cs typeface="Arial" charset="0"/>
              </a:rPr>
              <a:t>Getting it into Second Normal Form</a:t>
            </a:r>
          </a:p>
        </p:txBody>
      </p:sp>
      <p:sp>
        <p:nvSpPr>
          <p:cNvPr id="62470" name="Text Box 29"/>
          <p:cNvSpPr txBox="1">
            <a:spLocks noChangeArrowheads="1"/>
          </p:cNvSpPr>
          <p:nvPr/>
        </p:nvSpPr>
        <p:spPr bwMode="auto">
          <a:xfrm>
            <a:off x="685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4-28 Removing partial dependencies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452438" y="336550"/>
            <a:ext cx="7091362" cy="8382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Third Normal Form</a:t>
            </a:r>
          </a:p>
        </p:txBody>
      </p:sp>
      <p:sp>
        <p:nvSpPr>
          <p:cNvPr id="229379" name="Rectangle 3"/>
          <p:cNvSpPr>
            <a:spLocks noGrp="1" noChangeArrowheads="1"/>
          </p:cNvSpPr>
          <p:nvPr>
            <p:ph idx="1"/>
          </p:nvPr>
        </p:nvSpPr>
        <p:spPr>
          <a:xfrm>
            <a:off x="309563" y="1438275"/>
            <a:ext cx="8524875" cy="4114800"/>
          </a:xfrm>
        </p:spPr>
        <p:txBody>
          <a:bodyPr>
            <a:noAutofit/>
          </a:bodyPr>
          <a:lstStyle/>
          <a:p>
            <a:pPr eaLnBrk="1" fontAlgn="auto" hangingPunct="1">
              <a:lnSpc>
                <a:spcPct val="80000"/>
              </a:lnSpc>
              <a:spcAft>
                <a:spcPts val="0"/>
              </a:spcAft>
              <a:buFont typeface="Wingdings 2"/>
              <a:buChar char=""/>
              <a:defRPr/>
            </a:pPr>
            <a:r>
              <a:rPr lang="en-US" dirty="0">
                <a:solidFill>
                  <a:srgbClr val="000000"/>
                </a:solidFill>
                <a:effectLst>
                  <a:outerShdw blurRad="38100" dist="38100" dir="2700000" algn="tl">
                    <a:srgbClr val="FFFFFF"/>
                  </a:outerShdw>
                </a:effectLst>
              </a:rPr>
              <a:t>2NF PLUS </a:t>
            </a:r>
            <a:r>
              <a:rPr lang="en-US" sz="3600" b="1" i="1" dirty="0">
                <a:solidFill>
                  <a:srgbClr val="000000"/>
                </a:solidFill>
                <a:effectLst>
                  <a:outerShdw blurRad="38100" dist="38100" dir="2700000" algn="tl">
                    <a:srgbClr val="FFFFFF"/>
                  </a:outerShdw>
                </a:effectLst>
              </a:rPr>
              <a:t>no transitive dependencies</a:t>
            </a:r>
            <a:r>
              <a:rPr lang="en-US" dirty="0">
                <a:solidFill>
                  <a:srgbClr val="000000"/>
                </a:solidFill>
                <a:effectLst>
                  <a:outerShdw blurRad="38100" dist="38100" dir="2700000" algn="tl">
                    <a:srgbClr val="FFFFFF"/>
                  </a:outerShdw>
                </a:effectLst>
              </a:rPr>
              <a:t> (functional dependencies on non-primary-key attributes)</a:t>
            </a:r>
          </a:p>
          <a:p>
            <a:pPr eaLnBrk="1" fontAlgn="auto" hangingPunct="1">
              <a:lnSpc>
                <a:spcPct val="80000"/>
              </a:lnSpc>
              <a:spcAft>
                <a:spcPts val="0"/>
              </a:spcAft>
              <a:buFont typeface="Wingdings 2"/>
              <a:buChar char=""/>
              <a:defRPr/>
            </a:pPr>
            <a:r>
              <a:rPr lang="en-US" dirty="0">
                <a:solidFill>
                  <a:srgbClr val="000000"/>
                </a:solidFill>
                <a:effectLst>
                  <a:outerShdw blurRad="38100" dist="38100" dir="2700000" algn="tl">
                    <a:srgbClr val="FFFFFF"/>
                  </a:outerShdw>
                </a:effectLst>
              </a:rPr>
              <a:t>Note: This is called transitive, because the primary key is a determinant for another attribute, which in turn is a determinant for a third</a:t>
            </a:r>
          </a:p>
          <a:p>
            <a:pPr eaLnBrk="1" fontAlgn="auto" hangingPunct="1">
              <a:lnSpc>
                <a:spcPct val="80000"/>
              </a:lnSpc>
              <a:spcAft>
                <a:spcPts val="0"/>
              </a:spcAft>
              <a:buFont typeface="Wingdings 2"/>
              <a:buChar char=""/>
              <a:defRPr/>
            </a:pPr>
            <a:r>
              <a:rPr lang="en-US" dirty="0">
                <a:solidFill>
                  <a:srgbClr val="000000"/>
                </a:solidFill>
                <a:effectLst>
                  <a:outerShdw blurRad="38100" dist="38100" dir="2700000" algn="tl">
                    <a:srgbClr val="FFFFFF"/>
                  </a:outerShdw>
                </a:effectLst>
              </a:rPr>
              <a:t>Solution: Non-key determinant with transitive dependencies go into a new table; non-key determinant becomes primary key in the new table and stays as foreign key in the old table </a:t>
            </a:r>
          </a:p>
          <a:p>
            <a:pPr eaLnBrk="1" fontAlgn="auto" hangingPunct="1">
              <a:lnSpc>
                <a:spcPct val="80000"/>
              </a:lnSpc>
              <a:spcAft>
                <a:spcPts val="0"/>
              </a:spcAft>
              <a:buFont typeface="Wingdings" pitchFamily="2" charset="2"/>
              <a:buNone/>
              <a:defRPr/>
            </a:pPr>
            <a:endParaRPr lang="en-US" dirty="0">
              <a:solidFill>
                <a:srgbClr val="000000"/>
              </a:solidFill>
              <a:effectLst>
                <a:outerShdw blurRad="38100" dist="38100" dir="2700000" algn="tl">
                  <a:srgbClr val="FFFFFF"/>
                </a:outerShdw>
              </a:effectLs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8245" y="1154313"/>
            <a:ext cx="8762084" cy="2554802"/>
          </a:xfrm>
          <a:prstGeom prst="rect">
            <a:avLst/>
          </a:prstGeom>
        </p:spPr>
      </p:pic>
      <p:sp>
        <p:nvSpPr>
          <p:cNvPr id="64516" name="Text Box 3"/>
          <p:cNvSpPr txBox="1">
            <a:spLocks noChangeArrowheads="1"/>
          </p:cNvSpPr>
          <p:nvPr/>
        </p:nvSpPr>
        <p:spPr bwMode="auto">
          <a:xfrm>
            <a:off x="258245" y="3709115"/>
            <a:ext cx="609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990000"/>
                </a:solidFill>
                <a:latin typeface="Times New Roman" pitchFamily="18" charset="0"/>
              </a:rPr>
              <a:t>Transitive dependencies are removed.</a:t>
            </a:r>
          </a:p>
        </p:txBody>
      </p:sp>
      <p:sp>
        <p:nvSpPr>
          <p:cNvPr id="64517" name="Text Box 7"/>
          <p:cNvSpPr txBox="1">
            <a:spLocks noChangeArrowheads="1"/>
          </p:cNvSpPr>
          <p:nvPr/>
        </p:nvSpPr>
        <p:spPr bwMode="auto">
          <a:xfrm>
            <a:off x="685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4-29 Removing partial dependencies</a:t>
            </a:r>
          </a:p>
        </p:txBody>
      </p:sp>
      <p:sp>
        <p:nvSpPr>
          <p:cNvPr id="246792" name="Rectangle 8"/>
          <p:cNvSpPr>
            <a:spLocks noChangeArrowheads="1"/>
          </p:cNvSpPr>
          <p:nvPr/>
        </p:nvSpPr>
        <p:spPr bwMode="auto">
          <a:xfrm>
            <a:off x="7081838" y="1896866"/>
            <a:ext cx="1860550" cy="915988"/>
          </a:xfrm>
          <a:prstGeom prst="rect">
            <a:avLst/>
          </a:prstGeom>
          <a:noFill/>
          <a:ln w="12700">
            <a:noFill/>
            <a:miter lim="800000"/>
            <a:headEnd/>
            <a:tailEnd/>
          </a:ln>
          <a:effectLst/>
        </p:spPr>
        <p:txBody>
          <a:bodyPr>
            <a:spAutoFit/>
          </a:bodyPr>
          <a:lstStyle/>
          <a:p>
            <a:pPr>
              <a:defRPr/>
            </a:pPr>
            <a:r>
              <a:rPr lang="en-US" dirty="0">
                <a:solidFill>
                  <a:srgbClr val="990000"/>
                </a:solidFill>
                <a:effectLst>
                  <a:outerShdw blurRad="38100" dist="38100" dir="2700000" algn="tl">
                    <a:srgbClr val="FFFFFF"/>
                  </a:outerShdw>
                </a:effectLst>
                <a:cs typeface="Arial" charset="0"/>
              </a:rPr>
              <a:t>Getting it into Third Normal Form</a:t>
            </a:r>
          </a:p>
        </p:txBody>
      </p:sp>
      <p:pic>
        <p:nvPicPr>
          <p:cNvPr id="3" name="Picture 2"/>
          <p:cNvPicPr>
            <a:picLocks noChangeAspect="1"/>
          </p:cNvPicPr>
          <p:nvPr/>
        </p:nvPicPr>
        <p:blipFill>
          <a:blip r:embed="rId4"/>
          <a:stretch>
            <a:fillRect/>
          </a:stretch>
        </p:blipFill>
        <p:spPr>
          <a:xfrm>
            <a:off x="5335431" y="4164916"/>
            <a:ext cx="3606957" cy="2218248"/>
          </a:xfrm>
          <a:prstGeom prst="rect">
            <a:avLst/>
          </a:prstGeom>
        </p:spPr>
      </p:pic>
      <p:sp>
        <p:nvSpPr>
          <p:cNvPr id="8" name="Rectangle 8"/>
          <p:cNvSpPr>
            <a:spLocks noChangeArrowheads="1"/>
          </p:cNvSpPr>
          <p:nvPr/>
        </p:nvSpPr>
        <p:spPr bwMode="auto">
          <a:xfrm>
            <a:off x="1298750" y="5063588"/>
            <a:ext cx="4014989" cy="1200329"/>
          </a:xfrm>
          <a:prstGeom prst="rect">
            <a:avLst/>
          </a:prstGeom>
          <a:noFill/>
          <a:ln w="12700">
            <a:noFill/>
            <a:miter lim="800000"/>
            <a:headEnd/>
            <a:tailEnd/>
          </a:ln>
          <a:effectLst/>
        </p:spPr>
        <p:txBody>
          <a:bodyPr wrap="square">
            <a:spAutoFit/>
          </a:bodyPr>
          <a:lstStyle/>
          <a:p>
            <a:pPr>
              <a:defRPr/>
            </a:pPr>
            <a:r>
              <a:rPr lang="en-US" dirty="0">
                <a:solidFill>
                  <a:srgbClr val="990000"/>
                </a:solidFill>
                <a:effectLst>
                  <a:outerShdw blurRad="38100" dist="38100" dir="2700000" algn="tl">
                    <a:srgbClr val="FFFFFF"/>
                  </a:outerShdw>
                </a:effectLst>
                <a:cs typeface="Arial" charset="0"/>
              </a:rPr>
              <a:t>Figure 4-30 shows the result of normalization, yielding four separate relations where initially there was only one.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565150" y="63500"/>
            <a:ext cx="6696075" cy="13716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Merging Relations</a:t>
            </a:r>
          </a:p>
        </p:txBody>
      </p:sp>
      <p:sp>
        <p:nvSpPr>
          <p:cNvPr id="247811" name="Rectangle 3"/>
          <p:cNvSpPr>
            <a:spLocks noGrp="1" noChangeArrowheads="1"/>
          </p:cNvSpPr>
          <p:nvPr>
            <p:ph idx="1"/>
          </p:nvPr>
        </p:nvSpPr>
        <p:spPr>
          <a:xfrm>
            <a:off x="457200" y="1403350"/>
            <a:ext cx="8229600" cy="4114800"/>
          </a:xfrm>
        </p:spPr>
        <p:txBody>
          <a:bodyPr>
            <a:noAutofit/>
          </a:bodyPr>
          <a:lstStyle/>
          <a:p>
            <a:pPr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View Integration–Combining entities from multiple ER models into common relations</a:t>
            </a:r>
          </a:p>
          <a:p>
            <a:pPr eaLnBrk="1" fontAlgn="auto" hangingPunct="1">
              <a:lnSpc>
                <a:spcPct val="90000"/>
              </a:lnSpc>
              <a:spcAft>
                <a:spcPts val="0"/>
              </a:spcAft>
              <a:buFont typeface="Wingdings 2"/>
              <a:buChar char=""/>
              <a:defRPr/>
            </a:pPr>
            <a:r>
              <a:rPr lang="en-US" sz="2800" dirty="0">
                <a:solidFill>
                  <a:srgbClr val="000000"/>
                </a:solidFill>
                <a:effectLst>
                  <a:outerShdw blurRad="38100" dist="38100" dir="2700000" algn="tl">
                    <a:srgbClr val="FFFFFF"/>
                  </a:outerShdw>
                </a:effectLst>
              </a:rPr>
              <a:t>Issues to watch out for when merging entities from different ER models:</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Synonyms–two or more attributes with different names but same meaning</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Homonyms–attributes with same name but different meanings</a:t>
            </a:r>
          </a:p>
          <a:p>
            <a:pPr lvl="1" eaLnBrk="1" fontAlgn="auto" hangingPunct="1">
              <a:lnSpc>
                <a:spcPct val="90000"/>
              </a:lnSpc>
              <a:spcAft>
                <a:spcPts val="0"/>
              </a:spcAft>
              <a:buFont typeface="Wingdings 2"/>
              <a:buChar char=""/>
              <a:defRPr/>
            </a:pPr>
            <a:r>
              <a:rPr lang="en-US" sz="2400" dirty="0">
                <a:solidFill>
                  <a:srgbClr val="000000"/>
                </a:solidFill>
                <a:effectLst>
                  <a:outerShdw blurRad="38100" dist="38100" dir="2700000" algn="tl">
                    <a:srgbClr val="FFFFFF"/>
                  </a:outerShdw>
                </a:effectLst>
              </a:rPr>
              <a:t>Transitive dependencies–even if relations are in 3NF prior to merging, they may not be after merging</a:t>
            </a:r>
          </a:p>
          <a:p>
            <a:pPr lvl="1" eaLnBrk="1" fontAlgn="auto" hangingPunct="1">
              <a:lnSpc>
                <a:spcPct val="90000"/>
              </a:lnSpc>
              <a:spcAft>
                <a:spcPts val="0"/>
              </a:spcAft>
              <a:buFont typeface="Wingdings 2"/>
              <a:buChar char=""/>
              <a:defRPr/>
            </a:pPr>
            <a:r>
              <a:rPr lang="en-US" sz="2400" dirty="0" err="1">
                <a:solidFill>
                  <a:srgbClr val="000000"/>
                </a:solidFill>
                <a:effectLst>
                  <a:outerShdw blurRad="38100" dist="38100" dir="2700000" algn="tl">
                    <a:srgbClr val="FFFFFF"/>
                  </a:outerShdw>
                </a:effectLst>
              </a:rPr>
              <a:t>Supertype</a:t>
            </a:r>
            <a:r>
              <a:rPr lang="en-US" sz="2400" dirty="0">
                <a:solidFill>
                  <a:srgbClr val="000000"/>
                </a:solidFill>
                <a:effectLst>
                  <a:outerShdw blurRad="38100" dist="38100" dir="2700000" algn="tl">
                    <a:srgbClr val="FFFFFF"/>
                  </a:outerShdw>
                </a:effectLst>
              </a:rPr>
              <a:t>/subtype relationships–may be hidden prior to merging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8"/>
          <p:cNvSpPr txBox="1">
            <a:spLocks noChangeArrowheads="1"/>
          </p:cNvSpPr>
          <p:nvPr/>
        </p:nvSpPr>
        <p:spPr bwMode="auto">
          <a:xfrm>
            <a:off x="555625" y="246063"/>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4-31 Enterprise keys</a:t>
            </a:r>
          </a:p>
        </p:txBody>
      </p:sp>
      <p:sp>
        <p:nvSpPr>
          <p:cNvPr id="67588" name="Text Box 11"/>
          <p:cNvSpPr txBox="1">
            <a:spLocks noChangeArrowheads="1"/>
          </p:cNvSpPr>
          <p:nvPr/>
        </p:nvSpPr>
        <p:spPr bwMode="auto">
          <a:xfrm>
            <a:off x="6346825" y="923925"/>
            <a:ext cx="266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a) Relations with enterprise key</a:t>
            </a:r>
          </a:p>
        </p:txBody>
      </p:sp>
      <p:sp>
        <p:nvSpPr>
          <p:cNvPr id="67589" name="Text Box 12"/>
          <p:cNvSpPr txBox="1">
            <a:spLocks noChangeArrowheads="1"/>
          </p:cNvSpPr>
          <p:nvPr/>
        </p:nvSpPr>
        <p:spPr bwMode="auto">
          <a:xfrm>
            <a:off x="271463" y="3325813"/>
            <a:ext cx="17319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b) Sample data with enterprise key</a:t>
            </a:r>
          </a:p>
        </p:txBody>
      </p:sp>
      <p:pic>
        <p:nvPicPr>
          <p:cNvPr id="3" name="Picture 2"/>
          <p:cNvPicPr>
            <a:picLocks noChangeAspect="1"/>
          </p:cNvPicPr>
          <p:nvPr/>
        </p:nvPicPr>
        <p:blipFill>
          <a:blip r:embed="rId3"/>
          <a:stretch>
            <a:fillRect/>
          </a:stretch>
        </p:blipFill>
        <p:spPr>
          <a:xfrm>
            <a:off x="271463" y="879582"/>
            <a:ext cx="5845004" cy="1206286"/>
          </a:xfrm>
          <a:prstGeom prst="rect">
            <a:avLst/>
          </a:prstGeom>
        </p:spPr>
      </p:pic>
      <p:pic>
        <p:nvPicPr>
          <p:cNvPr id="4" name="Picture 3"/>
          <p:cNvPicPr>
            <a:picLocks noChangeAspect="1"/>
          </p:cNvPicPr>
          <p:nvPr/>
        </p:nvPicPr>
        <p:blipFill>
          <a:blip r:embed="rId4"/>
          <a:stretch>
            <a:fillRect/>
          </a:stretch>
        </p:blipFill>
        <p:spPr>
          <a:xfrm>
            <a:off x="2042062" y="2762987"/>
            <a:ext cx="6781800" cy="349567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8611"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493713" y="336550"/>
            <a:ext cx="7494587" cy="838200"/>
          </a:xfrm>
        </p:spPr>
        <p:txBody>
          <a:bodyPr/>
          <a:lstStyle/>
          <a:p>
            <a:pPr eaLnBrk="1" fontAlgn="auto" hangingPunct="1">
              <a:spcAft>
                <a:spcPts val="0"/>
              </a:spcAft>
              <a:defRPr/>
            </a:pPr>
            <a:r>
              <a:rPr lang="en-US" sz="4000" dirty="0">
                <a:solidFill>
                  <a:srgbClr val="000000"/>
                </a:solidFill>
                <a:effectLst>
                  <a:outerShdw blurRad="38100" dist="38100" dir="2700000" algn="tl">
                    <a:srgbClr val="FFFFFF"/>
                  </a:outerShdw>
                </a:effectLst>
              </a:rPr>
              <a:t>Key Fields</a:t>
            </a:r>
          </a:p>
        </p:txBody>
      </p:sp>
      <p:sp>
        <p:nvSpPr>
          <p:cNvPr id="187395" name="Rectangle 3"/>
          <p:cNvSpPr>
            <a:spLocks noGrp="1" noChangeArrowheads="1"/>
          </p:cNvSpPr>
          <p:nvPr>
            <p:ph idx="1"/>
          </p:nvPr>
        </p:nvSpPr>
        <p:spPr>
          <a:xfrm>
            <a:off x="292100" y="1452563"/>
            <a:ext cx="8448675" cy="4894262"/>
          </a:xfrm>
        </p:spPr>
        <p:txBody>
          <a:bodyPr>
            <a:normAutofit fontScale="85000" lnSpcReduction="10000"/>
          </a:bodyPr>
          <a:lstStyle/>
          <a:p>
            <a:pPr eaLnBrk="1" fontAlgn="auto" hangingPunct="1">
              <a:spcBef>
                <a:spcPts val="600"/>
              </a:spcBef>
              <a:spcAft>
                <a:spcPts val="0"/>
              </a:spcAft>
              <a:buFont typeface="Wingdings 2"/>
              <a:buChar char=""/>
              <a:defRPr/>
            </a:pPr>
            <a:r>
              <a:rPr lang="en-US" sz="3000" dirty="0">
                <a:solidFill>
                  <a:srgbClr val="000000"/>
                </a:solidFill>
                <a:effectLst>
                  <a:outerShdw blurRad="38100" dist="38100" dir="2700000" algn="tl">
                    <a:srgbClr val="FFFFFF"/>
                  </a:outerShdw>
                </a:effectLst>
              </a:rPr>
              <a:t>Keys are special fields that serve two main purposes:</a:t>
            </a:r>
          </a:p>
          <a:p>
            <a:pPr lvl="1" eaLnBrk="1" fontAlgn="auto" hangingPunct="1">
              <a:spcBef>
                <a:spcPts val="600"/>
              </a:spcBef>
              <a:spcAft>
                <a:spcPts val="0"/>
              </a:spcAft>
              <a:buFont typeface="Wingdings 2"/>
              <a:buChar char=""/>
              <a:defRPr/>
            </a:pPr>
            <a:r>
              <a:rPr lang="en-US" b="1" i="1" dirty="0">
                <a:solidFill>
                  <a:srgbClr val="000000"/>
                </a:solidFill>
                <a:effectLst>
                  <a:outerShdw blurRad="38100" dist="38100" dir="2700000" algn="tl">
                    <a:srgbClr val="FFFFFF"/>
                  </a:outerShdw>
                </a:effectLst>
              </a:rPr>
              <a:t>Primary keys</a:t>
            </a:r>
            <a:r>
              <a:rPr lang="en-US" dirty="0">
                <a:solidFill>
                  <a:srgbClr val="000000"/>
                </a:solidFill>
                <a:effectLst>
                  <a:outerShdw blurRad="38100" dist="38100" dir="2700000" algn="tl">
                    <a:srgbClr val="FFFFFF"/>
                  </a:outerShdw>
                </a:effectLst>
              </a:rPr>
              <a:t> are </a:t>
            </a:r>
            <a:r>
              <a:rPr lang="en-US" u="sng" dirty="0">
                <a:solidFill>
                  <a:srgbClr val="000000"/>
                </a:solidFill>
                <a:effectLst>
                  <a:outerShdw blurRad="38100" dist="38100" dir="2700000" algn="tl">
                    <a:srgbClr val="FFFFFF"/>
                  </a:outerShdw>
                </a:effectLst>
              </a:rPr>
              <a:t>unique</a:t>
            </a:r>
            <a:r>
              <a:rPr lang="en-US" dirty="0">
                <a:solidFill>
                  <a:srgbClr val="000000"/>
                </a:solidFill>
                <a:effectLst>
                  <a:outerShdw blurRad="38100" dist="38100" dir="2700000" algn="tl">
                    <a:srgbClr val="FFFFFF"/>
                  </a:outerShdw>
                </a:effectLst>
              </a:rPr>
              <a:t> identifiers of the relation. Examples include employee numbers, social security numbers, etc. </a:t>
            </a:r>
            <a:r>
              <a:rPr lang="en-US" i="1" dirty="0">
                <a:solidFill>
                  <a:srgbClr val="000000"/>
                </a:solidFill>
                <a:effectLst>
                  <a:outerShdw blurRad="38100" dist="38100" dir="2700000" algn="tl">
                    <a:srgbClr val="FFFFFF"/>
                  </a:outerShdw>
                </a:effectLst>
              </a:rPr>
              <a:t>This guarantees that all rows are unique.</a:t>
            </a:r>
            <a:endParaRPr lang="en-US" sz="2100" dirty="0">
              <a:solidFill>
                <a:srgbClr val="000000"/>
              </a:solidFill>
              <a:effectLst>
                <a:outerShdw blurRad="38100" dist="38100" dir="2700000" algn="tl">
                  <a:srgbClr val="FFFFFF"/>
                </a:outerShdw>
              </a:effectLst>
            </a:endParaRPr>
          </a:p>
          <a:p>
            <a:pPr lvl="1" eaLnBrk="1" fontAlgn="auto" hangingPunct="1">
              <a:spcBef>
                <a:spcPts val="600"/>
              </a:spcBef>
              <a:spcAft>
                <a:spcPts val="0"/>
              </a:spcAft>
              <a:buFont typeface="Wingdings 2"/>
              <a:buChar char=""/>
              <a:defRPr/>
            </a:pPr>
            <a:r>
              <a:rPr lang="en-US" b="1" i="1" dirty="0">
                <a:solidFill>
                  <a:srgbClr val="000000"/>
                </a:solidFill>
                <a:effectLst>
                  <a:outerShdw blurRad="38100" dist="38100" dir="2700000" algn="tl">
                    <a:srgbClr val="FFFFFF"/>
                  </a:outerShdw>
                </a:effectLst>
              </a:rPr>
              <a:t>Foreign keys</a:t>
            </a:r>
            <a:r>
              <a:rPr lang="en-US" dirty="0">
                <a:solidFill>
                  <a:srgbClr val="000000"/>
                </a:solidFill>
                <a:effectLst>
                  <a:outerShdw blurRad="38100" dist="38100" dir="2700000" algn="tl">
                    <a:srgbClr val="FFFFFF"/>
                  </a:outerShdw>
                </a:effectLst>
              </a:rPr>
              <a:t> are identifiers that enable a </a:t>
            </a:r>
            <a:r>
              <a:rPr lang="en-US" u="sng" dirty="0">
                <a:solidFill>
                  <a:srgbClr val="000000"/>
                </a:solidFill>
                <a:effectLst>
                  <a:outerShdw blurRad="38100" dist="38100" dir="2700000" algn="tl">
                    <a:srgbClr val="FFFFFF"/>
                  </a:outerShdw>
                </a:effectLst>
              </a:rPr>
              <a:t>dependent</a:t>
            </a:r>
            <a:r>
              <a:rPr lang="en-US" dirty="0">
                <a:solidFill>
                  <a:srgbClr val="000000"/>
                </a:solidFill>
                <a:effectLst>
                  <a:outerShdw blurRad="38100" dist="38100" dir="2700000" algn="tl">
                    <a:srgbClr val="FFFFFF"/>
                  </a:outerShdw>
                </a:effectLst>
              </a:rPr>
              <a:t> relation (on the many side of a relationship) to refer to its </a:t>
            </a:r>
            <a:r>
              <a:rPr lang="en-US" u="sng" dirty="0">
                <a:solidFill>
                  <a:srgbClr val="000000"/>
                </a:solidFill>
                <a:effectLst>
                  <a:outerShdw blurRad="38100" dist="38100" dir="2700000" algn="tl">
                    <a:srgbClr val="FFFFFF"/>
                  </a:outerShdw>
                </a:effectLst>
              </a:rPr>
              <a:t>parent</a:t>
            </a:r>
            <a:r>
              <a:rPr lang="en-US" dirty="0">
                <a:solidFill>
                  <a:srgbClr val="000000"/>
                </a:solidFill>
                <a:effectLst>
                  <a:outerShdw blurRad="38100" dist="38100" dir="2700000" algn="tl">
                    <a:srgbClr val="FFFFFF"/>
                  </a:outerShdw>
                </a:effectLst>
              </a:rPr>
              <a:t> relation (on the one side of the relationship).</a:t>
            </a:r>
          </a:p>
          <a:p>
            <a:pPr lvl="1" eaLnBrk="1" fontAlgn="auto" hangingPunct="1">
              <a:spcBef>
                <a:spcPts val="600"/>
              </a:spcBef>
              <a:spcAft>
                <a:spcPts val="0"/>
              </a:spcAft>
              <a:buFont typeface="Wingdings 2"/>
              <a:buChar char=""/>
              <a:defRPr/>
            </a:pPr>
            <a:endParaRPr lang="en-US" dirty="0">
              <a:solidFill>
                <a:srgbClr val="000000"/>
              </a:solidFill>
              <a:effectLst>
                <a:outerShdw blurRad="38100" dist="38100" dir="2700000" algn="tl">
                  <a:srgbClr val="FFFFFF"/>
                </a:outerShdw>
              </a:effectLst>
            </a:endParaRPr>
          </a:p>
          <a:p>
            <a:pPr eaLnBrk="1" fontAlgn="auto" hangingPunct="1">
              <a:spcBef>
                <a:spcPts val="600"/>
              </a:spcBef>
              <a:spcAft>
                <a:spcPts val="0"/>
              </a:spcAft>
              <a:buFont typeface="Wingdings 2"/>
              <a:buChar char=""/>
              <a:defRPr/>
            </a:pPr>
            <a:r>
              <a:rPr lang="en-US" sz="3000" dirty="0">
                <a:solidFill>
                  <a:srgbClr val="000000"/>
                </a:solidFill>
                <a:effectLst>
                  <a:outerShdw blurRad="38100" dist="38100" dir="2700000" algn="tl">
                    <a:srgbClr val="FFFFFF"/>
                  </a:outerShdw>
                </a:effectLst>
              </a:rPr>
              <a:t>Keys can be </a:t>
            </a:r>
            <a:r>
              <a:rPr lang="en-US" sz="3000" b="1" i="1" dirty="0">
                <a:solidFill>
                  <a:srgbClr val="000000"/>
                </a:solidFill>
                <a:effectLst>
                  <a:outerShdw blurRad="38100" dist="38100" dir="2700000" algn="tl">
                    <a:srgbClr val="FFFFFF"/>
                  </a:outerShdw>
                </a:effectLst>
              </a:rPr>
              <a:t>simple</a:t>
            </a:r>
            <a:r>
              <a:rPr lang="en-US" sz="3000" dirty="0">
                <a:solidFill>
                  <a:srgbClr val="000000"/>
                </a:solidFill>
                <a:effectLst>
                  <a:outerShdw blurRad="38100" dist="38100" dir="2700000" algn="tl">
                    <a:srgbClr val="FFFFFF"/>
                  </a:outerShdw>
                </a:effectLst>
              </a:rPr>
              <a:t> (a single field) or </a:t>
            </a:r>
            <a:r>
              <a:rPr lang="en-US" sz="3000" b="1" i="1" dirty="0">
                <a:solidFill>
                  <a:srgbClr val="000000"/>
                </a:solidFill>
                <a:effectLst>
                  <a:outerShdw blurRad="38100" dist="38100" dir="2700000" algn="tl">
                    <a:srgbClr val="FFFFFF"/>
                  </a:outerShdw>
                </a:effectLst>
              </a:rPr>
              <a:t>composite</a:t>
            </a:r>
            <a:r>
              <a:rPr lang="en-US" sz="3000" dirty="0">
                <a:solidFill>
                  <a:srgbClr val="000000"/>
                </a:solidFill>
                <a:effectLst>
                  <a:outerShdw blurRad="38100" dist="38100" dir="2700000" algn="tl">
                    <a:srgbClr val="FFFFFF"/>
                  </a:outerShdw>
                </a:effectLst>
              </a:rPr>
              <a:t> (more than one field).</a:t>
            </a:r>
          </a:p>
          <a:p>
            <a:pPr eaLnBrk="1" fontAlgn="auto" hangingPunct="1">
              <a:spcBef>
                <a:spcPts val="600"/>
              </a:spcBef>
              <a:spcAft>
                <a:spcPts val="0"/>
              </a:spcAft>
              <a:buFont typeface="Wingdings 2"/>
              <a:buChar char=""/>
              <a:defRPr/>
            </a:pPr>
            <a:r>
              <a:rPr lang="en-US" sz="3000" dirty="0">
                <a:solidFill>
                  <a:srgbClr val="000000"/>
                </a:solidFill>
                <a:effectLst>
                  <a:outerShdw blurRad="38100" dist="38100" dir="2700000" algn="tl">
                    <a:srgbClr val="FFFFFF"/>
                  </a:outerShdw>
                </a:effectLst>
              </a:rPr>
              <a:t>Keys usually are used as indexes to speed up the response to user queries (more on this in Chapter 5).</a:t>
            </a:r>
            <a:endParaRPr lang="en-US" sz="3500" dirty="0">
              <a:solidFill>
                <a:srgbClr val="000000"/>
              </a:solidFill>
              <a:effectLst>
                <a:outerShdw blurRad="38100" dist="38100" dir="2700000" algn="tl">
                  <a:srgbClr val="FFFFFF"/>
                </a:outerShdw>
              </a:effectLst>
            </a:endParaRPr>
          </a:p>
        </p:txBody>
      </p:sp>
      <p:graphicFrame>
        <p:nvGraphicFramePr>
          <p:cNvPr id="1026" name="Object 4">
            <a:hlinkClick r:id="" action="ppaction://ole?verb=0"/>
          </p:cNvPr>
          <p:cNvGraphicFramePr>
            <a:graphicFrameLocks/>
          </p:cNvGraphicFramePr>
          <p:nvPr/>
        </p:nvGraphicFramePr>
        <p:xfrm>
          <a:off x="6934200" y="381000"/>
          <a:ext cx="1738313" cy="1295400"/>
        </p:xfrm>
        <a:graphic>
          <a:graphicData uri="http://schemas.openxmlformats.org/presentationml/2006/ole">
            <mc:AlternateContent xmlns:mc="http://schemas.openxmlformats.org/markup-compatibility/2006">
              <mc:Choice xmlns:v="urn:schemas-microsoft-com:vml" Requires="v">
                <p:oleObj spid="_x0000_s1246" name="Microsoft ClipArt Gallery" r:id="rId4" imgW="3342960" imgH="2474640" progId="MS_ClipArt_Gallery">
                  <p:embed/>
                </p:oleObj>
              </mc:Choice>
              <mc:Fallback>
                <p:oleObj name="Microsoft ClipArt Gallery" r:id="rId4" imgW="3342960" imgH="2474640" progId="MS_ClipArt_Gallery">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381000"/>
                        <a:ext cx="173831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3774" y="855026"/>
            <a:ext cx="8852264" cy="5391228"/>
          </a:xfrm>
          <a:prstGeom prst="rect">
            <a:avLst/>
          </a:prstGeom>
        </p:spPr>
      </p:pic>
      <p:grpSp>
        <p:nvGrpSpPr>
          <p:cNvPr id="16388" name="Group 19"/>
          <p:cNvGrpSpPr>
            <a:grpSpLocks/>
          </p:cNvGrpSpPr>
          <p:nvPr/>
        </p:nvGrpSpPr>
        <p:grpSpPr bwMode="auto">
          <a:xfrm>
            <a:off x="88674" y="1299447"/>
            <a:ext cx="5421313" cy="1171575"/>
            <a:chOff x="384" y="820"/>
            <a:chExt cx="3415" cy="738"/>
          </a:xfrm>
        </p:grpSpPr>
        <p:sp>
          <p:nvSpPr>
            <p:cNvPr id="16401" name="Oval 6"/>
            <p:cNvSpPr>
              <a:spLocks noChangeArrowheads="1"/>
            </p:cNvSpPr>
            <p:nvPr/>
          </p:nvSpPr>
          <p:spPr bwMode="auto">
            <a:xfrm>
              <a:off x="384" y="820"/>
              <a:ext cx="822" cy="428"/>
            </a:xfrm>
            <a:prstGeom prst="ellipse">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nvGrpSpPr>
            <p:cNvPr id="16402" name="Group 7"/>
            <p:cNvGrpSpPr>
              <a:grpSpLocks/>
            </p:cNvGrpSpPr>
            <p:nvPr/>
          </p:nvGrpSpPr>
          <p:grpSpPr bwMode="auto">
            <a:xfrm>
              <a:off x="1064" y="1219"/>
              <a:ext cx="2735" cy="339"/>
              <a:chOff x="1099" y="1222"/>
              <a:chExt cx="2869" cy="395"/>
            </a:xfrm>
          </p:grpSpPr>
          <p:sp>
            <p:nvSpPr>
              <p:cNvPr id="16403" name="Line 8"/>
              <p:cNvSpPr>
                <a:spLocks noChangeShapeType="1"/>
              </p:cNvSpPr>
              <p:nvPr/>
            </p:nvSpPr>
            <p:spPr bwMode="auto">
              <a:xfrm flipH="1" flipV="1">
                <a:off x="1099" y="1222"/>
                <a:ext cx="1541" cy="218"/>
              </a:xfrm>
              <a:prstGeom prst="line">
                <a:avLst/>
              </a:prstGeom>
              <a:noFill/>
              <a:ln w="285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404" name="Text Box 9"/>
              <p:cNvSpPr txBox="1">
                <a:spLocks noChangeArrowheads="1"/>
              </p:cNvSpPr>
              <p:nvPr/>
            </p:nvSpPr>
            <p:spPr bwMode="auto">
              <a:xfrm>
                <a:off x="2726" y="1259"/>
                <a:ext cx="124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Primary Key</a:t>
                </a:r>
              </a:p>
            </p:txBody>
          </p:sp>
        </p:grpSp>
      </p:grpSp>
      <p:grpSp>
        <p:nvGrpSpPr>
          <p:cNvPr id="16389" name="Group 20"/>
          <p:cNvGrpSpPr>
            <a:grpSpLocks/>
          </p:cNvGrpSpPr>
          <p:nvPr/>
        </p:nvGrpSpPr>
        <p:grpSpPr bwMode="auto">
          <a:xfrm>
            <a:off x="2269899" y="2450384"/>
            <a:ext cx="5702300" cy="977900"/>
            <a:chOff x="1968" y="1544"/>
            <a:chExt cx="3592" cy="616"/>
          </a:xfrm>
        </p:grpSpPr>
        <p:sp>
          <p:nvSpPr>
            <p:cNvPr id="16398" name="Oval 11"/>
            <p:cNvSpPr>
              <a:spLocks noChangeArrowheads="1"/>
            </p:cNvSpPr>
            <p:nvPr/>
          </p:nvSpPr>
          <p:spPr bwMode="auto">
            <a:xfrm>
              <a:off x="1968" y="1592"/>
              <a:ext cx="864" cy="451"/>
            </a:xfrm>
            <a:prstGeom prst="ellipse">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399" name="Line 12"/>
            <p:cNvSpPr>
              <a:spLocks noChangeShapeType="1"/>
            </p:cNvSpPr>
            <p:nvPr/>
          </p:nvSpPr>
          <p:spPr bwMode="auto">
            <a:xfrm flipH="1" flipV="1">
              <a:off x="2832" y="1832"/>
              <a:ext cx="966" cy="2"/>
            </a:xfrm>
            <a:prstGeom prst="line">
              <a:avLst/>
            </a:prstGeom>
            <a:noFill/>
            <a:ln w="285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400" name="Text Box 13"/>
            <p:cNvSpPr txBox="1">
              <a:spLocks noChangeArrowheads="1"/>
            </p:cNvSpPr>
            <p:nvPr/>
          </p:nvSpPr>
          <p:spPr bwMode="auto">
            <a:xfrm>
              <a:off x="3744" y="1544"/>
              <a:ext cx="181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Foreign Key </a:t>
              </a:r>
              <a:r>
                <a:rPr lang="en-US" altLang="en-US" sz="1600">
                  <a:solidFill>
                    <a:srgbClr val="990000"/>
                  </a:solidFill>
                  <a:latin typeface="Times New Roman" pitchFamily="18" charset="0"/>
                </a:rPr>
                <a:t>(implements 1:N relationship between customer and order)</a:t>
              </a:r>
            </a:p>
          </p:txBody>
        </p:sp>
      </p:grpSp>
      <p:grpSp>
        <p:nvGrpSpPr>
          <p:cNvPr id="16390" name="Group 21"/>
          <p:cNvGrpSpPr>
            <a:grpSpLocks/>
          </p:cNvGrpSpPr>
          <p:nvPr/>
        </p:nvGrpSpPr>
        <p:grpSpPr bwMode="auto">
          <a:xfrm>
            <a:off x="123599" y="3539409"/>
            <a:ext cx="8137525" cy="1489075"/>
            <a:chOff x="442" y="2264"/>
            <a:chExt cx="5126" cy="923"/>
          </a:xfrm>
        </p:grpSpPr>
        <p:sp>
          <p:nvSpPr>
            <p:cNvPr id="16395" name="Oval 15"/>
            <p:cNvSpPr>
              <a:spLocks noChangeArrowheads="1"/>
            </p:cNvSpPr>
            <p:nvPr/>
          </p:nvSpPr>
          <p:spPr bwMode="auto">
            <a:xfrm>
              <a:off x="442" y="2435"/>
              <a:ext cx="1622" cy="378"/>
            </a:xfrm>
            <a:prstGeom prst="ellipse">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396" name="Line 16"/>
            <p:cNvSpPr>
              <a:spLocks noChangeShapeType="1"/>
            </p:cNvSpPr>
            <p:nvPr/>
          </p:nvSpPr>
          <p:spPr bwMode="auto">
            <a:xfrm flipH="1" flipV="1">
              <a:off x="1920" y="2792"/>
              <a:ext cx="1061" cy="240"/>
            </a:xfrm>
            <a:prstGeom prst="line">
              <a:avLst/>
            </a:prstGeom>
            <a:noFill/>
            <a:ln w="285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397" name="Text Box 17"/>
            <p:cNvSpPr txBox="1">
              <a:spLocks noChangeArrowheads="1"/>
            </p:cNvSpPr>
            <p:nvPr/>
          </p:nvSpPr>
          <p:spPr bwMode="auto">
            <a:xfrm>
              <a:off x="3082" y="2264"/>
              <a:ext cx="2486"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dirty="0">
                  <a:solidFill>
                    <a:srgbClr val="990000"/>
                  </a:solidFill>
                  <a:latin typeface="Times New Roman" pitchFamily="18" charset="0"/>
                </a:rPr>
                <a:t>Combined, these are a </a:t>
              </a:r>
              <a:r>
                <a:rPr lang="en-US" altLang="en-US" i="1" dirty="0">
                  <a:solidFill>
                    <a:srgbClr val="990000"/>
                  </a:solidFill>
                  <a:latin typeface="Times New Roman" pitchFamily="18" charset="0"/>
                </a:rPr>
                <a:t>composite primary key</a:t>
              </a:r>
              <a:r>
                <a:rPr lang="en-US" altLang="en-US" dirty="0">
                  <a:solidFill>
                    <a:srgbClr val="990000"/>
                  </a:solidFill>
                  <a:latin typeface="Times New Roman" pitchFamily="18" charset="0"/>
                </a:rPr>
                <a:t> (uniquely identifies the order line)…individually they are </a:t>
              </a:r>
              <a:r>
                <a:rPr lang="en-US" altLang="en-US" i="1" dirty="0">
                  <a:solidFill>
                    <a:srgbClr val="990000"/>
                  </a:solidFill>
                  <a:latin typeface="Times New Roman" pitchFamily="18" charset="0"/>
                </a:rPr>
                <a:t>foreign keys</a:t>
              </a:r>
              <a:r>
                <a:rPr lang="en-US" altLang="en-US" dirty="0">
                  <a:solidFill>
                    <a:srgbClr val="990000"/>
                  </a:solidFill>
                  <a:latin typeface="Times New Roman" pitchFamily="18" charset="0"/>
                </a:rPr>
                <a:t> (implement M:N relationship between order and product)</a:t>
              </a:r>
            </a:p>
          </p:txBody>
        </p:sp>
      </p:grpSp>
      <p:sp>
        <p:nvSpPr>
          <p:cNvPr id="16391" name="Text Box 22"/>
          <p:cNvSpPr txBox="1">
            <a:spLocks noChangeArrowheads="1"/>
          </p:cNvSpPr>
          <p:nvPr/>
        </p:nvSpPr>
        <p:spPr bwMode="auto">
          <a:xfrm>
            <a:off x="898525" y="387350"/>
            <a:ext cx="795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4-3 Schema for four relations (Pine Valley Furniture Company)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fontAlgn="auto" hangingPunct="1">
              <a:spcAft>
                <a:spcPts val="0"/>
              </a:spcAft>
              <a:defRPr/>
            </a:pPr>
            <a:r>
              <a:rPr lang="en-US" dirty="0">
                <a:solidFill>
                  <a:srgbClr val="000000"/>
                </a:solidFill>
                <a:effectLst>
                  <a:outerShdw blurRad="38100" dist="38100" dir="2700000" algn="tl">
                    <a:srgbClr val="FFFFFF"/>
                  </a:outerShdw>
                </a:effectLst>
              </a:rPr>
              <a:t>Integrity Constraints</a:t>
            </a:r>
          </a:p>
        </p:txBody>
      </p:sp>
      <p:sp>
        <p:nvSpPr>
          <p:cNvPr id="189443" name="Rectangle 3"/>
          <p:cNvSpPr>
            <a:spLocks noGrp="1" noChangeArrowheads="1"/>
          </p:cNvSpPr>
          <p:nvPr>
            <p:ph idx="1"/>
          </p:nvPr>
        </p:nvSpPr>
        <p:spPr>
          <a:xfrm>
            <a:off x="431800" y="1523999"/>
            <a:ext cx="8305800" cy="4504267"/>
          </a:xfrm>
        </p:spPr>
        <p:txBody>
          <a:bodyPr>
            <a:normAutofit/>
          </a:bodyPr>
          <a:lstStyle/>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Domain Constraints</a:t>
            </a:r>
          </a:p>
          <a:p>
            <a:pPr lvl="1"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Allowable values for an attribute (See Table 4-1)</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Entity Integrity</a:t>
            </a:r>
          </a:p>
          <a:p>
            <a:pPr lvl="1"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No primary key attribute may be null. All primary key fields </a:t>
            </a:r>
            <a:r>
              <a:rPr lang="en-US" b="1" dirty="0">
                <a:solidFill>
                  <a:srgbClr val="000000"/>
                </a:solidFill>
                <a:effectLst>
                  <a:outerShdw blurRad="38100" dist="38100" dir="2700000" algn="tl">
                    <a:srgbClr val="FFFFFF"/>
                  </a:outerShdw>
                </a:effectLst>
              </a:rPr>
              <a:t>MUST</a:t>
            </a:r>
            <a:r>
              <a:rPr lang="en-US" dirty="0">
                <a:solidFill>
                  <a:srgbClr val="000000"/>
                </a:solidFill>
                <a:effectLst>
                  <a:outerShdw blurRad="38100" dist="38100" dir="2700000" algn="tl">
                    <a:srgbClr val="FFFFFF"/>
                  </a:outerShdw>
                </a:effectLst>
              </a:rPr>
              <a:t> contain data values.</a:t>
            </a:r>
          </a:p>
          <a:p>
            <a:pPr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Referential Integrity</a:t>
            </a:r>
          </a:p>
          <a:p>
            <a:pPr lvl="1" eaLnBrk="1" fontAlgn="auto" hangingPunct="1">
              <a:spcAft>
                <a:spcPts val="0"/>
              </a:spcAft>
              <a:buFont typeface="Wingdings 2"/>
              <a:buChar char=""/>
              <a:defRPr/>
            </a:pPr>
            <a:r>
              <a:rPr lang="en-US" dirty="0">
                <a:solidFill>
                  <a:srgbClr val="000000"/>
                </a:solidFill>
                <a:effectLst>
                  <a:outerShdw blurRad="38100" dist="38100" dir="2700000" algn="tl">
                    <a:srgbClr val="FFFFFF"/>
                  </a:outerShdw>
                </a:effectLst>
              </a:rPr>
              <a:t>Rules that maintain consistency between the rows of two related tables.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7"/>
          <p:cNvSpPr txBox="1">
            <a:spLocks noChangeArrowheads="1"/>
          </p:cNvSpPr>
          <p:nvPr/>
        </p:nvSpPr>
        <p:spPr bwMode="auto">
          <a:xfrm>
            <a:off x="719998" y="5599113"/>
            <a:ext cx="7777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990000"/>
                </a:solidFill>
              </a:rPr>
              <a:t>Domain definitions enforce domain integrity constraints.</a:t>
            </a:r>
          </a:p>
        </p:txBody>
      </p:sp>
      <p:pic>
        <p:nvPicPr>
          <p:cNvPr id="2" name="Picture 1"/>
          <p:cNvPicPr>
            <a:picLocks noChangeAspect="1"/>
          </p:cNvPicPr>
          <p:nvPr/>
        </p:nvPicPr>
        <p:blipFill>
          <a:blip r:embed="rId3"/>
          <a:stretch>
            <a:fillRect/>
          </a:stretch>
        </p:blipFill>
        <p:spPr>
          <a:xfrm>
            <a:off x="161923" y="1244069"/>
            <a:ext cx="8893313" cy="412379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11740</TotalTime>
  <Pages>9</Pages>
  <Words>4676</Words>
  <Application>Microsoft Macintosh PowerPoint</Application>
  <PresentationFormat>On-screen Show (4:3)</PresentationFormat>
  <Paragraphs>332</Paragraphs>
  <Slides>57</Slides>
  <Notes>56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6" baseType="lpstr">
      <vt:lpstr>Arial</vt:lpstr>
      <vt:lpstr>Franklin Gothic Book</vt:lpstr>
      <vt:lpstr>Franklin Gothic Medium</vt:lpstr>
      <vt:lpstr>Tahoma</vt:lpstr>
      <vt:lpstr>Times New Roman</vt:lpstr>
      <vt:lpstr>Wingdings</vt:lpstr>
      <vt:lpstr>Wingdings 2</vt:lpstr>
      <vt:lpstr>1_Trek</vt:lpstr>
      <vt:lpstr>Microsoft ClipArt Gallery</vt:lpstr>
      <vt:lpstr>Chapter 4: Logical Database Design and the Relational Model</vt:lpstr>
      <vt:lpstr>Objectives</vt:lpstr>
      <vt:lpstr>Components of relational model</vt:lpstr>
      <vt:lpstr>Relation</vt:lpstr>
      <vt:lpstr>Correspondence with E-R Model</vt:lpstr>
      <vt:lpstr>Key Fields</vt:lpstr>
      <vt:lpstr>PowerPoint Presentation</vt:lpstr>
      <vt:lpstr>Integrity Constraints</vt:lpstr>
      <vt:lpstr>PowerPoint Presentation</vt:lpstr>
      <vt:lpstr>Integrity Constraints</vt:lpstr>
      <vt:lpstr>PowerPoint Presentation</vt:lpstr>
      <vt:lpstr>PowerPoint Presentation</vt:lpstr>
      <vt:lpstr>Transforming EER Diagrams into Relations</vt:lpstr>
      <vt:lpstr>PowerPoint Presentation</vt:lpstr>
      <vt:lpstr>PowerPoint Presentation</vt:lpstr>
      <vt:lpstr>PowerPoint Presentation</vt:lpstr>
      <vt:lpstr>Transforming EER Diagrams into Relations (cont.)</vt:lpstr>
      <vt:lpstr>PowerPoint Presentation</vt:lpstr>
      <vt:lpstr>PowerPoint Presentation</vt:lpstr>
      <vt:lpstr>Transforming EER Diagrams into Relations (cont.)</vt:lpstr>
      <vt:lpstr>PowerPoint Presentation</vt:lpstr>
      <vt:lpstr>PowerPoint Presentation</vt:lpstr>
      <vt:lpstr>PowerPoint Presentation</vt:lpstr>
      <vt:lpstr>PowerPoint Presentation</vt:lpstr>
      <vt:lpstr>PowerPoint Presentation</vt:lpstr>
      <vt:lpstr>Transforming EER Diagrams into Relations (cont.)</vt:lpstr>
      <vt:lpstr>PowerPoint Presentation</vt:lpstr>
      <vt:lpstr>PowerPoint Presentation</vt:lpstr>
      <vt:lpstr>PowerPoint Presentation</vt:lpstr>
      <vt:lpstr>PowerPoint Presentation</vt:lpstr>
      <vt:lpstr>Transforming EER Diagrams into Relations (cont.)</vt:lpstr>
      <vt:lpstr>PowerPoint Presentation</vt:lpstr>
      <vt:lpstr>PowerPoint Presentation</vt:lpstr>
      <vt:lpstr>Transforming EER Diagrams into Relations (cont.)</vt:lpstr>
      <vt:lpstr>PowerPoint Presentation</vt:lpstr>
      <vt:lpstr>PowerPoint Presentation</vt:lpstr>
      <vt:lpstr>Transforming EER Diagrams into Relations (cont.)</vt:lpstr>
      <vt:lpstr>PowerPoint Presentation</vt:lpstr>
      <vt:lpstr>PowerPoint Presentation</vt:lpstr>
      <vt:lpstr>Data Normalization</vt:lpstr>
      <vt:lpstr>Well-Structured Relations</vt:lpstr>
      <vt:lpstr>Example–Figure 4-2b</vt:lpstr>
      <vt:lpstr>Anomalies in this Table</vt:lpstr>
      <vt:lpstr>PowerPoint Presentation</vt:lpstr>
      <vt:lpstr>Functional Dependencies and Keys</vt:lpstr>
      <vt:lpstr>First Normal Form</vt:lpstr>
      <vt:lpstr>PowerPoint Presentation</vt:lpstr>
      <vt:lpstr>PowerPoint Presentation</vt:lpstr>
      <vt:lpstr>Anomalies in this Table</vt:lpstr>
      <vt:lpstr>Second Normal Form</vt:lpstr>
      <vt:lpstr>PowerPoint Presentation</vt:lpstr>
      <vt:lpstr>PowerPoint Presentation</vt:lpstr>
      <vt:lpstr>Third Normal Form</vt:lpstr>
      <vt:lpstr>PowerPoint Presentation</vt:lpstr>
      <vt:lpstr>Merging Relations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Database Design and the Relational Model</dc:title>
  <dc:creator>Michel Mitri</dc:creator>
  <cp:lastModifiedBy>nguyen_huu cam</cp:lastModifiedBy>
  <cp:revision>713</cp:revision>
  <cp:lastPrinted>1998-01-19T09:29:56Z</cp:lastPrinted>
  <dcterms:created xsi:type="dcterms:W3CDTF">1998-01-19T10:00:26Z</dcterms:created>
  <dcterms:modified xsi:type="dcterms:W3CDTF">2020-09-30T15:05:44Z</dcterms:modified>
</cp:coreProperties>
</file>