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2" r:id="rId1"/>
  </p:sldMasterIdLst>
  <p:notesMasterIdLst>
    <p:notesMasterId r:id="rId50"/>
  </p:notesMasterIdLst>
  <p:handoutMasterIdLst>
    <p:handoutMasterId r:id="rId51"/>
  </p:handoutMasterIdLst>
  <p:sldIdLst>
    <p:sldId id="256" r:id="rId2"/>
    <p:sldId id="328" r:id="rId3"/>
    <p:sldId id="291" r:id="rId4"/>
    <p:sldId id="346" r:id="rId5"/>
    <p:sldId id="345" r:id="rId6"/>
    <p:sldId id="292" r:id="rId7"/>
    <p:sldId id="293" r:id="rId8"/>
    <p:sldId id="294" r:id="rId9"/>
    <p:sldId id="296" r:id="rId10"/>
    <p:sldId id="297" r:id="rId11"/>
    <p:sldId id="295" r:id="rId12"/>
    <p:sldId id="298" r:id="rId13"/>
    <p:sldId id="354" r:id="rId14"/>
    <p:sldId id="344" r:id="rId15"/>
    <p:sldId id="327" r:id="rId16"/>
    <p:sldId id="356" r:id="rId17"/>
    <p:sldId id="330" r:id="rId18"/>
    <p:sldId id="331" r:id="rId19"/>
    <p:sldId id="332" r:id="rId20"/>
    <p:sldId id="335" r:id="rId21"/>
    <p:sldId id="333" r:id="rId22"/>
    <p:sldId id="336" r:id="rId23"/>
    <p:sldId id="334" r:id="rId24"/>
    <p:sldId id="313" r:id="rId25"/>
    <p:sldId id="351" r:id="rId26"/>
    <p:sldId id="315" r:id="rId27"/>
    <p:sldId id="347" r:id="rId28"/>
    <p:sldId id="316" r:id="rId29"/>
    <p:sldId id="317" r:id="rId30"/>
    <p:sldId id="314" r:id="rId31"/>
    <p:sldId id="318" r:id="rId32"/>
    <p:sldId id="319" r:id="rId33"/>
    <p:sldId id="320" r:id="rId34"/>
    <p:sldId id="321" r:id="rId35"/>
    <p:sldId id="322" r:id="rId36"/>
    <p:sldId id="323" r:id="rId37"/>
    <p:sldId id="349" r:id="rId38"/>
    <p:sldId id="352" r:id="rId39"/>
    <p:sldId id="353" r:id="rId40"/>
    <p:sldId id="324" r:id="rId41"/>
    <p:sldId id="325" r:id="rId42"/>
    <p:sldId id="326" r:id="rId43"/>
    <p:sldId id="355" r:id="rId44"/>
    <p:sldId id="338" r:id="rId45"/>
    <p:sldId id="339" r:id="rId46"/>
    <p:sldId id="342" r:id="rId47"/>
    <p:sldId id="343" r:id="rId48"/>
    <p:sldId id="350" r:id="rId4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33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2" autoAdjust="0"/>
    <p:restoredTop sz="77765" autoAdjust="0"/>
  </p:normalViewPr>
  <p:slideViewPr>
    <p:cSldViewPr snapToGrid="0">
      <p:cViewPr varScale="1">
        <p:scale>
          <a:sx n="118" d="100"/>
          <a:sy n="118" d="100"/>
        </p:scale>
        <p:origin x="3184"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311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41174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419680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606590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One of the purposes of DDL is to specify data types of each of the attributes (columns, fields) of a table. This table shows some of the common data types, but there are many others.</a:t>
            </a:r>
          </a:p>
        </p:txBody>
      </p:sp>
    </p:spTree>
    <p:extLst>
      <p:ext uri="{BB962C8B-B14F-4D97-AF65-F5344CB8AC3E}">
        <p14:creationId xmlns:p14="http://schemas.microsoft.com/office/powerpoint/2010/main" val="3258981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DDL is used for table creation. It allows you to implement all of the items listed here.</a:t>
            </a:r>
          </a:p>
        </p:txBody>
      </p:sp>
    </p:spTree>
    <p:extLst>
      <p:ext uri="{BB962C8B-B14F-4D97-AF65-F5344CB8AC3E}">
        <p14:creationId xmlns:p14="http://schemas.microsoft.com/office/powerpoint/2010/main" val="2855191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This shows the overall structure of a CREATE TABLE statement. This shows that the table will have a name, and some number of column definitions and table constraints. In</a:t>
            </a:r>
            <a:r>
              <a:rPr lang="en-US" altLang="en-US" baseline="0" dirty="0">
                <a:cs typeface="Arial" panose="020B0604020202020204" pitchFamily="34" charset="0"/>
              </a:rPr>
              <a:t> the following slides, we see several examples, related to the Pine Valley Furniture database.</a:t>
            </a:r>
            <a:endParaRPr lang="en-US" altLang="en-US" dirty="0">
              <a:cs typeface="Arial" panose="020B0604020202020204" pitchFamily="34" charset="0"/>
            </a:endParaRPr>
          </a:p>
        </p:txBody>
      </p:sp>
    </p:spTree>
    <p:extLst>
      <p:ext uri="{BB962C8B-B14F-4D97-AF65-F5344CB8AC3E}">
        <p14:creationId xmlns:p14="http://schemas.microsoft.com/office/powerpoint/2010/main" val="2071070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This is the</a:t>
            </a:r>
            <a:r>
              <a:rPr lang="en-US" altLang="en-US" baseline="0" dirty="0">
                <a:cs typeface="Arial" panose="020B0604020202020204" pitchFamily="34" charset="0"/>
              </a:rPr>
              <a:t> E-R diagram from chapter 1. Each of these entities, including the associative entity, is implemented as a table in the database.</a:t>
            </a:r>
            <a:endParaRPr lang="en-US" altLang="en-US" dirty="0">
              <a:cs typeface="Arial" panose="020B0604020202020204" pitchFamily="34" charset="0"/>
            </a:endParaRPr>
          </a:p>
        </p:txBody>
      </p:sp>
    </p:spTree>
    <p:extLst>
      <p:ext uri="{BB962C8B-B14F-4D97-AF65-F5344CB8AC3E}">
        <p14:creationId xmlns:p14="http://schemas.microsoft.com/office/powerpoint/2010/main" val="4138907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Here</a:t>
            </a:r>
            <a:r>
              <a:rPr lang="en-US" altLang="en-US" baseline="0" dirty="0">
                <a:cs typeface="Arial" panose="020B0604020202020204" pitchFamily="34" charset="0"/>
              </a:rPr>
              <a:t> we see the SQL DDL commands for creating four tables, one each for customer, order, product, and order line. Note that for each of these, there is some number of column definitions, and some number of constraints.</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87609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Each column has a data type. In this case, some are numeric, and some are character (text). You can also specify column</a:t>
            </a:r>
            <a:r>
              <a:rPr lang="en-US" altLang="en-US" baseline="0" dirty="0">
                <a:cs typeface="Arial" panose="020B0604020202020204" pitchFamily="34" charset="0"/>
              </a:rPr>
              <a:t> sizes. For numeric columns, you can specify whether they will be integer (which </a:t>
            </a:r>
            <a:r>
              <a:rPr lang="en-US" altLang="en-US" baseline="0" dirty="0" err="1">
                <a:cs typeface="Arial" panose="020B0604020202020204" pitchFamily="34" charset="0"/>
              </a:rPr>
              <a:t>ProductID</a:t>
            </a:r>
            <a:r>
              <a:rPr lang="en-US" altLang="en-US" baseline="0" dirty="0">
                <a:cs typeface="Arial" panose="020B0604020202020204" pitchFamily="34" charset="0"/>
              </a:rPr>
              <a:t> is) or allow decimal values (such as </a:t>
            </a:r>
            <a:r>
              <a:rPr lang="en-US" altLang="en-US" baseline="0" dirty="0" err="1">
                <a:cs typeface="Arial" panose="020B0604020202020204" pitchFamily="34" charset="0"/>
              </a:rPr>
              <a:t>ProductStandardPrice</a:t>
            </a:r>
            <a:r>
              <a:rPr lang="en-US" altLang="en-US" baseline="0" dirty="0">
                <a:cs typeface="Arial" panose="020B0604020202020204" pitchFamily="34" charset="0"/>
              </a:rPr>
              <a:t>.</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951362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 constraint</a:t>
            </a:r>
            <a:r>
              <a:rPr lang="en-US" altLang="en-US" baseline="0" dirty="0">
                <a:cs typeface="Arial" panose="020B0604020202020204" pitchFamily="34" charset="0"/>
              </a:rPr>
              <a:t> above specifies the primary key. There are other ways of doing this as well.</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Note that primary keys must have a value; they can never be null.</a:t>
            </a:r>
            <a:endParaRPr lang="en-US" altLang="en-US" dirty="0">
              <a:cs typeface="Arial" panose="020B0604020202020204" pitchFamily="34" charset="0"/>
            </a:endParaRPr>
          </a:p>
        </p:txBody>
      </p:sp>
    </p:spTree>
    <p:extLst>
      <p:ext uri="{BB962C8B-B14F-4D97-AF65-F5344CB8AC3E}">
        <p14:creationId xmlns:p14="http://schemas.microsoft.com/office/powerpoint/2010/main" val="3446528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For this table,</a:t>
            </a:r>
            <a:r>
              <a:rPr lang="en-US" altLang="en-US" baseline="0" dirty="0">
                <a:cs typeface="Arial" panose="020B0604020202020204" pitchFamily="34" charset="0"/>
              </a:rPr>
              <a:t> we see a composite primary key.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Remember that </a:t>
            </a:r>
            <a:r>
              <a:rPr lang="en-US" altLang="en-US" baseline="0" dirty="0" err="1">
                <a:cs typeface="Arial" panose="020B0604020202020204" pitchFamily="34" charset="0"/>
              </a:rPr>
              <a:t>OrderLine</a:t>
            </a:r>
            <a:r>
              <a:rPr lang="en-US" altLang="en-US" baseline="0" dirty="0">
                <a:cs typeface="Arial" panose="020B0604020202020204" pitchFamily="34" charset="0"/>
              </a:rPr>
              <a:t> is an associative entity, between Product and Order. Therefore it has two foreign keys, one to each of these tables.</a:t>
            </a:r>
            <a:endParaRPr lang="en-US" altLang="en-US" dirty="0">
              <a:cs typeface="Arial" panose="020B0604020202020204" pitchFamily="34" charset="0"/>
            </a:endParaRPr>
          </a:p>
        </p:txBody>
      </p:sp>
    </p:spTree>
    <p:extLst>
      <p:ext uri="{BB962C8B-B14F-4D97-AF65-F5344CB8AC3E}">
        <p14:creationId xmlns:p14="http://schemas.microsoft.com/office/powerpoint/2010/main" val="1302640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Here we see a domain constraint that limits the number of allowable values for the </a:t>
            </a:r>
            <a:r>
              <a:rPr lang="en-US" altLang="en-US" dirty="0" err="1">
                <a:cs typeface="Arial" panose="020B0604020202020204" pitchFamily="34" charset="0"/>
              </a:rPr>
              <a:t>ProductFinish</a:t>
            </a:r>
            <a:r>
              <a:rPr lang="en-US" altLang="en-US" dirty="0">
                <a:cs typeface="Arial" panose="020B0604020202020204" pitchFamily="34" charset="0"/>
              </a:rPr>
              <a:t> column. The CHECK operator always ensures that update and insert</a:t>
            </a:r>
            <a:r>
              <a:rPr lang="en-US" altLang="en-US" baseline="0" dirty="0">
                <a:cs typeface="Arial" panose="020B0604020202020204" pitchFamily="34" charset="0"/>
              </a:rPr>
              <a:t> </a:t>
            </a:r>
            <a:r>
              <a:rPr lang="en-US" altLang="en-US" baseline="0" dirty="0" err="1">
                <a:cs typeface="Arial" panose="020B0604020202020204" pitchFamily="34" charset="0"/>
              </a:rPr>
              <a:t>attampts</a:t>
            </a:r>
            <a:r>
              <a:rPr lang="en-US" altLang="en-US" baseline="0" dirty="0">
                <a:cs typeface="Arial" panose="020B0604020202020204" pitchFamily="34" charset="0"/>
              </a:rPr>
              <a:t> to this table will only allow the values listed. However, because </a:t>
            </a:r>
            <a:r>
              <a:rPr lang="en-US" altLang="en-US" baseline="0" dirty="0" err="1">
                <a:cs typeface="Arial" panose="020B0604020202020204" pitchFamily="34" charset="0"/>
              </a:rPr>
              <a:t>ProductFinish</a:t>
            </a:r>
            <a:r>
              <a:rPr lang="en-US" altLang="en-US" baseline="0" dirty="0">
                <a:cs typeface="Arial" panose="020B0604020202020204" pitchFamily="34" charset="0"/>
              </a:rPr>
              <a:t> does not prohibit null values, it is possible to insert a record while leaving </a:t>
            </a:r>
            <a:r>
              <a:rPr lang="en-US" altLang="en-US" baseline="0" dirty="0" err="1">
                <a:cs typeface="Arial" panose="020B0604020202020204" pitchFamily="34" charset="0"/>
              </a:rPr>
              <a:t>ProductFinish</a:t>
            </a:r>
            <a:r>
              <a:rPr lang="en-US" altLang="en-US" baseline="0" dirty="0">
                <a:cs typeface="Arial" panose="020B0604020202020204" pitchFamily="34" charset="0"/>
              </a:rPr>
              <a:t> without a value at all.</a:t>
            </a:r>
            <a:endParaRPr lang="en-US" altLang="en-US" dirty="0">
              <a:cs typeface="Arial" panose="020B0604020202020204" pitchFamily="34" charset="0"/>
            </a:endParaRPr>
          </a:p>
        </p:txBody>
      </p:sp>
    </p:spTree>
    <p:extLst>
      <p:ext uri="{BB962C8B-B14F-4D97-AF65-F5344CB8AC3E}">
        <p14:creationId xmlns:p14="http://schemas.microsoft.com/office/powerpoint/2010/main" val="392992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571472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Here we see that the Order table</a:t>
            </a:r>
            <a:r>
              <a:rPr lang="en-US" altLang="en-US" baseline="0" dirty="0">
                <a:cs typeface="Arial" panose="020B0604020202020204" pitchFamily="34" charset="0"/>
              </a:rPr>
              <a:t> has a foreign key. This CONSTRAINT statement creates a foreign key constraint, referencing the Customer table’s primary key. </a:t>
            </a:r>
            <a:endParaRPr lang="en-US" altLang="en-US" dirty="0">
              <a:cs typeface="Arial" panose="020B0604020202020204" pitchFamily="34" charset="0"/>
            </a:endParaRPr>
          </a:p>
        </p:txBody>
      </p:sp>
    </p:spTree>
    <p:extLst>
      <p:ext uri="{BB962C8B-B14F-4D97-AF65-F5344CB8AC3E}">
        <p14:creationId xmlns:p14="http://schemas.microsoft.com/office/powerpoint/2010/main" val="1758613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786096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 CREATE</a:t>
            </a:r>
            <a:r>
              <a:rPr lang="en-US" altLang="en-US" baseline="0" dirty="0">
                <a:cs typeface="Arial" panose="020B0604020202020204" pitchFamily="34" charset="0"/>
              </a:rPr>
              <a:t> TABLE statement includes a clause to specify how updates and deletes are processed when there are dependent tables. If a DELETE request comes for a record with dependent records in another table, The DBMS could </a:t>
            </a:r>
            <a:r>
              <a:rPr lang="en-US" altLang="en-US" b="1" baseline="0" dirty="0">
                <a:cs typeface="Arial" panose="020B0604020202020204" pitchFamily="34" charset="0"/>
              </a:rPr>
              <a:t>restrict</a:t>
            </a:r>
            <a:r>
              <a:rPr lang="en-US" altLang="en-US" baseline="0" dirty="0">
                <a:cs typeface="Arial" panose="020B0604020202020204" pitchFamily="34" charset="0"/>
              </a:rPr>
              <a:t> the delete, which means to disallow it. Or, it could </a:t>
            </a:r>
            <a:r>
              <a:rPr lang="en-US" altLang="en-US" b="1" baseline="0" dirty="0">
                <a:cs typeface="Arial" panose="020B0604020202020204" pitchFamily="34" charset="0"/>
              </a:rPr>
              <a:t>cascade</a:t>
            </a:r>
            <a:r>
              <a:rPr lang="en-US" altLang="en-US" baseline="0" dirty="0">
                <a:cs typeface="Arial" panose="020B0604020202020204" pitchFamily="34" charset="0"/>
              </a:rPr>
              <a:t> the delete, so that dependent records with matching foreign keys will also be deleted. Or it could </a:t>
            </a:r>
            <a:r>
              <a:rPr lang="en-US" altLang="en-US" b="1" baseline="0" dirty="0">
                <a:cs typeface="Arial" panose="020B0604020202020204" pitchFamily="34" charset="0"/>
              </a:rPr>
              <a:t>set null</a:t>
            </a:r>
            <a:r>
              <a:rPr lang="en-US" altLang="en-US" baseline="0" dirty="0">
                <a:cs typeface="Arial" panose="020B0604020202020204" pitchFamily="34" charset="0"/>
              </a:rPr>
              <a:t>, which means that deleting the primary key record will result in setting all corresponding foreign keys to be set to null (this would imply an optional one cardinality in the relationship).</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470841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 ALTER command will be done after tables have already been created. For example, if you have an existing database, even one with actual</a:t>
            </a:r>
            <a:r>
              <a:rPr lang="en-US" altLang="en-US" baseline="0" dirty="0">
                <a:cs typeface="Arial" panose="020B0604020202020204" pitchFamily="34" charset="0"/>
              </a:rPr>
              <a:t> data in it, you can modify tables by adding or changing columns, removing columns adding constraints, etc. If data in the tables violate the constraints, you will be prevented from setting these constraints until after changing the data.</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whereas CREATE TABLE is mostly a process that takes place during implementation, ALTER TABLE often takes place during maintenance.</a:t>
            </a:r>
            <a:endParaRPr lang="en-US" altLang="en-US" dirty="0">
              <a:cs typeface="Arial" panose="020B0604020202020204" pitchFamily="34" charset="0"/>
            </a:endParaRPr>
          </a:p>
        </p:txBody>
      </p:sp>
    </p:spTree>
    <p:extLst>
      <p:ext uri="{BB962C8B-B14F-4D97-AF65-F5344CB8AC3E}">
        <p14:creationId xmlns:p14="http://schemas.microsoft.com/office/powerpoint/2010/main" val="23805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Tables</a:t>
            </a:r>
            <a:r>
              <a:rPr lang="en-US" altLang="en-US" baseline="0" dirty="0">
                <a:cs typeface="Arial" panose="020B0604020202020204" pitchFamily="34" charset="0"/>
              </a:rPr>
              <a:t> will not be dropped if there are other tables that depend on them. This means that if any table has a foreign key to the table being dropped, the drop will fail. Therefore, it makes a difference which order you drop the tables in.</a:t>
            </a:r>
            <a:endParaRPr lang="en-US" altLang="en-US" dirty="0">
              <a:cs typeface="Arial" panose="020B0604020202020204" pitchFamily="34" charset="0"/>
            </a:endParaRPr>
          </a:p>
        </p:txBody>
      </p:sp>
    </p:spTree>
    <p:extLst>
      <p:ext uri="{BB962C8B-B14F-4D97-AF65-F5344CB8AC3E}">
        <p14:creationId xmlns:p14="http://schemas.microsoft.com/office/powerpoint/2010/main" val="1977564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As the last statement shows, it is possible to insert data into one table based</a:t>
            </a:r>
            <a:r>
              <a:rPr lang="en-US" altLang="en-US" baseline="0" dirty="0">
                <a:cs typeface="Arial" panose="020B0604020202020204" pitchFamily="34" charset="0"/>
              </a:rPr>
              <a:t> on a query from another table. We’ll talk more about the SELECT statement shortly.</a:t>
            </a:r>
            <a:endParaRPr lang="en-US" altLang="en-US" dirty="0">
              <a:cs typeface="Arial" panose="020B0604020202020204" pitchFamily="34" charset="0"/>
            </a:endParaRPr>
          </a:p>
        </p:txBody>
      </p:sp>
    </p:spTree>
    <p:extLst>
      <p:ext uri="{BB962C8B-B14F-4D97-AF65-F5344CB8AC3E}">
        <p14:creationId xmlns:p14="http://schemas.microsoft.com/office/powerpoint/2010/main" val="290070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Identity columns are </a:t>
            </a:r>
            <a:r>
              <a:rPr lang="en-US" altLang="en-US" baseline="0" dirty="0">
                <a:cs typeface="Arial" panose="020B0604020202020204" pitchFamily="34" charset="0"/>
              </a:rPr>
              <a:t>columns whose value automatically increment with each new INSERT. So, an INSERT statement does not explicitly give a value for an identity column; this is handled automatically. Often primary keys are identity columns, but not always.</a:t>
            </a:r>
            <a:endParaRPr lang="en-US" altLang="en-US" dirty="0">
              <a:cs typeface="Arial" panose="020B0604020202020204" pitchFamily="34" charset="0"/>
            </a:endParaRPr>
          </a:p>
        </p:txBody>
      </p:sp>
    </p:spTree>
    <p:extLst>
      <p:ext uri="{BB962C8B-B14F-4D97-AF65-F5344CB8AC3E}">
        <p14:creationId xmlns:p14="http://schemas.microsoft.com/office/powerpoint/2010/main" val="2257701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Remember, referential integrity rules will control</a:t>
            </a:r>
            <a:r>
              <a:rPr lang="en-US" altLang="en-US" baseline="0" dirty="0">
                <a:cs typeface="Arial" panose="020B0604020202020204" pitchFamily="34" charset="0"/>
              </a:rPr>
              <a:t> whether a delete actually happens. The RESTRICT, CASCADE, and SET NULL constraints will determine how to handle the orders for a deleted customer.</a:t>
            </a:r>
            <a:endParaRPr lang="en-US" altLang="en-US" dirty="0">
              <a:cs typeface="Arial" panose="020B0604020202020204" pitchFamily="34" charset="0"/>
            </a:endParaRPr>
          </a:p>
        </p:txBody>
      </p:sp>
    </p:spTree>
    <p:extLst>
      <p:ext uri="{BB962C8B-B14F-4D97-AF65-F5344CB8AC3E}">
        <p14:creationId xmlns:p14="http://schemas.microsoft.com/office/powerpoint/2010/main" val="499845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For this UPDATE, we know that it will affect only one record in the table. How do we know this?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Answer: Because </a:t>
            </a:r>
            <a:r>
              <a:rPr lang="en-US" altLang="en-US" dirty="0" err="1">
                <a:cs typeface="Arial" panose="020B0604020202020204" pitchFamily="34" charset="0"/>
              </a:rPr>
              <a:t>ProductID</a:t>
            </a:r>
            <a:r>
              <a:rPr lang="en-US" altLang="en-US" dirty="0">
                <a:cs typeface="Arial" panose="020B0604020202020204" pitchFamily="34" charset="0"/>
              </a:rPr>
              <a:t> is the primary key, which must be unique. So, there can be only one product with </a:t>
            </a:r>
            <a:r>
              <a:rPr lang="en-US" altLang="en-US" dirty="0" err="1">
                <a:cs typeface="Arial" panose="020B0604020202020204" pitchFamily="34" charset="0"/>
              </a:rPr>
              <a:t>ProductID</a:t>
            </a:r>
            <a:r>
              <a:rPr lang="en-US" altLang="en-US" dirty="0">
                <a:cs typeface="Arial" panose="020B0604020202020204" pitchFamily="34" charset="0"/>
              </a:rPr>
              <a:t> = 7.</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However, many</a:t>
            </a:r>
            <a:r>
              <a:rPr lang="en-US" altLang="en-US" baseline="0" dirty="0">
                <a:cs typeface="Arial" panose="020B0604020202020204" pitchFamily="34" charset="0"/>
              </a:rPr>
              <a:t> times updates and deletes affect many records. For example, </a:t>
            </a:r>
          </a:p>
          <a:p>
            <a:pPr eaLnBrk="1" hangingPunct="1"/>
            <a:endParaRPr lang="en-US" altLang="en-US" baseline="0" dirty="0">
              <a:cs typeface="Arial" panose="020B0604020202020204" pitchFamily="34" charset="0"/>
            </a:endParaRPr>
          </a:p>
          <a:p>
            <a:pPr eaLnBrk="1" hangingPunct="1"/>
            <a:r>
              <a:rPr lang="en-US" altLang="en-US" dirty="0">
                <a:cs typeface="Arial" panose="020B0604020202020204" pitchFamily="34" charset="0"/>
              </a:rPr>
              <a:t>DELETE FROM CUSTOMER_T WHERE CUSTOMERSTATE = 'HI'; affects all customers from Hawaii.</a:t>
            </a:r>
          </a:p>
        </p:txBody>
      </p:sp>
    </p:spTree>
    <p:extLst>
      <p:ext uri="{BB962C8B-B14F-4D97-AF65-F5344CB8AC3E}">
        <p14:creationId xmlns:p14="http://schemas.microsoft.com/office/powerpoint/2010/main" val="852162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All of this has to do with physical database design.</a:t>
            </a:r>
          </a:p>
        </p:txBody>
      </p:sp>
    </p:spTree>
    <p:extLst>
      <p:ext uri="{BB962C8B-B14F-4D97-AF65-F5344CB8AC3E}">
        <p14:creationId xmlns:p14="http://schemas.microsoft.com/office/powerpoint/2010/main" val="37782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304689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 SELECT statement includes</a:t>
            </a:r>
            <a:r>
              <a:rPr lang="en-US" altLang="en-US" baseline="0" dirty="0">
                <a:cs typeface="Arial" panose="020B0604020202020204" pitchFamily="34" charset="0"/>
              </a:rPr>
              <a:t> many features that allow you to perform sophisticated queries. You can specify the conditions for rows to be included in the results, and you can choose which columns from these rows should be included. You can either get detailed data, or get aggregate results such as sums and averages. You also have many options in how to sort and format the results. </a:t>
            </a:r>
            <a:endParaRPr lang="en-US" altLang="en-US" dirty="0">
              <a:cs typeface="Arial" panose="020B0604020202020204" pitchFamily="34" charset="0"/>
            </a:endParaRPr>
          </a:p>
        </p:txBody>
      </p:sp>
    </p:spTree>
    <p:extLst>
      <p:ext uri="{BB962C8B-B14F-4D97-AF65-F5344CB8AC3E}">
        <p14:creationId xmlns:p14="http://schemas.microsoft.com/office/powerpoint/2010/main" val="1273711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 SELECT clause specifies which columns</a:t>
            </a:r>
            <a:r>
              <a:rPr lang="en-US" altLang="en-US" baseline="0" dirty="0">
                <a:cs typeface="Arial" panose="020B0604020202020204" pitchFamily="34" charset="0"/>
              </a:rPr>
              <a:t> to return. The FROM clause specifies which tables these come from.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a:cs typeface="Arial" panose="020B0604020202020204" pitchFamily="34" charset="0"/>
            </a:endParaRPr>
          </a:p>
        </p:txBody>
      </p:sp>
    </p:spTree>
    <p:extLst>
      <p:ext uri="{BB962C8B-B14F-4D97-AF65-F5344CB8AC3E}">
        <p14:creationId xmlns:p14="http://schemas.microsoft.com/office/powerpoint/2010/main" val="3335026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 WHERE clause includes one or more conditions. A condition</a:t>
            </a:r>
            <a:r>
              <a:rPr lang="en-US" altLang="en-US" baseline="0" dirty="0">
                <a:cs typeface="Arial" panose="020B0604020202020204" pitchFamily="34" charset="0"/>
              </a:rPr>
              <a:t> is a test that for each row in the table is either true or false. Only those with true results are permitted in the result set of the query.</a:t>
            </a:r>
            <a:endParaRPr lang="en-US" altLang="en-US" dirty="0">
              <a:cs typeface="Arial" panose="020B0604020202020204" pitchFamily="34" charset="0"/>
            </a:endParaRPr>
          </a:p>
        </p:txBody>
      </p:sp>
    </p:spTree>
    <p:extLst>
      <p:ext uri="{BB962C8B-B14F-4D97-AF65-F5344CB8AC3E}">
        <p14:creationId xmlns:p14="http://schemas.microsoft.com/office/powerpoint/2010/main" val="3301066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Aliases</a:t>
            </a:r>
            <a:r>
              <a:rPr lang="en-US" altLang="en-US" baseline="0" dirty="0">
                <a:cs typeface="Arial" panose="020B0604020202020204" pitchFamily="34" charset="0"/>
              </a:rPr>
              <a:t> are useful. They can often save on typing time when writing a query.</a:t>
            </a:r>
            <a:endParaRPr lang="en-US" altLang="en-US" dirty="0">
              <a:cs typeface="Arial" panose="020B0604020202020204" pitchFamily="34" charset="0"/>
            </a:endParaRPr>
          </a:p>
        </p:txBody>
      </p:sp>
    </p:spTree>
    <p:extLst>
      <p:ext uri="{BB962C8B-B14F-4D97-AF65-F5344CB8AC3E}">
        <p14:creationId xmlns:p14="http://schemas.microsoft.com/office/powerpoint/2010/main" val="2983653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a:t>
            </a:r>
            <a:r>
              <a:rPr lang="en-US" altLang="en-US" baseline="0" dirty="0">
                <a:cs typeface="Arial" panose="020B0604020202020204" pitchFamily="34" charset="0"/>
              </a:rPr>
              <a:t> most common aggregate functions are COUNT, SUM, and AVERAGE.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What the above query gives is a number indicating the total number of order line records associated with order number 1004. </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661337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cs typeface="Arial" panose="020B0604020202020204" pitchFamily="34" charset="0"/>
              </a:rPr>
              <a:t>The WHERE clause in this query has tests </a:t>
            </a:r>
            <a:r>
              <a:rPr lang="en-US" altLang="en-US" baseline="0" dirty="0">
                <a:cs typeface="Arial" panose="020B0604020202020204" pitchFamily="34" charset="0"/>
              </a:rPr>
              <a:t> for three</a:t>
            </a:r>
            <a:r>
              <a:rPr lang="en-US" altLang="en-US" dirty="0">
                <a:cs typeface="Arial" panose="020B0604020202020204" pitchFamily="34" charset="0"/>
              </a:rPr>
              <a:t> conditions. It</a:t>
            </a:r>
            <a:r>
              <a:rPr lang="en-US" altLang="en-US" baseline="0" dirty="0">
                <a:cs typeface="Arial" panose="020B0604020202020204" pitchFamily="34" charset="0"/>
              </a:rPr>
              <a:t> lists </a:t>
            </a:r>
            <a:r>
              <a:rPr lang="en-US" sz="1200" b="0" i="0" u="none" strike="noStrike" kern="1200" baseline="0" dirty="0">
                <a:solidFill>
                  <a:schemeClr val="tx1"/>
                </a:solidFill>
                <a:latin typeface="Times New Roman" pitchFamily="18" charset="0"/>
                <a:ea typeface="+mn-ea"/>
                <a:cs typeface="Arial" charset="0"/>
              </a:rPr>
              <a:t>product name, finish, and standard price for all desks, and all tables that cost more than $300 in the Product table.</a:t>
            </a:r>
          </a:p>
          <a:p>
            <a:endParaRPr lang="en-US" sz="1200" b="0" i="0" u="none" strike="noStrike" kern="1200" baseline="0" dirty="0">
              <a:solidFill>
                <a:schemeClr val="tx1"/>
              </a:solidFill>
              <a:latin typeface="Times New Roman" pitchFamily="18" charset="0"/>
              <a:ea typeface="+mn-ea"/>
              <a:cs typeface="Arial" charset="0"/>
            </a:endParaRPr>
          </a:p>
          <a:p>
            <a:endParaRPr lang="en-US" altLang="en-US" sz="1200" b="0" i="0" u="none" strike="noStrike" kern="1200" baseline="0" dirty="0">
              <a:solidFill>
                <a:schemeClr val="tx1"/>
              </a:solidFill>
              <a:latin typeface="Times New Roman" pitchFamily="18" charset="0"/>
              <a:ea typeface="+mn-ea"/>
              <a:cs typeface="Arial" charset="0"/>
            </a:endParaRPr>
          </a:p>
          <a:p>
            <a:endParaRPr lang="en-US" altLang="en-US" dirty="0">
              <a:cs typeface="Arial" panose="020B0604020202020204" pitchFamily="34" charset="0"/>
            </a:endParaRPr>
          </a:p>
        </p:txBody>
      </p:sp>
    </p:spTree>
    <p:extLst>
      <p:ext uri="{BB962C8B-B14F-4D97-AF65-F5344CB8AC3E}">
        <p14:creationId xmlns:p14="http://schemas.microsoft.com/office/powerpoint/2010/main" val="1899730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Times New Roman" pitchFamily="18" charset="0"/>
                <a:ea typeface="+mn-ea"/>
                <a:cs typeface="Arial" charset="0"/>
              </a:rPr>
              <a:t>By default, the AND operation takes place before the OR. So, only tables over $3000 are included (via the AND). These are then combined with all desks (no matter what price) via the OR.</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706253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581566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Times New Roman" pitchFamily="18" charset="0"/>
                <a:ea typeface="+mn-ea"/>
                <a:cs typeface="Arial" charset="0"/>
              </a:rPr>
              <a:t>The parentheses cause the OR to take place before the AND. Therefore, first desks and tables are combined (via the OR), and then this entire set is subjected to the $300 price limit via the AND.</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922799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You</a:t>
            </a:r>
            <a:r>
              <a:rPr lang="en-US" altLang="en-US" baseline="0" dirty="0">
                <a:cs typeface="Arial" panose="020B0604020202020204" pitchFamily="34" charset="0"/>
              </a:rPr>
              <a:t> can order by any number of fields from the originating table.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Question: How would you have done the WHERE clause if you used OR conditions instead of the IN operator?</a:t>
            </a:r>
          </a:p>
          <a:p>
            <a:pPr eaLnBrk="1" hangingPunct="1"/>
            <a:endParaRPr lang="en-US" altLang="en-US" baseline="0" dirty="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a:cs typeface="Arial" panose="020B0604020202020204" pitchFamily="34" charset="0"/>
              </a:rPr>
              <a:t>Answer: WHERE </a:t>
            </a:r>
            <a:r>
              <a:rPr lang="en-US" altLang="en-US" baseline="0" dirty="0" err="1">
                <a:cs typeface="Arial" panose="020B0604020202020204" pitchFamily="34" charset="0"/>
              </a:rPr>
              <a:t>CustomerState</a:t>
            </a:r>
            <a:r>
              <a:rPr lang="en-US" altLang="en-US" baseline="0" dirty="0">
                <a:cs typeface="Arial" panose="020B0604020202020204" pitchFamily="34" charset="0"/>
              </a:rPr>
              <a:t> = ‘FL’ OR </a:t>
            </a:r>
            <a:r>
              <a:rPr lang="en-US" altLang="en-US" baseline="0" dirty="0" err="1">
                <a:cs typeface="Arial" panose="020B0604020202020204" pitchFamily="34" charset="0"/>
              </a:rPr>
              <a:t>CustomerState</a:t>
            </a:r>
            <a:r>
              <a:rPr lang="en-US" altLang="en-US" baseline="0" dirty="0">
                <a:cs typeface="Arial" panose="020B0604020202020204" pitchFamily="34" charset="0"/>
              </a:rPr>
              <a:t> = ‘TX’ OR </a:t>
            </a:r>
            <a:r>
              <a:rPr lang="en-US" altLang="en-US" baseline="0" dirty="0" err="1">
                <a:cs typeface="Arial" panose="020B0604020202020204" pitchFamily="34" charset="0"/>
              </a:rPr>
              <a:t>CustomerState</a:t>
            </a:r>
            <a:r>
              <a:rPr lang="en-US" altLang="en-US" baseline="0" dirty="0">
                <a:cs typeface="Arial" panose="020B0604020202020204" pitchFamily="34" charset="0"/>
              </a:rPr>
              <a:t> = ‘CA’ OR </a:t>
            </a:r>
            <a:r>
              <a:rPr lang="en-US" altLang="en-US" baseline="0" dirty="0" err="1">
                <a:cs typeface="Arial" panose="020B0604020202020204" pitchFamily="34" charset="0"/>
              </a:rPr>
              <a:t>CustomerState</a:t>
            </a:r>
            <a:r>
              <a:rPr lang="en-US" altLang="en-US" baseline="0" dirty="0">
                <a:cs typeface="Arial" panose="020B0604020202020204" pitchFamily="34" charset="0"/>
              </a:rPr>
              <a:t> = ‘HI’</a:t>
            </a:r>
            <a:endParaRPr lang="en-US" altLang="en-US" dirty="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cs typeface="Arial" panose="020B0604020202020204" pitchFamily="34" charset="0"/>
            </a:endParaRP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55590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The concepts of relational database technology were first articulated in 1970, in E. F. </a:t>
            </a:r>
            <a:r>
              <a:rPr lang="en-US" altLang="en-US" dirty="0" err="1">
                <a:cs typeface="Arial" panose="020B0604020202020204" pitchFamily="34" charset="0"/>
              </a:rPr>
              <a:t>Codd’s</a:t>
            </a:r>
            <a:r>
              <a:rPr lang="en-US" altLang="en-US" dirty="0">
                <a:cs typeface="Arial" panose="020B0604020202020204" pitchFamily="34" charset="0"/>
              </a:rPr>
              <a:t> classic paper “A Relational Model of Data for Large Shared Data Banks.” System R was project at IBM Research Laboratory in San Jose, California, which demonstrated the feasibility of implementing the relational model in a database management system. They used a language</a:t>
            </a:r>
            <a:r>
              <a:rPr lang="en-US" altLang="en-US" baseline="0" dirty="0">
                <a:cs typeface="Arial" panose="020B0604020202020204" pitchFamily="34" charset="0"/>
              </a:rPr>
              <a:t> they called “sequel”. It’s later been named SQL, but “sequel” is still often how it is pronounced.</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r>
              <a:rPr lang="en-US" sz="1200" b="0" i="0" u="none" strike="noStrike" kern="1200" baseline="0" dirty="0">
                <a:solidFill>
                  <a:schemeClr val="tx1"/>
                </a:solidFill>
                <a:latin typeface="Times New Roman" pitchFamily="18" charset="0"/>
                <a:ea typeface="+mn-ea"/>
                <a:cs typeface="Arial" charset="0"/>
              </a:rPr>
              <a:t>SQL-92 was a major revision and was structured into three levels: Entry, Intermediate, and Full. SQL:1999 established the core-level conformance, which must be met before any other level of conformance can be achieved; core-level conformance requirements are unchanged in SQL:2011. In addition to fixes and enhancements of SQL:1999, SQL:2003 introduced a new set of SQL/XML standards, three new data types, various new built-in functions, and improved methods for generating values automatically. SQL:2006 refined these additions and made them more compatible with XQuery, the XML query language published by the World Wide Web Consortium (W3C). SQL:2008 improved analytics query capabilities and </a:t>
            </a:r>
            <a:r>
              <a:rPr lang="en-US" sz="1200" b="0" i="0" u="none" strike="noStrike" kern="1200" baseline="0" dirty="0" err="1">
                <a:solidFill>
                  <a:schemeClr val="tx1"/>
                </a:solidFill>
                <a:latin typeface="Times New Roman" pitchFamily="18" charset="0"/>
                <a:ea typeface="+mn-ea"/>
                <a:cs typeface="Arial" charset="0"/>
              </a:rPr>
              <a:t>enchanged</a:t>
            </a:r>
            <a:r>
              <a:rPr lang="en-US" sz="1200" b="0" i="0" u="none" strike="noStrike" kern="1200" baseline="0" dirty="0">
                <a:solidFill>
                  <a:schemeClr val="tx1"/>
                </a:solidFill>
                <a:latin typeface="Times New Roman" pitchFamily="18" charset="0"/>
                <a:ea typeface="+mn-ea"/>
                <a:cs typeface="Arial" charset="0"/>
              </a:rPr>
              <a:t> MERGE for combining tables. The most important new additions to SQL:2011 are related to temporal databases, that is, databases that are able to capture the change in the data values over time. At the time of this writing, most database management systems claim SQL-92 compliance and partial compliance with SQL:1999 and SQL:2011.</a:t>
            </a:r>
            <a:endParaRPr lang="en-US" altLang="en-US" dirty="0">
              <a:cs typeface="Arial" panose="020B0604020202020204" pitchFamily="34" charset="0"/>
            </a:endParaRPr>
          </a:p>
        </p:txBody>
      </p:sp>
    </p:spTree>
    <p:extLst>
      <p:ext uri="{BB962C8B-B14F-4D97-AF65-F5344CB8AC3E}">
        <p14:creationId xmlns:p14="http://schemas.microsoft.com/office/powerpoint/2010/main" val="42724272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This is an example of vector aggregate. It will return the</a:t>
            </a:r>
            <a:r>
              <a:rPr lang="en-US" altLang="en-US" baseline="0" dirty="0">
                <a:cs typeface="Arial" panose="020B0604020202020204" pitchFamily="34" charset="0"/>
              </a:rPr>
              <a:t> number of customers from each state. This query will return the name and count of customers from all states that actually have customers.</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If all we wanted was the total number of customers (across all states), we could do this scalar aggregate query”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SELECT COUNT(*) from </a:t>
            </a:r>
            <a:r>
              <a:rPr lang="en-US" altLang="en-US" baseline="0" dirty="0" err="1">
                <a:cs typeface="Arial" panose="020B0604020202020204" pitchFamily="34" charset="0"/>
              </a:rPr>
              <a:t>Customer_T</a:t>
            </a:r>
            <a:endParaRPr lang="en-US" altLang="en-US" baseline="0" dirty="0">
              <a:cs typeface="Arial" panose="020B0604020202020204" pitchFamily="34" charset="0"/>
            </a:endParaRP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This query will return a single value, which is the total number of customers. That would be the sum of all the individual numbers returned from the aggregate query displayed in this slide.</a:t>
            </a:r>
            <a:endParaRPr lang="en-US" altLang="en-US" dirty="0">
              <a:cs typeface="Arial" panose="020B0604020202020204" pitchFamily="34" charset="0"/>
            </a:endParaRPr>
          </a:p>
        </p:txBody>
      </p:sp>
    </p:spTree>
    <p:extLst>
      <p:ext uri="{BB962C8B-B14F-4D97-AF65-F5344CB8AC3E}">
        <p14:creationId xmlns:p14="http://schemas.microsoft.com/office/powerpoint/2010/main" val="2720894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 HAVING clause</a:t>
            </a:r>
            <a:r>
              <a:rPr lang="en-US" altLang="en-US" baseline="0" dirty="0">
                <a:cs typeface="Arial" panose="020B0604020202020204" pitchFamily="34" charset="0"/>
              </a:rPr>
              <a:t> restricts which groups will be returned in an vector aggregate query. It’s like a WHERE clause, but operates on groups, not individual rows. </a:t>
            </a:r>
            <a:endParaRPr lang="en-US" altLang="en-US" dirty="0">
              <a:cs typeface="Arial" panose="020B0604020202020204" pitchFamily="34" charset="0"/>
            </a:endParaRPr>
          </a:p>
        </p:txBody>
      </p:sp>
    </p:spTree>
    <p:extLst>
      <p:ext uri="{BB962C8B-B14F-4D97-AF65-F5344CB8AC3E}">
        <p14:creationId xmlns:p14="http://schemas.microsoft.com/office/powerpoint/2010/main" val="6404269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First,</a:t>
            </a:r>
            <a:r>
              <a:rPr lang="en-US" altLang="en-US" baseline="0" dirty="0">
                <a:cs typeface="Arial" panose="020B0604020202020204" pitchFamily="34" charset="0"/>
              </a:rPr>
              <a:t> the WHERE clause restricts us to only products with certain types of Product Finish. Then, after that they are grouped by the product finish and average prices calculated for each group. Only the groups with average price less than 750 are included in the final result, via the HAVING clause. After all this is done, they are </a:t>
            </a:r>
            <a:r>
              <a:rPr lang="en-US" altLang="en-US" baseline="0" dirty="0" err="1">
                <a:cs typeface="Arial" panose="020B0604020202020204" pitchFamily="34" charset="0"/>
              </a:rPr>
              <a:t>ORDERed</a:t>
            </a:r>
            <a:r>
              <a:rPr lang="en-US" altLang="en-US" baseline="0" dirty="0">
                <a:cs typeface="Arial" panose="020B0604020202020204" pitchFamily="34" charset="0"/>
              </a:rPr>
              <a:t> alphabetically by </a:t>
            </a:r>
            <a:r>
              <a:rPr lang="en-US" altLang="en-US" baseline="0" dirty="0" err="1">
                <a:cs typeface="Arial" panose="020B0604020202020204" pitchFamily="34" charset="0"/>
              </a:rPr>
              <a:t>ProductFinish</a:t>
            </a:r>
            <a:r>
              <a:rPr lang="en-US" altLang="en-US" baseline="0" dirty="0">
                <a:cs typeface="Arial" panose="020B0604020202020204" pitchFamily="34" charset="0"/>
              </a:rPr>
              <a:t>.</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the WHERE clause operated to restrict the number of rows, and then the HAVING was used to restrict the number of groups.</a:t>
            </a:r>
          </a:p>
          <a:p>
            <a:pPr eaLnBrk="1" hangingPunct="1"/>
            <a:endParaRPr lang="en-US" altLang="en-US" baseline="0" dirty="0">
              <a:cs typeface="Arial" panose="020B0604020202020204" pitchFamily="34" charset="0"/>
            </a:endParaRPr>
          </a:p>
        </p:txBody>
      </p:sp>
    </p:spTree>
    <p:extLst>
      <p:ext uri="{BB962C8B-B14F-4D97-AF65-F5344CB8AC3E}">
        <p14:creationId xmlns:p14="http://schemas.microsoft.com/office/powerpoint/2010/main" val="3832447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290650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262803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436951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5154910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extLst>
      <p:ext uri="{BB962C8B-B14F-4D97-AF65-F5344CB8AC3E}">
        <p14:creationId xmlns:p14="http://schemas.microsoft.com/office/powerpoint/2010/main" val="2281344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85468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These are all benefits</a:t>
            </a:r>
            <a:r>
              <a:rPr lang="en-US" altLang="en-US" baseline="0" dirty="0">
                <a:cs typeface="Arial" panose="020B0604020202020204" pitchFamily="34" charset="0"/>
              </a:rPr>
              <a:t> of standardization. Keep in mind, though, that different database vendors may use different constructs in their SQL versions, so the standards are not perfectly applied. </a:t>
            </a:r>
          </a:p>
          <a:p>
            <a:pPr eaLnBrk="1" hangingPunct="1"/>
            <a:endParaRPr lang="en-US" altLang="en-US" baseline="0" dirty="0">
              <a:cs typeface="Arial" panose="020B0604020202020204" pitchFamily="34" charset="0"/>
            </a:endParaRPr>
          </a:p>
          <a:p>
            <a:r>
              <a:rPr lang="en-US" altLang="en-US" baseline="0" dirty="0">
                <a:cs typeface="Arial" panose="020B0604020202020204" pitchFamily="34" charset="0"/>
              </a:rPr>
              <a:t>Standards are good, but they also have disadvantages. </a:t>
            </a:r>
            <a:r>
              <a:rPr lang="en-US" sz="1200" b="0" i="0" u="none" strike="noStrike" kern="1200" baseline="0" dirty="0">
                <a:solidFill>
                  <a:schemeClr val="tx1"/>
                </a:solidFill>
                <a:latin typeface="Times New Roman" pitchFamily="18" charset="0"/>
                <a:ea typeface="+mn-ea"/>
                <a:cs typeface="Arial" charset="0"/>
              </a:rPr>
              <a:t>A standard can stifle creativity and innovation. One standard is never enough to meet all needs, and an industry standard can be far from ideal because it may be the offspring of compromises among many parties. Standard may be difficult to change (because so many vendors have a vested interest in it), so fixing deficiencies may take considerable effort. Since vendors typically extend standards with proprietary features, application portability isn’t complete; you may need to change SQL statements when migrating from one vendor to another (for example, switching from Oracle to Microsoft SSL Server or vice versa).</a:t>
            </a:r>
            <a:endParaRPr lang="en-US" altLang="en-US" dirty="0">
              <a:cs typeface="Arial" panose="020B0604020202020204" pitchFamily="34" charset="0"/>
            </a:endParaRPr>
          </a:p>
        </p:txBody>
      </p:sp>
    </p:spTree>
    <p:extLst>
      <p:ext uri="{BB962C8B-B14F-4D97-AF65-F5344CB8AC3E}">
        <p14:creationId xmlns:p14="http://schemas.microsoft.com/office/powerpoint/2010/main" val="407130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21311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A database instance, also called a database server, is a set of memory structure and software processes that manage the access to a set of database files. Each instance maintains</a:t>
            </a:r>
            <a:r>
              <a:rPr lang="en-US" altLang="en-US" baseline="0" dirty="0">
                <a:cs typeface="Arial" panose="020B0604020202020204" pitchFamily="34" charset="0"/>
              </a:rPr>
              <a:t> one or more databases, organized into catalogs consisting of schemas.</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Here we see an</a:t>
            </a:r>
            <a:r>
              <a:rPr lang="en-US" altLang="en-US" baseline="0" dirty="0">
                <a:cs typeface="Arial" panose="020B0604020202020204" pitchFamily="34" charset="0"/>
              </a:rPr>
              <a:t> instance of a DBMS along with two databases (PROD and DEV). The Production database contains its own data indexed by the catalog PROD_C. It is the actual database being used for business operations. The Development database is used for making application changes and testing. Usually, organizations have two separate databases, one for production and one for development.</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169790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SQL is composed of three sub-languages, DDL, DML, and DCL.</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DDL is Data Definition Language. This is used to actually create the metadata of the database,</a:t>
            </a:r>
            <a:r>
              <a:rPr lang="en-US" altLang="en-US" baseline="0" dirty="0">
                <a:cs typeface="Arial" panose="020B0604020202020204" pitchFamily="34" charset="0"/>
              </a:rPr>
              <a:t> including all tables, attributes and their data types, indexes, primary and foreign keys, etc. The DDL implements the logical design into actual physical databases. This is the language that database designers will use to create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DML is Data Manipulation Language. This includes all query, update, insert, and delete statements. This is the language that allows users and applications interact with and manipulate the data in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DCL is Data Control Language. This is used by database administrators to specify who can access the data and the types of data and operations these users are authorized to do. </a:t>
            </a:r>
            <a:endParaRPr lang="en-US" altLang="en-US" dirty="0">
              <a:cs typeface="Arial" panose="020B0604020202020204" pitchFamily="34" charset="0"/>
            </a:endParaRPr>
          </a:p>
        </p:txBody>
      </p:sp>
    </p:spTree>
    <p:extLst>
      <p:ext uri="{BB962C8B-B14F-4D97-AF65-F5344CB8AC3E}">
        <p14:creationId xmlns:p14="http://schemas.microsoft.com/office/powerpoint/2010/main" val="409329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191F656-CF80-4D1F-88C3-1DB64F061EBF}" type="datetime1">
              <a:rPr lang="en-US" smtClean="0"/>
              <a:t>10/3/19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Tree>
    <p:extLst>
      <p:ext uri="{BB962C8B-B14F-4D97-AF65-F5344CB8AC3E}">
        <p14:creationId xmlns:p14="http://schemas.microsoft.com/office/powerpoint/2010/main" val="7823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10/3/19</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4955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10/3/19</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8700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10/3/19</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6</a:t>
            </a:r>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765481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10/3/19</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6</a:t>
            </a:r>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8684733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Lst>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a:solidFill>
                  <a:srgbClr val="0070C0"/>
                </a:solidFill>
                <a:cs typeface="Times New Roman" pitchFamily="18" charset="0"/>
              </a:rPr>
              <a:t>12</a:t>
            </a:r>
            <a:r>
              <a:rPr lang="en-US" altLang="en-US" sz="2000" b="1" i="1" baseline="30000" dirty="0">
                <a:solidFill>
                  <a:srgbClr val="0070C0"/>
                </a:solidFill>
                <a:cs typeface="Times New Roman" pitchFamily="18" charset="0"/>
              </a:rPr>
              <a:t>th</a:t>
            </a:r>
            <a:r>
              <a:rPr lang="en-US" altLang="en-US" sz="2000" b="1" i="1" dirty="0">
                <a:solidFill>
                  <a:srgbClr val="0070C0"/>
                </a:solidFill>
                <a:cs typeface="Times New Roman" pitchFamily="18" charset="0"/>
              </a:rPr>
              <a:t> Edition</a:t>
            </a:r>
            <a:endParaRPr lang="en-US" altLang="en-US" sz="2000" dirty="0">
              <a:solidFill>
                <a:srgbClr val="0070C0"/>
              </a:solidFill>
              <a:cs typeface="Times New Roman" pitchFamily="18" charset="0"/>
            </a:endParaRPr>
          </a:p>
          <a:p>
            <a:pPr marL="342900" indent="-342900" algn="ctr" eaLnBrk="1" hangingPunct="1">
              <a:lnSpc>
                <a:spcPct val="90000"/>
              </a:lnSpc>
            </a:pPr>
            <a:r>
              <a:rPr lang="en-US" altLang="en-US" sz="2600" b="1" i="1" dirty="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p>
          <a:p>
            <a:pPr marL="342900" indent="-342900" algn="ctr" eaLnBrk="1" hangingPunct="1">
              <a:lnSpc>
                <a:spcPct val="90000"/>
              </a:lnSpc>
            </a:pPr>
            <a:r>
              <a:rPr lang="en-US" altLang="en-US" sz="2600" b="1" i="1" dirty="0" err="1">
                <a:solidFill>
                  <a:srgbClr val="FF9900"/>
                </a:solidFill>
                <a:cs typeface="Times New Roman" pitchFamily="18" charset="0"/>
              </a:rPr>
              <a:t>Heikki</a:t>
            </a:r>
            <a:r>
              <a:rPr lang="en-US" altLang="en-US" sz="2600" b="1" i="1" dirty="0">
                <a:solidFill>
                  <a:srgbClr val="FF9900"/>
                </a:solidFill>
                <a:cs typeface="Times New Roman" pitchFamily="18" charset="0"/>
              </a:rPr>
              <a:t> </a:t>
            </a:r>
            <a:r>
              <a:rPr lang="en-US" altLang="en-US" sz="2600" b="1" i="1" dirty="0" err="1">
                <a:solidFill>
                  <a:srgbClr val="FF9900"/>
                </a:solidFill>
                <a:cs typeface="Times New Roman" pitchFamily="18" charset="0"/>
              </a:rPr>
              <a:t>Topi</a:t>
            </a:r>
            <a:r>
              <a:rPr lang="en-US" altLang="en-US" sz="2200" dirty="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a:normAutofit/>
          </a:bodyPr>
          <a:lstStyle/>
          <a:p>
            <a:pPr eaLnBrk="1" fontAlgn="auto" hangingPunct="1">
              <a:spcAft>
                <a:spcPts val="0"/>
              </a:spcAft>
              <a:defRPr/>
            </a:pPr>
            <a:r>
              <a:t>Chapter 6:</a:t>
            </a:r>
            <a:br>
              <a:rPr/>
            </a:br>
            <a:r>
              <a:t>Introduction to SQL</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85800" y="157670"/>
            <a:ext cx="7772400" cy="1143000"/>
          </a:xfrm>
        </p:spPr>
        <p:txBody>
          <a:bodyPr/>
          <a:lstStyle/>
          <a:p>
            <a:pPr eaLnBrk="1" fontAlgn="auto" hangingPunct="1">
              <a:spcAft>
                <a:spcPts val="0"/>
              </a:spcAft>
              <a:defRPr/>
            </a:pPr>
            <a:r>
              <a:rPr dirty="0"/>
              <a:t>SQL Database Definition</a:t>
            </a:r>
          </a:p>
        </p:txBody>
      </p:sp>
      <p:sp>
        <p:nvSpPr>
          <p:cNvPr id="20483" name="Rectangle 3"/>
          <p:cNvSpPr>
            <a:spLocks noGrp="1" noChangeArrowheads="1"/>
          </p:cNvSpPr>
          <p:nvPr>
            <p:ph idx="1"/>
          </p:nvPr>
        </p:nvSpPr>
        <p:spPr>
          <a:xfrm>
            <a:off x="406400" y="1179513"/>
            <a:ext cx="8548688" cy="4800600"/>
          </a:xfrm>
        </p:spPr>
        <p:txBody>
          <a:bodyPr/>
          <a:lstStyle/>
          <a:p>
            <a:pPr eaLnBrk="1" hangingPunct="1"/>
            <a:r>
              <a:rPr lang="en-US" altLang="en-US"/>
              <a:t>Data Definition Language (DDL)</a:t>
            </a:r>
          </a:p>
          <a:p>
            <a:pPr eaLnBrk="1" hangingPunct="1"/>
            <a:r>
              <a:rPr lang="en-US" altLang="en-US"/>
              <a:t>Major CREATE statements:</a:t>
            </a:r>
          </a:p>
          <a:p>
            <a:pPr lvl="1" eaLnBrk="1" hangingPunct="1"/>
            <a:r>
              <a:rPr lang="en-US" altLang="en-US"/>
              <a:t>CREATE SCHEMA–defines a portion of the database owned by a particular user</a:t>
            </a:r>
          </a:p>
          <a:p>
            <a:pPr lvl="1" eaLnBrk="1" hangingPunct="1"/>
            <a:r>
              <a:rPr lang="en-US" altLang="en-US"/>
              <a:t>CREATE TABLE–defines a new table and its columns</a:t>
            </a:r>
          </a:p>
          <a:p>
            <a:pPr lvl="1" eaLnBrk="1" hangingPunct="1"/>
            <a:r>
              <a:rPr lang="en-US" altLang="en-US"/>
              <a:t>CREATE VIEW–defines a logical table from one or more tables or views</a:t>
            </a:r>
          </a:p>
          <a:p>
            <a:pPr eaLnBrk="1" hangingPunct="1"/>
            <a:r>
              <a:rPr lang="en-US" altLang="en-US"/>
              <a:t>Other CREATE statements: </a:t>
            </a:r>
            <a:r>
              <a:rPr lang="en-US" altLang="en-US" sz="2800"/>
              <a:t>CHARACTER SET, COLLATION, TRANSLATION, ASSERTION, DOMAIN</a:t>
            </a:r>
            <a:endParaRPr lang="en-US" altLang="en-US"/>
          </a:p>
          <a:p>
            <a:pPr lvl="1"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57225" y="319088"/>
            <a:ext cx="8077200" cy="812800"/>
          </a:xfrm>
        </p:spPr>
        <p:txBody>
          <a:bodyPr/>
          <a:lstStyle/>
          <a:p>
            <a:pPr eaLnBrk="1" fontAlgn="auto" hangingPunct="1">
              <a:spcAft>
                <a:spcPts val="0"/>
              </a:spcAft>
              <a:defRPr/>
            </a:pPr>
            <a:r>
              <a:t>SQL Data Types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20" y="1409700"/>
            <a:ext cx="8265812" cy="4716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50913" y="185077"/>
            <a:ext cx="6900862" cy="1143000"/>
          </a:xfrm>
        </p:spPr>
        <p:txBody>
          <a:bodyPr/>
          <a:lstStyle/>
          <a:p>
            <a:pPr eaLnBrk="1" fontAlgn="auto" hangingPunct="1">
              <a:spcAft>
                <a:spcPts val="0"/>
              </a:spcAft>
              <a:defRPr/>
            </a:pPr>
            <a:r>
              <a:rPr dirty="0"/>
              <a:t>Steps in Table Creation</a:t>
            </a:r>
          </a:p>
        </p:txBody>
      </p:sp>
      <p:sp>
        <p:nvSpPr>
          <p:cNvPr id="21509" name="Text Box 4"/>
          <p:cNvSpPr txBox="1">
            <a:spLocks noChangeArrowheads="1"/>
          </p:cNvSpPr>
          <p:nvPr/>
        </p:nvSpPr>
        <p:spPr bwMode="auto">
          <a:xfrm>
            <a:off x="276225" y="1270000"/>
            <a:ext cx="8867775" cy="4830763"/>
          </a:xfrm>
          <a:prstGeom prst="rect">
            <a:avLst/>
          </a:prstGeom>
          <a:noFill/>
          <a:ln w="12700">
            <a:noFill/>
            <a:miter lim="800000"/>
            <a:headEnd type="none" w="sm" len="sm"/>
            <a:tailEnd type="none" w="sm" len="sm"/>
          </a:ln>
        </p:spPr>
        <p:txBody>
          <a:bodyPr>
            <a:spAutoFit/>
          </a:bodyPr>
          <a:lstStyle/>
          <a:p>
            <a:pPr marL="457200" indent="-457200">
              <a:spcBef>
                <a:spcPct val="50000"/>
              </a:spcBef>
              <a:buFontTx/>
              <a:buAutoNum type="arabicPeriod"/>
              <a:defRPr/>
            </a:pPr>
            <a:r>
              <a:rPr lang="en-US" sz="2800" dirty="0">
                <a:solidFill>
                  <a:srgbClr val="000000"/>
                </a:solidFill>
                <a:latin typeface="+mn-lt"/>
                <a:cs typeface="Tahoma" pitchFamily="34" charset="0"/>
              </a:rPr>
              <a:t>Identify data types for attributes</a:t>
            </a:r>
          </a:p>
          <a:p>
            <a:pPr marL="457200" indent="-457200">
              <a:spcBef>
                <a:spcPct val="50000"/>
              </a:spcBef>
              <a:buFontTx/>
              <a:buAutoNum type="arabicPeriod"/>
              <a:defRPr/>
            </a:pPr>
            <a:r>
              <a:rPr lang="en-US" sz="2800" dirty="0">
                <a:solidFill>
                  <a:srgbClr val="000000"/>
                </a:solidFill>
                <a:latin typeface="+mn-lt"/>
                <a:cs typeface="Tahoma" pitchFamily="34" charset="0"/>
              </a:rPr>
              <a:t>Identify columns that can and cannot be null</a:t>
            </a:r>
          </a:p>
          <a:p>
            <a:pPr marL="457200" indent="-457200">
              <a:spcBef>
                <a:spcPct val="50000"/>
              </a:spcBef>
              <a:buFontTx/>
              <a:buAutoNum type="arabicPeriod"/>
              <a:defRPr/>
            </a:pPr>
            <a:r>
              <a:rPr lang="en-US" sz="2800" dirty="0">
                <a:solidFill>
                  <a:srgbClr val="000000"/>
                </a:solidFill>
                <a:latin typeface="+mn-lt"/>
                <a:cs typeface="Tahoma" pitchFamily="34" charset="0"/>
              </a:rPr>
              <a:t>Identify columns that must be unique (candidate keys)</a:t>
            </a:r>
          </a:p>
          <a:p>
            <a:pPr marL="457200" indent="-457200">
              <a:spcBef>
                <a:spcPct val="50000"/>
              </a:spcBef>
              <a:buFontTx/>
              <a:buAutoNum type="arabicPeriod"/>
              <a:defRPr/>
            </a:pPr>
            <a:r>
              <a:rPr lang="en-US" sz="2800" dirty="0">
                <a:solidFill>
                  <a:srgbClr val="000000"/>
                </a:solidFill>
                <a:latin typeface="+mn-lt"/>
                <a:cs typeface="Tahoma" pitchFamily="34" charset="0"/>
              </a:rPr>
              <a:t>Identify primary key</a:t>
            </a:r>
            <a:r>
              <a:rPr lang="en-US" sz="2400" dirty="0">
                <a:solidFill>
                  <a:srgbClr val="000000"/>
                </a:solidFill>
                <a:latin typeface="+mn-lt"/>
                <a:cs typeface="Tahoma" pitchFamily="34" charset="0"/>
              </a:rPr>
              <a:t>–</a:t>
            </a:r>
            <a:r>
              <a:rPr lang="en-US" sz="2800" dirty="0">
                <a:solidFill>
                  <a:srgbClr val="000000"/>
                </a:solidFill>
                <a:latin typeface="+mn-lt"/>
                <a:cs typeface="Tahoma" pitchFamily="34" charset="0"/>
              </a:rPr>
              <a:t>foreign key mates</a:t>
            </a:r>
          </a:p>
          <a:p>
            <a:pPr marL="457200" indent="-457200">
              <a:spcBef>
                <a:spcPct val="50000"/>
              </a:spcBef>
              <a:buFontTx/>
              <a:buAutoNum type="arabicPeriod"/>
              <a:defRPr/>
            </a:pPr>
            <a:r>
              <a:rPr lang="en-US" sz="2800" dirty="0">
                <a:solidFill>
                  <a:srgbClr val="000000"/>
                </a:solidFill>
                <a:latin typeface="+mn-lt"/>
                <a:cs typeface="Tahoma" pitchFamily="34" charset="0"/>
              </a:rPr>
              <a:t>Determine default values</a:t>
            </a:r>
          </a:p>
          <a:p>
            <a:pPr marL="457200" indent="-457200">
              <a:spcBef>
                <a:spcPct val="50000"/>
              </a:spcBef>
              <a:buFontTx/>
              <a:buAutoNum type="arabicPeriod"/>
              <a:defRPr/>
            </a:pPr>
            <a:r>
              <a:rPr lang="en-US" sz="2800" dirty="0">
                <a:solidFill>
                  <a:srgbClr val="000000"/>
                </a:solidFill>
                <a:latin typeface="+mn-lt"/>
                <a:cs typeface="Tahoma" pitchFamily="34" charset="0"/>
              </a:rPr>
              <a:t>Identify constraints on columns (domain specifications)</a:t>
            </a:r>
          </a:p>
          <a:p>
            <a:pPr marL="457200" indent="-457200">
              <a:spcBef>
                <a:spcPct val="50000"/>
              </a:spcBef>
              <a:buFontTx/>
              <a:buAutoNum type="arabicPeriod"/>
              <a:defRPr/>
            </a:pPr>
            <a:r>
              <a:rPr lang="en-US" sz="2800" dirty="0">
                <a:solidFill>
                  <a:srgbClr val="000000"/>
                </a:solidFill>
                <a:latin typeface="+mn-lt"/>
                <a:cs typeface="Tahoma" pitchFamily="34" charset="0"/>
              </a:rPr>
              <a:t>Create the table and associated indexes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1250950" y="246063"/>
            <a:ext cx="7254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6-5 General syntax for CREATE TABLE statement used in data definition language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422" y="1189062"/>
            <a:ext cx="6515909" cy="515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592263"/>
            <a:ext cx="812165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9" name="Rectangle 5"/>
          <p:cNvSpPr>
            <a:spLocks noGrp="1" noChangeArrowheads="1"/>
          </p:cNvSpPr>
          <p:nvPr>
            <p:ph type="title"/>
          </p:nvPr>
        </p:nvSpPr>
        <p:spPr>
          <a:xfrm>
            <a:off x="500063" y="428625"/>
            <a:ext cx="8229600" cy="1371600"/>
          </a:xfrm>
        </p:spPr>
        <p:txBody>
          <a:bodyPr>
            <a:normAutofit/>
          </a:bodyPr>
          <a:lstStyle/>
          <a:p>
            <a:pPr eaLnBrk="1" fontAlgn="auto" hangingPunct="1">
              <a:spcAft>
                <a:spcPts val="0"/>
              </a:spcAft>
              <a:defRPr/>
            </a:pPr>
            <a:r>
              <a:t>The following slides create tables for this enterprise data model</a:t>
            </a:r>
          </a:p>
        </p:txBody>
      </p:sp>
      <p:sp>
        <p:nvSpPr>
          <p:cNvPr id="23557" name="TextBox 5"/>
          <p:cNvSpPr txBox="1">
            <a:spLocks noChangeArrowheads="1"/>
          </p:cNvSpPr>
          <p:nvPr/>
        </p:nvSpPr>
        <p:spPr bwMode="auto">
          <a:xfrm>
            <a:off x="3352800" y="3541713"/>
            <a:ext cx="340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11" y="654380"/>
            <a:ext cx="7522234" cy="5741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0" name="Text Box 3"/>
          <p:cNvSpPr txBox="1">
            <a:spLocks noChangeArrowheads="1"/>
          </p:cNvSpPr>
          <p:nvPr/>
        </p:nvSpPr>
        <p:spPr bwMode="auto">
          <a:xfrm>
            <a:off x="467833" y="91149"/>
            <a:ext cx="77445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r>
              <a:rPr lang="en-US" altLang="en-US" sz="2200" dirty="0">
                <a:solidFill>
                  <a:srgbClr val="000000"/>
                </a:solidFill>
                <a:latin typeface="Times New Roman" panose="02020603050405020304" pitchFamily="18" charset="0"/>
              </a:rPr>
              <a:t>Figure 6-6 SQL database definition commands for PVF Company</a:t>
            </a:r>
          </a:p>
          <a:p>
            <a:pPr algn="r" eaLnBrk="1" hangingPunct="1"/>
            <a:r>
              <a:rPr lang="en-US" altLang="en-US" sz="2200" dirty="0">
                <a:solidFill>
                  <a:srgbClr val="000000"/>
                </a:solidFill>
                <a:latin typeface="Times New Roman" panose="02020603050405020304" pitchFamily="18" charset="0"/>
              </a:rPr>
              <a:t> </a:t>
            </a:r>
          </a:p>
          <a:p>
            <a:pPr algn="r" eaLnBrk="1" hangingPunct="1"/>
            <a:r>
              <a:rPr lang="en-US" altLang="en-US" sz="2200" dirty="0">
                <a:solidFill>
                  <a:srgbClr val="000000"/>
                </a:solidFill>
                <a:latin typeface="Times New Roman" panose="02020603050405020304" pitchFamily="18" charset="0"/>
              </a:rPr>
              <a:t>(Oracle 12c)</a:t>
            </a:r>
          </a:p>
        </p:txBody>
      </p:sp>
      <p:sp>
        <p:nvSpPr>
          <p:cNvPr id="24581" name="Text Box 4"/>
          <p:cNvSpPr txBox="1">
            <a:spLocks noChangeArrowheads="1"/>
          </p:cNvSpPr>
          <p:nvPr/>
        </p:nvSpPr>
        <p:spPr bwMode="auto">
          <a:xfrm>
            <a:off x="6307345" y="2622550"/>
            <a:ext cx="1628341"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Overall table definitions</a:t>
            </a:r>
          </a:p>
        </p:txBody>
      </p:sp>
      <p:sp>
        <p:nvSpPr>
          <p:cNvPr id="24582" name="Rectangle 10"/>
          <p:cNvSpPr>
            <a:spLocks noChangeArrowheads="1"/>
          </p:cNvSpPr>
          <p:nvPr/>
        </p:nvSpPr>
        <p:spPr bwMode="auto">
          <a:xfrm>
            <a:off x="668338" y="682625"/>
            <a:ext cx="5224462" cy="14938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3" name="Rectangle 11"/>
          <p:cNvSpPr>
            <a:spLocks noChangeArrowheads="1"/>
          </p:cNvSpPr>
          <p:nvPr/>
        </p:nvSpPr>
        <p:spPr bwMode="auto">
          <a:xfrm>
            <a:off x="646113" y="2184400"/>
            <a:ext cx="5275262" cy="1139825"/>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4" name="Rectangle 12"/>
          <p:cNvSpPr>
            <a:spLocks noChangeArrowheads="1"/>
          </p:cNvSpPr>
          <p:nvPr/>
        </p:nvSpPr>
        <p:spPr bwMode="auto">
          <a:xfrm>
            <a:off x="660400" y="3344863"/>
            <a:ext cx="5275263" cy="1633537"/>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5" name="Rectangle 13"/>
          <p:cNvSpPr>
            <a:spLocks noChangeArrowheads="1"/>
          </p:cNvSpPr>
          <p:nvPr/>
        </p:nvSpPr>
        <p:spPr bwMode="auto">
          <a:xfrm>
            <a:off x="674688" y="5000625"/>
            <a:ext cx="5246687" cy="13414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MYSQL</a:t>
            </a:r>
          </a:p>
        </p:txBody>
      </p:sp>
      <p:pic>
        <p:nvPicPr>
          <p:cNvPr id="5" name="Content Placeholder 4"/>
          <p:cNvPicPr>
            <a:picLocks noGrp="1" noChangeAspect="1"/>
          </p:cNvPicPr>
          <p:nvPr>
            <p:ph idx="1"/>
          </p:nvPr>
        </p:nvPicPr>
        <p:blipFill>
          <a:blip r:embed="rId2"/>
          <a:stretch>
            <a:fillRect/>
          </a:stretch>
        </p:blipFill>
        <p:spPr>
          <a:xfrm>
            <a:off x="632791" y="1653312"/>
            <a:ext cx="2743200" cy="1504950"/>
          </a:xfrm>
          <a:prstGeom prst="rect">
            <a:avLst/>
          </a:prstGeom>
        </p:spPr>
      </p:pic>
      <p:pic>
        <p:nvPicPr>
          <p:cNvPr id="6" name="Picture 5"/>
          <p:cNvPicPr>
            <a:picLocks noChangeAspect="1"/>
          </p:cNvPicPr>
          <p:nvPr/>
        </p:nvPicPr>
        <p:blipFill>
          <a:blip r:embed="rId3"/>
          <a:stretch>
            <a:fillRect/>
          </a:stretch>
        </p:blipFill>
        <p:spPr>
          <a:xfrm>
            <a:off x="4775752" y="1653312"/>
            <a:ext cx="3886200" cy="1866900"/>
          </a:xfrm>
          <a:prstGeom prst="rect">
            <a:avLst/>
          </a:prstGeom>
        </p:spPr>
      </p:pic>
    </p:spTree>
    <p:extLst>
      <p:ext uri="{BB962C8B-B14F-4D97-AF65-F5344CB8AC3E}">
        <p14:creationId xmlns:p14="http://schemas.microsoft.com/office/powerpoint/2010/main" val="258274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113982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5"/>
          <p:cNvSpPr txBox="1">
            <a:spLocks noChangeArrowheads="1"/>
          </p:cNvSpPr>
          <p:nvPr/>
        </p:nvSpPr>
        <p:spPr bwMode="auto">
          <a:xfrm>
            <a:off x="990600" y="19685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Defining attributes and their data types</a:t>
            </a:r>
          </a:p>
        </p:txBody>
      </p:sp>
      <p:sp>
        <p:nvSpPr>
          <p:cNvPr id="25605" name="Rectangle 9"/>
          <p:cNvSpPr>
            <a:spLocks noChangeArrowheads="1"/>
          </p:cNvSpPr>
          <p:nvPr/>
        </p:nvSpPr>
        <p:spPr bwMode="auto">
          <a:xfrm>
            <a:off x="2062163" y="1654175"/>
            <a:ext cx="4338637" cy="143668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06" name="Rectangle 10"/>
          <p:cNvSpPr>
            <a:spLocks noChangeArrowheads="1"/>
          </p:cNvSpPr>
          <p:nvPr/>
        </p:nvSpPr>
        <p:spPr bwMode="auto">
          <a:xfrm>
            <a:off x="2068513" y="4070350"/>
            <a:ext cx="4318000" cy="1009650"/>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113982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3"/>
          <p:cNvSpPr txBox="1">
            <a:spLocks noChangeArrowheads="1"/>
          </p:cNvSpPr>
          <p:nvPr/>
        </p:nvSpPr>
        <p:spPr bwMode="auto">
          <a:xfrm>
            <a:off x="3200400" y="4841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Non-nullable specification</a:t>
            </a:r>
          </a:p>
        </p:txBody>
      </p:sp>
      <p:sp>
        <p:nvSpPr>
          <p:cNvPr id="26629" name="Rectangle 5"/>
          <p:cNvSpPr>
            <a:spLocks noChangeArrowheads="1"/>
          </p:cNvSpPr>
          <p:nvPr/>
        </p:nvSpPr>
        <p:spPr bwMode="auto">
          <a:xfrm>
            <a:off x="6629400" y="1720850"/>
            <a:ext cx="11430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6"/>
          <p:cNvSpPr txBox="1">
            <a:spLocks noChangeArrowheads="1"/>
          </p:cNvSpPr>
          <p:nvPr/>
        </p:nvSpPr>
        <p:spPr bwMode="auto">
          <a:xfrm>
            <a:off x="1846263" y="56403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Identifying primary key</a:t>
            </a:r>
          </a:p>
        </p:txBody>
      </p:sp>
      <p:sp>
        <p:nvSpPr>
          <p:cNvPr id="26631" name="Rectangle 8"/>
          <p:cNvSpPr>
            <a:spLocks noChangeArrowheads="1"/>
          </p:cNvSpPr>
          <p:nvPr/>
        </p:nvSpPr>
        <p:spPr bwMode="auto">
          <a:xfrm>
            <a:off x="601663" y="5095875"/>
            <a:ext cx="5257800" cy="4572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2" name="Text Box 9"/>
          <p:cNvSpPr txBox="1">
            <a:spLocks noChangeArrowheads="1"/>
          </p:cNvSpPr>
          <p:nvPr/>
        </p:nvSpPr>
        <p:spPr bwMode="auto">
          <a:xfrm>
            <a:off x="6189663" y="4451350"/>
            <a:ext cx="2057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keys can never have NULL values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316038"/>
            <a:ext cx="8651875"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4724400" y="801688"/>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Non-nullable specifications</a:t>
            </a:r>
          </a:p>
        </p:txBody>
      </p:sp>
      <p:sp>
        <p:nvSpPr>
          <p:cNvPr id="27653" name="Rectangle 6"/>
          <p:cNvSpPr>
            <a:spLocks noChangeArrowheads="1"/>
          </p:cNvSpPr>
          <p:nvPr/>
        </p:nvSpPr>
        <p:spPr bwMode="auto">
          <a:xfrm>
            <a:off x="7707313" y="1741488"/>
            <a:ext cx="1143000" cy="9144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4" name="Rectangle 7"/>
          <p:cNvSpPr>
            <a:spLocks noChangeArrowheads="1"/>
          </p:cNvSpPr>
          <p:nvPr/>
        </p:nvSpPr>
        <p:spPr bwMode="auto">
          <a:xfrm>
            <a:off x="273050" y="3074988"/>
            <a:ext cx="5983288" cy="36988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5" name="Text Box 8"/>
          <p:cNvSpPr txBox="1">
            <a:spLocks noChangeArrowheads="1"/>
          </p:cNvSpPr>
          <p:nvPr/>
        </p:nvSpPr>
        <p:spPr bwMode="auto">
          <a:xfrm>
            <a:off x="6538913" y="29749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Primary key</a:t>
            </a:r>
          </a:p>
        </p:txBody>
      </p:sp>
      <p:sp>
        <p:nvSpPr>
          <p:cNvPr id="27656" name="Text Box 10"/>
          <p:cNvSpPr txBox="1">
            <a:spLocks noChangeArrowheads="1"/>
          </p:cNvSpPr>
          <p:nvPr/>
        </p:nvSpPr>
        <p:spPr bwMode="auto">
          <a:xfrm>
            <a:off x="1371600" y="4495800"/>
            <a:ext cx="640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200">
                <a:solidFill>
                  <a:srgbClr val="990000"/>
                </a:solidFill>
                <a:latin typeface="Times New Roman" panose="02020603050405020304" pitchFamily="18" charset="0"/>
              </a:rPr>
              <a:t>Some primary keys are composite– composed of multiple attributes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58800" y="330200"/>
            <a:ext cx="8229600" cy="830263"/>
          </a:xfrm>
        </p:spPr>
        <p:txBody>
          <a:bodyPr/>
          <a:lstStyle/>
          <a:p>
            <a:pPr eaLnBrk="1" fontAlgn="auto" hangingPunct="1">
              <a:spcAft>
                <a:spcPts val="0"/>
              </a:spcAft>
              <a:defRPr/>
            </a:pPr>
            <a:r>
              <a:t>Objectives</a:t>
            </a:r>
          </a:p>
        </p:txBody>
      </p:sp>
      <p:sp>
        <p:nvSpPr>
          <p:cNvPr id="11267" name="Rectangle 3"/>
          <p:cNvSpPr>
            <a:spLocks noGrp="1" noChangeArrowheads="1"/>
          </p:cNvSpPr>
          <p:nvPr>
            <p:ph idx="1"/>
          </p:nvPr>
        </p:nvSpPr>
        <p:spPr>
          <a:xfrm>
            <a:off x="384175" y="1368425"/>
            <a:ext cx="8229600" cy="4495800"/>
          </a:xfrm>
        </p:spPr>
        <p:txBody>
          <a:bodyPr/>
          <a:lstStyle/>
          <a:p>
            <a:pPr eaLnBrk="1" hangingPunct="1"/>
            <a:r>
              <a:rPr lang="en-US" altLang="en-US" dirty="0"/>
              <a:t>Define terms</a:t>
            </a:r>
          </a:p>
          <a:p>
            <a:pPr eaLnBrk="1" hangingPunct="1"/>
            <a:r>
              <a:rPr lang="en-US" altLang="en-US" dirty="0"/>
              <a:t>Interpret history and role of SQL </a:t>
            </a:r>
          </a:p>
          <a:p>
            <a:pPr eaLnBrk="1" hangingPunct="1"/>
            <a:r>
              <a:rPr lang="en-US" altLang="en-US" dirty="0"/>
              <a:t>Define a database using SQL data definition language</a:t>
            </a:r>
          </a:p>
          <a:p>
            <a:pPr eaLnBrk="1" hangingPunct="1"/>
            <a:r>
              <a:rPr lang="en-US" altLang="en-US" dirty="0"/>
              <a:t>Write single table queries using SQL</a:t>
            </a:r>
          </a:p>
          <a:p>
            <a:pPr eaLnBrk="1" hangingPunct="1"/>
            <a:r>
              <a:rPr lang="en-US" altLang="en-US" dirty="0"/>
              <a:t>Establish referential integrity using SQL</a:t>
            </a:r>
          </a:p>
          <a:p>
            <a:pPr eaLnBrk="1" hangingPunct="1"/>
            <a:r>
              <a:rPr lang="en-US" altLang="en-US" dirty="0"/>
              <a:t>Discuss SQL:1999 and SQL:2011 standards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82688"/>
            <a:ext cx="81915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5"/>
          <p:cNvSpPr>
            <a:spLocks noChangeArrowheads="1"/>
          </p:cNvSpPr>
          <p:nvPr/>
        </p:nvSpPr>
        <p:spPr bwMode="auto">
          <a:xfrm>
            <a:off x="3606800" y="4129088"/>
            <a:ext cx="5105400" cy="53816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7" name="Rectangle 6"/>
          <p:cNvSpPr>
            <a:spLocks noChangeArrowheads="1"/>
          </p:cNvSpPr>
          <p:nvPr/>
        </p:nvSpPr>
        <p:spPr bwMode="auto">
          <a:xfrm>
            <a:off x="5341938" y="1724025"/>
            <a:ext cx="2147887" cy="369888"/>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8" name="Text Box 7"/>
          <p:cNvSpPr txBox="1">
            <a:spLocks noChangeArrowheads="1"/>
          </p:cNvSpPr>
          <p:nvPr/>
        </p:nvSpPr>
        <p:spPr bwMode="auto">
          <a:xfrm>
            <a:off x="6796088" y="19954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Default value</a:t>
            </a:r>
          </a:p>
        </p:txBody>
      </p:sp>
      <p:sp>
        <p:nvSpPr>
          <p:cNvPr id="28679" name="Text Box 8"/>
          <p:cNvSpPr txBox="1">
            <a:spLocks noChangeArrowheads="1"/>
          </p:cNvSpPr>
          <p:nvPr/>
        </p:nvSpPr>
        <p:spPr bwMode="auto">
          <a:xfrm>
            <a:off x="900113" y="41433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Domain constraint</a:t>
            </a:r>
          </a:p>
        </p:txBody>
      </p:sp>
      <p:sp>
        <p:nvSpPr>
          <p:cNvPr id="28680" name="Text Box 9"/>
          <p:cNvSpPr txBox="1">
            <a:spLocks noChangeArrowheads="1"/>
          </p:cNvSpPr>
          <p:nvPr/>
        </p:nvSpPr>
        <p:spPr bwMode="auto">
          <a:xfrm>
            <a:off x="1143000" y="27305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Controlling the values in attributes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763" y="812800"/>
            <a:ext cx="8696325"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5"/>
          <p:cNvSpPr>
            <a:spLocks noChangeArrowheads="1"/>
          </p:cNvSpPr>
          <p:nvPr/>
        </p:nvSpPr>
        <p:spPr bwMode="auto">
          <a:xfrm>
            <a:off x="228600" y="5376863"/>
            <a:ext cx="86106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1" name="Text Box 6"/>
          <p:cNvSpPr txBox="1">
            <a:spLocks noChangeArrowheads="1"/>
          </p:cNvSpPr>
          <p:nvPr/>
        </p:nvSpPr>
        <p:spPr bwMode="auto">
          <a:xfrm>
            <a:off x="261938" y="22479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 of  parent table</a:t>
            </a:r>
          </a:p>
        </p:txBody>
      </p:sp>
      <p:sp>
        <p:nvSpPr>
          <p:cNvPr id="29702" name="Text Box 7"/>
          <p:cNvSpPr txBox="1">
            <a:spLocks noChangeArrowheads="1"/>
          </p:cNvSpPr>
          <p:nvPr/>
        </p:nvSpPr>
        <p:spPr bwMode="auto">
          <a:xfrm>
            <a:off x="0" y="15240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000">
                <a:solidFill>
                  <a:srgbClr val="990000"/>
                </a:solidFill>
                <a:latin typeface="Times New Roman" panose="02020603050405020304" pitchFamily="18" charset="0"/>
              </a:rPr>
              <a:t>Identifying foreign keys and establishing relationships</a:t>
            </a:r>
          </a:p>
        </p:txBody>
      </p:sp>
      <p:sp>
        <p:nvSpPr>
          <p:cNvPr id="29703" name="Rectangle 9"/>
          <p:cNvSpPr>
            <a:spLocks noChangeArrowheads="1"/>
          </p:cNvSpPr>
          <p:nvPr/>
        </p:nvSpPr>
        <p:spPr bwMode="auto">
          <a:xfrm>
            <a:off x="2144713" y="1189038"/>
            <a:ext cx="6723062" cy="36671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4" name="Text Box 10"/>
          <p:cNvSpPr txBox="1">
            <a:spLocks noChangeArrowheads="1"/>
          </p:cNvSpPr>
          <p:nvPr/>
        </p:nvSpPr>
        <p:spPr bwMode="auto">
          <a:xfrm>
            <a:off x="1916113" y="5713413"/>
            <a:ext cx="477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Foreign key of  dependent table</a:t>
            </a:r>
          </a:p>
        </p:txBody>
      </p:sp>
      <p:sp>
        <p:nvSpPr>
          <p:cNvPr id="29705" name="Rectangle 11"/>
          <p:cNvSpPr>
            <a:spLocks noChangeArrowheads="1"/>
          </p:cNvSpPr>
          <p:nvPr/>
        </p:nvSpPr>
        <p:spPr bwMode="auto">
          <a:xfrm>
            <a:off x="319088" y="3200400"/>
            <a:ext cx="5014912"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173964"/>
            <a:ext cx="7772400" cy="1143000"/>
          </a:xfrm>
        </p:spPr>
        <p:txBody>
          <a:bodyPr/>
          <a:lstStyle/>
          <a:p>
            <a:pPr eaLnBrk="1" fontAlgn="auto" hangingPunct="1">
              <a:spcAft>
                <a:spcPts val="0"/>
              </a:spcAft>
              <a:defRPr/>
            </a:pPr>
            <a:r>
              <a:rPr dirty="0"/>
              <a:t>Data Integrity Controls</a:t>
            </a:r>
          </a:p>
        </p:txBody>
      </p:sp>
      <p:sp>
        <p:nvSpPr>
          <p:cNvPr id="30723" name="Rectangle 3"/>
          <p:cNvSpPr>
            <a:spLocks noGrp="1" noChangeArrowheads="1"/>
          </p:cNvSpPr>
          <p:nvPr>
            <p:ph idx="1"/>
          </p:nvPr>
        </p:nvSpPr>
        <p:spPr>
          <a:xfrm>
            <a:off x="685800" y="1495425"/>
            <a:ext cx="7772400" cy="4114800"/>
          </a:xfrm>
        </p:spPr>
        <p:txBody>
          <a:bodyPr/>
          <a:lstStyle/>
          <a:p>
            <a:pPr eaLnBrk="1" hangingPunct="1">
              <a:lnSpc>
                <a:spcPct val="90000"/>
              </a:lnSpc>
            </a:pPr>
            <a:r>
              <a:rPr lang="en-US" altLang="en-US" sz="3600"/>
              <a:t>Referential integrity–constraint that ensures that foreign key values of a table must match primary key values of a related table in 1:M relationships</a:t>
            </a:r>
          </a:p>
          <a:p>
            <a:pPr eaLnBrk="1" hangingPunct="1">
              <a:lnSpc>
                <a:spcPct val="90000"/>
              </a:lnSpc>
            </a:pPr>
            <a:r>
              <a:rPr lang="en-US" altLang="en-US" sz="3600"/>
              <a:t>Restricting:</a:t>
            </a:r>
          </a:p>
          <a:p>
            <a:pPr lvl="1" eaLnBrk="1" hangingPunct="1">
              <a:lnSpc>
                <a:spcPct val="90000"/>
              </a:lnSpc>
            </a:pPr>
            <a:r>
              <a:rPr lang="en-US" altLang="en-US" sz="3200"/>
              <a:t>Deletes of primary records</a:t>
            </a:r>
          </a:p>
          <a:p>
            <a:pPr lvl="1" eaLnBrk="1" hangingPunct="1">
              <a:lnSpc>
                <a:spcPct val="90000"/>
              </a:lnSpc>
            </a:pPr>
            <a:r>
              <a:rPr lang="en-US" altLang="en-US" sz="3200"/>
              <a:t>Updates of primary records</a:t>
            </a:r>
          </a:p>
          <a:p>
            <a:pPr lvl="1" eaLnBrk="1" hangingPunct="1">
              <a:lnSpc>
                <a:spcPct val="90000"/>
              </a:lnSpc>
            </a:pPr>
            <a:r>
              <a:rPr lang="en-US" altLang="en-US" sz="3200"/>
              <a:t>Inserts of dependent records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5"/>
          <p:cNvSpPr txBox="1">
            <a:spLocks noChangeArrowheads="1"/>
          </p:cNvSpPr>
          <p:nvPr/>
        </p:nvSpPr>
        <p:spPr bwMode="auto">
          <a:xfrm>
            <a:off x="6767513" y="1908175"/>
            <a:ext cx="2133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Relational integrity is enforced via the primary-key to foreign-key match</a:t>
            </a:r>
          </a:p>
        </p:txBody>
      </p:sp>
      <p:sp>
        <p:nvSpPr>
          <p:cNvPr id="31748" name="Text Box 7"/>
          <p:cNvSpPr txBox="1">
            <a:spLocks noChangeArrowheads="1"/>
          </p:cNvSpPr>
          <p:nvPr/>
        </p:nvSpPr>
        <p:spPr bwMode="auto">
          <a:xfrm>
            <a:off x="415925" y="152400"/>
            <a:ext cx="6357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6-7 Ensuring data integrity through updates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668696"/>
            <a:ext cx="6232308" cy="571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76200"/>
            <a:ext cx="8229600" cy="1371600"/>
          </a:xfrm>
        </p:spPr>
        <p:txBody>
          <a:bodyPr/>
          <a:lstStyle/>
          <a:p>
            <a:pPr eaLnBrk="1" fontAlgn="auto" hangingPunct="1">
              <a:spcAft>
                <a:spcPts val="0"/>
              </a:spcAft>
              <a:defRPr/>
            </a:pPr>
            <a:r>
              <a:t>Changing Tables</a:t>
            </a:r>
          </a:p>
        </p:txBody>
      </p:sp>
      <p:sp>
        <p:nvSpPr>
          <p:cNvPr id="32771" name="Rectangle 3"/>
          <p:cNvSpPr>
            <a:spLocks noGrp="1" noChangeArrowheads="1"/>
          </p:cNvSpPr>
          <p:nvPr>
            <p:ph idx="1"/>
          </p:nvPr>
        </p:nvSpPr>
        <p:spPr>
          <a:xfrm>
            <a:off x="457200" y="1196975"/>
            <a:ext cx="8229600" cy="1139825"/>
          </a:xfrm>
        </p:spPr>
        <p:txBody>
          <a:bodyPr/>
          <a:lstStyle/>
          <a:p>
            <a:pPr eaLnBrk="1" hangingPunct="1"/>
            <a:r>
              <a:rPr lang="en-US" altLang="en-US" dirty="0"/>
              <a:t>ALTER TABLE statement allows you to change column specifications:</a:t>
            </a:r>
          </a:p>
          <a:p>
            <a:pPr eaLnBrk="1" hangingPunct="1"/>
            <a:endParaRPr lang="en-US" altLang="en-US" dirty="0"/>
          </a:p>
          <a:p>
            <a:pPr eaLnBrk="1" hangingPunct="1"/>
            <a:r>
              <a:rPr lang="en-US" altLang="en-US" dirty="0"/>
              <a:t>Table Actions:</a:t>
            </a:r>
          </a:p>
          <a:p>
            <a:pPr eaLnBrk="1" hangingPunct="1"/>
            <a:endParaRPr lang="en-US" altLang="en-US" dirty="0"/>
          </a:p>
          <a:p>
            <a:pPr eaLnBrk="1" hangingPunct="1"/>
            <a:endParaRPr lang="en-US" altLang="en-US" dirty="0"/>
          </a:p>
          <a:p>
            <a:pPr eaLnBrk="1" hangingPunct="1"/>
            <a:r>
              <a:rPr lang="en-US" altLang="en-US" dirty="0"/>
              <a:t>Example </a:t>
            </a:r>
            <a:r>
              <a:rPr lang="en-US" altLang="en-US" sz="2000" dirty="0"/>
              <a:t>(adding a new column with a default value)</a:t>
            </a:r>
            <a:r>
              <a:rPr lang="en-US" altLang="en-US" dirty="0"/>
              <a:t>:</a:t>
            </a:r>
          </a:p>
          <a:p>
            <a:pPr eaLnBrk="1" hangingPunct="1"/>
            <a:endParaRPr lang="en-US"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5165725"/>
            <a:ext cx="72675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2235427"/>
            <a:ext cx="5660510" cy="67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775" y="3084286"/>
            <a:ext cx="5506788" cy="1615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369888"/>
            <a:ext cx="8034338" cy="838200"/>
          </a:xfrm>
        </p:spPr>
        <p:txBody>
          <a:bodyPr/>
          <a:lstStyle/>
          <a:p>
            <a:pPr eaLnBrk="1" fontAlgn="auto" hangingPunct="1">
              <a:spcAft>
                <a:spcPts val="0"/>
              </a:spcAft>
              <a:defRPr/>
            </a:pPr>
            <a:r>
              <a:t>Removing Tables</a:t>
            </a:r>
          </a:p>
        </p:txBody>
      </p:sp>
      <p:sp>
        <p:nvSpPr>
          <p:cNvPr id="33795" name="Rectangle 3"/>
          <p:cNvSpPr>
            <a:spLocks noGrp="1" noChangeArrowheads="1"/>
          </p:cNvSpPr>
          <p:nvPr>
            <p:ph idx="1"/>
          </p:nvPr>
        </p:nvSpPr>
        <p:spPr>
          <a:xfrm>
            <a:off x="231775" y="1322388"/>
            <a:ext cx="8686800" cy="4525962"/>
          </a:xfrm>
        </p:spPr>
        <p:txBody>
          <a:bodyPr/>
          <a:lstStyle/>
          <a:p>
            <a:pPr eaLnBrk="1" hangingPunct="1"/>
            <a:endParaRPr lang="en-US" altLang="en-US" sz="4000" dirty="0"/>
          </a:p>
          <a:p>
            <a:pPr eaLnBrk="1" hangingPunct="1"/>
            <a:r>
              <a:rPr lang="en-US" altLang="en-US" sz="4000" dirty="0"/>
              <a:t>DROP TABLE statement allows you to remove tables from your schema:</a:t>
            </a:r>
          </a:p>
          <a:p>
            <a:pPr eaLnBrk="1" hangingPunct="1">
              <a:buFont typeface="Wingdings" panose="05000000000000000000" pitchFamily="2" charset="2"/>
              <a:buNone/>
            </a:pPr>
            <a:endParaRPr lang="en-US" altLang="en-US" sz="4000" dirty="0"/>
          </a:p>
          <a:p>
            <a:pPr lvl="1" eaLnBrk="1" hangingPunct="1"/>
            <a:r>
              <a:rPr lang="en-US" altLang="en-US" sz="3600" dirty="0"/>
              <a:t>DROP TABLE CUSTOMER_T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t>Insert Statement</a:t>
            </a:r>
          </a:p>
        </p:txBody>
      </p:sp>
      <p:sp>
        <p:nvSpPr>
          <p:cNvPr id="34819" name="Rectangle 3"/>
          <p:cNvSpPr>
            <a:spLocks noGrp="1" noChangeArrowheads="1"/>
          </p:cNvSpPr>
          <p:nvPr>
            <p:ph idx="1"/>
          </p:nvPr>
        </p:nvSpPr>
        <p:spPr>
          <a:xfrm>
            <a:off x="0" y="1219200"/>
            <a:ext cx="9144000" cy="4800600"/>
          </a:xfrm>
        </p:spPr>
        <p:txBody>
          <a:bodyPr/>
          <a:lstStyle/>
          <a:p>
            <a:pPr eaLnBrk="1" hangingPunct="1">
              <a:lnSpc>
                <a:spcPct val="90000"/>
              </a:lnSpc>
            </a:pPr>
            <a:r>
              <a:rPr lang="en-US" altLang="en-US" sz="2800"/>
              <a:t>Adds one or more rows to a table</a:t>
            </a:r>
          </a:p>
          <a:p>
            <a:pPr eaLnBrk="1" hangingPunct="1">
              <a:lnSpc>
                <a:spcPct val="90000"/>
              </a:lnSpc>
            </a:pPr>
            <a:r>
              <a:rPr lang="en-US" altLang="en-US" sz="2800"/>
              <a:t>Inserting into a table</a:t>
            </a:r>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r>
              <a:rPr lang="en-US" altLang="en-US" sz="2800"/>
              <a:t>Inserting a record that has some null attributes requires identifying the fields that actually get data</a:t>
            </a:r>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r>
              <a:rPr lang="en-US" altLang="en-US" sz="2800"/>
              <a:t>Inserting from another table</a:t>
            </a:r>
          </a:p>
        </p:txBody>
      </p:sp>
      <p:pic>
        <p:nvPicPr>
          <p:cNvPr id="3482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195513"/>
            <a:ext cx="831691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3914775"/>
            <a:ext cx="62976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6" descr="Nonam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5303838"/>
            <a:ext cx="435927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087438"/>
            <a:ext cx="6613525"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042" name="Rectangle 2"/>
          <p:cNvSpPr>
            <a:spLocks noGrp="1" noChangeArrowheads="1"/>
          </p:cNvSpPr>
          <p:nvPr>
            <p:ph type="title"/>
          </p:nvPr>
        </p:nvSpPr>
        <p:spPr>
          <a:xfrm>
            <a:off x="174625" y="409575"/>
            <a:ext cx="8969375" cy="762000"/>
          </a:xfrm>
        </p:spPr>
        <p:txBody>
          <a:bodyPr>
            <a:normAutofit/>
          </a:bodyPr>
          <a:lstStyle/>
          <a:p>
            <a:pPr eaLnBrk="1" fontAlgn="auto" hangingPunct="1">
              <a:spcAft>
                <a:spcPts val="0"/>
              </a:spcAft>
              <a:defRPr/>
            </a:pPr>
            <a:r>
              <a:t>Creating Tables with Identity Columns</a:t>
            </a:r>
          </a:p>
        </p:txBody>
      </p:sp>
      <p:sp>
        <p:nvSpPr>
          <p:cNvPr id="343045" name="Rectangle 5"/>
          <p:cNvSpPr>
            <a:spLocks noChangeArrowheads="1"/>
          </p:cNvSpPr>
          <p:nvPr/>
        </p:nvSpPr>
        <p:spPr bwMode="auto">
          <a:xfrm>
            <a:off x="990600" y="4738688"/>
            <a:ext cx="7391400" cy="1477962"/>
          </a:xfrm>
          <a:prstGeom prst="rect">
            <a:avLst/>
          </a:prstGeom>
          <a:noFill/>
          <a:ln w="12700">
            <a:noFill/>
            <a:miter lim="800000"/>
            <a:headEnd/>
            <a:tailEnd/>
          </a:ln>
          <a:effectLst/>
        </p:spPr>
        <p:txBody>
          <a:bodyPr>
            <a:spAutoFit/>
          </a:bodyPr>
          <a:lstStyle/>
          <a:p>
            <a:pPr>
              <a:defRPr/>
            </a:pPr>
            <a:r>
              <a:rPr lang="en-US" dirty="0">
                <a:solidFill>
                  <a:srgbClr val="000000"/>
                </a:solidFill>
                <a:effectLst>
                  <a:outerShdw blurRad="38100" dist="38100" dir="2700000" algn="tl">
                    <a:srgbClr val="FFFFFF"/>
                  </a:outerShdw>
                </a:effectLst>
                <a:cs typeface="Arial" charset="0"/>
              </a:rPr>
              <a:t>Inserting into a table does not require explicit customer ID entry or field list</a:t>
            </a:r>
          </a:p>
          <a:p>
            <a:pPr>
              <a:defRPr/>
            </a:pPr>
            <a:endParaRPr lang="en-US" dirty="0">
              <a:solidFill>
                <a:srgbClr val="000000"/>
              </a:solidFill>
              <a:effectLst>
                <a:outerShdw blurRad="38100" dist="38100" dir="2700000" algn="tl">
                  <a:srgbClr val="FFFFFF"/>
                </a:outerShdw>
              </a:effectLst>
              <a:cs typeface="Arial" charset="0"/>
            </a:endParaRPr>
          </a:p>
          <a:p>
            <a:pPr lvl="1">
              <a:defRPr/>
            </a:pPr>
            <a:r>
              <a:rPr lang="en-US" dirty="0">
                <a:solidFill>
                  <a:srgbClr val="990000"/>
                </a:solidFill>
                <a:effectLst>
                  <a:outerShdw blurRad="38100" dist="38100" dir="2700000" algn="tl">
                    <a:srgbClr val="000000"/>
                  </a:outerShdw>
                </a:effectLst>
                <a:cs typeface="Arial" charset="0"/>
              </a:rPr>
              <a:t>INSERT INTO CUSTOMER_T VALUES ( 'Contemporary Casuals', '1355 S. Himes Blvd.', 'Gainesville', 'FL', 32601);</a:t>
            </a:r>
          </a:p>
        </p:txBody>
      </p:sp>
      <p:sp>
        <p:nvSpPr>
          <p:cNvPr id="35846" name="Text Box 7"/>
          <p:cNvSpPr txBox="1">
            <a:spLocks noChangeArrowheads="1"/>
          </p:cNvSpPr>
          <p:nvPr/>
        </p:nvSpPr>
        <p:spPr bwMode="auto">
          <a:xfrm>
            <a:off x="4433888" y="2130425"/>
            <a:ext cx="2863850" cy="369888"/>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Introduced with SQL:2008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08000" y="398463"/>
            <a:ext cx="7693025" cy="838200"/>
          </a:xfrm>
        </p:spPr>
        <p:txBody>
          <a:bodyPr/>
          <a:lstStyle/>
          <a:p>
            <a:pPr eaLnBrk="1" fontAlgn="auto" hangingPunct="1">
              <a:spcAft>
                <a:spcPts val="0"/>
              </a:spcAft>
              <a:defRPr/>
            </a:pPr>
            <a:r>
              <a:t>Delete Statement</a:t>
            </a:r>
          </a:p>
        </p:txBody>
      </p:sp>
      <p:sp>
        <p:nvSpPr>
          <p:cNvPr id="296963"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3600" dirty="0"/>
              <a:t>Removes rows from a table</a:t>
            </a:r>
          </a:p>
          <a:p>
            <a:pPr eaLnBrk="1" fontAlgn="auto" hangingPunct="1">
              <a:spcAft>
                <a:spcPts val="0"/>
              </a:spcAft>
              <a:buFont typeface="Wingdings 2"/>
              <a:buChar char=""/>
              <a:defRPr/>
            </a:pPr>
            <a:r>
              <a:rPr lang="en-US" sz="3600" dirty="0"/>
              <a:t>Delete certain rows</a:t>
            </a:r>
          </a:p>
          <a:p>
            <a:pPr lvl="1" eaLnBrk="1" fontAlgn="auto" hangingPunct="1">
              <a:spcAft>
                <a:spcPts val="0"/>
              </a:spcAft>
              <a:buFont typeface="Wingdings 2"/>
              <a:buChar char=""/>
              <a:defRPr/>
            </a:pPr>
            <a:r>
              <a:rPr lang="en-US" sz="3200" dirty="0">
                <a:solidFill>
                  <a:srgbClr val="990000"/>
                </a:solidFill>
                <a:effectLst>
                  <a:outerShdw blurRad="38100" dist="38100" dir="2700000" algn="tl">
                    <a:srgbClr val="000000"/>
                  </a:outerShdw>
                </a:effectLst>
              </a:rPr>
              <a:t>DELETE FROM CUSTOMER_T WHERE CUSTOMERSTATE = 'HI';</a:t>
            </a:r>
          </a:p>
          <a:p>
            <a:pPr eaLnBrk="1" fontAlgn="auto" hangingPunct="1">
              <a:spcAft>
                <a:spcPts val="0"/>
              </a:spcAft>
              <a:buFont typeface="Wingdings 2"/>
              <a:buChar char=""/>
              <a:defRPr/>
            </a:pPr>
            <a:r>
              <a:rPr lang="en-US" sz="3600" dirty="0"/>
              <a:t>Delete all rows</a:t>
            </a:r>
          </a:p>
          <a:p>
            <a:pPr lvl="1" eaLnBrk="1" fontAlgn="auto" hangingPunct="1">
              <a:spcAft>
                <a:spcPts val="0"/>
              </a:spcAft>
              <a:buFont typeface="Wingdings 2"/>
              <a:buChar char=""/>
              <a:defRPr/>
            </a:pPr>
            <a:r>
              <a:rPr lang="en-US" sz="3200" dirty="0">
                <a:solidFill>
                  <a:srgbClr val="990000"/>
                </a:solidFill>
                <a:effectLst>
                  <a:outerShdw blurRad="38100" dist="38100" dir="2700000" algn="tl">
                    <a:srgbClr val="000000"/>
                  </a:outerShdw>
                </a:effectLst>
              </a:rPr>
              <a:t>DELETE FROM CUSTOMER_T;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465138" y="398463"/>
            <a:ext cx="7299325" cy="838200"/>
          </a:xfrm>
        </p:spPr>
        <p:txBody>
          <a:bodyPr/>
          <a:lstStyle/>
          <a:p>
            <a:pPr eaLnBrk="1" fontAlgn="auto" hangingPunct="1">
              <a:spcAft>
                <a:spcPts val="0"/>
              </a:spcAft>
              <a:defRPr/>
            </a:pPr>
            <a:r>
              <a:t>Update Statement	</a:t>
            </a:r>
          </a:p>
        </p:txBody>
      </p:sp>
      <p:sp>
        <p:nvSpPr>
          <p:cNvPr id="37891" name="Rectangle 3"/>
          <p:cNvSpPr>
            <a:spLocks noGrp="1" noChangeArrowheads="1"/>
          </p:cNvSpPr>
          <p:nvPr>
            <p:ph idx="1"/>
          </p:nvPr>
        </p:nvSpPr>
        <p:spPr>
          <a:xfrm>
            <a:off x="685800" y="1981200"/>
            <a:ext cx="8153400" cy="4114800"/>
          </a:xfrm>
        </p:spPr>
        <p:txBody>
          <a:bodyPr/>
          <a:lstStyle/>
          <a:p>
            <a:pPr eaLnBrk="1" hangingPunct="1"/>
            <a:r>
              <a:rPr lang="en-US" altLang="en-US" sz="3600"/>
              <a:t>Modifies data in existing rows</a:t>
            </a:r>
          </a:p>
          <a:p>
            <a:pPr eaLnBrk="1" hangingPunct="1"/>
            <a:endParaRPr lang="en-US" altLang="en-US" sz="3600"/>
          </a:p>
          <a:p>
            <a:pPr eaLnBrk="1" hangingPunct="1"/>
            <a:endParaRPr lang="en-US" altLang="en-US" sz="3600"/>
          </a:p>
          <a:p>
            <a:pPr eaLnBrk="1" hangingPunct="1"/>
            <a:endParaRPr lang="en-US" altLang="en-US" sz="3600"/>
          </a:p>
        </p:txBody>
      </p:sp>
      <p:pic>
        <p:nvPicPr>
          <p:cNvPr id="37893"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2686050"/>
            <a:ext cx="641032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344488"/>
            <a:ext cx="7772400" cy="801687"/>
          </a:xfrm>
        </p:spPr>
        <p:txBody>
          <a:bodyPr/>
          <a:lstStyle/>
          <a:p>
            <a:pPr eaLnBrk="1" fontAlgn="auto" hangingPunct="1">
              <a:spcAft>
                <a:spcPts val="0"/>
              </a:spcAft>
              <a:defRPr/>
            </a:pPr>
            <a:r>
              <a:t>SQL Overview</a:t>
            </a:r>
          </a:p>
        </p:txBody>
      </p:sp>
      <p:sp>
        <p:nvSpPr>
          <p:cNvPr id="12291" name="Rectangle 3"/>
          <p:cNvSpPr>
            <a:spLocks noGrp="1" noChangeArrowheads="1"/>
          </p:cNvSpPr>
          <p:nvPr>
            <p:ph idx="1"/>
          </p:nvPr>
        </p:nvSpPr>
        <p:spPr>
          <a:xfrm>
            <a:off x="533400" y="1447800"/>
            <a:ext cx="7772400" cy="4114800"/>
          </a:xfrm>
        </p:spPr>
        <p:txBody>
          <a:bodyPr/>
          <a:lstStyle/>
          <a:p>
            <a:pPr eaLnBrk="1" hangingPunct="1">
              <a:lnSpc>
                <a:spcPct val="90000"/>
              </a:lnSpc>
            </a:pPr>
            <a:r>
              <a:rPr lang="en-US" altLang="en-US" sz="2800" dirty="0"/>
              <a:t>Structured Query Language – often pronounced “Sequel”</a:t>
            </a:r>
          </a:p>
          <a:p>
            <a:pPr eaLnBrk="1" hangingPunct="1">
              <a:lnSpc>
                <a:spcPct val="90000"/>
              </a:lnSpc>
            </a:pPr>
            <a:endParaRPr lang="en-US" altLang="en-US" sz="2800" dirty="0"/>
          </a:p>
          <a:p>
            <a:pPr eaLnBrk="1" hangingPunct="1">
              <a:lnSpc>
                <a:spcPct val="90000"/>
              </a:lnSpc>
            </a:pPr>
            <a:r>
              <a:rPr lang="en-US" altLang="en-US" sz="2800" dirty="0"/>
              <a:t>The standard for relational database management systems (RDBMS) </a:t>
            </a:r>
          </a:p>
          <a:p>
            <a:pPr eaLnBrk="1" hangingPunct="1">
              <a:lnSpc>
                <a:spcPct val="90000"/>
              </a:lnSpc>
            </a:pPr>
            <a:endParaRPr lang="en-US" altLang="en-US" sz="2800" dirty="0"/>
          </a:p>
          <a:p>
            <a:pPr eaLnBrk="1" hangingPunct="1">
              <a:lnSpc>
                <a:spcPct val="90000"/>
              </a:lnSpc>
            </a:pPr>
            <a:r>
              <a:rPr lang="en-US" altLang="en-US" sz="2800" dirty="0"/>
              <a:t>RDBMS: A database management system that manages data as a collection of tables in which all relationships are represented by common values in related tables</a:t>
            </a:r>
          </a:p>
          <a:p>
            <a:pPr lvl="2" eaLnBrk="1" hangingPunct="1">
              <a:lnSpc>
                <a:spcPct val="90000"/>
              </a:lnSpc>
            </a:pPr>
            <a:endParaRPr lang="en-US"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96913" y="242888"/>
            <a:ext cx="7772400" cy="1143000"/>
          </a:xfrm>
        </p:spPr>
        <p:txBody>
          <a:bodyPr/>
          <a:lstStyle/>
          <a:p>
            <a:pPr eaLnBrk="1" fontAlgn="auto" hangingPunct="1">
              <a:spcAft>
                <a:spcPts val="0"/>
              </a:spcAft>
              <a:defRPr/>
            </a:pPr>
            <a:r>
              <a:rPr dirty="0"/>
              <a:t>Schema Definition</a:t>
            </a:r>
          </a:p>
        </p:txBody>
      </p:sp>
      <p:sp>
        <p:nvSpPr>
          <p:cNvPr id="39939" name="Rectangle 3"/>
          <p:cNvSpPr>
            <a:spLocks noGrp="1" noChangeArrowheads="1"/>
          </p:cNvSpPr>
          <p:nvPr>
            <p:ph idx="1"/>
          </p:nvPr>
        </p:nvSpPr>
        <p:spPr>
          <a:xfrm>
            <a:off x="420688" y="1236663"/>
            <a:ext cx="8375650" cy="4114800"/>
          </a:xfrm>
        </p:spPr>
        <p:txBody>
          <a:bodyPr/>
          <a:lstStyle/>
          <a:p>
            <a:pPr eaLnBrk="1" hangingPunct="1">
              <a:lnSpc>
                <a:spcPct val="90000"/>
              </a:lnSpc>
            </a:pPr>
            <a:r>
              <a:rPr lang="en-US" altLang="en-US" sz="2800"/>
              <a:t>Control processing/storage efficiency:</a:t>
            </a:r>
          </a:p>
          <a:p>
            <a:pPr lvl="1" eaLnBrk="1" hangingPunct="1">
              <a:lnSpc>
                <a:spcPct val="90000"/>
              </a:lnSpc>
            </a:pPr>
            <a:r>
              <a:rPr lang="en-US" altLang="en-US" sz="2400"/>
              <a:t>Choice of indexes</a:t>
            </a:r>
          </a:p>
          <a:p>
            <a:pPr lvl="1" eaLnBrk="1" hangingPunct="1">
              <a:lnSpc>
                <a:spcPct val="90000"/>
              </a:lnSpc>
            </a:pPr>
            <a:r>
              <a:rPr lang="en-US" altLang="en-US" sz="2400"/>
              <a:t>File organizations for base tables</a:t>
            </a:r>
          </a:p>
          <a:p>
            <a:pPr lvl="1" eaLnBrk="1" hangingPunct="1">
              <a:lnSpc>
                <a:spcPct val="90000"/>
              </a:lnSpc>
            </a:pPr>
            <a:r>
              <a:rPr lang="en-US" altLang="en-US" sz="2400"/>
              <a:t>File organizations for indexes</a:t>
            </a:r>
          </a:p>
          <a:p>
            <a:pPr lvl="1" eaLnBrk="1" hangingPunct="1">
              <a:lnSpc>
                <a:spcPct val="90000"/>
              </a:lnSpc>
            </a:pPr>
            <a:r>
              <a:rPr lang="en-US" altLang="en-US" sz="2400"/>
              <a:t>Data clustering</a:t>
            </a:r>
          </a:p>
          <a:p>
            <a:pPr lvl="1" eaLnBrk="1" hangingPunct="1">
              <a:lnSpc>
                <a:spcPct val="90000"/>
              </a:lnSpc>
            </a:pPr>
            <a:r>
              <a:rPr lang="en-US" altLang="en-US" sz="2400"/>
              <a:t>Statistics maintenance</a:t>
            </a:r>
          </a:p>
          <a:p>
            <a:pPr eaLnBrk="1" hangingPunct="1">
              <a:lnSpc>
                <a:spcPct val="90000"/>
              </a:lnSpc>
            </a:pPr>
            <a:r>
              <a:rPr lang="en-US" altLang="en-US" sz="2800"/>
              <a:t>Creating indexes</a:t>
            </a:r>
          </a:p>
          <a:p>
            <a:pPr lvl="1" eaLnBrk="1" hangingPunct="1">
              <a:lnSpc>
                <a:spcPct val="90000"/>
              </a:lnSpc>
            </a:pPr>
            <a:r>
              <a:rPr lang="en-US" altLang="en-US" sz="2400"/>
              <a:t>Speed up random/sequential access to base table data</a:t>
            </a:r>
          </a:p>
          <a:p>
            <a:pPr lvl="1" eaLnBrk="1" hangingPunct="1">
              <a:lnSpc>
                <a:spcPct val="90000"/>
              </a:lnSpc>
            </a:pPr>
            <a:r>
              <a:rPr lang="en-US" altLang="en-US" sz="2400"/>
              <a:t>Example</a:t>
            </a:r>
          </a:p>
          <a:p>
            <a:pPr lvl="2" eaLnBrk="1" hangingPunct="1">
              <a:lnSpc>
                <a:spcPct val="90000"/>
              </a:lnSpc>
            </a:pPr>
            <a:r>
              <a:rPr lang="en-US" altLang="en-US" sz="2000"/>
              <a:t>CREATE INDEX NAME_IDX ON CUSTOMER_T(CUSTOMERNAME)</a:t>
            </a:r>
          </a:p>
          <a:p>
            <a:pPr lvl="2" eaLnBrk="1" hangingPunct="1">
              <a:lnSpc>
                <a:spcPct val="90000"/>
              </a:lnSpc>
            </a:pPr>
            <a:r>
              <a:rPr lang="en-US" altLang="en-US" sz="2000"/>
              <a:t>This makes an index for the CUSTOMERNAME field of the CUSTOMER_T table</a:t>
            </a:r>
          </a:p>
          <a:p>
            <a:pPr lvl="1" eaLnBrk="1" hangingPunct="1">
              <a:lnSpc>
                <a:spcPct val="90000"/>
              </a:lnSpc>
            </a:pPr>
            <a:endParaRPr lang="en-US"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98488" y="201613"/>
            <a:ext cx="7772400" cy="1143000"/>
          </a:xfrm>
        </p:spPr>
        <p:txBody>
          <a:bodyPr/>
          <a:lstStyle/>
          <a:p>
            <a:pPr eaLnBrk="1" fontAlgn="auto" hangingPunct="1">
              <a:spcAft>
                <a:spcPts val="0"/>
              </a:spcAft>
              <a:defRPr/>
            </a:pPr>
            <a:r>
              <a:rPr dirty="0"/>
              <a:t>SELECT Statement</a:t>
            </a:r>
          </a:p>
        </p:txBody>
      </p:sp>
      <p:sp>
        <p:nvSpPr>
          <p:cNvPr id="299011" name="Rectangle 3"/>
          <p:cNvSpPr>
            <a:spLocks noGrp="1" noChangeArrowheads="1"/>
          </p:cNvSpPr>
          <p:nvPr>
            <p:ph idx="1"/>
          </p:nvPr>
        </p:nvSpPr>
        <p:spPr>
          <a:xfrm>
            <a:off x="0" y="1154113"/>
            <a:ext cx="9144000" cy="4114800"/>
          </a:xfrm>
        </p:spPr>
        <p:txBody>
          <a:bodyPr>
            <a:noAutofit/>
          </a:bodyPr>
          <a:lstStyle/>
          <a:p>
            <a:pPr eaLnBrk="1" fontAlgn="auto" hangingPunct="1">
              <a:lnSpc>
                <a:spcPct val="90000"/>
              </a:lnSpc>
              <a:spcAft>
                <a:spcPts val="0"/>
              </a:spcAft>
              <a:buFont typeface="Wingdings 2"/>
              <a:buChar char=""/>
              <a:defRPr/>
            </a:pPr>
            <a:r>
              <a:rPr lang="en-US" sz="2800" dirty="0"/>
              <a:t>Used for queries on single or multiple tables</a:t>
            </a:r>
          </a:p>
          <a:p>
            <a:pPr eaLnBrk="1" fontAlgn="auto" hangingPunct="1">
              <a:lnSpc>
                <a:spcPct val="90000"/>
              </a:lnSpc>
              <a:spcAft>
                <a:spcPts val="0"/>
              </a:spcAft>
              <a:buFont typeface="Wingdings 2"/>
              <a:buChar char=""/>
              <a:defRPr/>
            </a:pPr>
            <a:r>
              <a:rPr lang="en-US" sz="2800" dirty="0"/>
              <a:t>Clauses of the SELECT statement:</a:t>
            </a:r>
          </a:p>
          <a:p>
            <a:pPr lvl="1" eaLnBrk="1" fontAlgn="auto" hangingPunct="1">
              <a:lnSpc>
                <a:spcPct val="90000"/>
              </a:lnSpc>
              <a:spcAft>
                <a:spcPts val="0"/>
              </a:spcAft>
              <a:buFont typeface="Wingdings 2"/>
              <a:buChar char=""/>
              <a:defRPr/>
            </a:pPr>
            <a:r>
              <a:rPr lang="en-US" sz="2000" dirty="0">
                <a:solidFill>
                  <a:srgbClr val="990000"/>
                </a:solidFill>
                <a:effectLst>
                  <a:outerShdw blurRad="38100" dist="38100" dir="2700000" algn="tl">
                    <a:srgbClr val="000000"/>
                  </a:outerShdw>
                </a:effectLst>
              </a:rPr>
              <a:t>SELECT</a:t>
            </a:r>
          </a:p>
          <a:p>
            <a:pPr lvl="2" eaLnBrk="1" fontAlgn="auto" hangingPunct="1">
              <a:lnSpc>
                <a:spcPct val="90000"/>
              </a:lnSpc>
              <a:spcAft>
                <a:spcPts val="0"/>
              </a:spcAft>
              <a:buFont typeface="Wingdings 2"/>
              <a:buChar char=""/>
              <a:defRPr/>
            </a:pPr>
            <a:r>
              <a:rPr lang="en-US" sz="2000" dirty="0"/>
              <a:t>List the columns (and expressions) to be returned from the query</a:t>
            </a:r>
          </a:p>
          <a:p>
            <a:pPr lvl="1" eaLnBrk="1" fontAlgn="auto" hangingPunct="1">
              <a:lnSpc>
                <a:spcPct val="90000"/>
              </a:lnSpc>
              <a:spcAft>
                <a:spcPts val="0"/>
              </a:spcAft>
              <a:buFont typeface="Wingdings 2"/>
              <a:buChar char=""/>
              <a:defRPr/>
            </a:pPr>
            <a:r>
              <a:rPr lang="en-US" sz="2000" dirty="0">
                <a:solidFill>
                  <a:srgbClr val="990000"/>
                </a:solidFill>
                <a:effectLst>
                  <a:outerShdw blurRad="38100" dist="38100" dir="2700000" algn="tl">
                    <a:srgbClr val="000000"/>
                  </a:outerShdw>
                </a:effectLst>
              </a:rPr>
              <a:t>FROM</a:t>
            </a:r>
          </a:p>
          <a:p>
            <a:pPr lvl="2" eaLnBrk="1" fontAlgn="auto" hangingPunct="1">
              <a:lnSpc>
                <a:spcPct val="90000"/>
              </a:lnSpc>
              <a:spcAft>
                <a:spcPts val="0"/>
              </a:spcAft>
              <a:buFont typeface="Wingdings 2"/>
              <a:buChar char=""/>
              <a:defRPr/>
            </a:pPr>
            <a:r>
              <a:rPr lang="en-US" sz="2000" dirty="0"/>
              <a:t>Indicate the table(s) or view(s) from which data will be obtained</a:t>
            </a:r>
          </a:p>
          <a:p>
            <a:pPr lvl="1" eaLnBrk="1" fontAlgn="auto" hangingPunct="1">
              <a:lnSpc>
                <a:spcPct val="90000"/>
              </a:lnSpc>
              <a:spcAft>
                <a:spcPts val="0"/>
              </a:spcAft>
              <a:buFont typeface="Wingdings 2"/>
              <a:buChar char=""/>
              <a:defRPr/>
            </a:pPr>
            <a:r>
              <a:rPr lang="en-US" sz="2000" dirty="0">
                <a:solidFill>
                  <a:srgbClr val="990000"/>
                </a:solidFill>
                <a:effectLst>
                  <a:outerShdw blurRad="38100" dist="38100" dir="2700000" algn="tl">
                    <a:srgbClr val="000000"/>
                  </a:outerShdw>
                </a:effectLst>
              </a:rPr>
              <a:t>WHERE</a:t>
            </a:r>
          </a:p>
          <a:p>
            <a:pPr lvl="2" eaLnBrk="1" fontAlgn="auto" hangingPunct="1">
              <a:lnSpc>
                <a:spcPct val="90000"/>
              </a:lnSpc>
              <a:spcAft>
                <a:spcPts val="0"/>
              </a:spcAft>
              <a:buFont typeface="Wingdings 2"/>
              <a:buChar char=""/>
              <a:defRPr/>
            </a:pPr>
            <a:r>
              <a:rPr lang="en-US" sz="2000" dirty="0"/>
              <a:t>Indicate the conditions under which a row will be included in the result</a:t>
            </a:r>
          </a:p>
          <a:p>
            <a:pPr lvl="1" eaLnBrk="1" fontAlgn="auto" hangingPunct="1">
              <a:lnSpc>
                <a:spcPct val="90000"/>
              </a:lnSpc>
              <a:spcAft>
                <a:spcPts val="0"/>
              </a:spcAft>
              <a:buFont typeface="Wingdings 2"/>
              <a:buChar char=""/>
              <a:defRPr/>
            </a:pPr>
            <a:r>
              <a:rPr lang="en-US" sz="2000" dirty="0">
                <a:solidFill>
                  <a:srgbClr val="990000"/>
                </a:solidFill>
                <a:effectLst>
                  <a:outerShdw blurRad="38100" dist="38100" dir="2700000" algn="tl">
                    <a:srgbClr val="000000"/>
                  </a:outerShdw>
                </a:effectLst>
              </a:rPr>
              <a:t>GROUP BY</a:t>
            </a:r>
          </a:p>
          <a:p>
            <a:pPr lvl="2" eaLnBrk="1" fontAlgn="auto" hangingPunct="1">
              <a:lnSpc>
                <a:spcPct val="90000"/>
              </a:lnSpc>
              <a:spcAft>
                <a:spcPts val="0"/>
              </a:spcAft>
              <a:buFont typeface="Wingdings 2"/>
              <a:buChar char=""/>
              <a:defRPr/>
            </a:pPr>
            <a:r>
              <a:rPr lang="en-US" sz="2000" dirty="0"/>
              <a:t>Indicate categorization of results </a:t>
            </a:r>
          </a:p>
          <a:p>
            <a:pPr lvl="1" eaLnBrk="1" fontAlgn="auto" hangingPunct="1">
              <a:lnSpc>
                <a:spcPct val="90000"/>
              </a:lnSpc>
              <a:spcAft>
                <a:spcPts val="0"/>
              </a:spcAft>
              <a:buFont typeface="Wingdings 2"/>
              <a:buChar char=""/>
              <a:defRPr/>
            </a:pPr>
            <a:r>
              <a:rPr lang="en-US" sz="2000" dirty="0">
                <a:solidFill>
                  <a:srgbClr val="990000"/>
                </a:solidFill>
                <a:effectLst>
                  <a:outerShdw blurRad="38100" dist="38100" dir="2700000" algn="tl">
                    <a:srgbClr val="000000"/>
                  </a:outerShdw>
                </a:effectLst>
              </a:rPr>
              <a:t>HAVING</a:t>
            </a:r>
          </a:p>
          <a:p>
            <a:pPr lvl="2" eaLnBrk="1" fontAlgn="auto" hangingPunct="1">
              <a:lnSpc>
                <a:spcPct val="90000"/>
              </a:lnSpc>
              <a:spcAft>
                <a:spcPts val="0"/>
              </a:spcAft>
              <a:buFont typeface="Wingdings 2"/>
              <a:buChar char=""/>
              <a:defRPr/>
            </a:pPr>
            <a:r>
              <a:rPr lang="en-US" sz="2000" dirty="0"/>
              <a:t>Indicate the conditions under which a category (group) will be included</a:t>
            </a:r>
          </a:p>
          <a:p>
            <a:pPr lvl="1" eaLnBrk="1" fontAlgn="auto" hangingPunct="1">
              <a:lnSpc>
                <a:spcPct val="90000"/>
              </a:lnSpc>
              <a:spcAft>
                <a:spcPts val="0"/>
              </a:spcAft>
              <a:buFont typeface="Wingdings 2"/>
              <a:buChar char=""/>
              <a:defRPr/>
            </a:pPr>
            <a:r>
              <a:rPr lang="en-US" sz="2000" dirty="0">
                <a:solidFill>
                  <a:srgbClr val="990000"/>
                </a:solidFill>
                <a:effectLst>
                  <a:outerShdw blurRad="38100" dist="38100" dir="2700000" algn="tl">
                    <a:srgbClr val="000000"/>
                  </a:outerShdw>
                </a:effectLst>
              </a:rPr>
              <a:t>ORDER BY</a:t>
            </a:r>
          </a:p>
          <a:p>
            <a:pPr lvl="2" eaLnBrk="1" fontAlgn="auto" hangingPunct="1">
              <a:lnSpc>
                <a:spcPct val="90000"/>
              </a:lnSpc>
              <a:spcAft>
                <a:spcPts val="0"/>
              </a:spcAft>
              <a:buFont typeface="Wingdings 2"/>
              <a:buChar char=""/>
              <a:defRPr/>
            </a:pPr>
            <a:r>
              <a:rPr lang="en-US" sz="2000" dirty="0"/>
              <a:t>Sorts the result according to specified criteria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1440522" y="4536057"/>
            <a:ext cx="27908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6-10 </a:t>
            </a:r>
          </a:p>
          <a:p>
            <a:pPr lvl="1"/>
            <a:r>
              <a:rPr lang="en-US" altLang="en-US" sz="2000" dirty="0">
                <a:solidFill>
                  <a:srgbClr val="990000"/>
                </a:solidFill>
                <a:latin typeface="Arial" panose="020B0604020202020204" pitchFamily="34" charset="0"/>
              </a:rPr>
              <a:t>SQL statement processing order  (based on van der </a:t>
            </a:r>
            <a:r>
              <a:rPr lang="en-US" altLang="en-US" sz="2000" dirty="0" err="1">
                <a:solidFill>
                  <a:srgbClr val="990000"/>
                </a:solidFill>
                <a:latin typeface="Arial" panose="020B0604020202020204" pitchFamily="34" charset="0"/>
              </a:rPr>
              <a:t>Lans</a:t>
            </a:r>
            <a:r>
              <a:rPr lang="en-US" altLang="en-US" sz="2000" dirty="0">
                <a:solidFill>
                  <a:srgbClr val="990000"/>
                </a:solidFill>
                <a:latin typeface="Arial" panose="020B0604020202020204" pitchFamily="34" charset="0"/>
              </a:rPr>
              <a:t>, 2006 p.100)</a:t>
            </a:r>
          </a:p>
        </p:txBody>
      </p:sp>
      <p:pic>
        <p:nvPicPr>
          <p:cNvPr id="4198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1743" y="147773"/>
            <a:ext cx="4019550"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64" y="147773"/>
            <a:ext cx="3754128" cy="191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3"/>
          <p:cNvSpPr txBox="1">
            <a:spLocks noChangeArrowheads="1"/>
          </p:cNvSpPr>
          <p:nvPr/>
        </p:nvSpPr>
        <p:spPr bwMode="auto">
          <a:xfrm>
            <a:off x="155273" y="2066027"/>
            <a:ext cx="38517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6-2 </a:t>
            </a:r>
          </a:p>
          <a:p>
            <a:r>
              <a:rPr lang="en-US" altLang="en-US" sz="2000" dirty="0">
                <a:solidFill>
                  <a:srgbClr val="990000"/>
                </a:solidFill>
                <a:latin typeface="Arial" panose="020B0604020202020204" pitchFamily="34" charset="0"/>
              </a:rPr>
              <a:t>General syntax of the SELECT statement used in DML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t>SELECT Example</a:t>
            </a:r>
          </a:p>
        </p:txBody>
      </p:sp>
      <p:sp>
        <p:nvSpPr>
          <p:cNvPr id="43011" name="Rectangle 3"/>
          <p:cNvSpPr>
            <a:spLocks noGrp="1" noChangeArrowheads="1"/>
          </p:cNvSpPr>
          <p:nvPr>
            <p:ph idx="1"/>
          </p:nvPr>
        </p:nvSpPr>
        <p:spPr>
          <a:xfrm>
            <a:off x="101600" y="1295400"/>
            <a:ext cx="8839200" cy="2971800"/>
          </a:xfrm>
        </p:spPr>
        <p:txBody>
          <a:bodyPr/>
          <a:lstStyle/>
          <a:p>
            <a:pPr eaLnBrk="1" hangingPunct="1"/>
            <a:r>
              <a:rPr lang="en-US" altLang="en-US"/>
              <a:t>Find products with standard price less than $275</a:t>
            </a:r>
          </a:p>
          <a:p>
            <a:pPr eaLnBrk="1" hangingPunct="1"/>
            <a:endParaRPr lang="en-US" altLang="en-US"/>
          </a:p>
        </p:txBody>
      </p:sp>
      <p:sp>
        <p:nvSpPr>
          <p:cNvPr id="43013" name="Text Box 4"/>
          <p:cNvSpPr txBox="1">
            <a:spLocks noChangeArrowheads="1"/>
          </p:cNvSpPr>
          <p:nvPr/>
        </p:nvSpPr>
        <p:spPr bwMode="auto">
          <a:xfrm>
            <a:off x="463550" y="5410200"/>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Table 6-3: Comparison Operators in SQL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33663"/>
            <a:ext cx="5537200" cy="121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13" y="2139950"/>
            <a:ext cx="279082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fontAlgn="auto" hangingPunct="1">
              <a:spcAft>
                <a:spcPts val="0"/>
              </a:spcAft>
              <a:defRPr/>
            </a:pPr>
            <a:r>
              <a:t>SELECT Example Using Alias</a:t>
            </a:r>
          </a:p>
        </p:txBody>
      </p:sp>
      <p:sp>
        <p:nvSpPr>
          <p:cNvPr id="302083" name="Rectangle 3"/>
          <p:cNvSpPr>
            <a:spLocks noGrp="1" noChangeArrowheads="1"/>
          </p:cNvSpPr>
          <p:nvPr>
            <p:ph idx="1"/>
          </p:nvPr>
        </p:nvSpPr>
        <p:spPr>
          <a:xfrm>
            <a:off x="0" y="1498600"/>
            <a:ext cx="9144000" cy="4114800"/>
          </a:xfrm>
        </p:spPr>
        <p:txBody>
          <a:bodyPr>
            <a:noAutofit/>
          </a:bodyPr>
          <a:lstStyle/>
          <a:p>
            <a:pPr eaLnBrk="1" fontAlgn="auto" hangingPunct="1">
              <a:spcAft>
                <a:spcPts val="0"/>
              </a:spcAft>
              <a:buFont typeface="Wingdings 2"/>
              <a:buChar char=""/>
              <a:defRPr/>
            </a:pPr>
            <a:r>
              <a:rPr lang="en-US" sz="3600" dirty="0"/>
              <a:t>Alias is an alternative column or table name</a:t>
            </a:r>
          </a:p>
          <a:p>
            <a:pPr eaLnBrk="1" fontAlgn="auto" hangingPunct="1">
              <a:spcAft>
                <a:spcPts val="0"/>
              </a:spcAft>
              <a:buFont typeface="Wingdings 2"/>
              <a:buChar char=""/>
              <a:defRPr/>
            </a:pPr>
            <a:endParaRPr lang="en-US" sz="3600" dirty="0"/>
          </a:p>
          <a:p>
            <a:pPr lvl="2" eaLnBrk="1" fontAlgn="auto" hangingPunct="1">
              <a:spcAft>
                <a:spcPts val="0"/>
              </a:spcAft>
              <a:buFont typeface="Wingdings" pitchFamily="2" charset="2"/>
              <a:buNone/>
              <a:defRPr/>
            </a:pPr>
            <a:r>
              <a:rPr lang="en-US" sz="3600" dirty="0"/>
              <a:t>SELECT </a:t>
            </a:r>
            <a:r>
              <a:rPr lang="en-US" sz="3600" dirty="0">
                <a:solidFill>
                  <a:srgbClr val="990000"/>
                </a:solidFill>
                <a:effectLst>
                  <a:outerShdw blurRad="38100" dist="38100" dir="2700000" algn="tl">
                    <a:srgbClr val="000000"/>
                  </a:outerShdw>
                </a:effectLst>
              </a:rPr>
              <a:t>CUST</a:t>
            </a:r>
            <a:r>
              <a:rPr lang="en-US" sz="3600" dirty="0"/>
              <a:t>.CUSTOMERNAME AS </a:t>
            </a:r>
            <a:r>
              <a:rPr lang="en-US" sz="3600" dirty="0">
                <a:solidFill>
                  <a:srgbClr val="990000"/>
                </a:solidFill>
                <a:effectLst>
                  <a:outerShdw blurRad="38100" dist="38100" dir="2700000" algn="tl">
                    <a:srgbClr val="000000"/>
                  </a:outerShdw>
                </a:effectLst>
              </a:rPr>
              <a:t>NAME</a:t>
            </a:r>
            <a:r>
              <a:rPr lang="en-US" sz="3600" dirty="0"/>
              <a:t>, 	CUST.CUSTOMERADDRESS </a:t>
            </a:r>
          </a:p>
          <a:p>
            <a:pPr lvl="2" eaLnBrk="1" fontAlgn="auto" hangingPunct="1">
              <a:spcAft>
                <a:spcPts val="0"/>
              </a:spcAft>
              <a:buFont typeface="Wingdings" pitchFamily="2" charset="2"/>
              <a:buNone/>
              <a:defRPr/>
            </a:pPr>
            <a:r>
              <a:rPr lang="en-US" sz="3600" dirty="0"/>
              <a:t>FROM CUSTOMER_V </a:t>
            </a:r>
            <a:r>
              <a:rPr lang="en-US" sz="3600" dirty="0">
                <a:solidFill>
                  <a:srgbClr val="990000"/>
                </a:solidFill>
                <a:effectLst>
                  <a:outerShdw blurRad="38100" dist="38100" dir="2700000" algn="tl">
                    <a:srgbClr val="000000"/>
                  </a:outerShdw>
                </a:effectLst>
              </a:rPr>
              <a:t>CUST</a:t>
            </a:r>
          </a:p>
          <a:p>
            <a:pPr lvl="2" eaLnBrk="1" fontAlgn="auto" hangingPunct="1">
              <a:spcAft>
                <a:spcPts val="0"/>
              </a:spcAft>
              <a:buFont typeface="Wingdings" pitchFamily="2" charset="2"/>
              <a:buNone/>
              <a:defRPr/>
            </a:pPr>
            <a:r>
              <a:rPr lang="en-US" sz="3600" dirty="0"/>
              <a:t>		WHERE </a:t>
            </a:r>
            <a:r>
              <a:rPr lang="en-US" sz="3600" dirty="0">
                <a:solidFill>
                  <a:srgbClr val="990000"/>
                </a:solidFill>
                <a:effectLst>
                  <a:outerShdw blurRad="38100" dist="38100" dir="2700000" algn="tl">
                    <a:srgbClr val="000000"/>
                  </a:outerShdw>
                </a:effectLst>
              </a:rPr>
              <a:t>NAME</a:t>
            </a:r>
            <a:r>
              <a:rPr lang="en-US" sz="3600" dirty="0"/>
              <a:t> = ‘Home Furnishings’;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457200" y="442913"/>
            <a:ext cx="8686800" cy="838200"/>
          </a:xfrm>
        </p:spPr>
        <p:txBody>
          <a:bodyPr/>
          <a:lstStyle/>
          <a:p>
            <a:pPr eaLnBrk="1" fontAlgn="auto" hangingPunct="1">
              <a:spcAft>
                <a:spcPts val="0"/>
              </a:spcAft>
              <a:defRPr/>
            </a:pPr>
            <a:r>
              <a:t>SELECT Example Using a Function</a:t>
            </a:r>
          </a:p>
        </p:txBody>
      </p:sp>
      <p:sp>
        <p:nvSpPr>
          <p:cNvPr id="303107" name="Rectangle 3"/>
          <p:cNvSpPr>
            <a:spLocks noGrp="1" noChangeArrowheads="1"/>
          </p:cNvSpPr>
          <p:nvPr>
            <p:ph idx="1"/>
          </p:nvPr>
        </p:nvSpPr>
        <p:spPr>
          <a:xfrm>
            <a:off x="188913" y="1831975"/>
            <a:ext cx="8839200" cy="4114800"/>
          </a:xfrm>
        </p:spPr>
        <p:txBody>
          <a:bodyPr>
            <a:normAutofit lnSpcReduction="10000"/>
          </a:bodyPr>
          <a:lstStyle/>
          <a:p>
            <a:pPr eaLnBrk="1" fontAlgn="auto" hangingPunct="1">
              <a:lnSpc>
                <a:spcPct val="90000"/>
              </a:lnSpc>
              <a:spcAft>
                <a:spcPts val="0"/>
              </a:spcAft>
              <a:buFont typeface="Wingdings 2"/>
              <a:buChar char=""/>
              <a:defRPr/>
            </a:pPr>
            <a:r>
              <a:rPr lang="en-US" dirty="0"/>
              <a:t>Using the COUNT </a:t>
            </a:r>
            <a:r>
              <a:rPr lang="en-US" b="1" i="1" dirty="0"/>
              <a:t>aggregate function</a:t>
            </a:r>
            <a:r>
              <a:rPr lang="en-US" dirty="0"/>
              <a:t> to find totals</a:t>
            </a:r>
          </a:p>
          <a:p>
            <a:pPr eaLnBrk="1" fontAlgn="auto" hangingPunct="1">
              <a:lnSpc>
                <a:spcPct val="90000"/>
              </a:lnSpc>
              <a:spcAft>
                <a:spcPts val="0"/>
              </a:spcAft>
              <a:buFont typeface="Wingdings 2"/>
              <a:buChar char=""/>
              <a:defRPr/>
            </a:pPr>
            <a:endParaRPr lang="en-US" dirty="0"/>
          </a:p>
          <a:p>
            <a:pPr lvl="1" eaLnBrk="1" fontAlgn="auto" hangingPunct="1">
              <a:lnSpc>
                <a:spcPct val="90000"/>
              </a:lnSpc>
              <a:spcAft>
                <a:spcPts val="0"/>
              </a:spcAft>
              <a:buFont typeface="Wingdings" pitchFamily="2" charset="2"/>
              <a:buNone/>
              <a:defRPr/>
            </a:pPr>
            <a:r>
              <a:rPr lang="en-US" dirty="0"/>
              <a:t>SELECT </a:t>
            </a:r>
            <a:r>
              <a:rPr lang="en-US" dirty="0">
                <a:solidFill>
                  <a:srgbClr val="990000"/>
                </a:solidFill>
                <a:effectLst>
                  <a:outerShdw blurRad="38100" dist="38100" dir="2700000" algn="tl">
                    <a:srgbClr val="000000"/>
                  </a:outerShdw>
                </a:effectLst>
              </a:rPr>
              <a:t>COUNT(*)</a:t>
            </a:r>
            <a:r>
              <a:rPr lang="en-US" dirty="0"/>
              <a:t> FROM ORDERLINE_T</a:t>
            </a:r>
          </a:p>
          <a:p>
            <a:pPr lvl="1" eaLnBrk="1" fontAlgn="auto" hangingPunct="1">
              <a:lnSpc>
                <a:spcPct val="90000"/>
              </a:lnSpc>
              <a:spcAft>
                <a:spcPts val="0"/>
              </a:spcAft>
              <a:buFont typeface="Wingdings" pitchFamily="2" charset="2"/>
              <a:buNone/>
              <a:defRPr/>
            </a:pPr>
            <a:r>
              <a:rPr lang="en-US" dirty="0"/>
              <a:t>		WHERE ORDERID = 1004;</a:t>
            </a:r>
          </a:p>
          <a:p>
            <a:pPr lvl="1" eaLnBrk="1" fontAlgn="auto" hangingPunct="1">
              <a:lnSpc>
                <a:spcPct val="90000"/>
              </a:lnSpc>
              <a:spcAft>
                <a:spcPts val="0"/>
              </a:spcAft>
              <a:buFont typeface="Wingdings" pitchFamily="2" charset="2"/>
              <a:buNone/>
              <a:defRPr/>
            </a:pPr>
            <a:endParaRPr lang="en-US" dirty="0"/>
          </a:p>
          <a:p>
            <a:pPr lvl="1" eaLnBrk="1" fontAlgn="auto" hangingPunct="1">
              <a:lnSpc>
                <a:spcPct val="90000"/>
              </a:lnSpc>
              <a:spcAft>
                <a:spcPts val="0"/>
              </a:spcAft>
              <a:buFont typeface="Wingdings" pitchFamily="2" charset="2"/>
              <a:buNone/>
              <a:defRPr/>
            </a:pPr>
            <a:r>
              <a:rPr lang="en-US" dirty="0"/>
              <a:t>Note: With aggregate functions you can’t have single-valued columns included in the SELECT clause, unless they are included in the GROUP BY clause.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276225" y="373063"/>
            <a:ext cx="8940800" cy="838200"/>
          </a:xfrm>
        </p:spPr>
        <p:txBody>
          <a:bodyPr>
            <a:noAutofit/>
          </a:bodyPr>
          <a:lstStyle/>
          <a:p>
            <a:pPr eaLnBrk="1" fontAlgn="auto" hangingPunct="1">
              <a:spcAft>
                <a:spcPts val="0"/>
              </a:spcAft>
              <a:defRPr/>
            </a:pPr>
            <a:r>
              <a:rPr sz="3800"/>
              <a:t>SELECT Example–Boolean Operators</a:t>
            </a:r>
          </a:p>
        </p:txBody>
      </p:sp>
      <p:sp>
        <p:nvSpPr>
          <p:cNvPr id="304131" name="Rectangle 3"/>
          <p:cNvSpPr>
            <a:spLocks noGrp="1" noChangeArrowheads="1"/>
          </p:cNvSpPr>
          <p:nvPr>
            <p:ph idx="1"/>
          </p:nvPr>
        </p:nvSpPr>
        <p:spPr>
          <a:xfrm>
            <a:off x="304800" y="1081088"/>
            <a:ext cx="8839200" cy="4114800"/>
          </a:xfrm>
        </p:spPr>
        <p:txBody>
          <a:bodyPr>
            <a:normAutofit/>
          </a:bodyPr>
          <a:lstStyle/>
          <a:p>
            <a:pPr eaLnBrk="1" fontAlgn="auto" hangingPunct="1">
              <a:spcAft>
                <a:spcPts val="0"/>
              </a:spcAft>
              <a:buFont typeface="Wingdings 2"/>
              <a:buChar char=""/>
              <a:defRPr/>
            </a:pPr>
            <a:r>
              <a:rPr lang="en-US" sz="2800" dirty="0">
                <a:solidFill>
                  <a:srgbClr val="990000"/>
                </a:solidFill>
                <a:effectLst>
                  <a:outerShdw blurRad="38100" dist="38100" dir="2700000" algn="tl">
                    <a:srgbClr val="000000"/>
                  </a:outerShdw>
                </a:effectLst>
              </a:rPr>
              <a:t>AND</a:t>
            </a:r>
            <a:r>
              <a:rPr lang="en-US" sz="2800" dirty="0"/>
              <a:t>, </a:t>
            </a:r>
            <a:r>
              <a:rPr lang="en-US" sz="2800" dirty="0">
                <a:solidFill>
                  <a:srgbClr val="990000"/>
                </a:solidFill>
                <a:effectLst>
                  <a:outerShdw blurRad="38100" dist="38100" dir="2700000" algn="tl">
                    <a:srgbClr val="000000"/>
                  </a:outerShdw>
                </a:effectLst>
              </a:rPr>
              <a:t>OR</a:t>
            </a:r>
            <a:r>
              <a:rPr lang="en-US" sz="2800" dirty="0"/>
              <a:t>, and </a:t>
            </a:r>
            <a:r>
              <a:rPr lang="en-US" sz="2800" dirty="0">
                <a:solidFill>
                  <a:srgbClr val="990000"/>
                </a:solidFill>
                <a:effectLst>
                  <a:outerShdw blurRad="38100" dist="38100" dir="2700000" algn="tl">
                    <a:srgbClr val="000000"/>
                  </a:outerShdw>
                </a:effectLst>
              </a:rPr>
              <a:t>NOT</a:t>
            </a:r>
            <a:r>
              <a:rPr lang="en-US" sz="2800" dirty="0"/>
              <a:t> Operators for customizing conditions in WHERE clause</a:t>
            </a:r>
          </a:p>
          <a:p>
            <a:pPr eaLnBrk="1" fontAlgn="auto" hangingPunct="1">
              <a:spcAft>
                <a:spcPts val="0"/>
              </a:spcAft>
              <a:buFont typeface="Wingdings 2"/>
              <a:buChar char=""/>
              <a:defRPr/>
            </a:pPr>
            <a:endParaRPr lang="en-US" sz="2800" dirty="0"/>
          </a:p>
        </p:txBody>
      </p:sp>
      <p:sp>
        <p:nvSpPr>
          <p:cNvPr id="45061" name="Text Box 4"/>
          <p:cNvSpPr txBox="1">
            <a:spLocks noChangeArrowheads="1"/>
          </p:cNvSpPr>
          <p:nvPr/>
        </p:nvSpPr>
        <p:spPr bwMode="auto">
          <a:xfrm>
            <a:off x="322263" y="4745038"/>
            <a:ext cx="8574087" cy="1508125"/>
          </a:xfrm>
          <a:prstGeom prst="rect">
            <a:avLst/>
          </a:prstGeom>
          <a:noFill/>
          <a:ln w="25400">
            <a:noFill/>
            <a:miter lim="800000"/>
            <a:headEnd/>
            <a:tailEnd/>
          </a:ln>
        </p:spPr>
        <p:txBody>
          <a:bodyPr>
            <a:spAutoFit/>
          </a:bodyPr>
          <a:lstStyle/>
          <a:p>
            <a:pPr>
              <a:defRPr/>
            </a:pPr>
            <a:r>
              <a:rPr lang="en-US" sz="2300" dirty="0">
                <a:solidFill>
                  <a:srgbClr val="000000"/>
                </a:solidFill>
                <a:cs typeface="Tahoma" pitchFamily="34" charset="0"/>
              </a:rPr>
              <a:t>Note: The </a:t>
            </a:r>
            <a:r>
              <a:rPr lang="en-US" sz="2300" dirty="0">
                <a:solidFill>
                  <a:srgbClr val="C00000"/>
                </a:solidFill>
                <a:effectLst>
                  <a:outerShdw blurRad="38100" dist="38100" dir="2700000" algn="tl">
                    <a:srgbClr val="000000">
                      <a:alpha val="43137"/>
                    </a:srgbClr>
                  </a:outerShdw>
                </a:effectLst>
                <a:cs typeface="Tahoma" pitchFamily="34" charset="0"/>
              </a:rPr>
              <a:t>LIKE</a:t>
            </a:r>
            <a:r>
              <a:rPr lang="en-US" sz="2300" dirty="0">
                <a:solidFill>
                  <a:srgbClr val="000000"/>
                </a:solidFill>
                <a:effectLst>
                  <a:outerShdw blurRad="38100" dist="38100" dir="2700000" algn="tl">
                    <a:srgbClr val="000000">
                      <a:alpha val="43137"/>
                    </a:srgbClr>
                  </a:outerShdw>
                </a:effectLst>
                <a:cs typeface="Tahoma" pitchFamily="34" charset="0"/>
              </a:rPr>
              <a:t> </a:t>
            </a:r>
            <a:r>
              <a:rPr lang="en-US" sz="2300" dirty="0">
                <a:solidFill>
                  <a:srgbClr val="000000"/>
                </a:solidFill>
                <a:cs typeface="Tahoma" pitchFamily="34" charset="0"/>
              </a:rPr>
              <a:t>operator allows you to compare strings using wildcards. For example, the % wildcard in ‘%Desk’  indicates that all strings that have any number of characters preceding the word “Desk” will be allowed.</a:t>
            </a:r>
          </a:p>
        </p:txBody>
      </p:sp>
      <p:pic>
        <p:nvPicPr>
          <p:cNvPr id="46086"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019300"/>
            <a:ext cx="792956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6"/>
          <p:cNvSpPr>
            <a:spLocks noChangeArrowheads="1"/>
          </p:cNvSpPr>
          <p:nvPr/>
        </p:nvSpPr>
        <p:spPr bwMode="auto">
          <a:xfrm>
            <a:off x="630238" y="377825"/>
            <a:ext cx="8194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6-8 Boolean query A without use of  parentheses</a:t>
            </a:r>
          </a:p>
        </p:txBody>
      </p:sp>
      <p:pic>
        <p:nvPicPr>
          <p:cNvPr id="4710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150938"/>
            <a:ext cx="55372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5"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1377950"/>
            <a:ext cx="4841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226175" y="3019425"/>
            <a:ext cx="2497138" cy="2308225"/>
          </a:xfrm>
          <a:prstGeom prst="rect">
            <a:avLst/>
          </a:prstGeom>
          <a:noFill/>
        </p:spPr>
        <p:txBody>
          <a:bodyPr>
            <a:spAutoFit/>
          </a:bodyPr>
          <a:lstStyle/>
          <a:p>
            <a:pPr>
              <a:defRPr/>
            </a:pPr>
            <a:r>
              <a:rPr lang="en-US" sz="2400" dirty="0">
                <a:latin typeface="+mn-lt"/>
                <a:cs typeface="Arial" charset="0"/>
              </a:rPr>
              <a:t>By default, processing order of Boolean operators is NOT, then AND, then OR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0" y="228600"/>
            <a:ext cx="9144000" cy="838200"/>
          </a:xfrm>
        </p:spPr>
        <p:txBody>
          <a:bodyPr>
            <a:normAutofit/>
          </a:bodyPr>
          <a:lstStyle/>
          <a:p>
            <a:pPr eaLnBrk="1" fontAlgn="auto" hangingPunct="1">
              <a:spcAft>
                <a:spcPts val="0"/>
              </a:spcAft>
              <a:defRPr/>
            </a:pPr>
            <a:r>
              <a:t>SELECT Example–Boolean Operators</a:t>
            </a:r>
          </a:p>
        </p:txBody>
      </p:sp>
      <p:sp>
        <p:nvSpPr>
          <p:cNvPr id="304131" name="Rectangle 3"/>
          <p:cNvSpPr>
            <a:spLocks noGrp="1" noChangeArrowheads="1"/>
          </p:cNvSpPr>
          <p:nvPr>
            <p:ph idx="1"/>
          </p:nvPr>
        </p:nvSpPr>
        <p:spPr>
          <a:xfrm>
            <a:off x="304800" y="1066800"/>
            <a:ext cx="8839200" cy="4114800"/>
          </a:xfrm>
        </p:spPr>
        <p:txBody>
          <a:bodyPr>
            <a:normAutofit/>
          </a:bodyPr>
          <a:lstStyle/>
          <a:p>
            <a:pPr eaLnBrk="1" fontAlgn="auto" hangingPunct="1">
              <a:spcAft>
                <a:spcPts val="0"/>
              </a:spcAft>
              <a:buFont typeface="Wingdings 2"/>
              <a:buChar char=""/>
              <a:defRPr/>
            </a:pPr>
            <a:r>
              <a:rPr lang="en-US" sz="2800" dirty="0">
                <a:solidFill>
                  <a:srgbClr val="990000"/>
                </a:solidFill>
                <a:effectLst>
                  <a:outerShdw blurRad="38100" dist="38100" dir="2700000" algn="tl">
                    <a:srgbClr val="000000"/>
                  </a:outerShdw>
                </a:effectLst>
              </a:rPr>
              <a:t>With parentheses…</a:t>
            </a:r>
            <a:r>
              <a:rPr lang="en-US" sz="2800" dirty="0">
                <a:solidFill>
                  <a:srgbClr val="990000"/>
                </a:solidFill>
              </a:rPr>
              <a:t>these override the normal precedence of Boolean operators</a:t>
            </a:r>
            <a:endParaRPr lang="en-US" sz="2800" dirty="0"/>
          </a:p>
          <a:p>
            <a:pPr eaLnBrk="1" fontAlgn="auto" hangingPunct="1">
              <a:spcAft>
                <a:spcPts val="0"/>
              </a:spcAft>
              <a:buFont typeface="Wingdings 2"/>
              <a:buChar char=""/>
              <a:defRPr/>
            </a:pPr>
            <a:endParaRPr lang="en-US" sz="2800" dirty="0"/>
          </a:p>
        </p:txBody>
      </p:sp>
      <p:sp>
        <p:nvSpPr>
          <p:cNvPr id="47109" name="Text Box 4"/>
          <p:cNvSpPr txBox="1">
            <a:spLocks noChangeArrowheads="1"/>
          </p:cNvSpPr>
          <p:nvPr/>
        </p:nvSpPr>
        <p:spPr bwMode="auto">
          <a:xfrm>
            <a:off x="279400" y="4789488"/>
            <a:ext cx="8509000" cy="830262"/>
          </a:xfrm>
          <a:prstGeom prst="rect">
            <a:avLst/>
          </a:prstGeom>
          <a:noFill/>
          <a:ln w="25400">
            <a:noFill/>
            <a:miter lim="800000"/>
            <a:headEnd/>
            <a:tailEnd/>
          </a:ln>
        </p:spPr>
        <p:txBody>
          <a:bodyPr>
            <a:spAutoFit/>
          </a:bodyPr>
          <a:lstStyle/>
          <a:p>
            <a:pPr>
              <a:defRPr/>
            </a:pPr>
            <a:r>
              <a:rPr lang="en-US" sz="2400" dirty="0">
                <a:solidFill>
                  <a:srgbClr val="000000"/>
                </a:solidFill>
                <a:latin typeface="+mn-lt"/>
                <a:cs typeface="Tahoma" pitchFamily="34" charset="0"/>
              </a:rPr>
              <a:t>With parentheses, you can override normal precedence rules. In this case parentheses make the OR take place before the AND.</a:t>
            </a:r>
          </a:p>
        </p:txBody>
      </p:sp>
      <p:pic>
        <p:nvPicPr>
          <p:cNvPr id="48134"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713" y="2201863"/>
            <a:ext cx="75533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7"/>
          <p:cNvSpPr>
            <a:spLocks noChangeArrowheads="1"/>
          </p:cNvSpPr>
          <p:nvPr/>
        </p:nvSpPr>
        <p:spPr bwMode="auto">
          <a:xfrm>
            <a:off x="762000" y="449263"/>
            <a:ext cx="800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6-9 Boolean query B  with use of parentheses</a:t>
            </a:r>
          </a:p>
        </p:txBody>
      </p:sp>
      <p:pic>
        <p:nvPicPr>
          <p:cNvPr id="49156"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35063"/>
            <a:ext cx="60912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6"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4225" y="1316038"/>
            <a:ext cx="40274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363538"/>
            <a:ext cx="7772400" cy="739775"/>
          </a:xfrm>
        </p:spPr>
        <p:txBody>
          <a:bodyPr/>
          <a:lstStyle/>
          <a:p>
            <a:pPr eaLnBrk="1" fontAlgn="auto" hangingPunct="1">
              <a:spcAft>
                <a:spcPts val="0"/>
              </a:spcAft>
              <a:defRPr/>
            </a:pPr>
            <a:r>
              <a:t>History of SQL</a:t>
            </a:r>
          </a:p>
        </p:txBody>
      </p:sp>
      <p:sp>
        <p:nvSpPr>
          <p:cNvPr id="13315" name="Rectangle 3"/>
          <p:cNvSpPr>
            <a:spLocks noGrp="1" noChangeArrowheads="1"/>
          </p:cNvSpPr>
          <p:nvPr>
            <p:ph idx="1"/>
          </p:nvPr>
        </p:nvSpPr>
        <p:spPr>
          <a:xfrm>
            <a:off x="442913" y="1303338"/>
            <a:ext cx="8193087" cy="4114800"/>
          </a:xfrm>
        </p:spPr>
        <p:txBody>
          <a:bodyPr/>
          <a:lstStyle/>
          <a:p>
            <a:pPr lvl="2" eaLnBrk="1" hangingPunct="1">
              <a:lnSpc>
                <a:spcPct val="90000"/>
              </a:lnSpc>
            </a:pPr>
            <a:endParaRPr lang="en-US" altLang="en-US" sz="1800" dirty="0"/>
          </a:p>
          <a:p>
            <a:pPr eaLnBrk="1" hangingPunct="1">
              <a:lnSpc>
                <a:spcPct val="90000"/>
              </a:lnSpc>
            </a:pPr>
            <a:r>
              <a:rPr lang="en-US" altLang="en-US" sz="2400" dirty="0"/>
              <a:t>1970–E. F. </a:t>
            </a:r>
            <a:r>
              <a:rPr lang="en-US" altLang="en-US" sz="2400" dirty="0" err="1"/>
              <a:t>Codd</a:t>
            </a:r>
            <a:r>
              <a:rPr lang="en-US" altLang="en-US" sz="2400" dirty="0"/>
              <a:t> develops relational database concept</a:t>
            </a:r>
          </a:p>
          <a:p>
            <a:pPr eaLnBrk="1" hangingPunct="1">
              <a:lnSpc>
                <a:spcPct val="90000"/>
              </a:lnSpc>
            </a:pPr>
            <a:r>
              <a:rPr lang="en-US" altLang="en-US" sz="2400" dirty="0"/>
              <a:t>1974-1979–System R with Sequel (later SQL) created at IBM Research Lab</a:t>
            </a:r>
          </a:p>
          <a:p>
            <a:pPr eaLnBrk="1" hangingPunct="1">
              <a:lnSpc>
                <a:spcPct val="90000"/>
              </a:lnSpc>
            </a:pPr>
            <a:r>
              <a:rPr lang="en-US" altLang="en-US" sz="2400" dirty="0"/>
              <a:t>1979–Oracle markets first relational DB with SQL</a:t>
            </a:r>
          </a:p>
          <a:p>
            <a:pPr eaLnBrk="1" hangingPunct="1">
              <a:lnSpc>
                <a:spcPct val="90000"/>
              </a:lnSpc>
            </a:pPr>
            <a:r>
              <a:rPr lang="en-US" altLang="en-US" sz="2400" dirty="0"/>
              <a:t>1981 – SQL/DS first available RDBMS system on DOS/VSE</a:t>
            </a:r>
          </a:p>
          <a:p>
            <a:pPr eaLnBrk="1" hangingPunct="1">
              <a:lnSpc>
                <a:spcPct val="90000"/>
              </a:lnSpc>
            </a:pPr>
            <a:r>
              <a:rPr lang="en-US" altLang="en-US" sz="2400" dirty="0"/>
              <a:t>Others followed: INGRES (1981), IDM (1982), DG/SGL (1984), Sybase (1986)</a:t>
            </a:r>
          </a:p>
          <a:p>
            <a:pPr eaLnBrk="1" hangingPunct="1">
              <a:lnSpc>
                <a:spcPct val="90000"/>
              </a:lnSpc>
            </a:pPr>
            <a:r>
              <a:rPr lang="en-US" altLang="en-US" sz="2400" dirty="0"/>
              <a:t>1986–ANSI SQL standard released</a:t>
            </a:r>
          </a:p>
          <a:p>
            <a:pPr eaLnBrk="1" hangingPunct="1">
              <a:lnSpc>
                <a:spcPct val="90000"/>
              </a:lnSpc>
            </a:pPr>
            <a:r>
              <a:rPr lang="en-US" altLang="en-US" sz="2400" dirty="0"/>
              <a:t>1989, 1992, 1999, 2003, 2006, 2008, 2011–Major ANSI standard updates</a:t>
            </a:r>
          </a:p>
          <a:p>
            <a:pPr eaLnBrk="1" hangingPunct="1">
              <a:lnSpc>
                <a:spcPct val="90000"/>
              </a:lnSpc>
            </a:pPr>
            <a:r>
              <a:rPr lang="en-US" altLang="en-US" sz="2400" dirty="0"/>
              <a:t>Current–SQL is supported by most major database vendors</a:t>
            </a:r>
          </a:p>
          <a:p>
            <a:pPr eaLnBrk="1" hangingPunct="1">
              <a:lnSpc>
                <a:spcPct val="90000"/>
              </a:lnSpc>
            </a:pPr>
            <a:endParaRPr lang="en-US" altLang="en-US" sz="2400" dirty="0"/>
          </a:p>
          <a:p>
            <a:pPr eaLnBrk="1" hangingPunct="1">
              <a:lnSpc>
                <a:spcPct val="90000"/>
              </a:lnSpc>
            </a:pPr>
            <a:endParaRPr lang="en-US"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87313" y="388938"/>
            <a:ext cx="9144000" cy="838200"/>
          </a:xfrm>
        </p:spPr>
        <p:txBody>
          <a:bodyPr>
            <a:normAutofit/>
          </a:bodyPr>
          <a:lstStyle/>
          <a:p>
            <a:pPr eaLnBrk="1" fontAlgn="auto" hangingPunct="1">
              <a:spcAft>
                <a:spcPts val="0"/>
              </a:spcAft>
              <a:defRPr/>
            </a:pPr>
            <a:r>
              <a:t>Sorting Results with </a:t>
            </a:r>
            <a:r>
              <a:rPr sz="4400"/>
              <a:t>ORDER BY </a:t>
            </a:r>
            <a:r>
              <a:t>Clause</a:t>
            </a:r>
          </a:p>
        </p:txBody>
      </p:sp>
      <p:sp>
        <p:nvSpPr>
          <p:cNvPr id="50179" name="Rectangle 3"/>
          <p:cNvSpPr>
            <a:spLocks noGrp="1" noChangeArrowheads="1"/>
          </p:cNvSpPr>
          <p:nvPr>
            <p:ph idx="1"/>
          </p:nvPr>
        </p:nvSpPr>
        <p:spPr>
          <a:xfrm>
            <a:off x="203200" y="1292225"/>
            <a:ext cx="8839200" cy="3810000"/>
          </a:xfrm>
        </p:spPr>
        <p:txBody>
          <a:bodyPr/>
          <a:lstStyle/>
          <a:p>
            <a:pPr eaLnBrk="1" hangingPunct="1"/>
            <a:r>
              <a:rPr lang="en-US" altLang="en-US"/>
              <a:t>Sort the results first by STATE, and within a state by the CUSTOMER NAME</a:t>
            </a:r>
          </a:p>
          <a:p>
            <a:pPr eaLnBrk="1" hangingPunct="1"/>
            <a:endParaRPr lang="en-US" altLang="en-US"/>
          </a:p>
        </p:txBody>
      </p:sp>
      <p:sp>
        <p:nvSpPr>
          <p:cNvPr id="50181" name="Text Box 4"/>
          <p:cNvSpPr txBox="1">
            <a:spLocks noChangeArrowheads="1"/>
          </p:cNvSpPr>
          <p:nvPr/>
        </p:nvSpPr>
        <p:spPr bwMode="auto">
          <a:xfrm>
            <a:off x="642938" y="4945063"/>
            <a:ext cx="810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Note: The IN operator in this example allows you to include rows whose CustomerState value is either FL, TX, CA, or HI. It is more efficient than separate OR conditions.</a:t>
            </a:r>
          </a:p>
        </p:txBody>
      </p:sp>
      <p:pic>
        <p:nvPicPr>
          <p:cNvPr id="501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13" y="2462213"/>
            <a:ext cx="8370887"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406400" y="377825"/>
            <a:ext cx="8737600" cy="1143000"/>
          </a:xfrm>
        </p:spPr>
        <p:txBody>
          <a:bodyPr>
            <a:noAutofit/>
          </a:bodyPr>
          <a:lstStyle/>
          <a:p>
            <a:pPr eaLnBrk="1" fontAlgn="auto" hangingPunct="1">
              <a:spcAft>
                <a:spcPts val="0"/>
              </a:spcAft>
              <a:defRPr/>
            </a:pPr>
            <a:r>
              <a:rPr sz="3600"/>
              <a:t>Categorizing Results Using </a:t>
            </a:r>
            <a:r>
              <a:t>GROUP BY</a:t>
            </a:r>
            <a:r>
              <a:rPr sz="3600"/>
              <a:t> Clause</a:t>
            </a:r>
          </a:p>
        </p:txBody>
      </p:sp>
      <p:sp>
        <p:nvSpPr>
          <p:cNvPr id="51203" name="Rectangle 3"/>
          <p:cNvSpPr>
            <a:spLocks noGrp="1" noChangeArrowheads="1"/>
          </p:cNvSpPr>
          <p:nvPr>
            <p:ph idx="1"/>
          </p:nvPr>
        </p:nvSpPr>
        <p:spPr>
          <a:xfrm>
            <a:off x="0" y="1701800"/>
            <a:ext cx="9144000" cy="4800600"/>
          </a:xfrm>
        </p:spPr>
        <p:txBody>
          <a:bodyPr/>
          <a:lstStyle/>
          <a:p>
            <a:pPr eaLnBrk="1" hangingPunct="1"/>
            <a:r>
              <a:rPr lang="en-US" altLang="en-US" dirty="0"/>
              <a:t>For use with aggregate functions</a:t>
            </a:r>
          </a:p>
          <a:p>
            <a:pPr lvl="1" eaLnBrk="1" hangingPunct="1"/>
            <a:r>
              <a:rPr lang="en-US" altLang="en-US" sz="2400" b="1" i="1" dirty="0"/>
              <a:t>Scalar aggregate</a:t>
            </a:r>
            <a:r>
              <a:rPr lang="en-US" altLang="en-US" sz="2400" dirty="0"/>
              <a:t>: single value returned from SQL query with aggregate function</a:t>
            </a:r>
          </a:p>
          <a:p>
            <a:pPr lvl="1" eaLnBrk="1" hangingPunct="1"/>
            <a:r>
              <a:rPr lang="en-US" altLang="en-US" sz="2400" b="1" i="1" dirty="0"/>
              <a:t>Vector aggregate</a:t>
            </a:r>
            <a:r>
              <a:rPr lang="en-US" altLang="en-US" sz="2400" dirty="0"/>
              <a:t>: multiple values returned from SQL query with aggregate function (via GROUP BY)</a:t>
            </a:r>
          </a:p>
          <a:p>
            <a:pPr lvl="1" eaLnBrk="1" hangingPunct="1"/>
            <a:endParaRPr lang="en-US" altLang="en-US" sz="2400" dirty="0"/>
          </a:p>
          <a:p>
            <a:pPr lvl="1" eaLnBrk="1" hangingPunct="1">
              <a:buFont typeface="Wingdings" panose="05000000000000000000" pitchFamily="2" charset="2"/>
              <a:buNone/>
            </a:pPr>
            <a:endParaRPr lang="en-US" altLang="en-US" dirty="0"/>
          </a:p>
          <a:p>
            <a:pPr lvl="1" eaLnBrk="1" hangingPunct="1">
              <a:buFont typeface="Wingdings" panose="05000000000000000000" pitchFamily="2" charset="2"/>
              <a:buNone/>
            </a:pPr>
            <a:endParaRPr lang="en-US" altLang="en-US" dirty="0"/>
          </a:p>
          <a:p>
            <a:pPr lvl="1" eaLnBrk="1" hangingPunct="1">
              <a:buFont typeface="Wingdings" panose="05000000000000000000" pitchFamily="2" charset="2"/>
              <a:buNone/>
            </a:pPr>
            <a:r>
              <a:rPr lang="en-US" altLang="en-US" dirty="0"/>
              <a:t>You can use single-value fields with aggregate functions if they are included in the GROUP BY clause</a:t>
            </a:r>
          </a:p>
          <a:p>
            <a:pPr lvl="1" eaLnBrk="1" hangingPunct="1"/>
            <a:endParaRPr lang="en-US" altLang="en-US" dirty="0"/>
          </a:p>
        </p:txBody>
      </p:sp>
      <p:pic>
        <p:nvPicPr>
          <p:cNvPr id="51205"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873500"/>
            <a:ext cx="7797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06400" y="420688"/>
            <a:ext cx="8458200" cy="1143000"/>
          </a:xfrm>
        </p:spPr>
        <p:txBody>
          <a:bodyPr>
            <a:noAutofit/>
          </a:bodyPr>
          <a:lstStyle/>
          <a:p>
            <a:pPr eaLnBrk="1" fontAlgn="auto" hangingPunct="1">
              <a:spcAft>
                <a:spcPts val="0"/>
              </a:spcAft>
              <a:defRPr/>
            </a:pPr>
            <a:r>
              <a:rPr sz="3600"/>
              <a:t>Qualifying Results by Categories </a:t>
            </a:r>
            <a:br>
              <a:rPr sz="3600"/>
            </a:br>
            <a:r>
              <a:rPr sz="3600"/>
              <a:t>Using the </a:t>
            </a:r>
            <a:r>
              <a:t>HAVING </a:t>
            </a:r>
            <a:r>
              <a:rPr sz="3600"/>
              <a:t>Clause</a:t>
            </a:r>
          </a:p>
        </p:txBody>
      </p:sp>
      <p:sp>
        <p:nvSpPr>
          <p:cNvPr id="307203" name="Rectangle 3"/>
          <p:cNvSpPr>
            <a:spLocks noGrp="1" noChangeArrowheads="1"/>
          </p:cNvSpPr>
          <p:nvPr>
            <p:ph idx="1"/>
          </p:nvPr>
        </p:nvSpPr>
        <p:spPr>
          <a:xfrm>
            <a:off x="363538" y="1676400"/>
            <a:ext cx="8359775" cy="4800600"/>
          </a:xfrm>
        </p:spPr>
        <p:txBody>
          <a:bodyPr>
            <a:normAutofit fontScale="92500" lnSpcReduction="10000"/>
          </a:bodyPr>
          <a:lstStyle/>
          <a:p>
            <a:pPr eaLnBrk="1" fontAlgn="auto" hangingPunct="1">
              <a:spcAft>
                <a:spcPts val="0"/>
              </a:spcAft>
              <a:buFont typeface="Wingdings 2"/>
              <a:buChar char=""/>
              <a:defRPr/>
            </a:pPr>
            <a:r>
              <a:rPr lang="en-US" dirty="0"/>
              <a:t>For use with GROUP BY</a:t>
            </a:r>
          </a:p>
          <a:p>
            <a:pPr lvl="1" eaLnBrk="1" fontAlgn="auto" hangingPunct="1">
              <a:spcAft>
                <a:spcPts val="0"/>
              </a:spcAft>
              <a:buFont typeface="Wingdings 2"/>
              <a:buChar char=""/>
              <a:defRPr/>
            </a:pPr>
            <a:endParaRPr lang="en-US" sz="2400" dirty="0"/>
          </a:p>
          <a:p>
            <a:pPr lvl="1" eaLnBrk="1" fontAlgn="auto" hangingPunct="1">
              <a:spcAft>
                <a:spcPts val="0"/>
              </a:spcAft>
              <a:buFont typeface="Wingdings" pitchFamily="2" charset="2"/>
              <a:buNone/>
              <a:defRPr/>
            </a:pPr>
            <a:endParaRPr lang="en-US" sz="2600" dirty="0"/>
          </a:p>
          <a:p>
            <a:pPr lvl="1" eaLnBrk="1" fontAlgn="auto" hangingPunct="1">
              <a:spcAft>
                <a:spcPts val="0"/>
              </a:spcAft>
              <a:buFont typeface="Wingdings" pitchFamily="2" charset="2"/>
              <a:buNone/>
              <a:defRPr/>
            </a:pPr>
            <a:endParaRPr lang="en-US" sz="2600" dirty="0"/>
          </a:p>
          <a:p>
            <a:pPr lvl="1" eaLnBrk="1" fontAlgn="auto" hangingPunct="1">
              <a:spcAft>
                <a:spcPts val="0"/>
              </a:spcAft>
              <a:buFont typeface="Wingdings" pitchFamily="2" charset="2"/>
              <a:buNone/>
              <a:defRPr/>
            </a:pPr>
            <a:endParaRPr lang="en-US" sz="2600" dirty="0"/>
          </a:p>
          <a:p>
            <a:pPr lvl="1" eaLnBrk="1" fontAlgn="auto" hangingPunct="1">
              <a:spcAft>
                <a:spcPts val="0"/>
              </a:spcAft>
              <a:buFont typeface="Wingdings" pitchFamily="2" charset="2"/>
              <a:buNone/>
              <a:defRPr/>
            </a:pPr>
            <a:endParaRPr lang="en-US" sz="2600" dirty="0"/>
          </a:p>
          <a:p>
            <a:pPr lvl="1" eaLnBrk="1" fontAlgn="auto" hangingPunct="1">
              <a:spcAft>
                <a:spcPts val="0"/>
              </a:spcAft>
              <a:buFont typeface="Wingdings" pitchFamily="2" charset="2"/>
              <a:buNone/>
              <a:defRPr/>
            </a:pPr>
            <a:endParaRPr lang="en-US" sz="2000" dirty="0"/>
          </a:p>
          <a:p>
            <a:pPr indent="0" eaLnBrk="1" fontAlgn="auto" hangingPunct="1">
              <a:spcAft>
                <a:spcPts val="0"/>
              </a:spcAft>
              <a:buFont typeface="Wingdings" pitchFamily="2" charset="2"/>
              <a:buNone/>
              <a:defRPr/>
            </a:pPr>
            <a:r>
              <a:rPr lang="en-US" dirty="0"/>
              <a:t>Like a WHERE clause, but it operates on groups (categories), not on individual rows. Here, only those groups with total numbers greater than 1 will be included in final result.</a:t>
            </a:r>
          </a:p>
          <a:p>
            <a:pPr lvl="1" eaLnBrk="1" fontAlgn="auto" hangingPunct="1">
              <a:spcAft>
                <a:spcPts val="0"/>
              </a:spcAft>
              <a:buFont typeface="Wingdings 2"/>
              <a:buChar char=""/>
              <a:defRPr/>
            </a:pPr>
            <a:endParaRPr lang="en-US" sz="2400" dirty="0"/>
          </a:p>
        </p:txBody>
      </p:sp>
      <p:pic>
        <p:nvPicPr>
          <p:cNvPr id="52229"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13" y="2246313"/>
            <a:ext cx="82169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06400" y="420688"/>
            <a:ext cx="8458200" cy="1143000"/>
          </a:xfrm>
        </p:spPr>
        <p:txBody>
          <a:bodyPr>
            <a:noAutofit/>
          </a:bodyPr>
          <a:lstStyle/>
          <a:p>
            <a:pPr eaLnBrk="1" fontAlgn="auto" hangingPunct="1">
              <a:spcAft>
                <a:spcPts val="0"/>
              </a:spcAft>
              <a:defRPr/>
            </a:pPr>
            <a:r>
              <a:rPr sz="3600" dirty="0"/>
              <a:t>A Query with both WHERE and HAVING</a:t>
            </a:r>
          </a:p>
        </p:txBody>
      </p:sp>
      <p:sp>
        <p:nvSpPr>
          <p:cNvPr id="307203" name="Rectangle 3"/>
          <p:cNvSpPr>
            <a:spLocks noGrp="1" noChangeArrowheads="1"/>
          </p:cNvSpPr>
          <p:nvPr>
            <p:ph idx="1"/>
          </p:nvPr>
        </p:nvSpPr>
        <p:spPr>
          <a:xfrm>
            <a:off x="363538" y="1676400"/>
            <a:ext cx="8359775" cy="4800600"/>
          </a:xfrm>
        </p:spPr>
        <p:txBody>
          <a:bodyPr>
            <a:normAutofit/>
          </a:bodyPr>
          <a:lstStyle/>
          <a:p>
            <a:pPr lvl="1" eaLnBrk="1" fontAlgn="auto" hangingPunct="1">
              <a:spcAft>
                <a:spcPts val="0"/>
              </a:spcAft>
              <a:buFont typeface="Wingdings 2"/>
              <a:buChar char=""/>
              <a:defRPr/>
            </a:pPr>
            <a:endParaRPr lang="en-US" sz="2400" dirty="0"/>
          </a:p>
          <a:p>
            <a:pPr lvl="1" eaLnBrk="1" fontAlgn="auto" hangingPunct="1">
              <a:spcAft>
                <a:spcPts val="0"/>
              </a:spcAft>
              <a:buFont typeface="Wingdings" pitchFamily="2" charset="2"/>
              <a:buNone/>
              <a:defRPr/>
            </a:pPr>
            <a:endParaRPr lang="en-US" sz="2600" dirty="0"/>
          </a:p>
          <a:p>
            <a:pPr lvl="1" eaLnBrk="1" fontAlgn="auto" hangingPunct="1">
              <a:spcAft>
                <a:spcPts val="0"/>
              </a:spcAft>
              <a:buFont typeface="Wingdings" pitchFamily="2" charset="2"/>
              <a:buNone/>
              <a:defRPr/>
            </a:pPr>
            <a:endParaRPr lang="en-US" sz="2600" dirty="0"/>
          </a:p>
          <a:p>
            <a:pPr lvl="1" eaLnBrk="1" fontAlgn="auto" hangingPunct="1">
              <a:spcAft>
                <a:spcPts val="0"/>
              </a:spcAft>
              <a:buFont typeface="Wingdings" pitchFamily="2" charset="2"/>
              <a:buNone/>
              <a:defRPr/>
            </a:pPr>
            <a:endParaRPr lang="en-US" sz="2600" dirty="0"/>
          </a:p>
          <a:p>
            <a:pPr lvl="1" eaLnBrk="1" fontAlgn="auto" hangingPunct="1">
              <a:spcAft>
                <a:spcPts val="0"/>
              </a:spcAft>
              <a:buFont typeface="Wingdings" pitchFamily="2" charset="2"/>
              <a:buNone/>
              <a:defRPr/>
            </a:pPr>
            <a:endParaRPr lang="en-US" sz="2600" dirty="0"/>
          </a:p>
          <a:p>
            <a:pPr lvl="1" eaLnBrk="1" fontAlgn="auto" hangingPunct="1">
              <a:spcAft>
                <a:spcPts val="0"/>
              </a:spcAft>
              <a:buFont typeface="Wingdings 2"/>
              <a:buChar char=""/>
              <a:defRPr/>
            </a:pPr>
            <a:endParaRPr lang="en-US" sz="2400" dirty="0"/>
          </a:p>
          <a:p>
            <a:pPr lvl="1" eaLnBrk="1" fontAlgn="auto" hangingPunct="1">
              <a:spcAft>
                <a:spcPts val="0"/>
              </a:spcAft>
              <a:buFont typeface="Wingdings 2"/>
              <a:buChar char=""/>
              <a:defRPr/>
            </a:pPr>
            <a:endParaRPr lang="en-US" sz="2400" dirty="0"/>
          </a:p>
          <a:p>
            <a:pPr lvl="1" eaLnBrk="1" fontAlgn="auto" hangingPunct="1">
              <a:spcAft>
                <a:spcPts val="0"/>
              </a:spcAft>
              <a:buFont typeface="Wingdings 2"/>
              <a:buChar char=""/>
              <a:defRPr/>
            </a:pPr>
            <a:endParaRPr lang="en-US" sz="2400" dirty="0"/>
          </a:p>
        </p:txBody>
      </p:sp>
      <p:pic>
        <p:nvPicPr>
          <p:cNvPr id="2" name="Picture 1"/>
          <p:cNvPicPr>
            <a:picLocks noChangeAspect="1"/>
          </p:cNvPicPr>
          <p:nvPr/>
        </p:nvPicPr>
        <p:blipFill>
          <a:blip r:embed="rId3"/>
          <a:stretch>
            <a:fillRect/>
          </a:stretch>
        </p:blipFill>
        <p:spPr>
          <a:xfrm>
            <a:off x="681137" y="1676400"/>
            <a:ext cx="8183463" cy="2495551"/>
          </a:xfrm>
          <a:prstGeom prst="rect">
            <a:avLst/>
          </a:prstGeom>
        </p:spPr>
      </p:pic>
      <p:pic>
        <p:nvPicPr>
          <p:cNvPr id="3" name="Picture 2"/>
          <p:cNvPicPr>
            <a:picLocks noChangeAspect="1"/>
          </p:cNvPicPr>
          <p:nvPr/>
        </p:nvPicPr>
        <p:blipFill>
          <a:blip r:embed="rId4"/>
          <a:stretch>
            <a:fillRect/>
          </a:stretch>
        </p:blipFill>
        <p:spPr>
          <a:xfrm>
            <a:off x="99016" y="4546649"/>
            <a:ext cx="4951449" cy="1425292"/>
          </a:xfrm>
          <a:prstGeom prst="rect">
            <a:avLst/>
          </a:prstGeom>
        </p:spPr>
      </p:pic>
      <p:pic>
        <p:nvPicPr>
          <p:cNvPr id="4" name="Picture 3"/>
          <p:cNvPicPr>
            <a:picLocks noChangeAspect="1"/>
          </p:cNvPicPr>
          <p:nvPr/>
        </p:nvPicPr>
        <p:blipFill>
          <a:blip r:embed="rId5"/>
          <a:stretch>
            <a:fillRect/>
          </a:stretch>
        </p:blipFill>
        <p:spPr>
          <a:xfrm>
            <a:off x="5634075" y="4697880"/>
            <a:ext cx="3241158" cy="1122830"/>
          </a:xfrm>
          <a:prstGeom prst="rect">
            <a:avLst/>
          </a:prstGeom>
        </p:spPr>
      </p:pic>
      <p:sp>
        <p:nvSpPr>
          <p:cNvPr id="5" name="Right Arrow 4"/>
          <p:cNvSpPr/>
          <p:nvPr/>
        </p:nvSpPr>
        <p:spPr>
          <a:xfrm>
            <a:off x="5135526" y="5071730"/>
            <a:ext cx="487916" cy="40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771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576263" y="319088"/>
            <a:ext cx="7772400" cy="798512"/>
          </a:xfrm>
        </p:spPr>
        <p:txBody>
          <a:bodyPr/>
          <a:lstStyle/>
          <a:p>
            <a:pPr eaLnBrk="1" fontAlgn="auto" hangingPunct="1">
              <a:spcAft>
                <a:spcPts val="0"/>
              </a:spcAft>
              <a:defRPr/>
            </a:pPr>
            <a:r>
              <a:t>Using and Defining Views</a:t>
            </a:r>
          </a:p>
        </p:txBody>
      </p:sp>
      <p:sp>
        <p:nvSpPr>
          <p:cNvPr id="53251" name="Rectangle 3"/>
          <p:cNvSpPr>
            <a:spLocks noGrp="1" noChangeArrowheads="1"/>
          </p:cNvSpPr>
          <p:nvPr>
            <p:ph idx="1"/>
          </p:nvPr>
        </p:nvSpPr>
        <p:spPr>
          <a:xfrm>
            <a:off x="0" y="1092200"/>
            <a:ext cx="9144000" cy="5178425"/>
          </a:xfrm>
        </p:spPr>
        <p:txBody>
          <a:bodyPr/>
          <a:lstStyle/>
          <a:p>
            <a:pPr eaLnBrk="1" hangingPunct="1">
              <a:lnSpc>
                <a:spcPct val="110000"/>
              </a:lnSpc>
              <a:spcBef>
                <a:spcPts val="600"/>
              </a:spcBef>
            </a:pPr>
            <a:r>
              <a:rPr lang="en-US" altLang="en-US" sz="2800" dirty="0"/>
              <a:t>Views provide users controlled access to tables</a:t>
            </a:r>
          </a:p>
          <a:p>
            <a:pPr eaLnBrk="1" hangingPunct="1">
              <a:lnSpc>
                <a:spcPct val="110000"/>
              </a:lnSpc>
              <a:spcBef>
                <a:spcPts val="600"/>
              </a:spcBef>
            </a:pPr>
            <a:r>
              <a:rPr lang="en-US" altLang="en-US" sz="2800" dirty="0"/>
              <a:t>Base Table–table containing the raw data</a:t>
            </a:r>
          </a:p>
          <a:p>
            <a:pPr eaLnBrk="1" hangingPunct="1">
              <a:lnSpc>
                <a:spcPct val="110000"/>
              </a:lnSpc>
              <a:spcBef>
                <a:spcPts val="600"/>
              </a:spcBef>
            </a:pPr>
            <a:r>
              <a:rPr lang="en-US" altLang="en-US" sz="2800" dirty="0"/>
              <a:t>Dynamic View</a:t>
            </a:r>
          </a:p>
          <a:p>
            <a:pPr lvl="1" eaLnBrk="1" hangingPunct="1">
              <a:lnSpc>
                <a:spcPct val="110000"/>
              </a:lnSpc>
              <a:spcBef>
                <a:spcPts val="600"/>
              </a:spcBef>
            </a:pPr>
            <a:r>
              <a:rPr lang="en-US" altLang="en-US" sz="2200" dirty="0"/>
              <a:t>A “virtual table” created dynamically upon request by a user </a:t>
            </a:r>
          </a:p>
          <a:p>
            <a:pPr lvl="1" eaLnBrk="1" hangingPunct="1">
              <a:lnSpc>
                <a:spcPct val="110000"/>
              </a:lnSpc>
              <a:spcBef>
                <a:spcPts val="600"/>
              </a:spcBef>
            </a:pPr>
            <a:r>
              <a:rPr lang="en-US" altLang="en-US" sz="2200" dirty="0"/>
              <a:t>No data actually stored; instead data from base table made available to user</a:t>
            </a:r>
          </a:p>
          <a:p>
            <a:pPr lvl="1" eaLnBrk="1" hangingPunct="1">
              <a:lnSpc>
                <a:spcPct val="110000"/>
              </a:lnSpc>
              <a:spcBef>
                <a:spcPts val="600"/>
              </a:spcBef>
            </a:pPr>
            <a:r>
              <a:rPr lang="en-US" altLang="en-US" sz="2200" dirty="0"/>
              <a:t>Based on SQL SELECT statement on base tables or other views</a:t>
            </a:r>
          </a:p>
          <a:p>
            <a:pPr eaLnBrk="1" hangingPunct="1">
              <a:lnSpc>
                <a:spcPct val="110000"/>
              </a:lnSpc>
              <a:spcBef>
                <a:spcPts val="600"/>
              </a:spcBef>
            </a:pPr>
            <a:r>
              <a:rPr lang="en-US" altLang="en-US" sz="2800" dirty="0"/>
              <a:t>Materialized View</a:t>
            </a:r>
          </a:p>
          <a:p>
            <a:pPr lvl="1" eaLnBrk="1" hangingPunct="1">
              <a:lnSpc>
                <a:spcPct val="110000"/>
              </a:lnSpc>
              <a:spcBef>
                <a:spcPts val="600"/>
              </a:spcBef>
            </a:pPr>
            <a:r>
              <a:rPr lang="en-US" altLang="en-US" sz="2200" dirty="0"/>
              <a:t>Copy or replication of data</a:t>
            </a:r>
          </a:p>
          <a:p>
            <a:pPr lvl="1" eaLnBrk="1" hangingPunct="1">
              <a:lnSpc>
                <a:spcPct val="110000"/>
              </a:lnSpc>
              <a:spcBef>
                <a:spcPts val="600"/>
              </a:spcBef>
            </a:pPr>
            <a:r>
              <a:rPr lang="en-US" altLang="en-US" sz="2200" dirty="0"/>
              <a:t>Data actually stored</a:t>
            </a:r>
          </a:p>
          <a:p>
            <a:pPr lvl="1" eaLnBrk="1" hangingPunct="1">
              <a:lnSpc>
                <a:spcPct val="110000"/>
              </a:lnSpc>
              <a:spcBef>
                <a:spcPts val="600"/>
              </a:spcBef>
            </a:pPr>
            <a:r>
              <a:rPr lang="en-US" altLang="en-US" sz="2200" dirty="0"/>
              <a:t>Must be refreshed periodically to match corresponding base tables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88975" y="230705"/>
            <a:ext cx="7772400" cy="1143000"/>
          </a:xfrm>
        </p:spPr>
        <p:txBody>
          <a:bodyPr/>
          <a:lstStyle/>
          <a:p>
            <a:pPr eaLnBrk="1" fontAlgn="auto" hangingPunct="1">
              <a:spcAft>
                <a:spcPts val="0"/>
              </a:spcAft>
              <a:defRPr/>
            </a:pPr>
            <a:r>
              <a:rPr dirty="0"/>
              <a:t>Sample CREATE VIEW</a:t>
            </a:r>
          </a:p>
        </p:txBody>
      </p:sp>
      <p:sp>
        <p:nvSpPr>
          <p:cNvPr id="46084" name="Text Box 4"/>
          <p:cNvSpPr txBox="1">
            <a:spLocks noChangeArrowheads="1"/>
          </p:cNvSpPr>
          <p:nvPr/>
        </p:nvSpPr>
        <p:spPr bwMode="auto">
          <a:xfrm>
            <a:off x="711200" y="3911009"/>
            <a:ext cx="7750175" cy="2246313"/>
          </a:xfrm>
          <a:prstGeom prst="rect">
            <a:avLst/>
          </a:prstGeom>
          <a:noFill/>
          <a:ln w="25400">
            <a:noFill/>
            <a:miter lim="800000"/>
            <a:headEnd/>
            <a:tailEnd/>
          </a:ln>
        </p:spPr>
        <p:txBody>
          <a:bodyPr>
            <a:spAutoFit/>
          </a:bodyPr>
          <a:lstStyle/>
          <a:p>
            <a:pPr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View has a name.</a:t>
            </a:r>
          </a:p>
          <a:p>
            <a:pPr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View is based on a SELECT statement.</a:t>
            </a:r>
          </a:p>
          <a:p>
            <a:pPr marL="457200"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CHECK_OPTION works only for updateable  views and prevents updates that would create rows not included in the view.</a:t>
            </a:r>
          </a:p>
        </p:txBody>
      </p:sp>
      <p:pic>
        <p:nvPicPr>
          <p:cNvPr id="54277"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837" y="1134472"/>
            <a:ext cx="847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52893" y="152400"/>
            <a:ext cx="8229600" cy="1371600"/>
          </a:xfrm>
        </p:spPr>
        <p:txBody>
          <a:bodyPr/>
          <a:lstStyle/>
          <a:p>
            <a:pPr eaLnBrk="1" fontAlgn="auto" hangingPunct="1">
              <a:spcAft>
                <a:spcPts val="0"/>
              </a:spcAft>
              <a:defRPr/>
            </a:pPr>
            <a:r>
              <a:rPr dirty="0"/>
              <a:t>Advantages of Views</a:t>
            </a:r>
          </a:p>
        </p:txBody>
      </p:sp>
      <p:sp>
        <p:nvSpPr>
          <p:cNvPr id="55299" name="Rectangle 3"/>
          <p:cNvSpPr>
            <a:spLocks noGrp="1" noChangeArrowheads="1"/>
          </p:cNvSpPr>
          <p:nvPr>
            <p:ph idx="1"/>
          </p:nvPr>
        </p:nvSpPr>
        <p:spPr>
          <a:xfrm>
            <a:off x="457200" y="1524000"/>
            <a:ext cx="8229600" cy="4343400"/>
          </a:xfrm>
        </p:spPr>
        <p:txBody>
          <a:bodyPr/>
          <a:lstStyle/>
          <a:p>
            <a:pPr eaLnBrk="1" hangingPunct="1">
              <a:lnSpc>
                <a:spcPct val="90000"/>
              </a:lnSpc>
            </a:pPr>
            <a:r>
              <a:rPr lang="en-US" altLang="en-US"/>
              <a:t>Simplify query commands</a:t>
            </a:r>
          </a:p>
          <a:p>
            <a:pPr eaLnBrk="1" hangingPunct="1">
              <a:lnSpc>
                <a:spcPct val="90000"/>
              </a:lnSpc>
            </a:pPr>
            <a:r>
              <a:rPr lang="en-US" altLang="en-US"/>
              <a:t>Assist with data security (but don't rely on views for security, there are more important security measures)</a:t>
            </a:r>
          </a:p>
          <a:p>
            <a:pPr eaLnBrk="1" hangingPunct="1">
              <a:lnSpc>
                <a:spcPct val="90000"/>
              </a:lnSpc>
            </a:pPr>
            <a:r>
              <a:rPr lang="en-US" altLang="en-US"/>
              <a:t>Enhance programming productivity</a:t>
            </a:r>
          </a:p>
          <a:p>
            <a:pPr eaLnBrk="1" hangingPunct="1">
              <a:lnSpc>
                <a:spcPct val="90000"/>
              </a:lnSpc>
            </a:pPr>
            <a:r>
              <a:rPr lang="en-US" altLang="en-US"/>
              <a:t>Contain most current base table data</a:t>
            </a:r>
          </a:p>
          <a:p>
            <a:pPr eaLnBrk="1" hangingPunct="1">
              <a:lnSpc>
                <a:spcPct val="90000"/>
              </a:lnSpc>
            </a:pPr>
            <a:r>
              <a:rPr lang="en-US" altLang="en-US"/>
              <a:t>Use little storage space</a:t>
            </a:r>
          </a:p>
          <a:p>
            <a:pPr eaLnBrk="1" hangingPunct="1">
              <a:lnSpc>
                <a:spcPct val="90000"/>
              </a:lnSpc>
            </a:pPr>
            <a:r>
              <a:rPr lang="en-US" altLang="en-US"/>
              <a:t>Provide customized view for user</a:t>
            </a:r>
          </a:p>
          <a:p>
            <a:pPr eaLnBrk="1" hangingPunct="1">
              <a:lnSpc>
                <a:spcPct val="90000"/>
              </a:lnSpc>
            </a:pPr>
            <a:r>
              <a:rPr lang="en-US" altLang="en-US"/>
              <a:t>Establish physical data independence</a:t>
            </a:r>
          </a:p>
          <a:p>
            <a:pPr eaLnBrk="1" hangingPunct="1">
              <a:lnSpc>
                <a:spcPct val="90000"/>
              </a:lnSpc>
            </a:pPr>
            <a:endParaRPr lang="en-US" altLang="en-US"/>
          </a:p>
          <a:p>
            <a:pPr eaLnBrk="1" hangingPunct="1">
              <a:lnSpc>
                <a:spcPct val="90000"/>
              </a:lnSpc>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617538" y="330200"/>
            <a:ext cx="8229600" cy="1092200"/>
          </a:xfrm>
        </p:spPr>
        <p:txBody>
          <a:bodyPr/>
          <a:lstStyle/>
          <a:p>
            <a:pPr eaLnBrk="1" fontAlgn="auto" hangingPunct="1">
              <a:spcAft>
                <a:spcPts val="0"/>
              </a:spcAft>
              <a:defRPr/>
            </a:pPr>
            <a:r>
              <a:rPr dirty="0"/>
              <a:t>Disadvantages of Views</a:t>
            </a:r>
          </a:p>
        </p:txBody>
      </p:sp>
      <p:sp>
        <p:nvSpPr>
          <p:cNvPr id="56323" name="Rectangle 3"/>
          <p:cNvSpPr>
            <a:spLocks noGrp="1" noChangeArrowheads="1"/>
          </p:cNvSpPr>
          <p:nvPr>
            <p:ph idx="1"/>
          </p:nvPr>
        </p:nvSpPr>
        <p:spPr>
          <a:xfrm>
            <a:off x="457200" y="1524000"/>
            <a:ext cx="8229600" cy="3192463"/>
          </a:xfrm>
        </p:spPr>
        <p:txBody>
          <a:bodyPr/>
          <a:lstStyle/>
          <a:p>
            <a:pPr eaLnBrk="1" hangingPunct="1"/>
            <a:r>
              <a:rPr lang="en-US" altLang="en-US" sz="3600" dirty="0"/>
              <a:t>Use processing time each time view is referenced</a:t>
            </a:r>
          </a:p>
          <a:p>
            <a:pPr eaLnBrk="1" hangingPunct="1"/>
            <a:r>
              <a:rPr lang="en-US" altLang="en-US" sz="3600" dirty="0"/>
              <a:t>May or may not be directly updateable</a:t>
            </a:r>
          </a:p>
          <a:p>
            <a:pPr eaLnBrk="1" hangingPunct="1"/>
            <a:endParaRPr lang="en-US" altLang="en-US" sz="3600" dirty="0"/>
          </a:p>
          <a:p>
            <a:pPr eaLnBrk="1" hangingPunct="1"/>
            <a:endParaRPr lang="en-US" altLang="en-US" sz="3600" dirty="0"/>
          </a:p>
          <a:p>
            <a:pPr eaLnBrk="1" hangingPunct="1"/>
            <a:endParaRPr lang="en-US" altLang="en-US" sz="3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373063"/>
            <a:ext cx="7772400" cy="817562"/>
          </a:xfrm>
        </p:spPr>
        <p:txBody>
          <a:bodyPr/>
          <a:lstStyle/>
          <a:p>
            <a:pPr eaLnBrk="1" fontAlgn="auto" hangingPunct="1">
              <a:spcAft>
                <a:spcPts val="0"/>
              </a:spcAft>
              <a:defRPr/>
            </a:pPr>
            <a:r>
              <a:t>Purpose of SQL Standard</a:t>
            </a:r>
          </a:p>
        </p:txBody>
      </p:sp>
      <p:sp>
        <p:nvSpPr>
          <p:cNvPr id="14339" name="Rectangle 3"/>
          <p:cNvSpPr>
            <a:spLocks noGrp="1" noChangeArrowheads="1"/>
          </p:cNvSpPr>
          <p:nvPr>
            <p:ph idx="1"/>
          </p:nvPr>
        </p:nvSpPr>
        <p:spPr>
          <a:xfrm>
            <a:off x="533400" y="1447800"/>
            <a:ext cx="7772400" cy="4114800"/>
          </a:xfrm>
        </p:spPr>
        <p:txBody>
          <a:bodyPr/>
          <a:lstStyle/>
          <a:p>
            <a:pPr eaLnBrk="1" hangingPunct="1">
              <a:lnSpc>
                <a:spcPct val="90000"/>
              </a:lnSpc>
            </a:pPr>
            <a:r>
              <a:rPr lang="en-US" altLang="en-US" sz="2800"/>
              <a:t>Specify syntax/semantics for data definition and manipulation</a:t>
            </a:r>
          </a:p>
          <a:p>
            <a:pPr eaLnBrk="1" hangingPunct="1">
              <a:lnSpc>
                <a:spcPct val="90000"/>
              </a:lnSpc>
            </a:pPr>
            <a:r>
              <a:rPr lang="en-US" altLang="en-US" sz="2800"/>
              <a:t>Define data structures and basic operations</a:t>
            </a:r>
          </a:p>
          <a:p>
            <a:pPr eaLnBrk="1" hangingPunct="1">
              <a:lnSpc>
                <a:spcPct val="90000"/>
              </a:lnSpc>
            </a:pPr>
            <a:r>
              <a:rPr lang="en-US" altLang="en-US" sz="2800"/>
              <a:t>Enable portability of database definition and application modules</a:t>
            </a:r>
          </a:p>
          <a:p>
            <a:pPr eaLnBrk="1" hangingPunct="1">
              <a:lnSpc>
                <a:spcPct val="90000"/>
              </a:lnSpc>
            </a:pPr>
            <a:r>
              <a:rPr lang="en-US" altLang="en-US" sz="2800"/>
              <a:t>Specify minimal (level 1) and complete (level 2) standards</a:t>
            </a:r>
          </a:p>
          <a:p>
            <a:pPr eaLnBrk="1" hangingPunct="1">
              <a:lnSpc>
                <a:spcPct val="90000"/>
              </a:lnSpc>
            </a:pPr>
            <a:r>
              <a:rPr lang="en-US" altLang="en-US" sz="2800"/>
              <a:t>Allow for later growth/enhancement to standard (referential integrity, transaction management,  user-defined functions, extended join operations, national character 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691661"/>
            <a:ext cx="8686800" cy="838200"/>
          </a:xfrm>
        </p:spPr>
        <p:txBody>
          <a:bodyPr>
            <a:normAutofit fontScale="90000"/>
          </a:bodyPr>
          <a:lstStyle/>
          <a:p>
            <a:pPr eaLnBrk="1" fontAlgn="auto" hangingPunct="1">
              <a:spcAft>
                <a:spcPts val="0"/>
              </a:spcAft>
              <a:defRPr/>
            </a:pPr>
            <a:r>
              <a:rPr dirty="0"/>
              <a:t>Benefits of a Standardized Relational Language</a:t>
            </a:r>
          </a:p>
        </p:txBody>
      </p:sp>
      <p:sp>
        <p:nvSpPr>
          <p:cNvPr id="15363" name="Rectangle 3"/>
          <p:cNvSpPr>
            <a:spLocks noGrp="1" noChangeArrowheads="1"/>
          </p:cNvSpPr>
          <p:nvPr>
            <p:ph idx="1"/>
          </p:nvPr>
        </p:nvSpPr>
        <p:spPr>
          <a:xfrm>
            <a:off x="457200" y="1785938"/>
            <a:ext cx="8686800" cy="3962400"/>
          </a:xfrm>
        </p:spPr>
        <p:txBody>
          <a:bodyPr/>
          <a:lstStyle/>
          <a:p>
            <a:pPr eaLnBrk="1" hangingPunct="1"/>
            <a:r>
              <a:rPr lang="en-US" altLang="en-US" sz="3600"/>
              <a:t>Reduced training costs</a:t>
            </a:r>
          </a:p>
          <a:p>
            <a:pPr eaLnBrk="1" hangingPunct="1"/>
            <a:r>
              <a:rPr lang="en-US" altLang="en-US" sz="3600"/>
              <a:t>Productivity</a:t>
            </a:r>
          </a:p>
          <a:p>
            <a:pPr eaLnBrk="1" hangingPunct="1"/>
            <a:r>
              <a:rPr lang="en-US" altLang="en-US" sz="3600"/>
              <a:t>Application portability</a:t>
            </a:r>
          </a:p>
          <a:p>
            <a:pPr eaLnBrk="1" hangingPunct="1"/>
            <a:r>
              <a:rPr lang="en-US" altLang="en-US" sz="3600"/>
              <a:t>Application longevity</a:t>
            </a:r>
          </a:p>
          <a:p>
            <a:pPr eaLnBrk="1" hangingPunct="1"/>
            <a:r>
              <a:rPr lang="en-US" altLang="en-US" sz="3600"/>
              <a:t>Reduced dependence on a single vendor</a:t>
            </a:r>
          </a:p>
          <a:p>
            <a:pPr eaLnBrk="1" hangingPunct="1"/>
            <a:r>
              <a:rPr lang="en-US" altLang="en-US" sz="3600"/>
              <a:t>Cross-system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82625" y="398463"/>
            <a:ext cx="7772400" cy="676275"/>
          </a:xfrm>
        </p:spPr>
        <p:txBody>
          <a:bodyPr>
            <a:noAutofit/>
          </a:bodyPr>
          <a:lstStyle/>
          <a:p>
            <a:pPr eaLnBrk="1" fontAlgn="auto" hangingPunct="1">
              <a:spcAft>
                <a:spcPts val="0"/>
              </a:spcAft>
              <a:defRPr/>
            </a:pPr>
            <a:r>
              <a:t>SQL Environment</a:t>
            </a:r>
          </a:p>
        </p:txBody>
      </p:sp>
      <p:sp>
        <p:nvSpPr>
          <p:cNvPr id="273411" name="Rectangle 3"/>
          <p:cNvSpPr>
            <a:spLocks noGrp="1" noChangeArrowheads="1"/>
          </p:cNvSpPr>
          <p:nvPr>
            <p:ph idx="1"/>
          </p:nvPr>
        </p:nvSpPr>
        <p:spPr>
          <a:xfrm>
            <a:off x="254000" y="1600200"/>
            <a:ext cx="8610600" cy="4114800"/>
          </a:xfrm>
        </p:spPr>
        <p:txBody>
          <a:bodyPr>
            <a:normAutofit fontScale="92500" lnSpcReduction="20000"/>
          </a:bodyPr>
          <a:lstStyle/>
          <a:p>
            <a:pPr eaLnBrk="1" fontAlgn="auto" hangingPunct="1">
              <a:lnSpc>
                <a:spcPct val="90000"/>
              </a:lnSpc>
              <a:spcAft>
                <a:spcPts val="0"/>
              </a:spcAft>
              <a:buFont typeface="Wingdings 2"/>
              <a:buChar char=""/>
              <a:defRPr/>
            </a:pPr>
            <a:r>
              <a:rPr lang="en-US" sz="2800" dirty="0"/>
              <a:t>Catalog</a:t>
            </a:r>
            <a:r>
              <a:rPr lang="en-US" sz="2300" dirty="0"/>
              <a:t> </a:t>
            </a:r>
          </a:p>
          <a:p>
            <a:pPr lvl="1" eaLnBrk="1" fontAlgn="auto" hangingPunct="1">
              <a:lnSpc>
                <a:spcPct val="90000"/>
              </a:lnSpc>
              <a:spcAft>
                <a:spcPts val="0"/>
              </a:spcAft>
              <a:buFont typeface="Wingdings 2"/>
              <a:buChar char=""/>
              <a:defRPr/>
            </a:pPr>
            <a:r>
              <a:rPr lang="en-US" sz="2300" dirty="0"/>
              <a:t>A set of schemas that constitute the description of a database</a:t>
            </a:r>
          </a:p>
          <a:p>
            <a:pPr eaLnBrk="1" fontAlgn="auto" hangingPunct="1">
              <a:lnSpc>
                <a:spcPct val="90000"/>
              </a:lnSpc>
              <a:spcAft>
                <a:spcPts val="0"/>
              </a:spcAft>
              <a:buFont typeface="Wingdings 2"/>
              <a:buChar char=""/>
              <a:defRPr/>
            </a:pPr>
            <a:r>
              <a:rPr lang="en-US" sz="2800" dirty="0"/>
              <a:t>Schema</a:t>
            </a:r>
          </a:p>
          <a:p>
            <a:pPr lvl="1" eaLnBrk="1" fontAlgn="auto" hangingPunct="1">
              <a:lnSpc>
                <a:spcPct val="90000"/>
              </a:lnSpc>
              <a:spcAft>
                <a:spcPts val="0"/>
              </a:spcAft>
              <a:buFont typeface="Wingdings 2"/>
              <a:buChar char=""/>
              <a:defRPr/>
            </a:pPr>
            <a:r>
              <a:rPr lang="en-US" sz="2300" dirty="0"/>
              <a:t>The structure that contains descriptions of objects created by a user (base tables, views, constraints)</a:t>
            </a:r>
          </a:p>
          <a:p>
            <a:pPr eaLnBrk="1" fontAlgn="auto" hangingPunct="1">
              <a:lnSpc>
                <a:spcPct val="90000"/>
              </a:lnSpc>
              <a:spcAft>
                <a:spcPts val="0"/>
              </a:spcAft>
              <a:buFont typeface="Wingdings 2"/>
              <a:buChar char=""/>
              <a:defRPr/>
            </a:pPr>
            <a:r>
              <a:rPr lang="en-US" sz="2800" dirty="0"/>
              <a:t>Data Definition Language (DDL)</a:t>
            </a:r>
          </a:p>
          <a:p>
            <a:pPr lvl="1" eaLnBrk="1" fontAlgn="auto" hangingPunct="1">
              <a:lnSpc>
                <a:spcPct val="90000"/>
              </a:lnSpc>
              <a:spcAft>
                <a:spcPts val="0"/>
              </a:spcAft>
              <a:buFont typeface="Wingdings 2"/>
              <a:buChar char=""/>
              <a:defRPr/>
            </a:pPr>
            <a:r>
              <a:rPr lang="en-US" sz="2300" dirty="0"/>
              <a:t>Commands that define a database, including creating, altering, and dropping tables and establishing constraints</a:t>
            </a:r>
          </a:p>
          <a:p>
            <a:pPr eaLnBrk="1" fontAlgn="auto" hangingPunct="1">
              <a:lnSpc>
                <a:spcPct val="90000"/>
              </a:lnSpc>
              <a:spcAft>
                <a:spcPts val="0"/>
              </a:spcAft>
              <a:buFont typeface="Wingdings 2"/>
              <a:buChar char=""/>
              <a:defRPr/>
            </a:pPr>
            <a:r>
              <a:rPr lang="en-US" sz="2800" dirty="0"/>
              <a:t>Data Manipulation Language (DML)</a:t>
            </a:r>
          </a:p>
          <a:p>
            <a:pPr lvl="1" eaLnBrk="1" fontAlgn="auto" hangingPunct="1">
              <a:lnSpc>
                <a:spcPct val="90000"/>
              </a:lnSpc>
              <a:spcAft>
                <a:spcPts val="0"/>
              </a:spcAft>
              <a:buFont typeface="Wingdings 2"/>
              <a:buChar char=""/>
              <a:defRPr/>
            </a:pPr>
            <a:r>
              <a:rPr lang="en-US" sz="2300" dirty="0"/>
              <a:t>Commands that maintain and query a database</a:t>
            </a:r>
          </a:p>
          <a:p>
            <a:pPr eaLnBrk="1" fontAlgn="auto" hangingPunct="1">
              <a:lnSpc>
                <a:spcPct val="90000"/>
              </a:lnSpc>
              <a:spcAft>
                <a:spcPts val="0"/>
              </a:spcAft>
              <a:buFont typeface="Wingdings 2"/>
              <a:buChar char=""/>
              <a:defRPr/>
            </a:pPr>
            <a:r>
              <a:rPr lang="en-US" sz="2800" dirty="0"/>
              <a:t>Data Control Language (DCL)</a:t>
            </a:r>
          </a:p>
          <a:p>
            <a:pPr lvl="1" eaLnBrk="1" fontAlgn="auto" hangingPunct="1">
              <a:lnSpc>
                <a:spcPct val="90000"/>
              </a:lnSpc>
              <a:spcAft>
                <a:spcPts val="0"/>
              </a:spcAft>
              <a:buFont typeface="Wingdings 2"/>
              <a:buChar char=""/>
              <a:defRPr/>
            </a:pPr>
            <a:r>
              <a:rPr lang="en-US" sz="2300" dirty="0"/>
              <a:t>Commands that control a database, including administering privileges and committing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838200" y="7620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dirty="0">
                <a:solidFill>
                  <a:srgbClr val="000000"/>
                </a:solidFill>
                <a:latin typeface="Arial" panose="020B0604020202020204" pitchFamily="34" charset="0"/>
              </a:rPr>
              <a:t>Figure 6-1</a:t>
            </a:r>
          </a:p>
          <a:p>
            <a:r>
              <a:rPr lang="en-US" altLang="en-US" sz="2400" dirty="0">
                <a:solidFill>
                  <a:srgbClr val="000000"/>
                </a:solidFill>
                <a:latin typeface="Arial" panose="020B0604020202020204" pitchFamily="34" charset="0"/>
              </a:rPr>
              <a:t>A simplified schematic of a typical SQL environment, as described by the SQL: 2011 standard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505220"/>
            <a:ext cx="657225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838200" y="152400"/>
            <a:ext cx="7974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a:solidFill>
                  <a:srgbClr val="000000"/>
                </a:solidFill>
                <a:latin typeface="Arial" panose="020B0604020202020204" pitchFamily="34" charset="0"/>
              </a:rPr>
              <a:t>Figure 6-4 </a:t>
            </a:r>
          </a:p>
          <a:p>
            <a:r>
              <a:rPr lang="en-US" altLang="en-US" sz="2400">
                <a:solidFill>
                  <a:srgbClr val="000000"/>
                </a:solidFill>
                <a:latin typeface="Arial" panose="020B0604020202020204" pitchFamily="34" charset="0"/>
              </a:rPr>
              <a:t>DDL, DML, DCL, and the database development process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279" y="1151356"/>
            <a:ext cx="6818012" cy="5089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28126</TotalTime>
  <Pages>9</Pages>
  <Words>3782</Words>
  <Application>Microsoft Macintosh PowerPoint</Application>
  <PresentationFormat>On-screen Show (4:3)</PresentationFormat>
  <Paragraphs>320</Paragraphs>
  <Slides>48</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Franklin Gothic Book</vt:lpstr>
      <vt:lpstr>Franklin Gothic Medium</vt:lpstr>
      <vt:lpstr>Tahoma</vt:lpstr>
      <vt:lpstr>Times New Roman</vt:lpstr>
      <vt:lpstr>Wingdings</vt:lpstr>
      <vt:lpstr>Wingdings 2</vt:lpstr>
      <vt:lpstr>1_Trek</vt:lpstr>
      <vt:lpstr>Chapter 6: Introduction to SQL</vt:lpstr>
      <vt:lpstr>Objectives</vt:lpstr>
      <vt:lpstr>SQL Overview</vt:lpstr>
      <vt:lpstr>History of SQL</vt:lpstr>
      <vt:lpstr>Purpose of SQL Standard</vt:lpstr>
      <vt:lpstr>Benefits of a Standardized Relational Language</vt:lpstr>
      <vt:lpstr>SQL Environment</vt:lpstr>
      <vt:lpstr>PowerPoint Presentation</vt:lpstr>
      <vt:lpstr>PowerPoint Presentation</vt:lpstr>
      <vt:lpstr>SQL Database Definition</vt:lpstr>
      <vt:lpstr>SQL Data Types</vt:lpstr>
      <vt:lpstr>Steps in Table Creation</vt:lpstr>
      <vt:lpstr>PowerPoint Presentation</vt:lpstr>
      <vt:lpstr>The following slides create tables for this enterprise data model</vt:lpstr>
      <vt:lpstr>PowerPoint Presentation</vt:lpstr>
      <vt:lpstr>IN MYSQL</vt:lpstr>
      <vt:lpstr>PowerPoint Presentation</vt:lpstr>
      <vt:lpstr>PowerPoint Presentation</vt:lpstr>
      <vt:lpstr>PowerPoint Presentation</vt:lpstr>
      <vt:lpstr>PowerPoint Presentation</vt:lpstr>
      <vt:lpstr>PowerPoint Presentation</vt:lpstr>
      <vt:lpstr>Data Integrity Controls</vt:lpstr>
      <vt:lpstr>PowerPoint Presentation</vt:lpstr>
      <vt:lpstr>Changing Tables</vt:lpstr>
      <vt:lpstr>Removing Tables</vt:lpstr>
      <vt:lpstr>Insert Statement</vt:lpstr>
      <vt:lpstr>Creating Tables with Identity Columns</vt:lpstr>
      <vt:lpstr>Delete Statement</vt:lpstr>
      <vt:lpstr>Update Statement </vt:lpstr>
      <vt:lpstr>Schema Definition</vt:lpstr>
      <vt:lpstr>SELECT Statement</vt:lpstr>
      <vt:lpstr>PowerPoint Presentation</vt:lpstr>
      <vt:lpstr>SELECT Example</vt:lpstr>
      <vt:lpstr>SELECT Example Using Alias</vt:lpstr>
      <vt:lpstr>SELECT Example Using a Function</vt:lpstr>
      <vt:lpstr>SELECT Example–Boolean Operators</vt:lpstr>
      <vt:lpstr>PowerPoint Presentation</vt:lpstr>
      <vt:lpstr>SELECT Example–Boolean Operators</vt:lpstr>
      <vt:lpstr>PowerPoint Presentation</vt:lpstr>
      <vt:lpstr>Sorting Results with ORDER BY Clause</vt:lpstr>
      <vt:lpstr>Categorizing Results Using GROUP BY Clause</vt:lpstr>
      <vt:lpstr>Qualifying Results by Categories  Using the HAVING Clause</vt:lpstr>
      <vt:lpstr>A Query with both WHERE and HAVING</vt:lpstr>
      <vt:lpstr>Using and Defining Views</vt:lpstr>
      <vt:lpstr>Sample CREATE VIEW</vt:lpstr>
      <vt:lpstr>Advantages of Views</vt:lpstr>
      <vt:lpstr>Disadvantages of 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subject/>
  <dc:creator>Michel Mitri</dc:creator>
  <cp:keywords/>
  <dc:description/>
  <cp:lastModifiedBy>Microsoft Office User</cp:lastModifiedBy>
  <cp:revision>673</cp:revision>
  <cp:lastPrinted>1998-01-19T09:29:56Z</cp:lastPrinted>
  <dcterms:created xsi:type="dcterms:W3CDTF">1998-01-19T10:00:26Z</dcterms:created>
  <dcterms:modified xsi:type="dcterms:W3CDTF">2019-10-03T11:58:55Z</dcterms:modified>
</cp:coreProperties>
</file>